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1"/>
  </p:notesMasterIdLst>
  <p:handoutMasterIdLst>
    <p:handoutMasterId r:id="rId112"/>
  </p:handoutMasterIdLst>
  <p:sldIdLst>
    <p:sldId id="1227" r:id="rId3"/>
    <p:sldId id="1694" r:id="rId4"/>
    <p:sldId id="1389" r:id="rId5"/>
    <p:sldId id="1390" r:id="rId6"/>
    <p:sldId id="1393" r:id="rId7"/>
    <p:sldId id="1396" r:id="rId8"/>
    <p:sldId id="1395" r:id="rId9"/>
    <p:sldId id="1397" r:id="rId10"/>
    <p:sldId id="1398" r:id="rId11"/>
    <p:sldId id="1399" r:id="rId12"/>
    <p:sldId id="1400" r:id="rId13"/>
    <p:sldId id="1401" r:id="rId14"/>
    <p:sldId id="1233" r:id="rId15"/>
    <p:sldId id="1402" r:id="rId16"/>
    <p:sldId id="1403" r:id="rId17"/>
    <p:sldId id="1404" r:id="rId18"/>
    <p:sldId id="1406" r:id="rId19"/>
    <p:sldId id="1405" r:id="rId20"/>
    <p:sldId id="1408" r:id="rId21"/>
    <p:sldId id="1412" r:id="rId22"/>
    <p:sldId id="1416" r:id="rId23"/>
    <p:sldId id="1417" r:id="rId24"/>
    <p:sldId id="1608" r:id="rId25"/>
    <p:sldId id="1414" r:id="rId26"/>
    <p:sldId id="1418" r:id="rId27"/>
    <p:sldId id="1428" r:id="rId28"/>
    <p:sldId id="1429" r:id="rId29"/>
    <p:sldId id="1430" r:id="rId30"/>
    <p:sldId id="1431" r:id="rId31"/>
    <p:sldId id="1432" r:id="rId32"/>
    <p:sldId id="1534" r:id="rId33"/>
    <p:sldId id="1535" r:id="rId34"/>
    <p:sldId id="1508" r:id="rId35"/>
    <p:sldId id="1527" r:id="rId36"/>
    <p:sldId id="1533" r:id="rId37"/>
    <p:sldId id="1511" r:id="rId38"/>
    <p:sldId id="1528" r:id="rId39"/>
    <p:sldId id="1514" r:id="rId40"/>
    <p:sldId id="1532" r:id="rId41"/>
    <p:sldId id="1529" r:id="rId42"/>
    <p:sldId id="1531" r:id="rId43"/>
    <p:sldId id="1530" r:id="rId44"/>
    <p:sldId id="1609" r:id="rId45"/>
    <p:sldId id="1518" r:id="rId46"/>
    <p:sldId id="1536" r:id="rId47"/>
    <p:sldId id="1597" r:id="rId48"/>
    <p:sldId id="1520" r:id="rId49"/>
    <p:sldId id="1522" r:id="rId50"/>
    <p:sldId id="1521" r:id="rId51"/>
    <p:sldId id="1523" r:id="rId52"/>
    <p:sldId id="1599" r:id="rId53"/>
    <p:sldId id="1524" r:id="rId54"/>
    <p:sldId id="1610" r:id="rId55"/>
    <p:sldId id="1600" r:id="rId56"/>
    <p:sldId id="1601" r:id="rId57"/>
    <p:sldId id="1602" r:id="rId58"/>
    <p:sldId id="1603" r:id="rId59"/>
    <p:sldId id="1604" r:id="rId60"/>
    <p:sldId id="1605" r:id="rId61"/>
    <p:sldId id="1606" r:id="rId62"/>
    <p:sldId id="1607" r:id="rId63"/>
    <p:sldId id="1583" r:id="rId64"/>
    <p:sldId id="1584" r:id="rId65"/>
    <p:sldId id="1585" r:id="rId66"/>
    <p:sldId id="1588" r:id="rId67"/>
    <p:sldId id="1589" r:id="rId68"/>
    <p:sldId id="1586" r:id="rId69"/>
    <p:sldId id="1590" r:id="rId70"/>
    <p:sldId id="1591" r:id="rId71"/>
    <p:sldId id="1592" r:id="rId72"/>
    <p:sldId id="1593" r:id="rId73"/>
    <p:sldId id="1595" r:id="rId74"/>
    <p:sldId id="1582" r:id="rId75"/>
    <p:sldId id="1578" r:id="rId76"/>
    <p:sldId id="1579" r:id="rId77"/>
    <p:sldId id="1580" r:id="rId78"/>
    <p:sldId id="1570" r:id="rId79"/>
    <p:sldId id="1571" r:id="rId80"/>
    <p:sldId id="1572" r:id="rId81"/>
    <p:sldId id="1573" r:id="rId82"/>
    <p:sldId id="1574" r:id="rId83"/>
    <p:sldId id="1576" r:id="rId84"/>
    <p:sldId id="1545" r:id="rId85"/>
    <p:sldId id="1546" r:id="rId86"/>
    <p:sldId id="1540" r:id="rId87"/>
    <p:sldId id="1547" r:id="rId88"/>
    <p:sldId id="1541" r:id="rId89"/>
    <p:sldId id="1542" r:id="rId90"/>
    <p:sldId id="1544" r:id="rId91"/>
    <p:sldId id="1548" r:id="rId92"/>
    <p:sldId id="1550" r:id="rId93"/>
    <p:sldId id="1551" r:id="rId94"/>
    <p:sldId id="1552" r:id="rId95"/>
    <p:sldId id="1553" r:id="rId96"/>
    <p:sldId id="1554" r:id="rId97"/>
    <p:sldId id="1555" r:id="rId98"/>
    <p:sldId id="1556" r:id="rId99"/>
    <p:sldId id="1557" r:id="rId100"/>
    <p:sldId id="1558" r:id="rId101"/>
    <p:sldId id="1559" r:id="rId102"/>
    <p:sldId id="1560" r:id="rId103"/>
    <p:sldId id="1561" r:id="rId104"/>
    <p:sldId id="1562" r:id="rId105"/>
    <p:sldId id="1563" r:id="rId106"/>
    <p:sldId id="1564" r:id="rId107"/>
    <p:sldId id="1565" r:id="rId108"/>
    <p:sldId id="1566" r:id="rId109"/>
    <p:sldId id="1696" r:id="rId110"/>
  </p:sldIdLst>
  <p:sldSz cx="9144000" cy="6858000" type="screen4x3"/>
  <p:notesSz cx="6858000" cy="9144000"/>
  <p:custDataLst>
    <p:tags r:id="rId117"/>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0714"/>
    <a:srgbClr val="08122A"/>
    <a:srgbClr val="99CCFF"/>
    <a:srgbClr val="6699FF"/>
    <a:srgbClr val="0000FF"/>
    <a:srgbClr val="FF0000"/>
    <a:srgbClr val="1111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5"/>
    <p:restoredTop sz="93734"/>
  </p:normalViewPr>
  <p:slideViewPr>
    <p:cSldViewPr showGuides="1">
      <p:cViewPr varScale="1">
        <p:scale>
          <a:sx n="93" d="100"/>
          <a:sy n="93" d="100"/>
        </p:scale>
        <p:origin x="940" y="44"/>
      </p:cViewPr>
      <p:guideLst>
        <p:guide orient="horz" pos="2160"/>
        <p:guide pos="29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7" Type="http://schemas.openxmlformats.org/officeDocument/2006/relationships/tags" Target="tags/tag21.xml"/><Relationship Id="rId116" Type="http://schemas.openxmlformats.org/officeDocument/2006/relationships/commentAuthors" Target="commentAuthors.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handoutMaster" Target="handoutMasters/handoutMaster1.xml"/><Relationship Id="rId111" Type="http://schemas.openxmlformats.org/officeDocument/2006/relationships/notesMaster" Target="notesMasters/notesMaster1.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1" dirty="0">
                <a:solidFill>
                  <a:schemeClr val="bg2"/>
                </a:solidFill>
                <a:latin typeface="Times New Roman" panose="02020603050405020304" pitchFamily="18" charset="0"/>
              </a:rPr>
            </a:fld>
            <a:endParaRPr lang="en-US" altLang="zh-CN" sz="1200" b="1" dirty="0">
              <a:solidFill>
                <a:schemeClr val="bg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68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683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15364"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7683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7683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683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solidFill>
                  <a:schemeClr val="bg2"/>
                </a:solidFill>
                <a:latin typeface="Times New Roman" panose="02020603050405020304" pitchFamily="18" charset="0"/>
              </a:rPr>
            </a:fld>
            <a:endParaRPr lang="en-US" altLang="zh-CN" sz="1200" dirty="0">
              <a:solidFill>
                <a:schemeClr val="bg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Rectangle 2" descr="a1"/>
          <p:cNvSpPr>
            <a:spLocks noChangeArrowheads="1"/>
          </p:cNvSpPr>
          <p:nvPr/>
        </p:nvSpPr>
        <p:spPr bwMode="gray">
          <a:xfrm>
            <a:off x="2286000" y="0"/>
            <a:ext cx="2286000" cy="3124200"/>
          </a:xfrm>
          <a:prstGeom prst="rect">
            <a:avLst/>
          </a:prstGeom>
          <a:blipFill dpi="0" rotWithShape="1">
            <a:blip r:embed="rId2"/>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3"/>
          <p:cNvSpPr>
            <a:spLocks noChangeArrowheads="1"/>
          </p:cNvSpPr>
          <p:nvPr/>
        </p:nvSpPr>
        <p:spPr bwMode="gray">
          <a:xfrm>
            <a:off x="0" y="0"/>
            <a:ext cx="2209800" cy="3124200"/>
          </a:xfrm>
          <a:prstGeom prst="rect">
            <a:avLst/>
          </a:prstGeom>
          <a:solidFill>
            <a:schemeClr val="accent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4"/>
          <p:cNvSpPr>
            <a:spLocks noChangeArrowheads="1"/>
          </p:cNvSpPr>
          <p:nvPr/>
        </p:nvSpPr>
        <p:spPr bwMode="gray">
          <a:xfrm>
            <a:off x="4648200" y="0"/>
            <a:ext cx="2209800" cy="3124200"/>
          </a:xfrm>
          <a:prstGeom prst="rect">
            <a:avLst/>
          </a:prstGeom>
          <a:solidFill>
            <a:schemeClr val="tx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6" name="Rectangle 5" descr="a2"/>
          <p:cNvSpPr>
            <a:spLocks noChangeArrowheads="1"/>
          </p:cNvSpPr>
          <p:nvPr/>
        </p:nvSpPr>
        <p:spPr bwMode="gray">
          <a:xfrm>
            <a:off x="6934200" y="0"/>
            <a:ext cx="2209800" cy="3124200"/>
          </a:xfrm>
          <a:prstGeom prst="rect">
            <a:avLst/>
          </a:prstGeom>
          <a:blipFill dpi="0" rotWithShape="1">
            <a:blip r:embed="rId3"/>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7" name="Rectangle 6"/>
          <p:cNvSpPr>
            <a:spLocks noChangeArrowheads="1"/>
          </p:cNvSpPr>
          <p:nvPr/>
        </p:nvSpPr>
        <p:spPr bwMode="gray">
          <a:xfrm>
            <a:off x="2286000" y="3124200"/>
            <a:ext cx="6858000" cy="609600"/>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8" name="Rectangle 7"/>
          <p:cNvSpPr>
            <a:spLocks noChangeArrowheads="1"/>
          </p:cNvSpPr>
          <p:nvPr/>
        </p:nvSpPr>
        <p:spPr bwMode="gray">
          <a:xfrm>
            <a:off x="0" y="3124200"/>
            <a:ext cx="9144000" cy="152400"/>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 name="Text Box 13"/>
          <p:cNvSpPr txBox="1">
            <a:spLocks noChangeArrowheads="1"/>
          </p:cNvSpPr>
          <p:nvPr/>
        </p:nvSpPr>
        <p:spPr bwMode="auto">
          <a:xfrm>
            <a:off x="444500" y="2514600"/>
            <a:ext cx="1765300" cy="519113"/>
          </a:xfrm>
          <a:prstGeom prst="rect">
            <a:avLst/>
          </a:prstGeom>
          <a:noFill/>
          <a:ln>
            <a:noFill/>
          </a:ln>
        </p:spPr>
        <p:txBody>
          <a:bodyPr>
            <a:spAutoFit/>
          </a:bodyP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L o g o</a:t>
            </a:r>
            <a:endParaRPr kumimoji="0" lang="en-US" altLang="zh-CN" sz="28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1355784" name="Rectangle 8"/>
          <p:cNvSpPr>
            <a:spLocks noGrp="1" noChangeArrowheads="1"/>
          </p:cNvSpPr>
          <p:nvPr>
            <p:ph type="ctrTitle"/>
          </p:nvPr>
        </p:nvSpPr>
        <p:spPr>
          <a:xfrm>
            <a:off x="2286000" y="3048000"/>
            <a:ext cx="6705600" cy="685800"/>
          </a:xfrm>
        </p:spPr>
        <p:txBody>
          <a:bodyPr/>
          <a:lstStyle>
            <a:lvl1pPr algn="ctr">
              <a:defRPr sz="3600"/>
            </a:lvl1pPr>
          </a:lstStyle>
          <a:p>
            <a:r>
              <a:rPr lang="zh-CN" altLang="en-US"/>
              <a:t>单击此处编辑母版标题样式</a:t>
            </a:r>
            <a:endParaRPr lang="zh-CN" altLang="en-US"/>
          </a:p>
        </p:txBody>
      </p:sp>
      <p:sp>
        <p:nvSpPr>
          <p:cNvPr id="1355785" name="Rectangle 9"/>
          <p:cNvSpPr>
            <a:spLocks noGrp="1" noChangeArrowheads="1"/>
          </p:cNvSpPr>
          <p:nvPr>
            <p:ph type="subTitle" idx="1"/>
          </p:nvPr>
        </p:nvSpPr>
        <p:spPr bwMode="gray">
          <a:xfrm>
            <a:off x="2286000" y="3886200"/>
            <a:ext cx="6719888" cy="381000"/>
          </a:xfrm>
        </p:spPr>
        <p:txBody>
          <a:bodyPr/>
          <a:lstStyle>
            <a:lvl1pPr marL="0" indent="0">
              <a:buFont typeface="Wingdings" panose="05000000000000000000" pitchFamily="2" charset="2"/>
              <a:buNone/>
              <a:defRPr sz="2000">
                <a:latin typeface="Verdana" panose="020B0604030504040204" pitchFamily="34" charset="0"/>
              </a:defRPr>
            </a:lvl1pPr>
          </a:lstStyle>
          <a:p>
            <a:r>
              <a:rPr lang="zh-CN" altLang="en-US"/>
              <a:t>单击此处编辑母版副标题样式</a:t>
            </a:r>
            <a:endParaRPr lang="zh-CN" altLang="en-US"/>
          </a:p>
        </p:txBody>
      </p:sp>
      <p:sp>
        <p:nvSpPr>
          <p:cNvPr id="20" name="Rectangle 10"/>
          <p:cNvSpPr>
            <a:spLocks noGrp="1" noChangeArrowheads="1"/>
          </p:cNvSpPr>
          <p:nvPr>
            <p:ph type="dt" sz="half" idx="2"/>
          </p:nvPr>
        </p:nvSpPr>
        <p:spPr bwMode="gray">
          <a:xfrm>
            <a:off x="457200" y="6551613"/>
            <a:ext cx="2133600" cy="169863"/>
          </a:xfrm>
          <a:prstGeom prst="rect">
            <a:avLst/>
          </a:prstGeom>
        </p:spPr>
        <p:txBody>
          <a:bodyPr/>
          <a:lstStyle>
            <a:lvl1pPr>
              <a:defRPr>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a:ln>
                <a:noFill/>
              </a:ln>
              <a:solidFill>
                <a:srgbClr val="08122A"/>
              </a:solidFill>
              <a:effectLst/>
              <a:uLnTx/>
              <a:uFillTx/>
              <a:latin typeface="+mn-lt"/>
              <a:ea typeface="宋体" panose="02010600030101010101" pitchFamily="2" charset="-122"/>
              <a:cs typeface="+mn-cs"/>
            </a:endParaRPr>
          </a:p>
        </p:txBody>
      </p:sp>
      <p:sp>
        <p:nvSpPr>
          <p:cNvPr id="21" name="Rectangle 11"/>
          <p:cNvSpPr>
            <a:spLocks noGrp="1" noChangeArrowheads="1"/>
          </p:cNvSpPr>
          <p:nvPr>
            <p:ph type="ftr" sz="quarter" idx="3"/>
          </p:nvPr>
        </p:nvSpPr>
        <p:spPr bwMode="gray">
          <a:xfrm>
            <a:off x="3124200" y="6553200"/>
            <a:ext cx="2895600" cy="168275"/>
          </a:xfrm>
          <a:prstGeom prst="rect">
            <a:avLst/>
          </a:prstGeom>
        </p:spPr>
        <p:txBody>
          <a:bodyPr/>
          <a:lstStyle>
            <a:lvl1pPr algn="ctr">
              <a:defRPr>
                <a:effectLst/>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a:ln>
                <a:noFill/>
              </a:ln>
              <a:solidFill>
                <a:srgbClr val="08122A"/>
              </a:solidFill>
              <a:effectLst/>
              <a:uLnTx/>
              <a:uFillTx/>
              <a:latin typeface="+mn-lt"/>
              <a:ea typeface="宋体" panose="02010600030101010101" pitchFamily="2" charset="-122"/>
              <a:cs typeface="+mn-cs"/>
            </a:endParaRPr>
          </a:p>
        </p:txBody>
      </p:sp>
      <p:sp>
        <p:nvSpPr>
          <p:cNvPr id="22" name="Rectangle 12"/>
          <p:cNvSpPr>
            <a:spLocks noGrp="1" noChangeArrowheads="1"/>
          </p:cNvSpPr>
          <p:nvPr>
            <p:ph type="sldNum" sz="quarter" idx="4"/>
          </p:nvPr>
        </p:nvSpPr>
        <p:spPr bwMode="gray">
          <a:xfrm>
            <a:off x="6553200" y="6553200"/>
            <a:ext cx="2133600" cy="168275"/>
          </a:xfrm>
          <a:prstGeom prst="rect">
            <a:avLst/>
          </a:prstGeom>
          <a:ln>
            <a:miter lim="800000"/>
          </a:ln>
        </p:spPr>
        <p:txBody>
          <a:bodyPr vert="horz" wrap="square" lIns="91440" tIns="45720" rIns="91440" bIns="45720" numCol="1" anchor="t" anchorCtr="0" compatLnSpc="1"/>
          <a:p>
            <a:pPr algn="r" eaLnBrk="1" hangingPunct="1"/>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31838"/>
            <a:ext cx="2057400" cy="556736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731838"/>
            <a:ext cx="6019800" cy="556736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419225"/>
            <a:ext cx="8229600" cy="48799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419225"/>
            <a:ext cx="4038600" cy="4879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419225"/>
            <a:ext cx="4038600" cy="4879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9900" y="1202055"/>
            <a:ext cx="4507865" cy="5004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190976"/>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1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1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tags" Target="../tags/tag9.xml"/><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descr="a1"/>
          <p:cNvSpPr>
            <a:spLocks noChangeArrowheads="1"/>
          </p:cNvSpPr>
          <p:nvPr userDrawn="1"/>
        </p:nvSpPr>
        <p:spPr bwMode="gray">
          <a:xfrm>
            <a:off x="592138" y="0"/>
            <a:ext cx="2066925" cy="838200"/>
          </a:xfrm>
          <a:prstGeom prst="rect">
            <a:avLst/>
          </a:prstGeom>
          <a:blipFill dpi="0" rotWithShape="1">
            <a:blip r:embed="rId15"/>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7" name="Rectangle 3"/>
          <p:cNvSpPr>
            <a:spLocks noChangeArrowheads="1"/>
          </p:cNvSpPr>
          <p:nvPr userDrawn="1"/>
        </p:nvSpPr>
        <p:spPr bwMode="gray">
          <a:xfrm>
            <a:off x="2730500" y="0"/>
            <a:ext cx="2138363" cy="838200"/>
          </a:xfrm>
          <a:prstGeom prst="rect">
            <a:avLst/>
          </a:prstGeom>
          <a:solidFill>
            <a:schemeClr val="tx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8" name="Rectangle 4" descr="a2"/>
          <p:cNvSpPr>
            <a:spLocks noChangeArrowheads="1"/>
          </p:cNvSpPr>
          <p:nvPr userDrawn="1"/>
        </p:nvSpPr>
        <p:spPr bwMode="gray">
          <a:xfrm>
            <a:off x="4938713" y="0"/>
            <a:ext cx="2066925" cy="838200"/>
          </a:xfrm>
          <a:prstGeom prst="rect">
            <a:avLst/>
          </a:prstGeom>
          <a:blipFill dpi="0" rotWithShape="1">
            <a:blip r:embed="rId16"/>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ChangeArrowheads="1"/>
          </p:cNvSpPr>
          <p:nvPr userDrawn="1"/>
        </p:nvSpPr>
        <p:spPr bwMode="gray">
          <a:xfrm>
            <a:off x="7077075" y="0"/>
            <a:ext cx="2066925" cy="838200"/>
          </a:xfrm>
          <a:prstGeom prst="rect">
            <a:avLst/>
          </a:prstGeom>
          <a:solidFill>
            <a:schemeClr val="accent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ChangeArrowheads="1"/>
          </p:cNvSpPr>
          <p:nvPr userDrawn="1"/>
        </p:nvSpPr>
        <p:spPr bwMode="gray">
          <a:xfrm>
            <a:off x="457200" y="6477000"/>
            <a:ext cx="8686800" cy="381000"/>
          </a:xfrm>
          <a:prstGeom prst="rect">
            <a:avLst/>
          </a:prstGeom>
          <a:solidFill>
            <a:schemeClr val="bg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31" name="Group 7"/>
          <p:cNvGrpSpPr/>
          <p:nvPr userDrawn="1"/>
        </p:nvGrpSpPr>
        <p:grpSpPr>
          <a:xfrm>
            <a:off x="0" y="685800"/>
            <a:ext cx="9144000" cy="609600"/>
            <a:chOff x="0" y="432"/>
            <a:chExt cx="5760" cy="384"/>
          </a:xfrm>
        </p:grpSpPr>
        <p:sp>
          <p:nvSpPr>
            <p:cNvPr id="1038" name="Rectangle 8"/>
            <p:cNvSpPr>
              <a:spLocks noChangeArrowheads="1"/>
            </p:cNvSpPr>
            <p:nvPr/>
          </p:nvSpPr>
          <p:spPr bwMode="gray">
            <a:xfrm>
              <a:off x="0" y="432"/>
              <a:ext cx="5760" cy="96"/>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39" name="Rectangle 9"/>
            <p:cNvSpPr>
              <a:spLocks noChangeArrowheads="1"/>
            </p:cNvSpPr>
            <p:nvPr/>
          </p:nvSpPr>
          <p:spPr bwMode="gray">
            <a:xfrm>
              <a:off x="362" y="432"/>
              <a:ext cx="5398" cy="384"/>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32" name="Rectangle 10"/>
          <p:cNvSpPr>
            <a:spLocks noGrp="1"/>
          </p:cNvSpPr>
          <p:nvPr>
            <p:ph type="body" idx="1"/>
          </p:nvPr>
        </p:nvSpPr>
        <p:spPr>
          <a:xfrm>
            <a:off x="457200" y="1419225"/>
            <a:ext cx="8229600" cy="4879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54765" name="Rectangle 13"/>
          <p:cNvSpPr>
            <a:spLocks noGrp="1" noChangeArrowheads="1"/>
          </p:cNvSpPr>
          <p:nvPr>
            <p:ph type="sldNum" sz="quarter" idx="4"/>
          </p:nvPr>
        </p:nvSpPr>
        <p:spPr bwMode="auto">
          <a:xfrm>
            <a:off x="3124200" y="6477000"/>
            <a:ext cx="2133600" cy="320675"/>
          </a:xfrm>
          <a:prstGeom prst="rect">
            <a:avLst/>
          </a:prstGeom>
          <a:noFill/>
          <a:ln w="9525">
            <a:noFill/>
            <a:miter lim="800000"/>
          </a:ln>
          <a:effectLst/>
        </p:spPr>
        <p:txBody>
          <a:bodyPr vert="horz" wrap="square" lIns="91440" tIns="45720" rIns="91440" bIns="45720" numCol="1" anchor="t" anchorCtr="0" compatLnSpc="1"/>
          <a:lstStyle>
            <a:lvl1pPr algn="ctr">
              <a:defRPr sz="1200">
                <a:solidFill>
                  <a:schemeClr val="tx1"/>
                </a:solidFill>
                <a:latin typeface="Verdana" panose="020B0604030504040204" pitchFamily="34" charset="0"/>
              </a:defRPr>
            </a:lvl1pPr>
          </a:lstStyle>
          <a:p>
            <a:pPr lvl="0" eaLnBrk="1" hangingPunct="1"/>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latin typeface="Arial" panose="020B0604020202020204" pitchFamily="34" charset="0"/>
            </a:endParaRPr>
          </a:p>
        </p:txBody>
      </p:sp>
      <p:sp>
        <p:nvSpPr>
          <p:cNvPr id="1034" name="Rectangle 14"/>
          <p:cNvSpPr>
            <a:spLocks noGrp="1"/>
          </p:cNvSpPr>
          <p:nvPr>
            <p:ph type="title"/>
          </p:nvPr>
        </p:nvSpPr>
        <p:spPr>
          <a:xfrm>
            <a:off x="733425" y="731838"/>
            <a:ext cx="7800975" cy="563562"/>
          </a:xfrm>
          <a:prstGeom prst="rect">
            <a:avLst/>
          </a:prstGeom>
          <a:noFill/>
          <a:ln w="9525">
            <a:noFill/>
          </a:ln>
        </p:spPr>
        <p:txBody>
          <a:bodyPr anchor="ctr" anchorCtr="0"/>
          <a:p>
            <a:pPr lvl="0"/>
            <a:r>
              <a:rPr lang="zh-CN" altLang="en-US" dirty="0"/>
              <a:t>单击此处编辑母版标题样式</a:t>
            </a:r>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8102396" y="19097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anose="020B0604030504040204" pitchFamily="34" charset="0"/>
        </a:defRPr>
      </a:lvl2pPr>
      <a:lvl3pPr algn="l" rtl="0" eaLnBrk="0" fontAlgn="base" hangingPunct="0">
        <a:spcBef>
          <a:spcPct val="0"/>
        </a:spcBef>
        <a:spcAft>
          <a:spcPct val="0"/>
        </a:spcAft>
        <a:defRPr sz="3200" b="1">
          <a:solidFill>
            <a:schemeClr val="bg1"/>
          </a:solidFill>
          <a:latin typeface="Verdana" panose="020B0604030504040204" pitchFamily="34" charset="0"/>
        </a:defRPr>
      </a:lvl3pPr>
      <a:lvl4pPr algn="l" rtl="0" eaLnBrk="0" fontAlgn="base" hangingPunct="0">
        <a:spcBef>
          <a:spcPct val="0"/>
        </a:spcBef>
        <a:spcAft>
          <a:spcPct val="0"/>
        </a:spcAft>
        <a:defRPr sz="3200" b="1">
          <a:solidFill>
            <a:schemeClr val="bg1"/>
          </a:solidFill>
          <a:latin typeface="Verdana" panose="020B0604030504040204" pitchFamily="34" charset="0"/>
        </a:defRPr>
      </a:lvl4pPr>
      <a:lvl5pPr algn="l" rtl="0" eaLnBrk="0" fontAlgn="base" hangingPunct="0">
        <a:spcBef>
          <a:spcPct val="0"/>
        </a:spcBef>
        <a:spcAft>
          <a:spcPct val="0"/>
        </a:spcAft>
        <a:defRPr sz="3200" b="1">
          <a:solidFill>
            <a:schemeClr val="bg1"/>
          </a:solidFill>
          <a:latin typeface="Verdana" panose="020B0604030504040204" pitchFamily="34" charset="0"/>
        </a:defRPr>
      </a:lvl5pPr>
      <a:lvl6pPr marL="457200" algn="l" rtl="0" fontAlgn="base">
        <a:spcBef>
          <a:spcPct val="0"/>
        </a:spcBef>
        <a:spcAft>
          <a:spcPct val="0"/>
        </a:spcAft>
        <a:defRPr sz="3200" b="1">
          <a:solidFill>
            <a:schemeClr val="bg1"/>
          </a:solidFill>
          <a:latin typeface="Verdana" panose="020B0604030504040204" pitchFamily="34" charset="0"/>
        </a:defRPr>
      </a:lvl6pPr>
      <a:lvl7pPr marL="914400" algn="l" rtl="0" fontAlgn="base">
        <a:spcBef>
          <a:spcPct val="0"/>
        </a:spcBef>
        <a:spcAft>
          <a:spcPct val="0"/>
        </a:spcAft>
        <a:defRPr sz="3200" b="1">
          <a:solidFill>
            <a:schemeClr val="bg1"/>
          </a:solidFill>
          <a:latin typeface="Verdana" panose="020B0604030504040204" pitchFamily="34" charset="0"/>
        </a:defRPr>
      </a:lvl7pPr>
      <a:lvl8pPr marL="1371600" algn="l" rtl="0" fontAlgn="base">
        <a:spcBef>
          <a:spcPct val="0"/>
        </a:spcBef>
        <a:spcAft>
          <a:spcPct val="0"/>
        </a:spcAft>
        <a:defRPr sz="3200" b="1">
          <a:solidFill>
            <a:schemeClr val="bg1"/>
          </a:solidFill>
          <a:latin typeface="Verdana" panose="020B0604030504040204" pitchFamily="34" charset="0"/>
        </a:defRPr>
      </a:lvl8pPr>
      <a:lvl9pPr marL="1828800" algn="l" rtl="0" fontAlgn="base">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wmf"/></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Clipart/People1/Menprof/MENO023.WMF" TargetMode="External"/><Relationship Id="rId1" Type="http://schemas.openxmlformats.org/officeDocument/2006/relationships/image" Target="../media/image29.wmf"/></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Clipart/People1/Menprof/MENO023.WMF" TargetMode="External"/><Relationship Id="rId1" Type="http://schemas.openxmlformats.org/officeDocument/2006/relationships/image" Target="../media/image29.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1.jpeg"/><Relationship Id="rId4" Type="http://schemas.openxmlformats.org/officeDocument/2006/relationships/tags" Target="../tags/tag18.xml"/><Relationship Id="rId3" Type="http://schemas.openxmlformats.org/officeDocument/2006/relationships/image" Target="../media/image30.jpeg"/><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wm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15.wmf"/><Relationship Id="rId1"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8.emf"/><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wizdata.co.kr/" TargetMode="External"/><Relationship Id="rId2" Type="http://schemas.openxmlformats.org/officeDocument/2006/relationships/image" Target="../media/image22.png"/><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image" Target="../media/image14.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页脚占位符 2"/>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170435" name="Text Box 3"/>
          <p:cNvSpPr txBox="1">
            <a:spLocks noChangeArrowheads="1"/>
          </p:cNvSpPr>
          <p:nvPr/>
        </p:nvSpPr>
        <p:spPr bwMode="auto">
          <a:xfrm>
            <a:off x="539750" y="1341438"/>
            <a:ext cx="8424863" cy="1616075"/>
          </a:xfrm>
          <a:prstGeom prst="rect">
            <a:avLst/>
          </a:prstGeom>
          <a:noFill/>
          <a:ln w="9525">
            <a:noFill/>
            <a:miter lim="800000"/>
          </a:ln>
          <a:effectLst/>
        </p:spPr>
        <p:txBody>
          <a:bodyPr wrap="square">
            <a:spAutoFit/>
          </a:bodyPr>
          <a:lstStyle/>
          <a:p>
            <a:pPr marR="0" algn="ctr" defTabSz="914400">
              <a:spcBef>
                <a:spcPct val="50000"/>
              </a:spcBef>
              <a:buClrTx/>
              <a:buSzTx/>
              <a:buFontTx/>
              <a:buNone/>
              <a:defRPr/>
            </a:pP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职业健康安全管理体系（</a:t>
            </a:r>
            <a:r>
              <a:rPr kumimoji="0" lang="en-US" altLang="zh-CN"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OHSMS</a:t>
            </a: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a:t>
            </a:r>
            <a:endPar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endParaRPr>
          </a:p>
          <a:p>
            <a:pPr marR="0" algn="ctr" defTabSz="914400">
              <a:spcBef>
                <a:spcPct val="50000"/>
              </a:spcBef>
              <a:buClrTx/>
              <a:buSzTx/>
              <a:buFontTx/>
              <a:buNone/>
              <a:defRPr/>
            </a:pP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讲义</a:t>
            </a:r>
            <a:endPar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endParaRPr>
          </a:p>
        </p:txBody>
      </p:sp>
      <p:sp>
        <p:nvSpPr>
          <p:cNvPr id="17413" name="Line 4"/>
          <p:cNvSpPr/>
          <p:nvPr/>
        </p:nvSpPr>
        <p:spPr>
          <a:xfrm>
            <a:off x="1403350" y="3141663"/>
            <a:ext cx="6553200" cy="0"/>
          </a:xfrm>
          <a:prstGeom prst="line">
            <a:avLst/>
          </a:prstGeom>
          <a:ln w="57150" cap="flat" cmpd="thickThin">
            <a:solidFill>
              <a:srgbClr val="009900"/>
            </a:solidFill>
            <a:prstDash val="solid"/>
            <a:headEnd type="none" w="med" len="med"/>
            <a:tailEnd type="none" w="med" len="med"/>
          </a:ln>
        </p:spPr>
      </p:sp>
      <p:sp>
        <p:nvSpPr>
          <p:cNvPr id="3" name="文本框 2" descr="7b0a2020202022776f7264617274223a20227b5c2269645c223a32353030343531362c5c227469645c223a31333439377d220a7d0a"/>
          <p:cNvSpPr txBox="1"/>
          <p:nvPr>
            <p:custDataLst>
              <p:tags r:id="rId1"/>
            </p:custDataLst>
          </p:nvPr>
        </p:nvSpPr>
        <p:spPr>
          <a:xfrm>
            <a:off x="5436235" y="3501390"/>
            <a:ext cx="2190115" cy="42862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2"/>
            </p:custDataLst>
          </p:nvPr>
        </p:nvSpPr>
        <p:spPr>
          <a:xfrm>
            <a:off x="5099050" y="4437380"/>
            <a:ext cx="833755" cy="80835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4" name="椭圆 3"/>
          <p:cNvSpPr/>
          <p:nvPr>
            <p:custDataLst>
              <p:tags r:id="rId3"/>
            </p:custDataLst>
          </p:nvPr>
        </p:nvSpPr>
        <p:spPr>
          <a:xfrm>
            <a:off x="6031230" y="4437380"/>
            <a:ext cx="833755" cy="80835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5" name="椭圆 4"/>
          <p:cNvSpPr/>
          <p:nvPr>
            <p:custDataLst>
              <p:tags r:id="rId4"/>
            </p:custDataLst>
          </p:nvPr>
        </p:nvSpPr>
        <p:spPr>
          <a:xfrm>
            <a:off x="6963410" y="4437380"/>
            <a:ext cx="833755" cy="80835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560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5604" name="Rectangle 2"/>
          <p:cNvSpPr>
            <a:spLocks noGrp="1"/>
          </p:cNvSpPr>
          <p:nvPr>
            <p:ph type="title"/>
          </p:nvPr>
        </p:nvSpPr>
        <p:spPr>
          <a:ln/>
        </p:spPr>
        <p:txBody>
          <a:bodyPr vert="horz" wrap="square" lIns="91440" tIns="45720" rIns="91440" bIns="45720" anchor="ctr" anchorCtr="0"/>
          <a:p>
            <a:pPr algn="ctr" eaLnBrk="1" hangingPunct="1"/>
            <a:r>
              <a:rPr lang="zh-CN" altLang="en-US" sz="2800" dirty="0">
                <a:ea typeface="宋体" panose="02010600030101010101" pitchFamily="2" charset="-122"/>
              </a:rPr>
              <a:t>煤矿企业</a:t>
            </a:r>
            <a:r>
              <a:rPr lang="zh-CN" altLang="en-US" dirty="0">
                <a:ea typeface="宋体" panose="02010600030101010101" pitchFamily="2" charset="-122"/>
              </a:rPr>
              <a:t>职业健康安全管理体系</a:t>
            </a:r>
            <a:endParaRPr lang="zh-CN" altLang="en-US" dirty="0">
              <a:ea typeface="宋体" panose="02010600030101010101" pitchFamily="2" charset="-122"/>
            </a:endParaRPr>
          </a:p>
        </p:txBody>
      </p:sp>
      <p:sp>
        <p:nvSpPr>
          <p:cNvPr id="25605"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25606"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25607"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25608"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25609"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25610"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47593"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7594"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7595"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14"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5"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6"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7"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8"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25619"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0" name="Rectangle 18"/>
          <p:cNvSpPr/>
          <p:nvPr/>
        </p:nvSpPr>
        <p:spPr>
          <a:xfrm>
            <a:off x="3563938" y="2028825"/>
            <a:ext cx="49355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25621"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7604" name="Rectangle 20"/>
          <p:cNvSpPr/>
          <p:nvPr/>
        </p:nvSpPr>
        <p:spPr>
          <a:xfrm>
            <a:off x="3635375" y="3116263"/>
            <a:ext cx="34623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25623"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4"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5"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7608" name="Rectangle 24"/>
          <p:cNvSpPr>
            <a:spLocks noChangeArrowheads="1"/>
          </p:cNvSpPr>
          <p:nvPr/>
        </p:nvSpPr>
        <p:spPr bwMode="auto">
          <a:xfrm>
            <a:off x="3635375"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5627"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8"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9" name="Rectangle 27"/>
          <p:cNvSpPr/>
          <p:nvPr/>
        </p:nvSpPr>
        <p:spPr>
          <a:xfrm>
            <a:off x="1763713" y="5192713"/>
            <a:ext cx="68405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25630"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31"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7604">
                                            <p:txEl>
                                              <p:charRg st="0" end="15"/>
                                            </p:txEl>
                                          </p:spTgt>
                                        </p:tgtEl>
                                        <p:attrNameLst>
                                          <p:attrName>style.visibility</p:attrName>
                                        </p:attrNameLst>
                                      </p:cBhvr>
                                      <p:to>
                                        <p:strVal val="visible"/>
                                      </p:to>
                                    </p:set>
                                    <p:anim calcmode="lin" valueType="num">
                                      <p:cBhvr additive="base">
                                        <p:cTn id="7" dur="500" fill="hold"/>
                                        <p:tgtEl>
                                          <p:spTgt spid="1347604">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7604">
                                            <p:txEl>
                                              <p:charRg st="0"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347604">
                                            <p:txEl>
                                              <p:charRg st="0" end="1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604"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7763"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1.</a:t>
            </a:r>
            <a:r>
              <a:rPr lang="zh-CN" altLang="en-US" b="1" dirty="0">
                <a:solidFill>
                  <a:srgbClr val="08122A"/>
                </a:solidFill>
                <a:ea typeface="宋体" panose="02010600030101010101" pitchFamily="2" charset="-122"/>
              </a:rPr>
              <a:t>审核目的</a:t>
            </a:r>
            <a:endParaRPr lang="zh-CN" altLang="en-US" b="1" dirty="0">
              <a:solidFill>
                <a:srgbClr val="08122A"/>
              </a:solidFill>
              <a:ea typeface="宋体" panose="02010600030101010101" pitchFamily="2" charset="-122"/>
            </a:endParaRPr>
          </a:p>
          <a:p>
            <a:pPr>
              <a:buNone/>
            </a:pPr>
            <a:r>
              <a:rPr lang="zh-CN" altLang="en-US" dirty="0">
                <a:ea typeface="宋体" panose="02010600030101010101" pitchFamily="2" charset="-122"/>
              </a:rPr>
              <a:t>       煤矿企业应制定一个内部的职业安全健康管理体系审核方案，评审自身的职业安全健康管理体系的符合性，确定与职业安全健康程序的符合程度，评价是否能有效实现其职业安全健康目标。</a:t>
            </a:r>
            <a:endParaRPr lang="zh-CN" altLang="en-US" dirty="0">
              <a:ea typeface="宋体" panose="02010600030101010101" pitchFamily="2" charset="-122"/>
            </a:endParaRPr>
          </a:p>
        </p:txBody>
      </p:sp>
      <p:pic>
        <p:nvPicPr>
          <p:cNvPr id="117764" name="Picture 5" descr="MCj03836000000[1]"/>
          <p:cNvPicPr>
            <a:picLocks noChangeAspect="1"/>
          </p:cNvPicPr>
          <p:nvPr/>
        </p:nvPicPr>
        <p:blipFill>
          <a:blip r:embed="rId1"/>
          <a:stretch>
            <a:fillRect/>
          </a:stretch>
        </p:blipFill>
        <p:spPr>
          <a:xfrm>
            <a:off x="6084888" y="4530725"/>
            <a:ext cx="2016125" cy="1924050"/>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8787"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4.</a:t>
            </a:r>
            <a:r>
              <a:rPr lang="zh-CN" altLang="en-US" b="1" dirty="0">
                <a:solidFill>
                  <a:srgbClr val="08122A"/>
                </a:solidFill>
                <a:ea typeface="宋体" panose="02010600030101010101" pitchFamily="2" charset="-122"/>
              </a:rPr>
              <a:t>审核组成人员</a:t>
            </a:r>
            <a:endParaRPr lang="zh-CN" altLang="en-US" b="1" dirty="0">
              <a:solidFill>
                <a:srgbClr val="08122A"/>
              </a:solidFill>
              <a:ea typeface="宋体" panose="02010600030101010101" pitchFamily="2" charset="-122"/>
            </a:endParaRPr>
          </a:p>
          <a:p>
            <a:pPr>
              <a:buNone/>
            </a:pPr>
            <a:r>
              <a:rPr lang="zh-CN" altLang="en-US" dirty="0">
                <a:ea typeface="宋体" panose="02010600030101010101" pitchFamily="2" charset="-122"/>
              </a:rPr>
              <a:t>            </a:t>
            </a:r>
            <a:r>
              <a:rPr lang="zh-CN" altLang="en-US" sz="2400" dirty="0">
                <a:ea typeface="宋体" panose="02010600030101010101" pitchFamily="2" charset="-122"/>
              </a:rPr>
              <a:t>职业安全健康管理体系审核可由一名或几名审核人员承担。审核组开展审核时，应充分利用众多专家的专业技能。</a:t>
            </a:r>
            <a:br>
              <a:rPr lang="zh-CN" altLang="en-US" sz="2400" dirty="0">
                <a:ea typeface="宋体" panose="02010600030101010101" pitchFamily="2" charset="-122"/>
              </a:rPr>
            </a:br>
            <a:r>
              <a:rPr lang="zh-CN" altLang="en-US" sz="2400" dirty="0">
                <a:ea typeface="宋体" panose="02010600030101010101" pitchFamily="2" charset="-122"/>
              </a:rPr>
              <a:t>　　审核人员应独立于所审核的部门或活动，了解其任务并有能力完成，具备相应的经验和掌握相关法规及体系方面的知识，能够评价绩效和发现不足，还应了解和获取与他们所从事工作有关的标准和权威性指南。</a:t>
            </a:r>
            <a:br>
              <a:rPr lang="zh-CN" altLang="en-US" sz="2400" dirty="0">
                <a:ea typeface="宋体" panose="02010600030101010101" pitchFamily="2" charset="-122"/>
              </a:rPr>
            </a:br>
            <a:r>
              <a:rPr lang="zh-CN" altLang="en-US" dirty="0">
                <a:ea typeface="宋体" panose="02010600030101010101" pitchFamily="2" charset="-122"/>
              </a:rPr>
              <a:t>  </a:t>
            </a:r>
            <a:endParaRPr lang="zh-CN" altLang="en-US" dirty="0">
              <a:ea typeface="宋体" panose="02010600030101010101" pitchFamily="2" charset="-122"/>
            </a:endParaRPr>
          </a:p>
        </p:txBody>
      </p:sp>
      <p:pic>
        <p:nvPicPr>
          <p:cNvPr id="118788" name="Picture 5" descr="D:\Clipart\People1\Menprof\MENO023.WMF"/>
          <p:cNvPicPr>
            <a:picLocks noChangeAspect="1"/>
          </p:cNvPicPr>
          <p:nvPr/>
        </p:nvPicPr>
        <p:blipFill>
          <a:blip r:embed="rId1" r:link="rId2"/>
          <a:stretch>
            <a:fillRect/>
          </a:stretch>
        </p:blipFill>
        <p:spPr>
          <a:xfrm>
            <a:off x="6443663" y="4365625"/>
            <a:ext cx="2128837" cy="2420938"/>
          </a:xfrm>
          <a:prstGeom prst="rect">
            <a:avLst/>
          </a:prstGeom>
          <a:noFill/>
          <a:ln w="9525">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9811" name="Rectangle 3"/>
          <p:cNvSpPr>
            <a:spLocks noGrp="1"/>
          </p:cNvSpPr>
          <p:nvPr>
            <p:ph idx="1"/>
          </p:nvPr>
        </p:nvSpPr>
        <p:spPr>
          <a:ln/>
        </p:spPr>
        <p:txBody>
          <a:bodyPr vert="horz" wrap="square" lIns="91440" tIns="45720" rIns="91440" bIns="45720" anchor="t" anchorCtr="0"/>
          <a:p>
            <a:pPr>
              <a:lnSpc>
                <a:spcPct val="80000"/>
              </a:lnSpc>
            </a:pPr>
            <a:r>
              <a:rPr lang="en-US" altLang="zh-CN" sz="2400" b="1" dirty="0">
                <a:solidFill>
                  <a:srgbClr val="08122A"/>
                </a:solidFill>
                <a:ea typeface="宋体" panose="02010600030101010101" pitchFamily="2" charset="-122"/>
              </a:rPr>
              <a:t>5.</a:t>
            </a:r>
            <a:r>
              <a:rPr lang="zh-CN" altLang="en-US" sz="2400" b="1" dirty="0">
                <a:solidFill>
                  <a:srgbClr val="08122A"/>
                </a:solidFill>
                <a:ea typeface="宋体" panose="02010600030101010101" pitchFamily="2" charset="-122"/>
              </a:rPr>
              <a:t>审核资料的收集</a:t>
            </a:r>
            <a:endParaRPr lang="zh-CN" altLang="en-US" sz="2400" b="1" dirty="0">
              <a:solidFill>
                <a:srgbClr val="08122A"/>
              </a:solidFill>
              <a:ea typeface="宋体" panose="02010600030101010101" pitchFamily="2" charset="-122"/>
            </a:endParaRPr>
          </a:p>
          <a:p>
            <a:pPr>
              <a:lnSpc>
                <a:spcPct val="80000"/>
              </a:lnSpc>
              <a:buNone/>
            </a:pPr>
            <a:r>
              <a:rPr lang="zh-CN" altLang="en-US" sz="2400" dirty="0">
                <a:ea typeface="宋体" panose="02010600030101010101" pitchFamily="2" charset="-122"/>
              </a:rPr>
              <a:t>       </a:t>
            </a:r>
            <a:r>
              <a:rPr lang="en-US" altLang="zh-CN" sz="2400" dirty="0">
                <a:ea typeface="宋体" panose="02010600030101010101" pitchFamily="2" charset="-122"/>
              </a:rPr>
              <a:t>(a)</a:t>
            </a:r>
            <a:r>
              <a:rPr lang="zh-CN" altLang="en-US" sz="2400" dirty="0">
                <a:ea typeface="宋体" panose="02010600030101010101" pitchFamily="2" charset="-122"/>
              </a:rPr>
              <a:t>职业安全健康管理体系文件；</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(b)</a:t>
            </a:r>
            <a:r>
              <a:rPr lang="zh-CN" altLang="en-US" sz="2400" dirty="0">
                <a:ea typeface="宋体" panose="02010600030101010101" pitchFamily="2" charset="-122"/>
              </a:rPr>
              <a:t>职业安全健康方针；</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(c)</a:t>
            </a:r>
            <a:r>
              <a:rPr lang="zh-CN" altLang="en-US" sz="2400" dirty="0">
                <a:ea typeface="宋体" panose="02010600030101010101" pitchFamily="2" charset="-122"/>
              </a:rPr>
              <a:t>职业安全健康目标；</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(d)</a:t>
            </a:r>
            <a:r>
              <a:rPr lang="zh-CN" altLang="en-US" sz="2400" dirty="0">
                <a:ea typeface="宋体" panose="02010600030101010101" pitchFamily="2" charset="-122"/>
              </a:rPr>
              <a:t>职业安全健康应急程序；</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(e)</a:t>
            </a:r>
            <a:r>
              <a:rPr lang="zh-CN" altLang="en-US" sz="2400" dirty="0">
                <a:ea typeface="宋体" panose="02010600030101010101" pitchFamily="2" charset="-122"/>
              </a:rPr>
              <a:t>作业许可制度与程序；</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(f)</a:t>
            </a:r>
            <a:r>
              <a:rPr lang="zh-CN" altLang="en-US" sz="2400" dirty="0">
                <a:ea typeface="宋体" panose="02010600030101010101" pitchFamily="2" charset="-122"/>
              </a:rPr>
              <a:t>职业安全健康会议纪要；</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(g)</a:t>
            </a:r>
            <a:r>
              <a:rPr lang="zh-CN" altLang="en-US" sz="2400" dirty="0">
                <a:ea typeface="宋体" panose="02010600030101010101" pitchFamily="2" charset="-122"/>
              </a:rPr>
              <a:t>事故</a:t>
            </a:r>
            <a:r>
              <a:rPr lang="en-US" altLang="zh-CN" sz="2400" dirty="0">
                <a:ea typeface="宋体" panose="02010600030101010101" pitchFamily="2" charset="-122"/>
              </a:rPr>
              <a:t>(</a:t>
            </a:r>
            <a:r>
              <a:rPr lang="zh-CN" altLang="en-US" sz="2400" dirty="0">
                <a:ea typeface="宋体" panose="02010600030101010101" pitchFamily="2" charset="-122"/>
              </a:rPr>
              <a:t>包括事件</a:t>
            </a:r>
            <a:r>
              <a:rPr lang="en-US" altLang="zh-CN" sz="2400" dirty="0">
                <a:ea typeface="宋体" panose="02010600030101010101" pitchFamily="2" charset="-122"/>
              </a:rPr>
              <a:t>)</a:t>
            </a:r>
            <a:r>
              <a:rPr lang="zh-CN" altLang="en-US" sz="2400" dirty="0">
                <a:ea typeface="宋体" panose="02010600030101010101" pitchFamily="2" charset="-122"/>
              </a:rPr>
              <a:t>的报告和记录；</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(h)</a:t>
            </a:r>
            <a:r>
              <a:rPr lang="zh-CN" altLang="en-US" sz="2400" dirty="0">
                <a:ea typeface="宋体" panose="02010600030101010101" pitchFamily="2" charset="-122"/>
              </a:rPr>
              <a:t>职业安全健康执法机构或其他管理机构的报告或交流记录</a:t>
            </a:r>
            <a:r>
              <a:rPr lang="en-US" altLang="zh-CN" sz="2400" dirty="0">
                <a:ea typeface="宋体" panose="02010600030101010101" pitchFamily="2" charset="-122"/>
              </a:rPr>
              <a:t>(</a:t>
            </a:r>
            <a:r>
              <a:rPr lang="zh-CN" altLang="en-US" sz="2400" dirty="0">
                <a:ea typeface="宋体" panose="02010600030101010101" pitchFamily="2" charset="-122"/>
              </a:rPr>
              <a:t>口头、信件或通知等</a:t>
            </a:r>
            <a:r>
              <a:rPr lang="en-US" altLang="zh-CN" sz="2400" dirty="0">
                <a:ea typeface="宋体" panose="02010600030101010101" pitchFamily="2" charset="-122"/>
              </a:rPr>
              <a:t>)</a:t>
            </a:r>
            <a:r>
              <a:rPr lang="zh-CN" altLang="en-US" sz="2400" dirty="0">
                <a:ea typeface="宋体" panose="02010600030101010101" pitchFamily="2" charset="-122"/>
              </a:rPr>
              <a:t>；</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(i)</a:t>
            </a:r>
            <a:r>
              <a:rPr lang="zh-CN" altLang="en-US" sz="2400" dirty="0">
                <a:ea typeface="宋体" panose="02010600030101010101" pitchFamily="2" charset="-122"/>
              </a:rPr>
              <a:t>依法应予保存的登记簿与证书；</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(j)</a:t>
            </a:r>
            <a:r>
              <a:rPr lang="zh-CN" altLang="en-US" sz="2400" dirty="0">
                <a:ea typeface="宋体" panose="02010600030101010101" pitchFamily="2" charset="-122"/>
              </a:rPr>
              <a:t>培训记录；</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(k)</a:t>
            </a:r>
            <a:r>
              <a:rPr lang="zh-CN" altLang="en-US" sz="2400" dirty="0">
                <a:ea typeface="宋体" panose="02010600030101010101" pitchFamily="2" charset="-122"/>
              </a:rPr>
              <a:t>前次职业安全健康管理体系审核的报告；</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(l)</a:t>
            </a:r>
            <a:r>
              <a:rPr lang="zh-CN" altLang="en-US" sz="2400" dirty="0">
                <a:ea typeface="宋体" panose="02010600030101010101" pitchFamily="2" charset="-122"/>
              </a:rPr>
              <a:t>纠正措施要求；</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(m)</a:t>
            </a:r>
            <a:r>
              <a:rPr lang="zh-CN" altLang="en-US" sz="2400" dirty="0">
                <a:ea typeface="宋体" panose="02010600030101010101" pitchFamily="2" charset="-122"/>
              </a:rPr>
              <a:t>不符合报告</a:t>
            </a:r>
            <a:endParaRPr lang="zh-CN" altLang="en-US" sz="2400" dirty="0">
              <a:ea typeface="宋体" panose="02010600030101010101" pitchFamily="2" charset="-122"/>
            </a:endParaRPr>
          </a:p>
        </p:txBody>
      </p:sp>
      <p:pic>
        <p:nvPicPr>
          <p:cNvPr id="119812" name="Picture 4" descr="D:\Clipart\People1\Menprof\MENO023.WMF"/>
          <p:cNvPicPr>
            <a:picLocks noChangeAspect="1"/>
          </p:cNvPicPr>
          <p:nvPr/>
        </p:nvPicPr>
        <p:blipFill>
          <a:blip r:embed="rId1" r:link="rId2"/>
          <a:stretch>
            <a:fillRect/>
          </a:stretch>
        </p:blipFill>
        <p:spPr>
          <a:xfrm>
            <a:off x="6619875" y="4365625"/>
            <a:ext cx="2128838" cy="2420938"/>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20835" name="Rectangle 3"/>
          <p:cNvSpPr>
            <a:spLocks noGrp="1"/>
          </p:cNvSpPr>
          <p:nvPr>
            <p:ph idx="1"/>
          </p:nvPr>
        </p:nvSpPr>
        <p:spPr>
          <a:ln/>
        </p:spPr>
        <p:txBody>
          <a:bodyPr vert="horz" wrap="square" lIns="91440" tIns="45720" rIns="91440" bIns="45720" anchor="t" anchorCtr="0"/>
          <a:p>
            <a:pPr>
              <a:lnSpc>
                <a:spcPct val="90000"/>
              </a:lnSpc>
            </a:pPr>
            <a:r>
              <a:rPr lang="en-US" altLang="zh-CN" sz="2400" b="1" dirty="0">
                <a:solidFill>
                  <a:srgbClr val="08122A"/>
                </a:solidFill>
                <a:ea typeface="宋体" panose="02010600030101010101" pitchFamily="2" charset="-122"/>
              </a:rPr>
              <a:t>6.</a:t>
            </a:r>
            <a:r>
              <a:rPr lang="zh-CN" altLang="en-US" sz="2400" b="1" dirty="0">
                <a:solidFill>
                  <a:srgbClr val="08122A"/>
                </a:solidFill>
                <a:ea typeface="宋体" panose="02010600030101010101" pitchFamily="2" charset="-122"/>
              </a:rPr>
              <a:t>审核结果</a:t>
            </a:r>
            <a:endParaRPr lang="zh-CN" altLang="en-US" sz="2400" b="1" dirty="0">
              <a:solidFill>
                <a:srgbClr val="08122A"/>
              </a:solidFill>
              <a:ea typeface="宋体" panose="02010600030101010101" pitchFamily="2" charset="-122"/>
            </a:endParaRPr>
          </a:p>
          <a:p>
            <a:pPr>
              <a:lnSpc>
                <a:spcPct val="90000"/>
              </a:lnSpc>
              <a:buNone/>
            </a:pPr>
            <a:r>
              <a:rPr lang="zh-CN" altLang="en-US" sz="2400" dirty="0">
                <a:ea typeface="宋体" panose="02010600030101010101" pitchFamily="2" charset="-122"/>
              </a:rPr>
              <a:t>            职业安全健康管理体系审核报告的内容应明确、简洁和完整，注明日期并有审核人员的签名。审核报告中应包含以下内容：</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(a)</a:t>
            </a:r>
            <a:r>
              <a:rPr lang="zh-CN" altLang="en-US" sz="2400" dirty="0">
                <a:ea typeface="宋体" panose="02010600030101010101" pitchFamily="2" charset="-122"/>
              </a:rPr>
              <a:t>审核目的和范围；</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(b)</a:t>
            </a:r>
            <a:r>
              <a:rPr lang="zh-CN" altLang="en-US" sz="2400" dirty="0">
                <a:ea typeface="宋体" panose="02010600030101010101" pitchFamily="2" charset="-122"/>
              </a:rPr>
              <a:t>审核计划、审核小组成员和受审核方代表的确认、审核日期和接受审核的区域；</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(c)</a:t>
            </a:r>
            <a:r>
              <a:rPr lang="zh-CN" altLang="en-US" sz="2400" dirty="0">
                <a:ea typeface="宋体" panose="02010600030101010101" pitchFamily="2" charset="-122"/>
              </a:rPr>
              <a:t>确认用于开展审核工作的参考文件</a:t>
            </a:r>
            <a:r>
              <a:rPr lang="en-US" altLang="zh-CN" sz="2400" dirty="0">
                <a:ea typeface="宋体" panose="02010600030101010101" pitchFamily="2" charset="-122"/>
              </a:rPr>
              <a:t>(</a:t>
            </a:r>
            <a:r>
              <a:rPr lang="zh-CN" altLang="en-US" sz="2400" dirty="0">
                <a:ea typeface="宋体" panose="02010600030101010101" pitchFamily="2" charset="-122"/>
              </a:rPr>
              <a:t>如职业安全健康管理手册</a:t>
            </a:r>
            <a:r>
              <a:rPr lang="en-US" altLang="zh-CN" sz="2400" dirty="0">
                <a:ea typeface="宋体" panose="02010600030101010101" pitchFamily="2" charset="-122"/>
              </a:rPr>
              <a:t>)</a:t>
            </a:r>
            <a:r>
              <a:rPr lang="zh-CN" altLang="en-US" sz="2400" dirty="0">
                <a:ea typeface="宋体" panose="02010600030101010101" pitchFamily="2" charset="-122"/>
              </a:rPr>
              <a:t>；</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(d)</a:t>
            </a:r>
            <a:r>
              <a:rPr lang="zh-CN" altLang="en-US" sz="2400" dirty="0">
                <a:ea typeface="宋体" panose="02010600030101010101" pitchFamily="2" charset="-122"/>
              </a:rPr>
              <a:t>不符合的详细资料；</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(e)</a:t>
            </a:r>
            <a:r>
              <a:rPr lang="zh-CN" altLang="en-US" sz="2400" dirty="0">
                <a:ea typeface="宋体" panose="02010600030101010101" pitchFamily="2" charset="-122"/>
              </a:rPr>
              <a:t>审核人员对职业安全健康管理体系的符合性评价；</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(f)</a:t>
            </a:r>
            <a:r>
              <a:rPr lang="zh-CN" altLang="en-US" sz="2400" dirty="0">
                <a:ea typeface="宋体" panose="02010600030101010101" pitchFamily="2" charset="-122"/>
              </a:rPr>
              <a:t>职业安全健康管理体系实现其目标的能力；</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(g)</a:t>
            </a:r>
            <a:r>
              <a:rPr lang="zh-CN" altLang="en-US" sz="2400" dirty="0">
                <a:ea typeface="宋体" panose="02010600030101010101" pitchFamily="2" charset="-122"/>
              </a:rPr>
              <a:t>职业安全健康管理体系审核报告的分发。</a:t>
            </a:r>
            <a:br>
              <a:rPr lang="zh-CN" altLang="en-US" sz="2400" dirty="0">
                <a:ea typeface="宋体" panose="02010600030101010101" pitchFamily="2" charset="-122"/>
              </a:rPr>
            </a:br>
            <a:endParaRPr lang="zh-CN" altLang="en-US" sz="2400" dirty="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21859" name="Group 3"/>
          <p:cNvGrpSpPr/>
          <p:nvPr/>
        </p:nvGrpSpPr>
        <p:grpSpPr>
          <a:xfrm>
            <a:off x="0" y="3238500"/>
            <a:ext cx="9144000" cy="122238"/>
            <a:chOff x="0" y="1896"/>
            <a:chExt cx="5760" cy="120"/>
          </a:xfrm>
        </p:grpSpPr>
        <p:sp>
          <p:nvSpPr>
            <p:cNvPr id="121939"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40"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21860" name="Group 6"/>
          <p:cNvGrpSpPr/>
          <p:nvPr/>
        </p:nvGrpSpPr>
        <p:grpSpPr>
          <a:xfrm rot="3877067">
            <a:off x="4459288" y="4310063"/>
            <a:ext cx="2273300" cy="858837"/>
            <a:chOff x="2290" y="2725"/>
            <a:chExt cx="1832" cy="713"/>
          </a:xfrm>
        </p:grpSpPr>
        <p:grpSp>
          <p:nvGrpSpPr>
            <p:cNvPr id="121933" name="Group 7"/>
            <p:cNvGrpSpPr/>
            <p:nvPr/>
          </p:nvGrpSpPr>
          <p:grpSpPr>
            <a:xfrm>
              <a:off x="2290" y="3030"/>
              <a:ext cx="1832" cy="408"/>
              <a:chOff x="2290" y="3030"/>
              <a:chExt cx="1832" cy="408"/>
            </a:xfrm>
          </p:grpSpPr>
          <p:sp>
            <p:nvSpPr>
              <p:cNvPr id="121937"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938"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34" name="Group 10"/>
            <p:cNvGrpSpPr/>
            <p:nvPr/>
          </p:nvGrpSpPr>
          <p:grpSpPr>
            <a:xfrm flipV="1">
              <a:off x="2290" y="2725"/>
              <a:ext cx="1406" cy="313"/>
              <a:chOff x="2290" y="3030"/>
              <a:chExt cx="1832" cy="408"/>
            </a:xfrm>
          </p:grpSpPr>
          <p:sp>
            <p:nvSpPr>
              <p:cNvPr id="121935"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936"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61" name="Group 13"/>
          <p:cNvGrpSpPr/>
          <p:nvPr/>
        </p:nvGrpSpPr>
        <p:grpSpPr>
          <a:xfrm>
            <a:off x="4313238" y="2686050"/>
            <a:ext cx="1270000" cy="1308100"/>
            <a:chOff x="2789" y="1625"/>
            <a:chExt cx="907" cy="907"/>
          </a:xfrm>
        </p:grpSpPr>
        <p:sp>
          <p:nvSpPr>
            <p:cNvPr id="121923"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4"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5"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6"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7"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928" name="Group 19"/>
            <p:cNvGrpSpPr/>
            <p:nvPr/>
          </p:nvGrpSpPr>
          <p:grpSpPr>
            <a:xfrm>
              <a:off x="2899" y="1735"/>
              <a:ext cx="687" cy="688"/>
              <a:chOff x="4166" y="1706"/>
              <a:chExt cx="1252" cy="1252"/>
            </a:xfrm>
          </p:grpSpPr>
          <p:sp>
            <p:nvSpPr>
              <p:cNvPr id="121929"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0"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1"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2"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56024" name="Group 24"/>
          <p:cNvGrpSpPr/>
          <p:nvPr/>
        </p:nvGrpSpPr>
        <p:grpSpPr>
          <a:xfrm rot="3877067">
            <a:off x="6426200" y="4376738"/>
            <a:ext cx="2273300" cy="858837"/>
            <a:chOff x="2290" y="2725"/>
            <a:chExt cx="1832" cy="713"/>
          </a:xfrm>
        </p:grpSpPr>
        <p:grpSp>
          <p:nvGrpSpPr>
            <p:cNvPr id="121917" name="Group 25"/>
            <p:cNvGrpSpPr/>
            <p:nvPr/>
          </p:nvGrpSpPr>
          <p:grpSpPr>
            <a:xfrm>
              <a:off x="2290" y="3030"/>
              <a:ext cx="1832" cy="408"/>
              <a:chOff x="2290" y="3030"/>
              <a:chExt cx="1832" cy="408"/>
            </a:xfrm>
          </p:grpSpPr>
          <p:sp>
            <p:nvSpPr>
              <p:cNvPr id="121921"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21922"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18" name="Group 28"/>
            <p:cNvGrpSpPr/>
            <p:nvPr/>
          </p:nvGrpSpPr>
          <p:grpSpPr>
            <a:xfrm flipV="1">
              <a:off x="2290" y="2725"/>
              <a:ext cx="1406" cy="313"/>
              <a:chOff x="2290" y="3030"/>
              <a:chExt cx="1832" cy="408"/>
            </a:xfrm>
          </p:grpSpPr>
          <p:sp>
            <p:nvSpPr>
              <p:cNvPr id="121919"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21920"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21863"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56032"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5"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6"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7"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868" name="Group 36"/>
          <p:cNvGrpSpPr/>
          <p:nvPr/>
        </p:nvGrpSpPr>
        <p:grpSpPr>
          <a:xfrm>
            <a:off x="6275388" y="2732088"/>
            <a:ext cx="1155700" cy="1189037"/>
            <a:chOff x="4166" y="1706"/>
            <a:chExt cx="1252" cy="1252"/>
          </a:xfrm>
        </p:grpSpPr>
        <p:sp>
          <p:nvSpPr>
            <p:cNvPr id="121913"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4"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5"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6"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21869" name="Group 41"/>
          <p:cNvGrpSpPr/>
          <p:nvPr/>
        </p:nvGrpSpPr>
        <p:grpSpPr>
          <a:xfrm rot="3877067">
            <a:off x="2654300" y="4310063"/>
            <a:ext cx="2273300" cy="858837"/>
            <a:chOff x="2290" y="2725"/>
            <a:chExt cx="1832" cy="713"/>
          </a:xfrm>
        </p:grpSpPr>
        <p:grpSp>
          <p:nvGrpSpPr>
            <p:cNvPr id="121907" name="Group 42"/>
            <p:cNvGrpSpPr/>
            <p:nvPr/>
          </p:nvGrpSpPr>
          <p:grpSpPr>
            <a:xfrm>
              <a:off x="2290" y="3030"/>
              <a:ext cx="1832" cy="408"/>
              <a:chOff x="2290" y="3030"/>
              <a:chExt cx="1832" cy="408"/>
            </a:xfrm>
          </p:grpSpPr>
          <p:sp>
            <p:nvSpPr>
              <p:cNvPr id="121911"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912"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08" name="Group 45"/>
            <p:cNvGrpSpPr/>
            <p:nvPr/>
          </p:nvGrpSpPr>
          <p:grpSpPr>
            <a:xfrm flipV="1">
              <a:off x="2290" y="2725"/>
              <a:ext cx="1406" cy="313"/>
              <a:chOff x="2290" y="3030"/>
              <a:chExt cx="1832" cy="408"/>
            </a:xfrm>
          </p:grpSpPr>
          <p:sp>
            <p:nvSpPr>
              <p:cNvPr id="121909"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910"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70" name="Group 48"/>
          <p:cNvGrpSpPr/>
          <p:nvPr/>
        </p:nvGrpSpPr>
        <p:grpSpPr>
          <a:xfrm>
            <a:off x="2509838" y="2686050"/>
            <a:ext cx="1268412" cy="1308100"/>
            <a:chOff x="2789" y="1625"/>
            <a:chExt cx="907" cy="907"/>
          </a:xfrm>
        </p:grpSpPr>
        <p:sp>
          <p:nvSpPr>
            <p:cNvPr id="121897"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8"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9"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0"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1"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902" name="Group 54"/>
            <p:cNvGrpSpPr/>
            <p:nvPr/>
          </p:nvGrpSpPr>
          <p:grpSpPr>
            <a:xfrm>
              <a:off x="2899" y="1735"/>
              <a:ext cx="687" cy="688"/>
              <a:chOff x="4166" y="1706"/>
              <a:chExt cx="1252" cy="1252"/>
            </a:xfrm>
          </p:grpSpPr>
          <p:sp>
            <p:nvSpPr>
              <p:cNvPr id="121903"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4"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5"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6"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21871" name="Group 59"/>
          <p:cNvGrpSpPr/>
          <p:nvPr/>
        </p:nvGrpSpPr>
        <p:grpSpPr>
          <a:xfrm rot="3877067">
            <a:off x="908050" y="4310063"/>
            <a:ext cx="2273300" cy="858837"/>
            <a:chOff x="2290" y="2725"/>
            <a:chExt cx="1832" cy="713"/>
          </a:xfrm>
        </p:grpSpPr>
        <p:grpSp>
          <p:nvGrpSpPr>
            <p:cNvPr id="121891" name="Group 60"/>
            <p:cNvGrpSpPr/>
            <p:nvPr/>
          </p:nvGrpSpPr>
          <p:grpSpPr>
            <a:xfrm>
              <a:off x="2290" y="3030"/>
              <a:ext cx="1832" cy="408"/>
              <a:chOff x="2290" y="3030"/>
              <a:chExt cx="1832" cy="408"/>
            </a:xfrm>
          </p:grpSpPr>
          <p:sp>
            <p:nvSpPr>
              <p:cNvPr id="121895"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896"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892" name="Group 63"/>
            <p:cNvGrpSpPr/>
            <p:nvPr/>
          </p:nvGrpSpPr>
          <p:grpSpPr>
            <a:xfrm flipV="1">
              <a:off x="2290" y="2725"/>
              <a:ext cx="1406" cy="313"/>
              <a:chOff x="2290" y="3030"/>
              <a:chExt cx="1832" cy="408"/>
            </a:xfrm>
          </p:grpSpPr>
          <p:sp>
            <p:nvSpPr>
              <p:cNvPr id="121893"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894"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72" name="Group 66"/>
          <p:cNvGrpSpPr/>
          <p:nvPr/>
        </p:nvGrpSpPr>
        <p:grpSpPr>
          <a:xfrm>
            <a:off x="755650" y="2708275"/>
            <a:ext cx="1268413" cy="1308100"/>
            <a:chOff x="2789" y="1625"/>
            <a:chExt cx="907" cy="907"/>
          </a:xfrm>
        </p:grpSpPr>
        <p:sp>
          <p:nvSpPr>
            <p:cNvPr id="121881"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2"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3"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4"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5"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886" name="Group 72"/>
            <p:cNvGrpSpPr/>
            <p:nvPr/>
          </p:nvGrpSpPr>
          <p:grpSpPr>
            <a:xfrm>
              <a:off x="2899" y="1735"/>
              <a:ext cx="687" cy="688"/>
              <a:chOff x="4166" y="1706"/>
              <a:chExt cx="1252" cy="1252"/>
            </a:xfrm>
          </p:grpSpPr>
          <p:sp>
            <p:nvSpPr>
              <p:cNvPr id="121887"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8"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9"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0"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21873"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21874"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2187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256080"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56081"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2"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3"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4"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56080"/>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256024"/>
                                        </p:tgtEl>
                                        <p:attrNameLst>
                                          <p:attrName>style.visibility</p:attrName>
                                        </p:attrNameLst>
                                      </p:cBhvr>
                                      <p:tavLst>
                                        <p:tav tm="0">
                                          <p:val>
                                            <p:strVal val="hidden"/>
                                          </p:val>
                                        </p:tav>
                                        <p:tav tm="50000">
                                          <p:val>
                                            <p:strVal val="visible"/>
                                          </p:val>
                                        </p:tav>
                                      </p:tavLst>
                                    </p:anim>
                                  </p:childTnLst>
                                </p:cTn>
                              </p:par>
                              <p:par>
                                <p:cTn id="9" presetID="35" presetClass="emph" presetSubtype="0" fill="hold" grpId="0" nodeType="withEffect">
                                  <p:stCondLst>
                                    <p:cond delay="0"/>
                                  </p:stCondLst>
                                  <p:childTnLst>
                                    <p:anim calcmode="discrete" valueType="str">
                                      <p:cBhvr>
                                        <p:cTn id="10" dur="1000" fill="hold"/>
                                        <p:tgtEl>
                                          <p:spTgt spid="256084"/>
                                        </p:tgtEl>
                                        <p:attrNameLst>
                                          <p:attrName>style.visibility</p:attrName>
                                        </p:attrNameLst>
                                      </p:cBhvr>
                                      <p:tavLst>
                                        <p:tav tm="0">
                                          <p:val>
                                            <p:strVal val="hidden"/>
                                          </p:val>
                                        </p:tav>
                                        <p:tav tm="50000">
                                          <p:val>
                                            <p:strVal val="visible"/>
                                          </p:val>
                                        </p:tav>
                                      </p:tavLst>
                                    </p:anim>
                                  </p:childTnLst>
                                </p:cTn>
                              </p:par>
                              <p:par>
                                <p:cTn id="11" presetID="35" presetClass="emph" presetSubtype="0" fill="hold" nodeType="withEffect">
                                  <p:stCondLst>
                                    <p:cond delay="0"/>
                                  </p:stCondLst>
                                  <p:childTnLst>
                                    <p:anim calcmode="discrete" valueType="str">
                                      <p:cBhvr>
                                        <p:cTn id="12" dur="1000" fill="hold"/>
                                        <p:tgtEl>
                                          <p:spTgt spid="25603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0" grpId="0"/>
      <p:bldP spid="25608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4.4 </a:t>
            </a:r>
            <a:r>
              <a:rPr lang="zh-CN" altLang="en-US" dirty="0">
                <a:ea typeface="宋体" panose="02010600030101010101" pitchFamily="2" charset="-122"/>
              </a:rPr>
              <a:t>管理评审</a:t>
            </a:r>
            <a:endParaRPr lang="zh-CN" altLang="en-US" dirty="0">
              <a:ea typeface="宋体" panose="02010600030101010101" pitchFamily="2" charset="-122"/>
            </a:endParaRPr>
          </a:p>
        </p:txBody>
      </p:sp>
      <p:sp>
        <p:nvSpPr>
          <p:cNvPr id="122883" name="Freeform 3"/>
          <p:cNvSpPr/>
          <p:nvPr/>
        </p:nvSpPr>
        <p:spPr>
          <a:xfrm flipV="1">
            <a:off x="1208088" y="3938588"/>
            <a:ext cx="1608137" cy="1876425"/>
          </a:xfrm>
          <a:custGeom>
            <a:avLst/>
            <a:gdLst/>
            <a:ahLst/>
            <a:cxnLst>
              <a:cxn ang="0">
                <a:pos x="350561801" y="2147483646"/>
              </a:cxn>
              <a:cxn ang="0">
                <a:pos x="380270106" y="856853125"/>
              </a:cxn>
              <a:cxn ang="0">
                <a:pos x="784308926" y="529232813"/>
              </a:cxn>
              <a:cxn ang="0">
                <a:pos x="2139022150" y="509071563"/>
              </a:cxn>
              <a:cxn ang="0">
                <a:pos x="2139022150" y="806450000"/>
              </a:cxn>
              <a:cxn ang="0">
                <a:pos x="2147483646" y="385584700"/>
              </a:cxn>
              <a:cxn ang="0">
                <a:pos x="2115255160" y="0"/>
              </a:cxn>
              <a:cxn ang="0">
                <a:pos x="2121196477" y="231854375"/>
              </a:cxn>
              <a:cxn ang="0">
                <a:pos x="695182285" y="236894688"/>
              </a:cxn>
              <a:cxn ang="0">
                <a:pos x="0" y="751006563"/>
              </a:cxn>
              <a:cxn ang="0">
                <a:pos x="0" y="2147483646"/>
              </a:cxn>
              <a:cxn ang="0">
                <a:pos x="350561801"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alpha val="100000"/>
                </a:srgbClr>
              </a:gs>
              <a:gs pos="100000">
                <a:srgbClr val="000000">
                  <a:alpha val="29999"/>
                </a:srgbClr>
              </a:gs>
            </a:gsLst>
            <a:lin ang="0" scaled="1"/>
            <a:tileRect/>
          </a:gradFill>
          <a:ln w="9525">
            <a:noFill/>
          </a:ln>
        </p:spPr>
        <p:txBody>
          <a:bodyPr/>
          <a:p>
            <a:endParaRPr lang="zh-CN" altLang="en-US"/>
          </a:p>
        </p:txBody>
      </p:sp>
      <p:sp>
        <p:nvSpPr>
          <p:cNvPr id="122884" name="Freeform 4"/>
          <p:cNvSpPr/>
          <p:nvPr/>
        </p:nvSpPr>
        <p:spPr>
          <a:xfrm rot="-5400000">
            <a:off x="1631950" y="3006725"/>
            <a:ext cx="477838" cy="1912938"/>
          </a:xfrm>
          <a:custGeom>
            <a:avLst/>
            <a:gdLst/>
            <a:ahLst/>
            <a:cxnLst>
              <a:cxn ang="0">
                <a:pos x="418973069" y="10030256"/>
              </a:cxn>
              <a:cxn ang="0">
                <a:pos x="509563751" y="2147483646"/>
              </a:cxn>
              <a:cxn ang="0">
                <a:pos x="0" y="2147483646"/>
              </a:cxn>
              <a:cxn ang="0">
                <a:pos x="815299310" y="2147483646"/>
              </a:cxn>
              <a:cxn ang="0">
                <a:pos x="1607951790" y="2147483646"/>
              </a:cxn>
              <a:cxn ang="0">
                <a:pos x="1132361648" y="2147483646"/>
              </a:cxn>
              <a:cxn ang="0">
                <a:pos x="1121038234" y="0"/>
              </a:cxn>
              <a:cxn ang="0">
                <a:pos x="418973069" y="10030256"/>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alpha val="100000"/>
                </a:srgbClr>
              </a:gs>
              <a:gs pos="100000">
                <a:srgbClr val="000000">
                  <a:alpha val="29999"/>
                </a:srgbClr>
              </a:gs>
            </a:gsLst>
            <a:lin ang="5400000" scaled="1"/>
            <a:tileRect/>
          </a:gradFill>
          <a:ln w="9525">
            <a:noFill/>
          </a:ln>
        </p:spPr>
        <p:txBody>
          <a:bodyPr/>
          <a:p>
            <a:endParaRPr lang="zh-CN" altLang="en-US"/>
          </a:p>
        </p:txBody>
      </p:sp>
      <p:sp>
        <p:nvSpPr>
          <p:cNvPr id="122885" name="Freeform 5"/>
          <p:cNvSpPr/>
          <p:nvPr/>
        </p:nvSpPr>
        <p:spPr>
          <a:xfrm>
            <a:off x="1196975" y="2209800"/>
            <a:ext cx="1609725" cy="1876425"/>
          </a:xfrm>
          <a:custGeom>
            <a:avLst/>
            <a:gdLst/>
            <a:ahLst/>
            <a:cxnLst>
              <a:cxn ang="0">
                <a:pos x="351254762" y="2147483646"/>
              </a:cxn>
              <a:cxn ang="0">
                <a:pos x="381021735" y="856853125"/>
              </a:cxn>
              <a:cxn ang="0">
                <a:pos x="785858083" y="529232813"/>
              </a:cxn>
              <a:cxn ang="0">
                <a:pos x="2143249632" y="509071563"/>
              </a:cxn>
              <a:cxn ang="0">
                <a:pos x="2143249632" y="806450000"/>
              </a:cxn>
              <a:cxn ang="0">
                <a:pos x="2147483646" y="385584700"/>
              </a:cxn>
              <a:cxn ang="0">
                <a:pos x="2119435018" y="0"/>
              </a:cxn>
              <a:cxn ang="0">
                <a:pos x="2125389103" y="231854375"/>
              </a:cxn>
              <a:cxn ang="0">
                <a:pos x="696555440" y="236894688"/>
              </a:cxn>
              <a:cxn ang="0">
                <a:pos x="0" y="751006563"/>
              </a:cxn>
              <a:cxn ang="0">
                <a:pos x="0" y="2147483646"/>
              </a:cxn>
              <a:cxn ang="0">
                <a:pos x="351254762"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alpha val="100000"/>
                </a:srgbClr>
              </a:gs>
              <a:gs pos="100000">
                <a:srgbClr val="101010">
                  <a:alpha val="20000"/>
                </a:srgbClr>
              </a:gs>
            </a:gsLst>
            <a:lin ang="0" scaled="1"/>
            <a:tileRect/>
          </a:gradFill>
          <a:ln w="9525">
            <a:noFill/>
          </a:ln>
        </p:spPr>
        <p:txBody>
          <a:bodyPr/>
          <a:p>
            <a:endParaRPr lang="zh-CN" altLang="en-US"/>
          </a:p>
        </p:txBody>
      </p:sp>
      <p:sp>
        <p:nvSpPr>
          <p:cNvPr id="122886" name="AutoShape 6"/>
          <p:cNvSpPr/>
          <p:nvPr/>
        </p:nvSpPr>
        <p:spPr>
          <a:xfrm>
            <a:off x="3454400" y="3263900"/>
            <a:ext cx="5457825" cy="1304925"/>
          </a:xfrm>
          <a:prstGeom prst="roundRect">
            <a:avLst>
              <a:gd name="adj" fmla="val 11505"/>
            </a:avLst>
          </a:prstGeom>
          <a:solidFill>
            <a:schemeClr va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7" name="AutoShape 7"/>
          <p:cNvSpPr/>
          <p:nvPr/>
        </p:nvSpPr>
        <p:spPr>
          <a:xfrm>
            <a:off x="4424363" y="3709988"/>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8" name="AutoShape 8"/>
          <p:cNvSpPr/>
          <p:nvPr/>
        </p:nvSpPr>
        <p:spPr>
          <a:xfrm>
            <a:off x="3481388" y="4800600"/>
            <a:ext cx="5422900" cy="1314450"/>
          </a:xfrm>
          <a:prstGeom prst="roundRect">
            <a:avLst>
              <a:gd name="adj" fmla="val 11505"/>
            </a:avLst>
          </a:prstGeom>
          <a:solidFill>
            <a:schemeClr val="accent2">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9" name="AutoShape 9"/>
          <p:cNvSpPr/>
          <p:nvPr/>
        </p:nvSpPr>
        <p:spPr>
          <a:xfrm>
            <a:off x="4397375" y="5251450"/>
            <a:ext cx="376238" cy="347663"/>
          </a:xfrm>
          <a:prstGeom prst="rightArrow">
            <a:avLst>
              <a:gd name="adj1" fmla="val 50000"/>
              <a:gd name="adj2" fmla="val 45091"/>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90" name="AutoShape 10"/>
          <p:cNvSpPr/>
          <p:nvPr/>
        </p:nvSpPr>
        <p:spPr>
          <a:xfrm>
            <a:off x="3454400" y="1768475"/>
            <a:ext cx="5457825" cy="1304925"/>
          </a:xfrm>
          <a:prstGeom prst="roundRect">
            <a:avLst>
              <a:gd name="adj" fmla="val 11505"/>
            </a:avLst>
          </a:prstGeom>
          <a:solidFill>
            <a:schemeClr val="fo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91" name="AutoShape 11"/>
          <p:cNvSpPr/>
          <p:nvPr/>
        </p:nvSpPr>
        <p:spPr>
          <a:xfrm>
            <a:off x="4405313" y="2214563"/>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57036" name="AutoShape 12"/>
          <p:cNvSpPr>
            <a:spLocks noChangeArrowheads="1"/>
          </p:cNvSpPr>
          <p:nvPr/>
        </p:nvSpPr>
        <p:spPr bwMode="ltGray">
          <a:xfrm>
            <a:off x="2871788" y="1752600"/>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7" name="Freeform 13"/>
          <p:cNvSpPr/>
          <p:nvPr/>
        </p:nvSpPr>
        <p:spPr bwMode="gray">
          <a:xfrm>
            <a:off x="2935288" y="1817688"/>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8" name="AutoShape 14"/>
          <p:cNvSpPr>
            <a:spLocks noChangeArrowheads="1"/>
          </p:cNvSpPr>
          <p:nvPr/>
        </p:nvSpPr>
        <p:spPr bwMode="ltGray">
          <a:xfrm>
            <a:off x="2884488" y="3254375"/>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9" name="Freeform 15"/>
          <p:cNvSpPr/>
          <p:nvPr/>
        </p:nvSpPr>
        <p:spPr bwMode="gray">
          <a:xfrm>
            <a:off x="2938463" y="3319463"/>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40" name="AutoShape 16"/>
          <p:cNvSpPr>
            <a:spLocks noChangeArrowheads="1"/>
          </p:cNvSpPr>
          <p:nvPr/>
        </p:nvSpPr>
        <p:spPr bwMode="ltGray">
          <a:xfrm>
            <a:off x="2865438" y="4776788"/>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41" name="Freeform 17"/>
          <p:cNvSpPr/>
          <p:nvPr/>
        </p:nvSpPr>
        <p:spPr bwMode="gray">
          <a:xfrm>
            <a:off x="2919413" y="483235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122898" name="Picture 18" descr="YG_circle001"/>
          <p:cNvPicPr>
            <a:picLocks noChangeAspect="1"/>
          </p:cNvPicPr>
          <p:nvPr/>
        </p:nvPicPr>
        <p:blipFill>
          <a:blip r:embed="rId1"/>
          <a:stretch>
            <a:fillRect/>
          </a:stretch>
        </p:blipFill>
        <p:spPr>
          <a:xfrm>
            <a:off x="304800" y="2928938"/>
            <a:ext cx="1882775" cy="1879600"/>
          </a:xfrm>
          <a:prstGeom prst="rect">
            <a:avLst/>
          </a:prstGeom>
          <a:noFill/>
          <a:ln w="9525">
            <a:noFill/>
          </a:ln>
        </p:spPr>
      </p:pic>
      <p:sp>
        <p:nvSpPr>
          <p:cNvPr id="122899" name="Text Box 19"/>
          <p:cNvSpPr txBox="1"/>
          <p:nvPr/>
        </p:nvSpPr>
        <p:spPr>
          <a:xfrm>
            <a:off x="4743450" y="1989138"/>
            <a:ext cx="3932238" cy="9159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dirty="0">
                <a:solidFill>
                  <a:srgbClr val="08122A"/>
                </a:solidFill>
                <a:ea typeface="宋体" panose="02010600030101010101" pitchFamily="2" charset="-122"/>
              </a:rPr>
              <a:t>评价体系是否充分实施，并适用于实现煤矿企业所确定的职业安全健康方针和目标</a:t>
            </a:r>
            <a:endParaRPr lang="en-US" altLang="zh-CN" sz="1800" dirty="0">
              <a:solidFill>
                <a:srgbClr val="000000"/>
              </a:solidFill>
              <a:ea typeface="宋体" panose="02010600030101010101" pitchFamily="2" charset="-122"/>
            </a:endParaRPr>
          </a:p>
        </p:txBody>
      </p:sp>
      <p:sp>
        <p:nvSpPr>
          <p:cNvPr id="122900" name="Text Box 20"/>
          <p:cNvSpPr txBox="1"/>
          <p:nvPr/>
        </p:nvSpPr>
        <p:spPr>
          <a:xfrm>
            <a:off x="4830763" y="3284538"/>
            <a:ext cx="3932237" cy="1311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dirty="0">
                <a:solidFill>
                  <a:srgbClr val="08122A"/>
                </a:solidFill>
                <a:ea typeface="宋体" panose="02010600030101010101" pitchFamily="2" charset="-122"/>
              </a:rPr>
              <a:t>主要负责人应定期进行评审，如每年一次。评审应将重点集中在职业安全健康管理体系的总体绩效方面，而不是具体的细节</a:t>
            </a:r>
            <a:endParaRPr lang="en-US" altLang="zh-CN" sz="2800" dirty="0">
              <a:solidFill>
                <a:srgbClr val="08122A"/>
              </a:solidFill>
              <a:ea typeface="宋体" panose="02010600030101010101" pitchFamily="2" charset="-122"/>
            </a:endParaRPr>
          </a:p>
        </p:txBody>
      </p:sp>
      <p:sp>
        <p:nvSpPr>
          <p:cNvPr id="122901" name="Text Box 22"/>
          <p:cNvSpPr txBox="1"/>
          <p:nvPr/>
        </p:nvSpPr>
        <p:spPr>
          <a:xfrm>
            <a:off x="395288" y="3560763"/>
            <a:ext cx="1627187"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0808"/>
                </a:solidFill>
                <a:ea typeface="宋体" panose="02010600030101010101" pitchFamily="2" charset="-122"/>
              </a:rPr>
              <a:t>管理评审</a:t>
            </a:r>
            <a:endParaRPr lang="zh-CN" altLang="en-US" sz="2800" b="1" dirty="0">
              <a:solidFill>
                <a:srgbClr val="080808"/>
              </a:solidFill>
              <a:ea typeface="宋体" panose="02010600030101010101" pitchFamily="2" charset="-122"/>
            </a:endParaRPr>
          </a:p>
        </p:txBody>
      </p:sp>
      <p:sp>
        <p:nvSpPr>
          <p:cNvPr id="122902" name="Text Box 23"/>
          <p:cNvSpPr txBox="1"/>
          <p:nvPr/>
        </p:nvSpPr>
        <p:spPr>
          <a:xfrm>
            <a:off x="2827338" y="2057400"/>
            <a:ext cx="167322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ea typeface="宋体" panose="02010600030101010101" pitchFamily="2" charset="-122"/>
              </a:rPr>
              <a:t> </a:t>
            </a:r>
            <a:r>
              <a:rPr lang="en-US" altLang="zh-CN" b="1" dirty="0">
                <a:solidFill>
                  <a:schemeClr val="bg1"/>
                </a:solidFill>
                <a:ea typeface="宋体" panose="02010600030101010101" pitchFamily="2" charset="-122"/>
              </a:rPr>
              <a:t>1.</a:t>
            </a:r>
            <a:r>
              <a:rPr lang="zh-CN" altLang="en-US" b="1" dirty="0">
                <a:solidFill>
                  <a:schemeClr val="bg1"/>
                </a:solidFill>
                <a:ea typeface="宋体" panose="02010600030101010101" pitchFamily="2" charset="-122"/>
              </a:rPr>
              <a:t>目的</a:t>
            </a:r>
            <a:endParaRPr lang="zh-CN" altLang="en-US" b="1" dirty="0">
              <a:solidFill>
                <a:schemeClr val="bg1"/>
              </a:solidFill>
              <a:ea typeface="宋体" panose="02010600030101010101" pitchFamily="2" charset="-122"/>
            </a:endParaRPr>
          </a:p>
        </p:txBody>
      </p:sp>
      <p:sp>
        <p:nvSpPr>
          <p:cNvPr id="122903" name="Text Box 24"/>
          <p:cNvSpPr txBox="1"/>
          <p:nvPr/>
        </p:nvSpPr>
        <p:spPr>
          <a:xfrm>
            <a:off x="2817813" y="3644900"/>
            <a:ext cx="17541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en-US" altLang="zh-CN" sz="2400" b="1" dirty="0">
                <a:solidFill>
                  <a:schemeClr val="bg1"/>
                </a:solidFill>
                <a:ea typeface="宋体" panose="02010600030101010101" pitchFamily="2" charset="-122"/>
              </a:rPr>
              <a:t>2.</a:t>
            </a:r>
            <a:r>
              <a:rPr lang="zh-CN" altLang="en-US" sz="2400" b="1" dirty="0">
                <a:solidFill>
                  <a:schemeClr val="bg1"/>
                </a:solidFill>
                <a:ea typeface="宋体" panose="02010600030101010101" pitchFamily="2" charset="-122"/>
              </a:rPr>
              <a:t>实施要求</a:t>
            </a:r>
            <a:endParaRPr lang="en-US" altLang="zh-CN" sz="2400" b="1" dirty="0">
              <a:solidFill>
                <a:schemeClr val="bg1"/>
              </a:solidFill>
              <a:ea typeface="宋体" panose="02010600030101010101" pitchFamily="2" charset="-122"/>
            </a:endParaRPr>
          </a:p>
        </p:txBody>
      </p:sp>
      <p:sp>
        <p:nvSpPr>
          <p:cNvPr id="122904" name="Text Box 25"/>
          <p:cNvSpPr txBox="1"/>
          <p:nvPr/>
        </p:nvSpPr>
        <p:spPr>
          <a:xfrm>
            <a:off x="2779713" y="5203825"/>
            <a:ext cx="17922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en-US" altLang="zh-CN" sz="2400" b="1" dirty="0">
                <a:solidFill>
                  <a:schemeClr val="bg1"/>
                </a:solidFill>
                <a:ea typeface="宋体" panose="02010600030101010101" pitchFamily="2" charset="-122"/>
              </a:rPr>
              <a:t>3.</a:t>
            </a:r>
            <a:r>
              <a:rPr lang="zh-CN" altLang="en-US" sz="2400" b="1" dirty="0">
                <a:solidFill>
                  <a:schemeClr val="bg1"/>
                </a:solidFill>
                <a:ea typeface="宋体" panose="02010600030101010101" pitchFamily="2" charset="-122"/>
              </a:rPr>
              <a:t>实施结果</a:t>
            </a:r>
            <a:endParaRPr lang="en-US" altLang="zh-CN" sz="2400" b="1" dirty="0">
              <a:solidFill>
                <a:schemeClr val="bg1"/>
              </a:solidFill>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4.4 </a:t>
            </a:r>
            <a:r>
              <a:rPr lang="zh-CN" altLang="en-US" sz="3600" dirty="0">
                <a:ea typeface="宋体" panose="02010600030101010101" pitchFamily="2" charset="-122"/>
              </a:rPr>
              <a:t>管理评审</a:t>
            </a:r>
            <a:endParaRPr lang="en-US" altLang="zh-CN" sz="3600" dirty="0">
              <a:ea typeface="宋体" panose="02010600030101010101" pitchFamily="2" charset="-122"/>
            </a:endParaRPr>
          </a:p>
        </p:txBody>
      </p:sp>
      <p:sp>
        <p:nvSpPr>
          <p:cNvPr id="258051" name="AutoShape 3"/>
          <p:cNvSpPr>
            <a:spLocks noChangeArrowheads="1"/>
          </p:cNvSpPr>
          <p:nvPr/>
        </p:nvSpPr>
        <p:spPr bwMode="gray">
          <a:xfrm>
            <a:off x="1905000" y="2438400"/>
            <a:ext cx="5530850" cy="2743200"/>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52" name="AutoShape 4"/>
          <p:cNvSpPr>
            <a:spLocks noChangeArrowheads="1"/>
          </p:cNvSpPr>
          <p:nvPr/>
        </p:nvSpPr>
        <p:spPr bwMode="gray">
          <a:xfrm>
            <a:off x="1676400" y="1676400"/>
            <a:ext cx="5791200" cy="574675"/>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t>2.</a:t>
            </a:r>
            <a:r>
              <a:rPr kumimoji="0" lang="zh-CN" altLang="en-US"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t>实施要求</a:t>
            </a:r>
            <a:endParaRPr kumimoji="0" lang="en-US" altLang="zh-CN"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23909" name="Text Box 5"/>
          <p:cNvSpPr txBox="1"/>
          <p:nvPr/>
        </p:nvSpPr>
        <p:spPr>
          <a:xfrm>
            <a:off x="3756025" y="3048000"/>
            <a:ext cx="1806575"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dirty="0">
                <a:ea typeface="宋体" panose="02010600030101010101" pitchFamily="2" charset="-122"/>
              </a:rPr>
              <a:t>Add Your Text</a:t>
            </a:r>
            <a:endParaRPr lang="en-US" altLang="zh-CN" sz="2000" dirty="0">
              <a:ea typeface="宋体" panose="02010600030101010101" pitchFamily="2" charset="-122"/>
            </a:endParaRPr>
          </a:p>
        </p:txBody>
      </p:sp>
      <p:grpSp>
        <p:nvGrpSpPr>
          <p:cNvPr id="123910" name="Group 8"/>
          <p:cNvGrpSpPr/>
          <p:nvPr/>
        </p:nvGrpSpPr>
        <p:grpSpPr>
          <a:xfrm>
            <a:off x="914400" y="4362450"/>
            <a:ext cx="1484313" cy="1514475"/>
            <a:chOff x="2016" y="1920"/>
            <a:chExt cx="1680" cy="1680"/>
          </a:xfrm>
        </p:grpSpPr>
        <p:sp>
          <p:nvSpPr>
            <p:cNvPr id="258057"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23929" name="Freeform 10"/>
            <p:cNvSpPr/>
            <p:nvPr/>
          </p:nvSpPr>
          <p:spPr>
            <a:xfrm>
              <a:off x="2208" y="1948"/>
              <a:ext cx="1296" cy="634"/>
            </a:xfrm>
            <a:custGeom>
              <a:avLst/>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p>
              <a:endParaRPr lang="zh-CN" altLang="en-US"/>
            </a:p>
          </p:txBody>
        </p:sp>
      </p:grpSp>
      <p:sp>
        <p:nvSpPr>
          <p:cNvPr id="258059" name="Text Box 11"/>
          <p:cNvSpPr txBox="1">
            <a:spLocks noChangeArrowheads="1"/>
          </p:cNvSpPr>
          <p:nvPr/>
        </p:nvSpPr>
        <p:spPr bwMode="gray">
          <a:xfrm>
            <a:off x="811213" y="4903788"/>
            <a:ext cx="1673225" cy="396875"/>
          </a:xfrm>
          <a:prstGeom prst="rect">
            <a:avLst/>
          </a:prstGeom>
          <a:noFill/>
          <a:ln>
            <a:noFill/>
          </a:ln>
          <a:effectLst/>
        </p:spPr>
        <p:txBody>
          <a:bodyPr wrap="none">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评审的主题</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2" name="Oval 12"/>
          <p:cNvSpPr/>
          <p:nvPr/>
        </p:nvSpPr>
        <p:spPr>
          <a:xfrm>
            <a:off x="9144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3" name="Group 14"/>
          <p:cNvGrpSpPr/>
          <p:nvPr/>
        </p:nvGrpSpPr>
        <p:grpSpPr>
          <a:xfrm>
            <a:off x="2819400" y="4311650"/>
            <a:ext cx="1524000" cy="1520825"/>
            <a:chOff x="2016" y="1920"/>
            <a:chExt cx="1680" cy="1680"/>
          </a:xfrm>
        </p:grpSpPr>
        <p:sp>
          <p:nvSpPr>
            <p:cNvPr id="258063"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64" name="Freeform 16"/>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58065" name="Text Box 17"/>
          <p:cNvSpPr txBox="1">
            <a:spLocks noChangeArrowheads="1"/>
          </p:cNvSpPr>
          <p:nvPr/>
        </p:nvSpPr>
        <p:spPr bwMode="gray">
          <a:xfrm>
            <a:off x="2700338" y="4903788"/>
            <a:ext cx="1820863" cy="396875"/>
          </a:xfrm>
          <a:prstGeom prst="rect">
            <a:avLst/>
          </a:prstGeom>
          <a:noFill/>
          <a:ln>
            <a:noFill/>
          </a:ln>
          <a:effectLst/>
        </p:spPr>
        <p:txBody>
          <a:bodyPr>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参加人员</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5" name="Oval 18"/>
          <p:cNvSpPr/>
          <p:nvPr/>
        </p:nvSpPr>
        <p:spPr>
          <a:xfrm>
            <a:off x="28575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6" name="Group 20"/>
          <p:cNvGrpSpPr/>
          <p:nvPr/>
        </p:nvGrpSpPr>
        <p:grpSpPr>
          <a:xfrm>
            <a:off x="4876800" y="4267200"/>
            <a:ext cx="1524000" cy="1520825"/>
            <a:chOff x="2016" y="1920"/>
            <a:chExt cx="1680" cy="1680"/>
          </a:xfrm>
        </p:grpSpPr>
        <p:sp>
          <p:nvSpPr>
            <p:cNvPr id="25806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70" name="Freeform 22"/>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58071" name="Text Box 23"/>
          <p:cNvSpPr txBox="1">
            <a:spLocks noChangeArrowheads="1"/>
          </p:cNvSpPr>
          <p:nvPr/>
        </p:nvSpPr>
        <p:spPr bwMode="gray">
          <a:xfrm>
            <a:off x="4859338" y="4868863"/>
            <a:ext cx="1465263" cy="396875"/>
          </a:xfrm>
          <a:prstGeom prst="rect">
            <a:avLst/>
          </a:prstGeom>
          <a:noFill/>
          <a:ln>
            <a:noFill/>
          </a:ln>
          <a:effectLst/>
        </p:spPr>
        <p:txBody>
          <a:bodyPr>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人员职责</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8" name="Oval 24"/>
          <p:cNvSpPr/>
          <p:nvPr/>
        </p:nvSpPr>
        <p:spPr>
          <a:xfrm>
            <a:off x="4929188" y="5943600"/>
            <a:ext cx="1579562"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9" name="Group 27"/>
          <p:cNvGrpSpPr/>
          <p:nvPr/>
        </p:nvGrpSpPr>
        <p:grpSpPr>
          <a:xfrm>
            <a:off x="6780213" y="4273550"/>
            <a:ext cx="1527175" cy="1531938"/>
            <a:chOff x="2016" y="1920"/>
            <a:chExt cx="1680" cy="1680"/>
          </a:xfrm>
        </p:grpSpPr>
        <p:sp>
          <p:nvSpPr>
            <p:cNvPr id="258076" name="Oval 2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23923" name="Freeform 29"/>
            <p:cNvSpPr/>
            <p:nvPr/>
          </p:nvSpPr>
          <p:spPr>
            <a:xfrm>
              <a:off x="2208" y="1948"/>
              <a:ext cx="1296" cy="634"/>
            </a:xfrm>
            <a:custGeom>
              <a:avLst/>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p>
              <a:endParaRPr lang="zh-CN" altLang="en-US"/>
            </a:p>
          </p:txBody>
        </p:sp>
      </p:grpSp>
      <p:sp>
        <p:nvSpPr>
          <p:cNvPr id="258078" name="Text Box 30"/>
          <p:cNvSpPr txBox="1">
            <a:spLocks noChangeArrowheads="1"/>
          </p:cNvSpPr>
          <p:nvPr/>
        </p:nvSpPr>
        <p:spPr bwMode="gray">
          <a:xfrm>
            <a:off x="6815138" y="4868863"/>
            <a:ext cx="1417638" cy="396875"/>
          </a:xfrm>
          <a:prstGeom prst="rect">
            <a:avLst/>
          </a:prstGeom>
          <a:noFill/>
          <a:ln>
            <a:noFill/>
          </a:ln>
          <a:effectLst/>
        </p:spPr>
        <p:txBody>
          <a:bodyPr wrap="none">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4.</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所需资料</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21" name="Oval 31"/>
          <p:cNvSpPr/>
          <p:nvPr/>
        </p:nvSpPr>
        <p:spPr>
          <a:xfrm>
            <a:off x="67818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4.4 </a:t>
            </a:r>
            <a:r>
              <a:rPr lang="zh-CN" altLang="en-US" dirty="0">
                <a:ea typeface="宋体" panose="02010600030101010101" pitchFamily="2" charset="-122"/>
              </a:rPr>
              <a:t>管理评审</a:t>
            </a:r>
            <a:r>
              <a:rPr lang="zh-CN" altLang="en-US" sz="2800" dirty="0">
                <a:ea typeface="宋体" panose="02010600030101010101" pitchFamily="2" charset="-122"/>
              </a:rPr>
              <a:t> </a:t>
            </a:r>
            <a:endParaRPr lang="zh-CN" altLang="en-US" sz="2800" dirty="0">
              <a:ea typeface="宋体" panose="02010600030101010101" pitchFamily="2" charset="-122"/>
            </a:endParaRPr>
          </a:p>
        </p:txBody>
      </p:sp>
      <p:sp>
        <p:nvSpPr>
          <p:cNvPr id="124931" name="Rectangle 3"/>
          <p:cNvSpPr>
            <a:spLocks noGrp="1"/>
          </p:cNvSpPr>
          <p:nvPr>
            <p:ph idx="1"/>
          </p:nvPr>
        </p:nvSpPr>
        <p:spPr>
          <a:ln/>
        </p:spPr>
        <p:txBody>
          <a:bodyPr vert="horz" wrap="square" lIns="91440" tIns="45720" rIns="91440" bIns="45720" anchor="t" anchorCtr="0"/>
          <a:p>
            <a:pPr>
              <a:lnSpc>
                <a:spcPct val="80000"/>
              </a:lnSpc>
            </a:pPr>
            <a:r>
              <a:rPr lang="en-US" altLang="zh-CN" sz="2800" b="1" dirty="0">
                <a:solidFill>
                  <a:srgbClr val="08122A"/>
                </a:solidFill>
                <a:ea typeface="宋体" panose="02010600030101010101" pitchFamily="2" charset="-122"/>
              </a:rPr>
              <a:t>3.</a:t>
            </a:r>
            <a:r>
              <a:rPr lang="zh-CN" altLang="en-US" sz="2800" b="1" dirty="0">
                <a:solidFill>
                  <a:srgbClr val="08122A"/>
                </a:solidFill>
                <a:ea typeface="宋体" panose="02010600030101010101" pitchFamily="2" charset="-122"/>
              </a:rPr>
              <a:t>实施结果</a:t>
            </a:r>
            <a:endParaRPr lang="zh-CN" altLang="en-US" sz="2800" b="1" dirty="0">
              <a:solidFill>
                <a:srgbClr val="08122A"/>
              </a:solidFill>
              <a:ea typeface="宋体" panose="02010600030101010101" pitchFamily="2" charset="-122"/>
            </a:endParaRPr>
          </a:p>
          <a:p>
            <a:pPr>
              <a:lnSpc>
                <a:spcPct val="80000"/>
              </a:lnSpc>
              <a:buNone/>
            </a:pPr>
            <a:r>
              <a:rPr lang="zh-CN" altLang="en-US" sz="2800" dirty="0">
                <a:ea typeface="宋体" panose="02010600030101010101" pitchFamily="2" charset="-122"/>
              </a:rPr>
              <a:t>   通过管理评审，应获得：</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1)</a:t>
            </a:r>
            <a:r>
              <a:rPr lang="zh-CN" altLang="en-US" sz="2800" dirty="0">
                <a:ea typeface="宋体" panose="02010600030101010101" pitchFamily="2" charset="-122"/>
              </a:rPr>
              <a:t>管理评审纪要。</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2)</a:t>
            </a:r>
            <a:r>
              <a:rPr lang="zh-CN" altLang="en-US" sz="2800" dirty="0">
                <a:ea typeface="宋体" panose="02010600030101010101" pitchFamily="2" charset="-122"/>
              </a:rPr>
              <a:t>对职业安全健康方针和职业安全健康目标的修改。</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3)</a:t>
            </a:r>
            <a:r>
              <a:rPr lang="zh-CN" altLang="en-US" sz="2800" dirty="0">
                <a:ea typeface="宋体" panose="02010600030101010101" pitchFamily="2" charset="-122"/>
              </a:rPr>
              <a:t>各管理者承担的具体纠正措施及其预期完成日期。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4)</a:t>
            </a:r>
            <a:r>
              <a:rPr lang="zh-CN" altLang="en-US" sz="2800" dirty="0">
                <a:ea typeface="宋体" panose="02010600030101010101" pitchFamily="2" charset="-122"/>
              </a:rPr>
              <a:t>具体的改进措施，相应的职责和预期完成日期。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5)</a:t>
            </a:r>
            <a:r>
              <a:rPr lang="zh-CN" altLang="en-US" sz="2800" dirty="0">
                <a:ea typeface="宋体" panose="02010600030101010101" pitchFamily="2" charset="-122"/>
              </a:rPr>
              <a:t>纠正措施的评审日期。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6)</a:t>
            </a:r>
            <a:r>
              <a:rPr lang="zh-CN" altLang="en-US" sz="2800" dirty="0">
                <a:ea typeface="宋体" panose="02010600030101010101" pitchFamily="2" charset="-122"/>
              </a:rPr>
              <a:t>下次或今后内部审核计划中应关注的重要内容。</a:t>
            </a:r>
            <a:br>
              <a:rPr lang="zh-CN" altLang="en-US" sz="2800" dirty="0">
                <a:ea typeface="宋体" panose="02010600030101010101" pitchFamily="2" charset="-122"/>
              </a:rPr>
            </a:br>
            <a:endParaRPr lang="zh-CN" altLang="en-US" sz="2800" dirty="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38190" y="3968750"/>
            <a:ext cx="29908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439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0400" y="4907915"/>
            <a:ext cx="74803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662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6628" name="Rectangle 2"/>
          <p:cNvSpPr>
            <a:spLocks noGrp="1"/>
          </p:cNvSpPr>
          <p:nvPr>
            <p:ph type="title"/>
          </p:nvPr>
        </p:nvSpPr>
        <p:spPr>
          <a:ln/>
        </p:spPr>
        <p:txBody>
          <a:bodyPr vert="horz" wrap="square" lIns="91440" tIns="45720" rIns="91440" bIns="45720" anchor="ctr" anchorCtr="0"/>
          <a:p>
            <a:pPr algn="ctr" eaLnBrk="1" hangingPunct="1"/>
            <a:r>
              <a:rPr lang="zh-CN" altLang="en-US" sz="3600" b="0" dirty="0">
                <a:ea typeface="宋体" panose="02010600030101010101" pitchFamily="2" charset="-122"/>
              </a:rPr>
              <a:t>当今世界职业健康安全现状</a:t>
            </a:r>
            <a:endParaRPr lang="zh-CN" altLang="en-US" sz="3600" b="0" dirty="0">
              <a:ea typeface="宋体" panose="02010600030101010101" pitchFamily="2" charset="-122"/>
            </a:endParaRPr>
          </a:p>
        </p:txBody>
      </p:sp>
      <p:sp>
        <p:nvSpPr>
          <p:cNvPr id="26629" name="Freeform 3"/>
          <p:cNvSpPr>
            <a:spLocks noEditPoints="1"/>
          </p:cNvSpPr>
          <p:nvPr/>
        </p:nvSpPr>
        <p:spPr>
          <a:xfrm>
            <a:off x="1042988" y="2270125"/>
            <a:ext cx="5943600" cy="4038600"/>
          </a:xfrm>
          <a:custGeom>
            <a:avLst/>
            <a:gdLst/>
            <a:ahLst/>
            <a:cxnLst>
              <a:cxn ang="0">
                <a:pos x="2301564" y="69344"/>
              </a:cxn>
              <a:cxn ang="0">
                <a:pos x="1732496" y="232996"/>
              </a:cxn>
              <a:cxn ang="0">
                <a:pos x="1251950" y="416065"/>
              </a:cxn>
              <a:cxn ang="0">
                <a:pos x="855710" y="618549"/>
              </a:cxn>
              <a:cxn ang="0">
                <a:pos x="535346" y="837677"/>
              </a:cxn>
              <a:cxn ang="0">
                <a:pos x="295072" y="1070673"/>
              </a:cxn>
              <a:cxn ang="0">
                <a:pos x="126460" y="1309216"/>
              </a:cxn>
              <a:cxn ang="0">
                <a:pos x="29507" y="1556081"/>
              </a:cxn>
              <a:cxn ang="0">
                <a:pos x="0" y="1802946"/>
              </a:cxn>
              <a:cxn ang="0">
                <a:pos x="37938" y="2047038"/>
              </a:cxn>
              <a:cxn ang="0">
                <a:pos x="134890" y="2288355"/>
              </a:cxn>
              <a:cxn ang="0">
                <a:pos x="290857" y="2521351"/>
              </a:cxn>
              <a:cxn ang="0">
                <a:pos x="501623" y="2743252"/>
              </a:cxn>
              <a:cxn ang="0">
                <a:pos x="767188" y="2948511"/>
              </a:cxn>
              <a:cxn ang="0">
                <a:pos x="1079122" y="3137127"/>
              </a:cxn>
              <a:cxn ang="0">
                <a:pos x="1441639" y="3303553"/>
              </a:cxn>
              <a:cxn ang="0">
                <a:pos x="1842094" y="3445015"/>
              </a:cxn>
              <a:cxn ang="0">
                <a:pos x="2288918" y="3555965"/>
              </a:cxn>
              <a:cxn ang="0">
                <a:pos x="2769465" y="3636404"/>
              </a:cxn>
              <a:cxn ang="0">
                <a:pos x="3283734" y="3680784"/>
              </a:cxn>
              <a:cxn ang="0">
                <a:pos x="3831725" y="3686332"/>
              </a:cxn>
              <a:cxn ang="0">
                <a:pos x="4405009" y="3650273"/>
              </a:cxn>
              <a:cxn ang="0">
                <a:pos x="5003584" y="3569834"/>
              </a:cxn>
              <a:cxn ang="0">
                <a:pos x="5361886" y="4038600"/>
              </a:cxn>
              <a:cxn ang="0">
                <a:pos x="3937108" y="2152441"/>
              </a:cxn>
              <a:cxn ang="0">
                <a:pos x="4122582" y="2654492"/>
              </a:cxn>
              <a:cxn ang="0">
                <a:pos x="3768495" y="2685003"/>
              </a:cxn>
              <a:cxn ang="0">
                <a:pos x="3405978" y="2682230"/>
              </a:cxn>
              <a:cxn ang="0">
                <a:pos x="3039245" y="2651718"/>
              </a:cxn>
              <a:cxn ang="0">
                <a:pos x="2680943" y="2596243"/>
              </a:cxn>
              <a:cxn ang="0">
                <a:pos x="2335287" y="2513030"/>
              </a:cxn>
              <a:cxn ang="0">
                <a:pos x="2006492" y="2407627"/>
              </a:cxn>
              <a:cxn ang="0">
                <a:pos x="1707204" y="2282808"/>
              </a:cxn>
              <a:cxn ang="0">
                <a:pos x="1441639" y="2138572"/>
              </a:cxn>
              <a:cxn ang="0">
                <a:pos x="1218227" y="1980467"/>
              </a:cxn>
              <a:cxn ang="0">
                <a:pos x="1041184" y="1808494"/>
              </a:cxn>
              <a:cxn ang="0">
                <a:pos x="923155" y="1622652"/>
              </a:cxn>
              <a:cxn ang="0">
                <a:pos x="864140" y="1431262"/>
              </a:cxn>
              <a:cxn ang="0">
                <a:pos x="876786" y="1231551"/>
              </a:cxn>
              <a:cxn ang="0">
                <a:pos x="969523" y="1029066"/>
              </a:cxn>
              <a:cxn ang="0">
                <a:pos x="1146567" y="821034"/>
              </a:cxn>
              <a:cxn ang="0">
                <a:pos x="1412132" y="615776"/>
              </a:cxn>
              <a:cxn ang="0">
                <a:pos x="1778865" y="413291"/>
              </a:cxn>
              <a:cxn ang="0">
                <a:pos x="2255196" y="213580"/>
              </a:cxn>
              <a:cxn ang="0">
                <a:pos x="2841125" y="22190"/>
              </a:cxn>
              <a:cxn ang="0">
                <a:pos x="2621929" y="0"/>
              </a:cxn>
              <a:cxn ang="0">
                <a:pos x="5943600" y="2682230"/>
              </a:cxn>
              <a:cxn ang="0">
                <a:pos x="5943600" y="2682230"/>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alpha val="100000"/>
                </a:schemeClr>
              </a:gs>
              <a:gs pos="100000">
                <a:schemeClr val="accent1">
                  <a:alpha val="100000"/>
                </a:schemeClr>
              </a:gs>
            </a:gsLst>
            <a:lin ang="5400000" scaled="1"/>
            <a:tileRect/>
          </a:gradFill>
          <a:ln w="0">
            <a:noFill/>
          </a:ln>
          <a:effectLst>
            <a:outerShdw dist="206741" dir="8249373" algn="ctr" rotWithShape="0">
              <a:srgbClr val="C1D1D3">
                <a:alpha val="50000"/>
              </a:srgbClr>
            </a:outerShdw>
          </a:effectLst>
        </p:spPr>
        <p:txBody>
          <a:bodyPr/>
          <a:p>
            <a:endParaRPr lang="zh-CN" altLang="en-US"/>
          </a:p>
        </p:txBody>
      </p:sp>
      <p:sp>
        <p:nvSpPr>
          <p:cNvPr id="1348612" name="Text Box 4"/>
          <p:cNvSpPr txBox="1">
            <a:spLocks noChangeArrowheads="1"/>
          </p:cNvSpPr>
          <p:nvPr/>
        </p:nvSpPr>
        <p:spPr bwMode="auto">
          <a:xfrm>
            <a:off x="4500563" y="1700213"/>
            <a:ext cx="4248150" cy="1616075"/>
          </a:xfrm>
          <a:prstGeom prst="rect">
            <a:avLst/>
          </a:prstGeom>
          <a:noFill/>
          <a:ln w="9525" algn="ctr">
            <a:noFill/>
            <a:miter lim="800000"/>
          </a:ln>
          <a:effectLst/>
        </p:spPr>
        <p:txBody>
          <a:bodyPr>
            <a:spAutoFit/>
          </a:bodyPr>
          <a:lstStyle/>
          <a:p>
            <a:pPr marR="0" defTabSz="914400" eaLnBrk="1" hangingPunct="1">
              <a:buClrTx/>
              <a:buSzTx/>
              <a:buFontTx/>
              <a:buNone/>
              <a:defRPr/>
            </a:pP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ILO(</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国际劳工组织</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的一组统计数据</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全世界每年因工业生产而发生的工伤或职业病形式的职业健康和安全事件</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2.5</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亿件。</a:t>
            </a:r>
            <a:endPar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endParaRPr kumimoji="0" lang="en-US" altLang="zh-CN" sz="2000" kern="1200" cap="none" spc="0" normalizeH="0" baseline="0" noProof="0">
              <a:solidFill>
                <a:srgbClr val="08122A"/>
              </a:solidFill>
              <a:latin typeface="Arial" panose="020B0604020202020204" pitchFamily="34" charset="0"/>
              <a:ea typeface="宋体" panose="02010600030101010101" pitchFamily="2" charset="-122"/>
              <a:cs typeface="+mn-cs"/>
            </a:endParaRPr>
          </a:p>
        </p:txBody>
      </p:sp>
      <p:sp>
        <p:nvSpPr>
          <p:cNvPr id="26631" name="Oval 6"/>
          <p:cNvSpPr/>
          <p:nvPr/>
        </p:nvSpPr>
        <p:spPr>
          <a:xfrm>
            <a:off x="3708400" y="3752850"/>
            <a:ext cx="1704975" cy="1706563"/>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2" name="Oval 8"/>
          <p:cNvSpPr/>
          <p:nvPr/>
        </p:nvSpPr>
        <p:spPr>
          <a:xfrm>
            <a:off x="3779838" y="3778250"/>
            <a:ext cx="1584325" cy="15557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3" name="Oval 5"/>
          <p:cNvSpPr/>
          <p:nvPr/>
        </p:nvSpPr>
        <p:spPr>
          <a:xfrm rot="-723406">
            <a:off x="3765550" y="4970463"/>
            <a:ext cx="1438275" cy="66675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4" name="Oval 7"/>
          <p:cNvSpPr/>
          <p:nvPr/>
        </p:nvSpPr>
        <p:spPr>
          <a:xfrm>
            <a:off x="3708400" y="3716338"/>
            <a:ext cx="1665288" cy="16637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5" name="Oval 9"/>
          <p:cNvSpPr/>
          <p:nvPr/>
        </p:nvSpPr>
        <p:spPr>
          <a:xfrm>
            <a:off x="3708400" y="3644900"/>
            <a:ext cx="1728788" cy="165576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6" name="Text Box 10"/>
          <p:cNvSpPr txBox="1"/>
          <p:nvPr/>
        </p:nvSpPr>
        <p:spPr>
          <a:xfrm>
            <a:off x="3984625" y="4292600"/>
            <a:ext cx="1308100" cy="747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000000"/>
                </a:solidFill>
                <a:latin typeface="Times New Roman" panose="02020603050405020304" pitchFamily="18" charset="0"/>
                <a:ea typeface="宋体" panose="02010600030101010101" pitchFamily="2" charset="-122"/>
              </a:rPr>
              <a:t>2.5</a:t>
            </a:r>
            <a:r>
              <a:rPr lang="zh-CN" altLang="en-US" sz="2500" b="1" dirty="0">
                <a:solidFill>
                  <a:srgbClr val="000000"/>
                </a:solidFill>
                <a:latin typeface="Times New Roman" panose="02020603050405020304" pitchFamily="18" charset="0"/>
                <a:ea typeface="宋体" panose="02010600030101010101" pitchFamily="2" charset="-122"/>
              </a:rPr>
              <a:t>亿</a:t>
            </a:r>
            <a:r>
              <a:rPr lang="en-US" altLang="zh-CN" sz="2500" b="1" dirty="0">
                <a:solidFill>
                  <a:srgbClr val="000000"/>
                </a:solidFill>
                <a:latin typeface="Times New Roman" panose="02020603050405020304" pitchFamily="18" charset="0"/>
                <a:ea typeface="宋体" panose="02010600030101010101" pitchFamily="2" charset="-122"/>
              </a:rPr>
              <a:t>/</a:t>
            </a:r>
            <a:r>
              <a:rPr lang="zh-CN" altLang="en-US" sz="2500" b="1" dirty="0">
                <a:solidFill>
                  <a:srgbClr val="000000"/>
                </a:solidFill>
                <a:latin typeface="Times New Roman" panose="02020603050405020304" pitchFamily="18" charset="0"/>
                <a:ea typeface="宋体" panose="02010600030101010101" pitchFamily="2" charset="-122"/>
              </a:rPr>
              <a:t>年</a:t>
            </a:r>
            <a:endParaRPr lang="zh-CN" altLang="en-US" sz="2500" dirty="0">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endParaRPr lang="en-US" altLang="zh-CN" sz="1800" dirty="0">
              <a:ea typeface="宋体" panose="02010600030101010101" pitchFamily="2" charset="-122"/>
            </a:endParaRPr>
          </a:p>
        </p:txBody>
      </p:sp>
      <p:sp>
        <p:nvSpPr>
          <p:cNvPr id="26637" name="Oval 11"/>
          <p:cNvSpPr/>
          <p:nvPr/>
        </p:nvSpPr>
        <p:spPr>
          <a:xfrm rot="-772996">
            <a:off x="1778000" y="4362450"/>
            <a:ext cx="1133475" cy="6096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6638" name="Group 12"/>
          <p:cNvGrpSpPr/>
          <p:nvPr/>
        </p:nvGrpSpPr>
        <p:grpSpPr>
          <a:xfrm>
            <a:off x="1619250" y="3500438"/>
            <a:ext cx="1371600" cy="1441450"/>
            <a:chOff x="732" y="2112"/>
            <a:chExt cx="842" cy="860"/>
          </a:xfrm>
        </p:grpSpPr>
        <p:sp>
          <p:nvSpPr>
            <p:cNvPr id="26650" name="Oval 13"/>
            <p:cNvSpPr/>
            <p:nvPr/>
          </p:nvSpPr>
          <p:spPr>
            <a:xfrm>
              <a:off x="732" y="2112"/>
              <a:ext cx="842" cy="860"/>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1" name="Oval 14"/>
            <p:cNvSpPr/>
            <p:nvPr/>
          </p:nvSpPr>
          <p:spPr>
            <a:xfrm>
              <a:off x="743" y="2117"/>
              <a:ext cx="821" cy="83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2" name="Oval 15"/>
            <p:cNvSpPr/>
            <p:nvPr/>
          </p:nvSpPr>
          <p:spPr>
            <a:xfrm>
              <a:off x="751" y="2125"/>
              <a:ext cx="781" cy="78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3" name="Oval 16"/>
            <p:cNvSpPr/>
            <p:nvPr/>
          </p:nvSpPr>
          <p:spPr>
            <a:xfrm>
              <a:off x="795" y="2147"/>
              <a:ext cx="695" cy="63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4" name="Text Box 17"/>
            <p:cNvSpPr txBox="1"/>
            <p:nvPr/>
          </p:nvSpPr>
          <p:spPr>
            <a:xfrm>
              <a:off x="757" y="2443"/>
              <a:ext cx="771" cy="23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00000"/>
                  </a:solidFill>
                  <a:ea typeface="宋体" panose="02010600030101010101" pitchFamily="2" charset="-122"/>
                </a:rPr>
                <a:t>68.5</a:t>
              </a:r>
              <a:r>
                <a:rPr lang="zh-CN" altLang="en-US" sz="2000" b="1" dirty="0">
                  <a:solidFill>
                    <a:srgbClr val="000000"/>
                  </a:solidFill>
                  <a:ea typeface="宋体" panose="02010600030101010101" pitchFamily="2" charset="-122"/>
                </a:rPr>
                <a:t>万</a:t>
              </a:r>
              <a:r>
                <a:rPr lang="en-US" altLang="zh-CN" sz="2000" b="1" dirty="0">
                  <a:solidFill>
                    <a:srgbClr val="000000"/>
                  </a:solidFill>
                  <a:ea typeface="宋体" panose="02010600030101010101" pitchFamily="2" charset="-122"/>
                </a:rPr>
                <a:t>/</a:t>
              </a:r>
              <a:r>
                <a:rPr lang="zh-CN" altLang="en-US" sz="2000" b="1" dirty="0">
                  <a:solidFill>
                    <a:srgbClr val="000000"/>
                  </a:solidFill>
                  <a:ea typeface="宋体" panose="02010600030101010101" pitchFamily="2" charset="-122"/>
                </a:rPr>
                <a:t>天</a:t>
              </a:r>
              <a:endParaRPr lang="zh-CN" altLang="en-US" sz="2000" b="1" dirty="0">
                <a:ea typeface="宋体" panose="02010600030101010101" pitchFamily="2" charset="-122"/>
              </a:endParaRPr>
            </a:p>
          </p:txBody>
        </p:sp>
      </p:grpSp>
      <p:sp>
        <p:nvSpPr>
          <p:cNvPr id="26639" name="Oval 18"/>
          <p:cNvSpPr/>
          <p:nvPr/>
        </p:nvSpPr>
        <p:spPr>
          <a:xfrm>
            <a:off x="1476375" y="2824163"/>
            <a:ext cx="914400" cy="5334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0" name="Oval 19"/>
          <p:cNvSpPr/>
          <p:nvPr/>
        </p:nvSpPr>
        <p:spPr>
          <a:xfrm>
            <a:off x="1476375" y="2117725"/>
            <a:ext cx="1023938" cy="1023938"/>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1" name="Oval 20"/>
          <p:cNvSpPr/>
          <p:nvPr/>
        </p:nvSpPr>
        <p:spPr>
          <a:xfrm>
            <a:off x="1484313" y="2141538"/>
            <a:ext cx="1000125" cy="10001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2" name="Oval 21"/>
          <p:cNvSpPr/>
          <p:nvPr/>
        </p:nvSpPr>
        <p:spPr>
          <a:xfrm>
            <a:off x="1476375" y="2208213"/>
            <a:ext cx="950913" cy="9334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3" name="Oval 22"/>
          <p:cNvSpPr/>
          <p:nvPr/>
        </p:nvSpPr>
        <p:spPr>
          <a:xfrm>
            <a:off x="1492250" y="2205038"/>
            <a:ext cx="847725" cy="75723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4" name="Text Box 23"/>
          <p:cNvSpPr txBox="1"/>
          <p:nvPr/>
        </p:nvSpPr>
        <p:spPr>
          <a:xfrm>
            <a:off x="1476375" y="2492375"/>
            <a:ext cx="1138238" cy="3365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600" b="1" dirty="0">
                <a:solidFill>
                  <a:srgbClr val="000000"/>
                </a:solidFill>
                <a:ea typeface="宋体" panose="02010600030101010101" pitchFamily="2" charset="-122"/>
              </a:rPr>
              <a:t>2.8</a:t>
            </a:r>
            <a:r>
              <a:rPr lang="zh-CN" altLang="en-US" sz="1600" b="1" dirty="0">
                <a:solidFill>
                  <a:srgbClr val="000000"/>
                </a:solidFill>
                <a:ea typeface="宋体" panose="02010600030101010101" pitchFamily="2" charset="-122"/>
              </a:rPr>
              <a:t>万</a:t>
            </a:r>
            <a:r>
              <a:rPr lang="en-US" altLang="zh-CN" sz="1600" b="1" dirty="0">
                <a:solidFill>
                  <a:srgbClr val="000000"/>
                </a:solidFill>
                <a:ea typeface="宋体" panose="02010600030101010101" pitchFamily="2" charset="-122"/>
              </a:rPr>
              <a:t>/</a:t>
            </a:r>
            <a:r>
              <a:rPr lang="zh-CN" altLang="en-US" sz="1600" b="1" dirty="0">
                <a:solidFill>
                  <a:srgbClr val="000000"/>
                </a:solidFill>
                <a:ea typeface="宋体" panose="02010600030101010101" pitchFamily="2" charset="-122"/>
              </a:rPr>
              <a:t>小时</a:t>
            </a:r>
            <a:endParaRPr lang="zh-CN" altLang="en-US" sz="1600" dirty="0">
              <a:ea typeface="宋体" panose="02010600030101010101" pitchFamily="2" charset="-122"/>
            </a:endParaRPr>
          </a:p>
        </p:txBody>
      </p:sp>
      <p:sp>
        <p:nvSpPr>
          <p:cNvPr id="26645" name="Oval 24"/>
          <p:cNvSpPr/>
          <p:nvPr/>
        </p:nvSpPr>
        <p:spPr>
          <a:xfrm>
            <a:off x="2867025" y="2336800"/>
            <a:ext cx="685800" cy="2286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6" name="Oval 25"/>
          <p:cNvSpPr/>
          <p:nvPr/>
        </p:nvSpPr>
        <p:spPr>
          <a:xfrm>
            <a:off x="2989263" y="1773238"/>
            <a:ext cx="682625" cy="68262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7" name="Oval 26"/>
          <p:cNvSpPr/>
          <p:nvPr/>
        </p:nvSpPr>
        <p:spPr>
          <a:xfrm>
            <a:off x="2987675" y="1754188"/>
            <a:ext cx="665163" cy="66675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8" name="Oval 27"/>
          <p:cNvSpPr/>
          <p:nvPr/>
        </p:nvSpPr>
        <p:spPr>
          <a:xfrm>
            <a:off x="3005138" y="1870075"/>
            <a:ext cx="633412" cy="62230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9" name="Oval 28"/>
          <p:cNvSpPr/>
          <p:nvPr/>
        </p:nvSpPr>
        <p:spPr>
          <a:xfrm>
            <a:off x="3041650" y="1846263"/>
            <a:ext cx="563563" cy="503237"/>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000" b="1" dirty="0">
                <a:ea typeface="宋体" panose="02010600030101010101" pitchFamily="2" charset="-122"/>
              </a:rPr>
              <a:t>475.6/</a:t>
            </a:r>
            <a:r>
              <a:rPr lang="zh-CN" altLang="en-US" sz="1000" b="1" dirty="0">
                <a:ea typeface="宋体" panose="02010600030101010101" pitchFamily="2" charset="-122"/>
              </a:rPr>
              <a:t>分钟</a:t>
            </a:r>
            <a:endParaRPr lang="zh-CN" altLang="en-US" sz="1000" b="1" dirty="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765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7652" name="Rectangle 2"/>
          <p:cNvSpPr>
            <a:spLocks noGrp="1"/>
          </p:cNvSpPr>
          <p:nvPr>
            <p:ph type="title"/>
          </p:nvPr>
        </p:nvSpPr>
        <p:spPr>
          <a:ln/>
        </p:spPr>
        <p:txBody>
          <a:bodyPr vert="horz" wrap="square" lIns="91440" tIns="45720" rIns="91440" bIns="45720" anchor="ctr" anchorCtr="0"/>
          <a:p>
            <a:pPr eaLnBrk="1" hangingPunct="1"/>
            <a:r>
              <a:rPr lang="zh-CN" altLang="en-US" sz="3600" b="0" dirty="0">
                <a:ea typeface="宋体" panose="02010600030101010101" pitchFamily="2" charset="-122"/>
              </a:rPr>
              <a:t>当今世界职业健康安全现状</a:t>
            </a:r>
            <a:endParaRPr lang="zh-CN" altLang="en-US" sz="3600" b="0" dirty="0">
              <a:ea typeface="宋体" panose="02010600030101010101" pitchFamily="2" charset="-122"/>
            </a:endParaRPr>
          </a:p>
        </p:txBody>
      </p:sp>
      <p:grpSp>
        <p:nvGrpSpPr>
          <p:cNvPr id="27653" name="Group 68"/>
          <p:cNvGrpSpPr/>
          <p:nvPr/>
        </p:nvGrpSpPr>
        <p:grpSpPr>
          <a:xfrm>
            <a:off x="827088" y="2651125"/>
            <a:ext cx="2089150" cy="2433638"/>
            <a:chOff x="417" y="1695"/>
            <a:chExt cx="956" cy="1579"/>
          </a:xfrm>
        </p:grpSpPr>
        <p:sp>
          <p:nvSpPr>
            <p:cNvPr id="27664" name="Text Box 47"/>
            <p:cNvSpPr txBox="1"/>
            <p:nvPr/>
          </p:nvSpPr>
          <p:spPr>
            <a:xfrm>
              <a:off x="417" y="1695"/>
              <a:ext cx="956" cy="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1800" dirty="0">
                  <a:ea typeface="宋体" panose="02010600030101010101" pitchFamily="2" charset="-122"/>
                </a:rPr>
                <a:t>工业生产死亡人数</a:t>
              </a:r>
              <a:endParaRPr lang="zh-CN" altLang="en-US" sz="1800" dirty="0">
                <a:ea typeface="宋体" panose="02010600030101010101" pitchFamily="2" charset="-122"/>
              </a:endParaRPr>
            </a:p>
          </p:txBody>
        </p:sp>
        <p:sp>
          <p:nvSpPr>
            <p:cNvPr id="1349680" name="Text Box 48"/>
            <p:cNvSpPr txBox="1">
              <a:spLocks noChangeArrowheads="1"/>
            </p:cNvSpPr>
            <p:nvPr/>
          </p:nvSpPr>
          <p:spPr bwMode="auto">
            <a:xfrm>
              <a:off x="417" y="2046"/>
              <a:ext cx="956" cy="238"/>
            </a:xfrm>
            <a:prstGeom prst="rect">
              <a:avLst/>
            </a:prstGeom>
            <a:noFill/>
            <a:ln w="9525"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交通事故死亡人数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1349681" name="Text Box 49"/>
            <p:cNvSpPr txBox="1">
              <a:spLocks noChangeArrowheads="1"/>
            </p:cNvSpPr>
            <p:nvPr/>
          </p:nvSpPr>
          <p:spPr bwMode="auto">
            <a:xfrm>
              <a:off x="417" y="2376"/>
              <a:ext cx="956" cy="238"/>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暴力死亡人数</a:t>
              </a:r>
              <a:endPar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349682" name="Text Box 50"/>
            <p:cNvSpPr txBox="1">
              <a:spLocks noChangeArrowheads="1"/>
            </p:cNvSpPr>
            <p:nvPr/>
          </p:nvSpPr>
          <p:spPr bwMode="auto">
            <a:xfrm>
              <a:off x="417" y="2700"/>
              <a:ext cx="956" cy="238"/>
            </a:xfrm>
            <a:prstGeom prst="rect">
              <a:avLst/>
            </a:prstGeom>
            <a:noFill/>
            <a:ln w="9525"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局部战争死亡人数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1349683" name="Text Box 51"/>
            <p:cNvSpPr txBox="1">
              <a:spLocks noChangeArrowheads="1"/>
            </p:cNvSpPr>
            <p:nvPr/>
          </p:nvSpPr>
          <p:spPr bwMode="auto">
            <a:xfrm>
              <a:off x="417" y="3036"/>
              <a:ext cx="956" cy="238"/>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爱滋病死亡人数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sp>
        <p:nvSpPr>
          <p:cNvPr id="1349686" name="Rectangle 54"/>
          <p:cNvSpPr>
            <a:spLocks noChangeArrowheads="1"/>
          </p:cNvSpPr>
          <p:nvPr/>
        </p:nvSpPr>
        <p:spPr bwMode="gray">
          <a:xfrm>
            <a:off x="3224213" y="4868863"/>
            <a:ext cx="1662113" cy="288925"/>
          </a:xfrm>
          <a:prstGeom prst="rect">
            <a:avLst/>
          </a:prstGeom>
          <a:gradFill rotWithShape="1">
            <a:gsLst>
              <a:gs pos="0">
                <a:schemeClr val="folHlink"/>
              </a:gs>
              <a:gs pos="100000">
                <a:schemeClr val="folHlink">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9687" name="Rectangle 55"/>
          <p:cNvSpPr>
            <a:spLocks noChangeArrowheads="1"/>
          </p:cNvSpPr>
          <p:nvPr/>
        </p:nvSpPr>
        <p:spPr bwMode="gray">
          <a:xfrm>
            <a:off x="3224213" y="4378325"/>
            <a:ext cx="2454275" cy="346075"/>
          </a:xfrm>
          <a:prstGeom prst="rect">
            <a:avLst/>
          </a:prstGeom>
          <a:gradFill rotWithShape="1">
            <a:gsLst>
              <a:gs pos="0">
                <a:schemeClr val="accent1"/>
              </a:gs>
              <a:gs pos="100000">
                <a:schemeClr val="accent1">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9688" name="Rectangle 56"/>
          <p:cNvSpPr>
            <a:spLocks noChangeArrowheads="1"/>
          </p:cNvSpPr>
          <p:nvPr/>
        </p:nvSpPr>
        <p:spPr bwMode="gray">
          <a:xfrm>
            <a:off x="3230563" y="3862388"/>
            <a:ext cx="3024188" cy="287338"/>
          </a:xfrm>
          <a:prstGeom prst="rect">
            <a:avLst/>
          </a:prstGeom>
          <a:gradFill rotWithShape="1">
            <a:gsLst>
              <a:gs pos="0">
                <a:schemeClr val="hlink"/>
              </a:gs>
              <a:gs pos="100000">
                <a:schemeClr val="hlink">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57" name="Rectangle 57"/>
          <p:cNvSpPr/>
          <p:nvPr/>
        </p:nvSpPr>
        <p:spPr>
          <a:xfrm>
            <a:off x="3224213" y="3298825"/>
            <a:ext cx="4227512" cy="274638"/>
          </a:xfrm>
          <a:prstGeom prst="rect">
            <a:avLst/>
          </a:prstGeom>
          <a:gradFill rotWithShape="1">
            <a:gsLst>
              <a:gs pos="0">
                <a:srgbClr val="6666FF"/>
              </a:gs>
              <a:gs pos="100000">
                <a:srgbClr val="A3A3FF"/>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00000" prstMaterial="legacyMatte">
            <a:bevelT w="13500" h="13500" prst="angle"/>
            <a:bevelB w="13500" h="13500" prst="angle"/>
            <a:extrusionClr>
              <a:srgbClr val="6666FF"/>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7658" name="Rectangle 58"/>
          <p:cNvSpPr/>
          <p:nvPr/>
        </p:nvSpPr>
        <p:spPr>
          <a:xfrm>
            <a:off x="3230563" y="2722563"/>
            <a:ext cx="4725987" cy="274637"/>
          </a:xfrm>
          <a:prstGeom prst="rect">
            <a:avLst/>
          </a:prstGeom>
          <a:gradFill rotWithShape="1">
            <a:gsLst>
              <a:gs pos="0">
                <a:srgbClr val="AD67AA"/>
              </a:gs>
              <a:gs pos="100000">
                <a:srgbClr val="CEA4CC"/>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00000" prstMaterial="legacyMatte">
            <a:bevelT w="13500" h="13500" prst="angle"/>
            <a:bevelB w="13500" h="13500" prst="angle"/>
            <a:extrusionClr>
              <a:srgbClr val="AD67AA"/>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9701" name="AutoShape 69"/>
          <p:cNvSpPr/>
          <p:nvPr/>
        </p:nvSpPr>
        <p:spPr>
          <a:xfrm>
            <a:off x="6805613" y="1989138"/>
            <a:ext cx="1150937" cy="609600"/>
          </a:xfrm>
          <a:prstGeom prst="wedgeRoundRectCallout">
            <a:avLst>
              <a:gd name="adj1" fmla="val -45722"/>
              <a:gd name="adj2" fmla="val 98176"/>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110</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2" name="AutoShape 70"/>
          <p:cNvSpPr/>
          <p:nvPr/>
        </p:nvSpPr>
        <p:spPr>
          <a:xfrm>
            <a:off x="7669213" y="2854325"/>
            <a:ext cx="1079500" cy="503238"/>
          </a:xfrm>
          <a:prstGeom prst="wedgeRoundRectCallout">
            <a:avLst>
              <a:gd name="adj1" fmla="val -76912"/>
              <a:gd name="adj2" fmla="val 80917"/>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99</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3" name="AutoShape 71"/>
          <p:cNvSpPr/>
          <p:nvPr/>
        </p:nvSpPr>
        <p:spPr>
          <a:xfrm>
            <a:off x="7235825" y="3789363"/>
            <a:ext cx="1008063" cy="576262"/>
          </a:xfrm>
          <a:prstGeom prst="wedgeRoundRectCallout">
            <a:avLst>
              <a:gd name="adj1" fmla="val -158032"/>
              <a:gd name="adj2" fmla="val -24657"/>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56.3</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4" name="AutoShape 72"/>
          <p:cNvSpPr/>
          <p:nvPr/>
        </p:nvSpPr>
        <p:spPr>
          <a:xfrm>
            <a:off x="6227763" y="4581525"/>
            <a:ext cx="1223962" cy="576263"/>
          </a:xfrm>
          <a:prstGeom prst="wedgeRoundRectCallout">
            <a:avLst>
              <a:gd name="adj1" fmla="val -96046"/>
              <a:gd name="adj2" fmla="val -63773"/>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50.2</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5" name="AutoShape 73"/>
          <p:cNvSpPr/>
          <p:nvPr/>
        </p:nvSpPr>
        <p:spPr>
          <a:xfrm>
            <a:off x="5219700" y="5300663"/>
            <a:ext cx="1152525" cy="609600"/>
          </a:xfrm>
          <a:prstGeom prst="wedgeRoundRectCallout">
            <a:avLst>
              <a:gd name="adj1" fmla="val -93389"/>
              <a:gd name="adj2" fmla="val -86199"/>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31.2</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9701"/>
                                        </p:tgtEl>
                                        <p:attrNameLst>
                                          <p:attrName>style.visibility</p:attrName>
                                        </p:attrNameLst>
                                      </p:cBhvr>
                                      <p:to>
                                        <p:strVal val="visible"/>
                                      </p:to>
                                    </p:set>
                                    <p:anim calcmode="lin" valueType="num">
                                      <p:cBhvr additive="base">
                                        <p:cTn id="7" dur="500" fill="hold"/>
                                        <p:tgtEl>
                                          <p:spTgt spid="1349701"/>
                                        </p:tgtEl>
                                        <p:attrNameLst>
                                          <p:attrName>ppt_x</p:attrName>
                                        </p:attrNameLst>
                                      </p:cBhvr>
                                      <p:tavLst>
                                        <p:tav tm="0">
                                          <p:val>
                                            <p:strVal val="0-#ppt_w/2"/>
                                          </p:val>
                                        </p:tav>
                                        <p:tav tm="100000">
                                          <p:val>
                                            <p:strVal val="#ppt_x"/>
                                          </p:val>
                                        </p:tav>
                                      </p:tavLst>
                                    </p:anim>
                                    <p:anim calcmode="lin" valueType="num">
                                      <p:cBhvr additive="base">
                                        <p:cTn id="8" dur="500" fill="hold"/>
                                        <p:tgtEl>
                                          <p:spTgt spid="1349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9702"/>
                                        </p:tgtEl>
                                        <p:attrNameLst>
                                          <p:attrName>style.visibility</p:attrName>
                                        </p:attrNameLst>
                                      </p:cBhvr>
                                      <p:to>
                                        <p:strVal val="visible"/>
                                      </p:to>
                                    </p:set>
                                    <p:anim calcmode="lin" valueType="num">
                                      <p:cBhvr additive="base">
                                        <p:cTn id="13" dur="500" fill="hold"/>
                                        <p:tgtEl>
                                          <p:spTgt spid="1349702"/>
                                        </p:tgtEl>
                                        <p:attrNameLst>
                                          <p:attrName>ppt_x</p:attrName>
                                        </p:attrNameLst>
                                      </p:cBhvr>
                                      <p:tavLst>
                                        <p:tav tm="0">
                                          <p:val>
                                            <p:strVal val="#ppt_x"/>
                                          </p:val>
                                        </p:tav>
                                        <p:tav tm="100000">
                                          <p:val>
                                            <p:strVal val="#ppt_x"/>
                                          </p:val>
                                        </p:tav>
                                      </p:tavLst>
                                    </p:anim>
                                    <p:anim calcmode="lin" valueType="num">
                                      <p:cBhvr additive="base">
                                        <p:cTn id="14" dur="500" fill="hold"/>
                                        <p:tgtEl>
                                          <p:spTgt spid="13497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49703"/>
                                        </p:tgtEl>
                                        <p:attrNameLst>
                                          <p:attrName>style.visibility</p:attrName>
                                        </p:attrNameLst>
                                      </p:cBhvr>
                                      <p:to>
                                        <p:strVal val="visible"/>
                                      </p:to>
                                    </p:set>
                                    <p:anim calcmode="lin" valueType="num">
                                      <p:cBhvr additive="base">
                                        <p:cTn id="19" dur="500" fill="hold"/>
                                        <p:tgtEl>
                                          <p:spTgt spid="1349703"/>
                                        </p:tgtEl>
                                        <p:attrNameLst>
                                          <p:attrName>ppt_x</p:attrName>
                                        </p:attrNameLst>
                                      </p:cBhvr>
                                      <p:tavLst>
                                        <p:tav tm="0">
                                          <p:val>
                                            <p:strVal val="1+#ppt_w/2"/>
                                          </p:val>
                                        </p:tav>
                                        <p:tav tm="100000">
                                          <p:val>
                                            <p:strVal val="#ppt_x"/>
                                          </p:val>
                                        </p:tav>
                                      </p:tavLst>
                                    </p:anim>
                                    <p:anim calcmode="lin" valueType="num">
                                      <p:cBhvr additive="base">
                                        <p:cTn id="20" dur="500" fill="hold"/>
                                        <p:tgtEl>
                                          <p:spTgt spid="13497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49704"/>
                                        </p:tgtEl>
                                        <p:attrNameLst>
                                          <p:attrName>style.visibility</p:attrName>
                                        </p:attrNameLst>
                                      </p:cBhvr>
                                      <p:to>
                                        <p:strVal val="visible"/>
                                      </p:to>
                                    </p:set>
                                    <p:anim calcmode="lin" valueType="num">
                                      <p:cBhvr additive="base">
                                        <p:cTn id="25" dur="500" fill="hold"/>
                                        <p:tgtEl>
                                          <p:spTgt spid="1349704"/>
                                        </p:tgtEl>
                                        <p:attrNameLst>
                                          <p:attrName>ppt_x</p:attrName>
                                        </p:attrNameLst>
                                      </p:cBhvr>
                                      <p:tavLst>
                                        <p:tav tm="0">
                                          <p:val>
                                            <p:strVal val="1+#ppt_w/2"/>
                                          </p:val>
                                        </p:tav>
                                        <p:tav tm="100000">
                                          <p:val>
                                            <p:strVal val="#ppt_x"/>
                                          </p:val>
                                        </p:tav>
                                      </p:tavLst>
                                    </p:anim>
                                    <p:anim calcmode="lin" valueType="num">
                                      <p:cBhvr additive="base">
                                        <p:cTn id="26" dur="500" fill="hold"/>
                                        <p:tgtEl>
                                          <p:spTgt spid="13497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49705"/>
                                        </p:tgtEl>
                                        <p:attrNameLst>
                                          <p:attrName>style.visibility</p:attrName>
                                        </p:attrNameLst>
                                      </p:cBhvr>
                                      <p:to>
                                        <p:strVal val="visible"/>
                                      </p:to>
                                    </p:set>
                                    <p:anim calcmode="lin" valueType="num">
                                      <p:cBhvr additive="base">
                                        <p:cTn id="31" dur="500" fill="hold"/>
                                        <p:tgtEl>
                                          <p:spTgt spid="1349705"/>
                                        </p:tgtEl>
                                        <p:attrNameLst>
                                          <p:attrName>ppt_x</p:attrName>
                                        </p:attrNameLst>
                                      </p:cBhvr>
                                      <p:tavLst>
                                        <p:tav tm="0">
                                          <p:val>
                                            <p:strVal val="#ppt_x"/>
                                          </p:val>
                                        </p:tav>
                                        <p:tav tm="100000">
                                          <p:val>
                                            <p:strVal val="#ppt_x"/>
                                          </p:val>
                                        </p:tav>
                                      </p:tavLst>
                                    </p:anim>
                                    <p:anim calcmode="lin" valueType="num">
                                      <p:cBhvr additive="base">
                                        <p:cTn id="32" dur="500" fill="hold"/>
                                        <p:tgtEl>
                                          <p:spTgt spid="134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701" grpId="0" animBg="1"/>
      <p:bldP spid="1349702" grpId="0" animBg="1"/>
      <p:bldP spid="1349703" grpId="0" animBg="1"/>
      <p:bldP spid="1349704" grpId="0" animBg="1"/>
      <p:bldP spid="13497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867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176583" name="Rectangle 7"/>
          <p:cNvSpPr/>
          <p:nvPr/>
        </p:nvSpPr>
        <p:spPr>
          <a:xfrm>
            <a:off x="1116013" y="765175"/>
            <a:ext cx="64087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chemeClr val="bg1"/>
                </a:solidFill>
                <a:ea typeface="宋体" panose="02010600030101010101" pitchFamily="2" charset="-122"/>
              </a:rPr>
              <a:t>2.</a:t>
            </a:r>
            <a:r>
              <a:rPr lang="zh-CN" altLang="en-US" b="1" dirty="0">
                <a:solidFill>
                  <a:schemeClr val="bg1"/>
                </a:solidFill>
                <a:ea typeface="宋体" panose="02010600030101010101" pitchFamily="2" charset="-122"/>
              </a:rPr>
              <a:t>我国的职业健康安全现状</a:t>
            </a:r>
            <a:endParaRPr lang="zh-CN" altLang="en-US" b="1" dirty="0">
              <a:ea typeface="宋体" panose="02010600030101010101" pitchFamily="2" charset="-122"/>
            </a:endParaRPr>
          </a:p>
        </p:txBody>
      </p:sp>
      <p:sp>
        <p:nvSpPr>
          <p:cNvPr id="1176584" name="Rectangle 8"/>
          <p:cNvSpPr>
            <a:spLocks noChangeArrowheads="1"/>
          </p:cNvSpPr>
          <p:nvPr/>
        </p:nvSpPr>
        <p:spPr bwMode="auto">
          <a:xfrm>
            <a:off x="971550" y="1484313"/>
            <a:ext cx="3600450" cy="822325"/>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工矿企业事故死亡人数</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1" lang="en-US" altLang="zh-CN" sz="2400" b="1" i="0" u="none" strike="noStrike" kern="1200" cap="none" spc="0" normalizeH="0" baseline="0" noProof="0">
              <a:ln>
                <a:noFill/>
              </a:ln>
              <a:solidFill>
                <a:schemeClr val="tx1"/>
              </a:solidFill>
              <a:effectLst/>
              <a:uLnTx/>
              <a:uFillTx/>
              <a:latin typeface="楷体_GB2312" pitchFamily="1" charset="-122"/>
              <a:ea typeface="楷体_GB2312" pitchFamily="1" charset="-122"/>
              <a:cs typeface="+mn-cs"/>
            </a:endParaRPr>
          </a:p>
        </p:txBody>
      </p:sp>
      <p:graphicFrame>
        <p:nvGraphicFramePr>
          <p:cNvPr id="28678" name="Object 9"/>
          <p:cNvGraphicFramePr>
            <a:graphicFrameLocks noChangeAspect="1"/>
          </p:cNvGraphicFramePr>
          <p:nvPr>
            <p:ph idx="1"/>
          </p:nvPr>
        </p:nvGraphicFramePr>
        <p:xfrm>
          <a:off x="965200" y="2133600"/>
          <a:ext cx="6985000" cy="3767138"/>
        </p:xfrm>
        <a:graphic>
          <a:graphicData uri="http://schemas.openxmlformats.org/presentationml/2006/ole">
            <mc:AlternateContent xmlns:mc="http://schemas.openxmlformats.org/markup-compatibility/2006">
              <mc:Choice xmlns:v="urn:schemas-microsoft-com:vml" Requires="v">
                <p:oleObj spid="_x0000_s3076" name="" r:id="rId1" imgW="4619625" imgH="2314575" progId="Excel.Chart.8">
                  <p:embed/>
                </p:oleObj>
              </mc:Choice>
              <mc:Fallback>
                <p:oleObj name="" r:id="rId1" imgW="4619625" imgH="2314575" progId="Excel.Chart.8">
                  <p:embed/>
                  <p:pic>
                    <p:nvPicPr>
                      <p:cNvPr id="0" name="图片 3075"/>
                      <p:cNvPicPr/>
                      <p:nvPr/>
                    </p:nvPicPr>
                    <p:blipFill>
                      <a:blip r:embed="rId2"/>
                      <a:srcRect/>
                      <a:stretch>
                        <a:fillRect/>
                      </a:stretch>
                    </p:blipFill>
                    <p:spPr>
                      <a:xfrm>
                        <a:off x="965200" y="2133600"/>
                        <a:ext cx="6985000" cy="3767138"/>
                      </a:xfrm>
                      <a:prstGeom prst="rect">
                        <a:avLst/>
                      </a:prstGeom>
                      <a:noFill/>
                      <a:ln w="38100">
                        <a:miter/>
                      </a:ln>
                    </p:spPr>
                  </p:pic>
                </p:oleObj>
              </mc:Fallback>
            </mc:AlternateContent>
          </a:graphicData>
        </a:graphic>
      </p:graphicFrame>
      <p:sp>
        <p:nvSpPr>
          <p:cNvPr id="28679" name="Rectangle 10"/>
          <p:cNvSpPr/>
          <p:nvPr/>
        </p:nvSpPr>
        <p:spPr>
          <a:xfrm>
            <a:off x="1908175" y="5949950"/>
            <a:ext cx="53403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1800" b="1" dirty="0">
                <a:solidFill>
                  <a:srgbClr val="3333FF"/>
                </a:solidFill>
                <a:ea typeface="宋体" panose="02010600030101010101" pitchFamily="2" charset="-122"/>
              </a:rPr>
              <a:t>图</a:t>
            </a:r>
            <a:r>
              <a:rPr lang="en-US" altLang="zh-CN" sz="1800" b="1" dirty="0">
                <a:solidFill>
                  <a:srgbClr val="3333FF"/>
                </a:solidFill>
                <a:ea typeface="宋体" panose="02010600030101010101" pitchFamily="2" charset="-122"/>
              </a:rPr>
              <a:t>1  1991—2003</a:t>
            </a:r>
            <a:r>
              <a:rPr lang="zh-CN" altLang="en-US" sz="1800" b="1" dirty="0">
                <a:solidFill>
                  <a:srgbClr val="3333FF"/>
                </a:solidFill>
                <a:ea typeface="宋体" panose="02010600030101010101" pitchFamily="2" charset="-122"/>
              </a:rPr>
              <a:t>年全国矿山和非矿山事故死亡人数</a:t>
            </a:r>
            <a:endParaRPr lang="zh-CN" altLang="en-US" sz="1800" b="1" dirty="0">
              <a:solidFill>
                <a:srgbClr val="3333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76583">
                                            <p:txEl>
                                              <p:charRg st="0"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969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grpSp>
        <p:nvGrpSpPr>
          <p:cNvPr id="2" name="Group 31"/>
          <p:cNvGrpSpPr/>
          <p:nvPr/>
        </p:nvGrpSpPr>
        <p:grpSpPr>
          <a:xfrm>
            <a:off x="1014413" y="1773238"/>
            <a:ext cx="3511550" cy="415925"/>
            <a:chOff x="639" y="1117"/>
            <a:chExt cx="2212" cy="262"/>
          </a:xfrm>
        </p:grpSpPr>
        <p:grpSp>
          <p:nvGrpSpPr>
            <p:cNvPr id="29722" name="Group 16"/>
            <p:cNvGrpSpPr/>
            <p:nvPr/>
          </p:nvGrpSpPr>
          <p:grpSpPr>
            <a:xfrm>
              <a:off x="760" y="1117"/>
              <a:ext cx="2091" cy="253"/>
              <a:chOff x="720" y="1392"/>
              <a:chExt cx="4058" cy="480"/>
            </a:xfrm>
          </p:grpSpPr>
          <p:sp>
            <p:nvSpPr>
              <p:cNvPr id="1350673" name="AutoShape 17"/>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25" name="Group 18"/>
              <p:cNvGrpSpPr/>
              <p:nvPr/>
            </p:nvGrpSpPr>
            <p:grpSpPr>
              <a:xfrm>
                <a:off x="730" y="1407"/>
                <a:ext cx="4043" cy="444"/>
                <a:chOff x="744" y="1407"/>
                <a:chExt cx="3988" cy="444"/>
              </a:xfrm>
            </p:grpSpPr>
            <p:sp>
              <p:nvSpPr>
                <p:cNvPr id="1350675" name="AutoShape 1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76" name="AutoShape 2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9723" name="Rectangle 21"/>
            <p:cNvSpPr/>
            <p:nvPr/>
          </p:nvSpPr>
          <p:spPr>
            <a:xfrm>
              <a:off x="639" y="1129"/>
              <a:ext cx="796" cy="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
                  <a:srgbClr val="1F3F5F"/>
                </a:buClr>
                <a:buFontTx/>
                <a:buNone/>
              </a:pPr>
              <a:r>
                <a:rPr lang="en-US" altLang="zh-CN" sz="1600" b="1" dirty="0">
                  <a:solidFill>
                    <a:srgbClr val="FFFFFF"/>
                  </a:solidFill>
                  <a:ea typeface="宋体" panose="02010600030101010101" pitchFamily="2" charset="-122"/>
                </a:rPr>
                <a:t> </a:t>
              </a:r>
              <a:r>
                <a:rPr lang="zh-CN" altLang="en-US" sz="2000" b="1" dirty="0">
                  <a:solidFill>
                    <a:srgbClr val="FFFFFF"/>
                  </a:solidFill>
                  <a:ea typeface="宋体" panose="02010600030101010101" pitchFamily="2" charset="-122"/>
                </a:rPr>
                <a:t>工矿企业</a:t>
              </a:r>
              <a:endParaRPr lang="zh-CN" altLang="en-US" sz="2000" b="1" dirty="0">
                <a:solidFill>
                  <a:srgbClr val="FFFFFF"/>
                </a:solidFill>
                <a:ea typeface="宋体" panose="02010600030101010101" pitchFamily="2" charset="-122"/>
              </a:endParaRPr>
            </a:p>
          </p:txBody>
        </p:sp>
      </p:grpSp>
      <p:grpSp>
        <p:nvGrpSpPr>
          <p:cNvPr id="5" name="Group 33"/>
          <p:cNvGrpSpPr/>
          <p:nvPr/>
        </p:nvGrpSpPr>
        <p:grpSpPr>
          <a:xfrm>
            <a:off x="1203325" y="3213100"/>
            <a:ext cx="3319463" cy="431800"/>
            <a:chOff x="758" y="1960"/>
            <a:chExt cx="2091" cy="272"/>
          </a:xfrm>
        </p:grpSpPr>
        <p:grpSp>
          <p:nvGrpSpPr>
            <p:cNvPr id="29716" name="Group 6"/>
            <p:cNvGrpSpPr/>
            <p:nvPr/>
          </p:nvGrpSpPr>
          <p:grpSpPr>
            <a:xfrm>
              <a:off x="758" y="1979"/>
              <a:ext cx="2091" cy="253"/>
              <a:chOff x="720" y="1392"/>
              <a:chExt cx="4058" cy="480"/>
            </a:xfrm>
          </p:grpSpPr>
          <p:sp>
            <p:nvSpPr>
              <p:cNvPr id="1350663" name="AutoShape 7"/>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19" name="Group 8"/>
              <p:cNvGrpSpPr/>
              <p:nvPr/>
            </p:nvGrpSpPr>
            <p:grpSpPr>
              <a:xfrm>
                <a:off x="730" y="1407"/>
                <a:ext cx="4043" cy="444"/>
                <a:chOff x="744" y="1407"/>
                <a:chExt cx="3988" cy="444"/>
              </a:xfrm>
            </p:grpSpPr>
            <p:sp>
              <p:nvSpPr>
                <p:cNvPr id="1350665" name="AutoShape 9"/>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66" name="AutoShape 10"/>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9717" name="Rectangle 22"/>
            <p:cNvSpPr/>
            <p:nvPr/>
          </p:nvSpPr>
          <p:spPr>
            <a:xfrm>
              <a:off x="761" y="1960"/>
              <a:ext cx="438" cy="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
                  <a:srgbClr val="1F3F5F"/>
                </a:buClr>
                <a:buFontTx/>
                <a:buNone/>
              </a:pPr>
              <a:r>
                <a:rPr lang="zh-CN" altLang="en-US" sz="2000" b="1" dirty="0">
                  <a:solidFill>
                    <a:srgbClr val="FFFFFF"/>
                  </a:solidFill>
                  <a:ea typeface="宋体" panose="02010600030101010101" pitchFamily="2" charset="-122"/>
                </a:rPr>
                <a:t>煤矿</a:t>
              </a:r>
              <a:endParaRPr lang="zh-CN" altLang="en-US" sz="2000" b="1" dirty="0">
                <a:solidFill>
                  <a:srgbClr val="FFFFFF"/>
                </a:solidFill>
                <a:ea typeface="宋体" panose="02010600030101010101" pitchFamily="2" charset="-122"/>
              </a:endParaRPr>
            </a:p>
          </p:txBody>
        </p:sp>
      </p:grpSp>
      <p:grpSp>
        <p:nvGrpSpPr>
          <p:cNvPr id="8" name="Group 36"/>
          <p:cNvGrpSpPr/>
          <p:nvPr/>
        </p:nvGrpSpPr>
        <p:grpSpPr>
          <a:xfrm>
            <a:off x="1252538" y="4756150"/>
            <a:ext cx="3319462" cy="401638"/>
            <a:chOff x="748" y="3019"/>
            <a:chExt cx="2091" cy="253"/>
          </a:xfrm>
        </p:grpSpPr>
        <p:grpSp>
          <p:nvGrpSpPr>
            <p:cNvPr id="29710" name="Group 11"/>
            <p:cNvGrpSpPr/>
            <p:nvPr/>
          </p:nvGrpSpPr>
          <p:grpSpPr>
            <a:xfrm>
              <a:off x="748" y="3019"/>
              <a:ext cx="2091" cy="253"/>
              <a:chOff x="720" y="1392"/>
              <a:chExt cx="4058" cy="480"/>
            </a:xfrm>
          </p:grpSpPr>
          <p:sp>
            <p:nvSpPr>
              <p:cNvPr id="1350668" name="AutoShape 12"/>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13" name="Group 13"/>
              <p:cNvGrpSpPr/>
              <p:nvPr/>
            </p:nvGrpSpPr>
            <p:grpSpPr>
              <a:xfrm>
                <a:off x="730" y="1407"/>
                <a:ext cx="4043" cy="444"/>
                <a:chOff x="744" y="1407"/>
                <a:chExt cx="3988" cy="444"/>
              </a:xfrm>
            </p:grpSpPr>
            <p:sp>
              <p:nvSpPr>
                <p:cNvPr id="1350670" name="AutoShape 14"/>
                <p:cNvSpPr>
                  <a:spLocks noChangeArrowheads="1"/>
                </p:cNvSpPr>
                <p:nvPr/>
              </p:nvSpPr>
              <p:spPr bwMode="gray">
                <a:xfrm>
                  <a:off x="744" y="1735"/>
                  <a:ext cx="3986" cy="116"/>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71" name="AutoShape 15"/>
                <p:cNvSpPr>
                  <a:spLocks noChangeArrowheads="1"/>
                </p:cNvSpPr>
                <p:nvPr/>
              </p:nvSpPr>
              <p:spPr bwMode="gray">
                <a:xfrm>
                  <a:off x="744" y="1407"/>
                  <a:ext cx="3986" cy="116"/>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1350679" name="Rectangle 23"/>
            <p:cNvSpPr>
              <a:spLocks noChangeArrowheads="1"/>
            </p:cNvSpPr>
            <p:nvPr/>
          </p:nvSpPr>
          <p:spPr bwMode="gray">
            <a:xfrm>
              <a:off x="748" y="3021"/>
              <a:ext cx="1887" cy="250"/>
            </a:xfrm>
            <a:prstGeom prst="rect">
              <a:avLst/>
            </a:prstGeom>
            <a:noFill/>
            <a:ln w="9525">
              <a:noFill/>
              <a:miter lim="800000"/>
            </a:ln>
            <a:effectLst/>
          </p:spPr>
          <p:txBody>
            <a:bodyPr wrap="none">
              <a:spAutoFit/>
            </a:bodyPr>
            <a:lstStyle/>
            <a:p>
              <a:pPr marL="0" marR="0" lvl="0" indent="0" algn="ctr" defTabSz="914400" rtl="0" eaLnBrk="1" fontAlgn="base" latinLnBrk="0" hangingPunct="1">
                <a:lnSpc>
                  <a:spcPct val="100000"/>
                </a:lnSpc>
                <a:spcBef>
                  <a:spcPct val="50000"/>
                </a:spcBef>
                <a:spcAft>
                  <a:spcPct val="0"/>
                </a:spcAft>
                <a:buClr>
                  <a:srgbClr val="1F3F5F"/>
                </a:buClr>
                <a:buSzTx/>
                <a:buFontTx/>
                <a:buNone/>
                <a:defRPr/>
              </a:pPr>
              <a:r>
                <a:rPr kumimoji="1" lang="zh-CN" altLang="en-US" sz="2000" b="1"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事故突出的其他主要行业</a:t>
              </a:r>
              <a:endParaRPr kumimoji="1" lang="zh-CN" altLang="en-US" sz="2000" b="1"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grpSp>
        <p:nvGrpSpPr>
          <p:cNvPr id="11" name="Group 32"/>
          <p:cNvGrpSpPr/>
          <p:nvPr/>
        </p:nvGrpSpPr>
        <p:grpSpPr>
          <a:xfrm>
            <a:off x="1331913" y="2133600"/>
            <a:ext cx="6580187" cy="1076325"/>
            <a:chOff x="828" y="1285"/>
            <a:chExt cx="4145" cy="678"/>
          </a:xfrm>
        </p:grpSpPr>
        <p:sp>
          <p:nvSpPr>
            <p:cNvPr id="29708" name="AutoShape 5"/>
            <p:cNvSpPr/>
            <p:nvPr/>
          </p:nvSpPr>
          <p:spPr>
            <a:xfrm>
              <a:off x="828" y="1285"/>
              <a:ext cx="4145" cy="678"/>
            </a:xfrm>
            <a:prstGeom prst="roundRect">
              <a:avLst>
                <a:gd name="adj" fmla="val 16667"/>
              </a:avLst>
            </a:prstGeom>
            <a:solidFill>
              <a:schemeClr val="folHlink">
                <a:alpha val="3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0680" name="Rectangle 24"/>
            <p:cNvSpPr>
              <a:spLocks noChangeArrowheads="1"/>
            </p:cNvSpPr>
            <p:nvPr/>
          </p:nvSpPr>
          <p:spPr bwMode="auto">
            <a:xfrm>
              <a:off x="883" y="1463"/>
              <a:ext cx="3993" cy="442"/>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平均每年事故发生</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1.5</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万起死亡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20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000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人左右</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540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天</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一次死亡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人以上的事故</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平均每周</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起左右</a:t>
              </a: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8445" name="AutoShape 4"/>
          <p:cNvSpPr/>
          <p:nvPr/>
        </p:nvSpPr>
        <p:spPr>
          <a:xfrm>
            <a:off x="1258888" y="3646488"/>
            <a:ext cx="6580187" cy="1076325"/>
          </a:xfrm>
          <a:prstGeom prst="roundRect">
            <a:avLst>
              <a:gd name="adj" fmla="val 16667"/>
            </a:avLst>
          </a:prstGeom>
          <a:solidFill>
            <a:schemeClr val="hlink">
              <a:alpha val="50195"/>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1350683" name="Rectangle 27"/>
          <p:cNvSpPr>
            <a:spLocks noChangeArrowheads="1"/>
          </p:cNvSpPr>
          <p:nvPr/>
        </p:nvSpPr>
        <p:spPr bwMode="auto">
          <a:xfrm>
            <a:off x="1403350" y="3806825"/>
            <a:ext cx="5781675" cy="701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产量</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亿吨</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年，美国死亡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人，我国</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7000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a:t>
            </a:r>
            <a:endPar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是美国的</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多倍；是印度的</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17</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倍；</a:t>
            </a:r>
            <a:endPar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50684" name="Rectangle 28"/>
          <p:cNvSpPr>
            <a:spLocks noGrp="1"/>
          </p:cNvSpPr>
          <p:nvPr>
            <p:ph type="title"/>
          </p:nvPr>
        </p:nvSpPr>
        <p:spPr>
          <a:xfrm>
            <a:off x="733425" y="795338"/>
            <a:ext cx="7800975" cy="431800"/>
          </a:xfrm>
          <a:ln/>
        </p:spPr>
        <p:txBody>
          <a:bodyPr vert="horz" wrap="square" lIns="91440" tIns="45720" rIns="91440" bIns="45720" anchor="ctr" anchorCtr="0"/>
          <a:p>
            <a:pPr eaLnBrk="1" hangingPunct="1"/>
            <a:r>
              <a:rPr lang="en-US" altLang="zh-CN" dirty="0">
                <a:ea typeface="宋体" panose="02010600030101010101" pitchFamily="2" charset="-122"/>
              </a:rPr>
              <a:t> 2.</a:t>
            </a:r>
            <a:r>
              <a:rPr lang="zh-CN" altLang="en-US" dirty="0">
                <a:ea typeface="宋体" panose="02010600030101010101" pitchFamily="2" charset="-122"/>
              </a:rPr>
              <a:t>我国的职业健康安全现状</a:t>
            </a:r>
            <a:endParaRPr lang="zh-CN" altLang="en-US" dirty="0">
              <a:ea typeface="宋体" panose="02010600030101010101" pitchFamily="2" charset="-122"/>
            </a:endParaRPr>
          </a:p>
        </p:txBody>
      </p:sp>
      <p:sp>
        <p:nvSpPr>
          <p:cNvPr id="1350659" name="AutoShape 3"/>
          <p:cNvSpPr/>
          <p:nvPr/>
        </p:nvSpPr>
        <p:spPr>
          <a:xfrm>
            <a:off x="1258888" y="5157788"/>
            <a:ext cx="6572250" cy="1076325"/>
          </a:xfrm>
          <a:prstGeom prst="roundRect">
            <a:avLst>
              <a:gd name="adj" fmla="val 16667"/>
            </a:avLst>
          </a:prstGeom>
          <a:solidFill>
            <a:schemeClr val="accent2">
              <a:alpha val="3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10000"/>
              </a:lnSpc>
              <a:spcBef>
                <a:spcPct val="0"/>
              </a:spcBef>
              <a:buClrTx/>
              <a:buFontTx/>
              <a:buNone/>
            </a:pPr>
            <a:r>
              <a:rPr lang="zh-CN" altLang="en-US" sz="2000" dirty="0">
                <a:solidFill>
                  <a:srgbClr val="08122A"/>
                </a:solidFill>
                <a:latin typeface="Times New Roman" panose="02020603050405020304" pitchFamily="18" charset="0"/>
                <a:ea typeface="宋体" panose="02010600030101010101" pitchFamily="2" charset="-122"/>
              </a:rPr>
              <a:t>建筑、机械、化工、建材、电力、冶金、石油</a:t>
            </a:r>
            <a:endParaRPr lang="zh-CN" altLang="en-US" sz="2000" dirty="0">
              <a:solidFill>
                <a:srgbClr val="08122A"/>
              </a:solidFill>
              <a:latin typeface="Times New Roman" panose="02020603050405020304" pitchFamily="18" charset="0"/>
              <a:ea typeface="宋体" panose="02010600030101010101" pitchFamily="2" charset="-122"/>
            </a:endParaRPr>
          </a:p>
          <a:p>
            <a:pPr marL="0" lvl="0" indent="0" eaLnBrk="1" hangingPunct="1">
              <a:spcBef>
                <a:spcPct val="0"/>
              </a:spcBef>
              <a:buClrTx/>
              <a:buFontTx/>
              <a:buNone/>
            </a:pPr>
            <a:endParaRPr lang="en-US" altLang="zh-CN" sz="25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1350684"/>
                                        </p:tgtEl>
                                        <p:attrNameLst>
                                          <p:attrName>style.color</p:attrName>
                                        </p:attrNameLst>
                                      </p:cBhvr>
                                      <p:to>
                                        <a:schemeClr val="accent2"/>
                                      </p:to>
                                    </p:animClr>
                                    <p:animClr clrSpc="rgb" dir="cw">
                                      <p:cBhvr>
                                        <p:cTn id="7" dur="100" fill="hold"/>
                                        <p:tgtEl>
                                          <p:spTgt spid="1350684"/>
                                        </p:tgtEl>
                                        <p:attrNameLst>
                                          <p:attrName>fillcolor</p:attrName>
                                        </p:attrNameLst>
                                      </p:cBhvr>
                                      <p:to>
                                        <a:schemeClr val="accent2"/>
                                      </p:to>
                                    </p:animClr>
                                    <p:set>
                                      <p:cBhvr>
                                        <p:cTn id="8" dur="100" fill="hold"/>
                                        <p:tgtEl>
                                          <p:spTgt spid="1350684"/>
                                        </p:tgtEl>
                                        <p:attrNameLst>
                                          <p:attrName>fill.type</p:attrName>
                                        </p:attrNameLst>
                                      </p:cBhvr>
                                      <p:to>
                                        <p:strVal val="solid"/>
                                      </p:to>
                                    </p:set>
                                    <p:set>
                                      <p:cBhvr>
                                        <p:cTn id="9" dur="100" fill="hold"/>
                                        <p:tgtEl>
                                          <p:spTgt spid="1350684"/>
                                        </p:tgtEl>
                                        <p:attrNameLst>
                                          <p:attrName>fill.on</p:attrName>
                                        </p:attrNameLst>
                                      </p:cBhvr>
                                      <p:to>
                                        <p:strVal val="true"/>
                                      </p:to>
                                    </p:set>
                                    <p:animRot by="120000">
                                      <p:cBhvr>
                                        <p:cTn id="10" dur="100" fill="hold">
                                          <p:stCondLst>
                                            <p:cond delay="0"/>
                                          </p:stCondLst>
                                        </p:cTn>
                                        <p:tgtEl>
                                          <p:spTgt spid="1350684"/>
                                        </p:tgtEl>
                                        <p:attrNameLst>
                                          <p:attrName>r</p:attrName>
                                        </p:attrNameLst>
                                      </p:cBhvr>
                                    </p:animRot>
                                    <p:animRot by="-240000">
                                      <p:cBhvr>
                                        <p:cTn id="11" dur="200" fill="hold">
                                          <p:stCondLst>
                                            <p:cond delay="200"/>
                                          </p:stCondLst>
                                        </p:cTn>
                                        <p:tgtEl>
                                          <p:spTgt spid="1350684"/>
                                        </p:tgtEl>
                                        <p:attrNameLst>
                                          <p:attrName>r</p:attrName>
                                        </p:attrNameLst>
                                      </p:cBhvr>
                                    </p:animRot>
                                    <p:animRot by="240000">
                                      <p:cBhvr>
                                        <p:cTn id="12" dur="200" fill="hold">
                                          <p:stCondLst>
                                            <p:cond delay="400"/>
                                          </p:stCondLst>
                                        </p:cTn>
                                        <p:tgtEl>
                                          <p:spTgt spid="1350684"/>
                                        </p:tgtEl>
                                        <p:attrNameLst>
                                          <p:attrName>r</p:attrName>
                                        </p:attrNameLst>
                                      </p:cBhvr>
                                    </p:animRot>
                                    <p:animRot by="-240000">
                                      <p:cBhvr>
                                        <p:cTn id="13" dur="200" fill="hold">
                                          <p:stCondLst>
                                            <p:cond delay="600"/>
                                          </p:stCondLst>
                                        </p:cTn>
                                        <p:tgtEl>
                                          <p:spTgt spid="1350684"/>
                                        </p:tgtEl>
                                        <p:attrNameLst>
                                          <p:attrName>r</p:attrName>
                                        </p:attrNameLst>
                                      </p:cBhvr>
                                    </p:animRot>
                                    <p:animRot by="120000">
                                      <p:cBhvr>
                                        <p:cTn id="14" dur="200" fill="hold">
                                          <p:stCondLst>
                                            <p:cond delay="800"/>
                                          </p:stCondLst>
                                        </p:cTn>
                                        <p:tgtEl>
                                          <p:spTgt spid="135068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350683"/>
                                        </p:tgtEl>
                                        <p:attrNameLst>
                                          <p:attrName>style.visibility</p:attrName>
                                        </p:attrNameLst>
                                      </p:cBhvr>
                                      <p:to>
                                        <p:strVal val="visible"/>
                                      </p:to>
                                    </p:set>
                                    <p:animEffect transition="in" filter="plus(in)">
                                      <p:cBhvr>
                                        <p:cTn id="35" dur="500"/>
                                        <p:tgtEl>
                                          <p:spTgt spid="1350683"/>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18445"/>
                                        </p:tgtEl>
                                        <p:attrNameLst>
                                          <p:attrName>style.visibility</p:attrName>
                                        </p:attrNameLst>
                                      </p:cBhvr>
                                      <p:to>
                                        <p:strVal val="visible"/>
                                      </p:to>
                                    </p:set>
                                    <p:animEffect transition="in" filter="plus(in)">
                                      <p:cBhvr>
                                        <p:cTn id="38" dur="500"/>
                                        <p:tgtEl>
                                          <p:spTgt spid="184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50659"/>
                                        </p:tgtEl>
                                        <p:attrNameLst>
                                          <p:attrName>style.visibility</p:attrName>
                                        </p:attrNameLst>
                                      </p:cBhvr>
                                      <p:to>
                                        <p:strVal val="visible"/>
                                      </p:to>
                                    </p:set>
                                    <p:animEffect transition="in" filter="blinds(horizontal)">
                                      <p:cBhvr>
                                        <p:cTn id="48" dur="500"/>
                                        <p:tgtEl>
                                          <p:spTgt spid="135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350683" grpId="0"/>
      <p:bldP spid="1350684" grpId="0"/>
      <p:bldP spid="13506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072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0724" name="Rectangle 2"/>
          <p:cNvSpPr>
            <a:spLocks noGrp="1"/>
          </p:cNvSpPr>
          <p:nvPr>
            <p:ph type="title"/>
          </p:nvPr>
        </p:nvSpPr>
        <p:spPr>
          <a:ln/>
        </p:spPr>
        <p:txBody>
          <a:bodyPr vert="horz" wrap="square" lIns="91440" tIns="45720" rIns="91440" bIns="45720" anchor="ctr" anchorCtr="0"/>
          <a:p>
            <a:pPr algn="ctr" eaLnBrk="1" hangingPunct="1"/>
            <a:r>
              <a:rPr lang="en-US" altLang="zh-CN" dirty="0">
                <a:ea typeface="宋体" panose="02010600030101010101" pitchFamily="2" charset="-122"/>
              </a:rPr>
              <a:t> </a:t>
            </a:r>
            <a:r>
              <a:rPr lang="zh-CN" altLang="en-US" dirty="0">
                <a:ea typeface="宋体" panose="02010600030101010101" pitchFamily="2" charset="-122"/>
              </a:rPr>
              <a:t>目前我国职业健康安全新的特征</a:t>
            </a:r>
            <a:endParaRPr lang="zh-CN" altLang="en-US" dirty="0">
              <a:ea typeface="宋体" panose="02010600030101010101" pitchFamily="2" charset="-122"/>
            </a:endParaRPr>
          </a:p>
        </p:txBody>
      </p:sp>
      <p:sp>
        <p:nvSpPr>
          <p:cNvPr id="1351684" name="Freeform 4"/>
          <p:cNvSpPr>
            <a:spLocks noEditPoints="1"/>
          </p:cNvSpPr>
          <p:nvPr/>
        </p:nvSpPr>
        <p:spPr bwMode="gray">
          <a:xfrm rot="-1358056">
            <a:off x="1314450" y="2878138"/>
            <a:ext cx="6094413" cy="24241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726" name="Oval 5"/>
          <p:cNvSpPr/>
          <p:nvPr/>
        </p:nvSpPr>
        <p:spPr>
          <a:xfrm rot="-1543677">
            <a:off x="4265613" y="28194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7" name="Oval 6"/>
          <p:cNvSpPr/>
          <p:nvPr/>
        </p:nvSpPr>
        <p:spPr>
          <a:xfrm rot="-1543677">
            <a:off x="6932613" y="29718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8" name="Oval 7"/>
          <p:cNvSpPr/>
          <p:nvPr/>
        </p:nvSpPr>
        <p:spPr>
          <a:xfrm rot="-1543677">
            <a:off x="2817813" y="56388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9" name="Oval 8"/>
          <p:cNvSpPr/>
          <p:nvPr/>
        </p:nvSpPr>
        <p:spPr>
          <a:xfrm rot="-1543677">
            <a:off x="5408613" y="50292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30" name="Oval 9"/>
          <p:cNvSpPr/>
          <p:nvPr/>
        </p:nvSpPr>
        <p:spPr>
          <a:xfrm rot="-1543677">
            <a:off x="1979613" y="41910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1690" name="Oval 10"/>
          <p:cNvSpPr>
            <a:spLocks noChangeArrowheads="1"/>
          </p:cNvSpPr>
          <p:nvPr/>
        </p:nvSpPr>
        <p:spPr bwMode="gray">
          <a:xfrm>
            <a:off x="3743325" y="2133600"/>
            <a:ext cx="1143000" cy="1101725"/>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1" name="Oval 11"/>
          <p:cNvSpPr>
            <a:spLocks noChangeArrowheads="1"/>
          </p:cNvSpPr>
          <p:nvPr/>
        </p:nvSpPr>
        <p:spPr bwMode="gray">
          <a:xfrm>
            <a:off x="1508125" y="3451225"/>
            <a:ext cx="1141413" cy="1101725"/>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2" name="Oval 12"/>
          <p:cNvSpPr>
            <a:spLocks noChangeArrowheads="1"/>
          </p:cNvSpPr>
          <p:nvPr/>
        </p:nvSpPr>
        <p:spPr bwMode="gray">
          <a:xfrm>
            <a:off x="2292350" y="4918075"/>
            <a:ext cx="1141413" cy="1101725"/>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3" name="Oval 13"/>
          <p:cNvSpPr>
            <a:spLocks noChangeArrowheads="1"/>
          </p:cNvSpPr>
          <p:nvPr/>
        </p:nvSpPr>
        <p:spPr bwMode="gray">
          <a:xfrm>
            <a:off x="4760913" y="4373563"/>
            <a:ext cx="1141413" cy="1101725"/>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4" name="Oval 14"/>
          <p:cNvSpPr>
            <a:spLocks noChangeArrowheads="1"/>
          </p:cNvSpPr>
          <p:nvPr/>
        </p:nvSpPr>
        <p:spPr bwMode="gray">
          <a:xfrm>
            <a:off x="6386513" y="2330450"/>
            <a:ext cx="1079500" cy="110331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36" name="Text Box 15"/>
          <p:cNvSpPr txBox="1"/>
          <p:nvPr/>
        </p:nvSpPr>
        <p:spPr>
          <a:xfrm>
            <a:off x="1522413" y="378936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经济损失</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7" name="Text Box 16"/>
          <p:cNvSpPr txBox="1"/>
          <p:nvPr/>
        </p:nvSpPr>
        <p:spPr>
          <a:xfrm>
            <a:off x="3779838" y="251936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职业危害</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8" name="Text Box 17"/>
          <p:cNvSpPr txBox="1"/>
          <p:nvPr/>
        </p:nvSpPr>
        <p:spPr>
          <a:xfrm>
            <a:off x="6300788" y="2759075"/>
            <a:ext cx="110490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管理方法</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9" name="Text Box 18"/>
          <p:cNvSpPr txBox="1"/>
          <p:nvPr/>
        </p:nvSpPr>
        <p:spPr>
          <a:xfrm>
            <a:off x="4921250" y="4759325"/>
            <a:ext cx="874713"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新观念</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40" name="Text Box 19"/>
          <p:cNvSpPr txBox="1"/>
          <p:nvPr/>
        </p:nvSpPr>
        <p:spPr>
          <a:xfrm>
            <a:off x="2268538" y="529431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社会监督</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41" name="Text Box 20"/>
          <p:cNvSpPr txBox="1"/>
          <p:nvPr/>
        </p:nvSpPr>
        <p:spPr>
          <a:xfrm>
            <a:off x="3351213" y="3733800"/>
            <a:ext cx="23050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ea typeface="宋体" panose="02010600030101010101" pitchFamily="2" charset="-122"/>
              </a:rPr>
              <a:t>特征</a:t>
            </a:r>
            <a:endParaRPr lang="zh-CN" altLang="en-US" sz="2800" b="1" dirty="0">
              <a:ea typeface="宋体" panose="02010600030101010101" pitchFamily="2" charset="-122"/>
            </a:endParaRPr>
          </a:p>
        </p:txBody>
      </p:sp>
      <p:sp>
        <p:nvSpPr>
          <p:cNvPr id="30742" name="Line 21"/>
          <p:cNvSpPr/>
          <p:nvPr/>
        </p:nvSpPr>
        <p:spPr>
          <a:xfrm>
            <a:off x="2524125" y="2528888"/>
            <a:ext cx="1627188" cy="1250950"/>
          </a:xfrm>
          <a:prstGeom prst="line">
            <a:avLst/>
          </a:prstGeom>
          <a:ln w="9525" cap="flat" cmpd="sng">
            <a:solidFill>
              <a:schemeClr val="tx1"/>
            </a:solidFill>
            <a:prstDash val="solid"/>
            <a:headEnd type="none" w="med" len="med"/>
            <a:tailEnd type="triangle" w="med" len="med"/>
          </a:ln>
        </p:spPr>
      </p:sp>
      <p:cxnSp>
        <p:nvCxnSpPr>
          <p:cNvPr id="30743" name="AutoShape 22"/>
          <p:cNvCxnSpPr/>
          <p:nvPr/>
        </p:nvCxnSpPr>
        <p:spPr>
          <a:xfrm flipH="1">
            <a:off x="809625" y="2528888"/>
            <a:ext cx="1725613" cy="0"/>
          </a:xfrm>
          <a:prstGeom prst="straightConnector1">
            <a:avLst/>
          </a:prstGeom>
          <a:ln w="9525" cap="flat" cmpd="sng">
            <a:solidFill>
              <a:schemeClr val="tx1"/>
            </a:solidFill>
            <a:prstDash val="solid"/>
            <a:headEnd type="none" w="med" len="med"/>
            <a:tailEnd type="none" w="med" len="med"/>
          </a:ln>
        </p:spPr>
      </p:cxnSp>
      <p:sp>
        <p:nvSpPr>
          <p:cNvPr id="30744" name="Text Box 23"/>
          <p:cNvSpPr txBox="1"/>
          <p:nvPr/>
        </p:nvSpPr>
        <p:spPr>
          <a:xfrm>
            <a:off x="684213" y="2133600"/>
            <a:ext cx="20574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600" b="1" dirty="0">
                <a:latin typeface="Verdana" panose="020B0604030504040204" pitchFamily="34" charset="0"/>
                <a:ea typeface="宋体" panose="02010600030101010101" pitchFamily="2" charset="-122"/>
              </a:rPr>
              <a:t>Add Your Text</a:t>
            </a:r>
            <a:endParaRPr lang="en-US" altLang="zh-CN" sz="1600" b="1" dirty="0">
              <a:latin typeface="Verdana" panose="020B0604030504040204" pitchFamily="34" charset="0"/>
              <a:ea typeface="宋体" panose="02010600030101010101" pitchFamily="2" charset="-122"/>
            </a:endParaRPr>
          </a:p>
        </p:txBody>
      </p:sp>
      <p:sp>
        <p:nvSpPr>
          <p:cNvPr id="1351704" name="AutoShape 24"/>
          <p:cNvSpPr/>
          <p:nvPr/>
        </p:nvSpPr>
        <p:spPr>
          <a:xfrm>
            <a:off x="3995738" y="2997200"/>
            <a:ext cx="4392612" cy="3168650"/>
          </a:xfrm>
          <a:prstGeom prst="wedgeRectCallout">
            <a:avLst>
              <a:gd name="adj1" fmla="val -44361"/>
              <a:gd name="adj2" fmla="val -60773"/>
            </a:avLst>
          </a:prstGeom>
          <a:solidFill>
            <a:schemeClr val="accent1"/>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0000"/>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全国有</a:t>
            </a:r>
            <a:r>
              <a:rPr lang="en-US" altLang="zh-CN" sz="2000" dirty="0">
                <a:latin typeface="Times New Roman" panose="02020603050405020304" pitchFamily="18" charset="0"/>
                <a:ea typeface="宋体" panose="02010600030101010101" pitchFamily="2" charset="-122"/>
              </a:rPr>
              <a:t>160</a:t>
            </a:r>
            <a:r>
              <a:rPr lang="zh-CN" altLang="en-US" sz="2000" dirty="0">
                <a:latin typeface="Times New Roman" panose="02020603050405020304" pitchFamily="18" charset="0"/>
                <a:ea typeface="宋体" panose="02010600030101010101" pitchFamily="2" charset="-122"/>
              </a:rPr>
              <a:t>多万个厂矿存在不同程度的职业危害，实际接触粉尘、毒物和噪声等职业危害的职工有</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亿人以上；</a:t>
            </a:r>
            <a:endParaRPr lang="zh-CN" altLang="en-US" sz="20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en-US" altLang="zh-CN" sz="2000" dirty="0">
                <a:solidFill>
                  <a:srgbClr val="FF0066"/>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截至</a:t>
            </a:r>
            <a:r>
              <a:rPr lang="en-US" altLang="zh-CN" sz="2000" dirty="0">
                <a:latin typeface="Times New Roman" panose="02020603050405020304" pitchFamily="18" charset="0"/>
                <a:ea typeface="宋体" panose="02010600030101010101" pitchFamily="2" charset="-122"/>
              </a:rPr>
              <a:t>2002</a:t>
            </a:r>
            <a:r>
              <a:rPr lang="zh-CN" altLang="en-US" sz="2000" dirty="0">
                <a:latin typeface="Times New Roman" panose="02020603050405020304" pitchFamily="18" charset="0"/>
                <a:ea typeface="宋体" panose="02010600030101010101" pitchFamily="2" charset="-122"/>
              </a:rPr>
              <a:t>年，全国累计检出尘肺病</a:t>
            </a:r>
            <a:r>
              <a:rPr lang="en-US" altLang="zh-CN" sz="2000" dirty="0">
                <a:latin typeface="Times New Roman" panose="02020603050405020304" pitchFamily="18" charset="0"/>
                <a:ea typeface="宋体" panose="02010600030101010101" pitchFamily="2" charset="-122"/>
              </a:rPr>
              <a:t>58</a:t>
            </a:r>
            <a:r>
              <a:rPr lang="zh-CN" altLang="en-US" sz="2000" dirty="0">
                <a:latin typeface="Times New Roman" panose="02020603050405020304" pitchFamily="18" charset="0"/>
                <a:ea typeface="宋体" panose="02010600030101010101" pitchFamily="2" charset="-122"/>
              </a:rPr>
              <a:t>万余例，其中累计死亡近</a:t>
            </a:r>
            <a:r>
              <a:rPr lang="en-US" altLang="zh-CN" sz="2000" dirty="0">
                <a:latin typeface="Times New Roman" panose="02020603050405020304" pitchFamily="18" charset="0"/>
                <a:ea typeface="宋体" panose="02010600030101010101" pitchFamily="2" charset="-122"/>
              </a:rPr>
              <a:t>14</a:t>
            </a:r>
            <a:r>
              <a:rPr lang="zh-CN" altLang="en-US" sz="2000" dirty="0">
                <a:latin typeface="Times New Roman" panose="02020603050405020304" pitchFamily="18" charset="0"/>
                <a:ea typeface="宋体" panose="02010600030101010101" pitchFamily="2" charset="-122"/>
              </a:rPr>
              <a:t>万人，尘肺现患病人</a:t>
            </a:r>
            <a:r>
              <a:rPr lang="en-US" altLang="zh-CN" sz="2000" dirty="0">
                <a:latin typeface="Times New Roman" panose="02020603050405020304" pitchFamily="18" charset="0"/>
                <a:ea typeface="宋体" panose="02010600030101010101" pitchFamily="2" charset="-122"/>
              </a:rPr>
              <a:t>44</a:t>
            </a:r>
            <a:r>
              <a:rPr lang="zh-CN" altLang="en-US" sz="2000" dirty="0">
                <a:latin typeface="Times New Roman" panose="02020603050405020304" pitchFamily="18" charset="0"/>
                <a:ea typeface="宋体" panose="02010600030101010101" pitchFamily="2" charset="-122"/>
              </a:rPr>
              <a:t>万余例；</a:t>
            </a:r>
            <a:endParaRPr lang="zh-CN" altLang="en-US" sz="20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en-US" altLang="zh-CN" sz="2000" dirty="0">
                <a:solidFill>
                  <a:srgbClr val="FF0066"/>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目前，无论从接触职业危害人数、职业病患者累积数量、死亡数量和新发现病人数量，我国都居世界首位</a:t>
            </a:r>
            <a:endParaRPr lang="zh-CN" altLang="en-US" sz="2000" dirty="0">
              <a:solidFill>
                <a:srgbClr val="FF99FF"/>
              </a:solidFill>
              <a:latin typeface="Times New Roman" panose="02020603050405020304" pitchFamily="18" charset="0"/>
              <a:ea typeface="宋体" panose="02010600030101010101" pitchFamily="2" charset="-122"/>
            </a:endParaRPr>
          </a:p>
        </p:txBody>
      </p:sp>
      <p:sp>
        <p:nvSpPr>
          <p:cNvPr id="1351705" name="AutoShape 25"/>
          <p:cNvSpPr/>
          <p:nvPr/>
        </p:nvSpPr>
        <p:spPr>
          <a:xfrm>
            <a:off x="3708400" y="1557338"/>
            <a:ext cx="4248150" cy="2808287"/>
          </a:xfrm>
          <a:prstGeom prst="wedgeRectCallout">
            <a:avLst>
              <a:gd name="adj1" fmla="val -84565"/>
              <a:gd name="adj2" fmla="val 35417"/>
            </a:avLst>
          </a:prstGeom>
          <a:solidFill>
            <a:schemeClr val="accent1"/>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0000"/>
                </a:solidFill>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近年，我国每年统计上报的伤亡事故与职业病造成的经济损失约</a:t>
            </a:r>
            <a:r>
              <a:rPr lang="en-US" altLang="zh-CN" sz="2500" dirty="0">
                <a:latin typeface="Times New Roman" panose="02020603050405020304" pitchFamily="18" charset="0"/>
                <a:ea typeface="宋体" panose="02010600030101010101" pitchFamily="2" charset="-122"/>
              </a:rPr>
              <a:t>2500</a:t>
            </a:r>
            <a:r>
              <a:rPr lang="zh-CN" altLang="en-US" sz="2500" dirty="0">
                <a:latin typeface="Times New Roman" panose="02020603050405020304" pitchFamily="18" charset="0"/>
                <a:ea typeface="宋体" panose="02010600030101010101" pitchFamily="2" charset="-122"/>
              </a:rPr>
              <a:t>亿元人民币；占</a:t>
            </a:r>
            <a:r>
              <a:rPr lang="en-US" altLang="zh-CN" sz="2500" dirty="0">
                <a:latin typeface="Times New Roman" panose="02020603050405020304" pitchFamily="18" charset="0"/>
                <a:ea typeface="宋体" panose="02010600030101010101" pitchFamily="2" charset="-122"/>
              </a:rPr>
              <a:t>GDP</a:t>
            </a:r>
            <a:r>
              <a:rPr lang="zh-CN" altLang="en-US" sz="2500" dirty="0">
                <a:latin typeface="Times New Roman" panose="02020603050405020304" pitchFamily="18" charset="0"/>
                <a:ea typeface="宋体" panose="02010600030101010101" pitchFamily="2" charset="-122"/>
              </a:rPr>
              <a:t>的</a:t>
            </a:r>
            <a:r>
              <a:rPr lang="en-US" altLang="zh-CN" sz="2500" dirty="0">
                <a:latin typeface="Times New Roman" panose="02020603050405020304" pitchFamily="18" charset="0"/>
                <a:ea typeface="宋体" panose="02010600030101010101" pitchFamily="2" charset="-122"/>
              </a:rPr>
              <a:t>2.5-4%</a:t>
            </a:r>
            <a:r>
              <a:rPr lang="zh-CN" altLang="en-US" sz="2500" dirty="0">
                <a:latin typeface="Times New Roman" panose="02020603050405020304" pitchFamily="18" charset="0"/>
                <a:ea typeface="宋体" panose="02010600030101010101" pitchFamily="2" charset="-122"/>
              </a:rPr>
              <a:t>左右。</a:t>
            </a:r>
            <a:endParaRPr lang="zh-CN" altLang="en-US" sz="25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zh-CN" altLang="en-US" sz="2500" dirty="0">
                <a:latin typeface="Times New Roman" panose="02020603050405020304" pitchFamily="18" charset="0"/>
                <a:ea typeface="宋体" panose="02010600030101010101" pitchFamily="2" charset="-122"/>
              </a:rPr>
              <a:t>     国际上情况：伤亡事故及职业病造成的直、间接经济损失为</a:t>
            </a:r>
            <a:r>
              <a:rPr lang="en-US" altLang="zh-CN" sz="2500" dirty="0">
                <a:latin typeface="Times New Roman" panose="02020603050405020304" pitchFamily="18" charset="0"/>
                <a:ea typeface="宋体" panose="02010600030101010101" pitchFamily="2" charset="-122"/>
              </a:rPr>
              <a:t>GDP</a:t>
            </a:r>
            <a:r>
              <a:rPr lang="zh-CN" altLang="en-US" sz="2500" dirty="0">
                <a:latin typeface="Times New Roman" panose="02020603050405020304" pitchFamily="18" charset="0"/>
                <a:ea typeface="宋体" panose="02010600030101010101" pitchFamily="2" charset="-122"/>
              </a:rPr>
              <a:t>的</a:t>
            </a:r>
            <a:r>
              <a:rPr lang="en-US" altLang="zh-CN" sz="2500" dirty="0">
                <a:latin typeface="Times New Roman" panose="02020603050405020304" pitchFamily="18" charset="0"/>
                <a:ea typeface="宋体" panose="02010600030101010101" pitchFamily="2" charset="-122"/>
              </a:rPr>
              <a:t>1.5-4%</a:t>
            </a:r>
            <a:r>
              <a:rPr lang="zh-CN" altLang="en-US" sz="2500" dirty="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p:txBody>
      </p:sp>
      <p:sp>
        <p:nvSpPr>
          <p:cNvPr id="1351706" name="AutoShape 26"/>
          <p:cNvSpPr>
            <a:spLocks noChangeArrowheads="1"/>
          </p:cNvSpPr>
          <p:nvPr/>
        </p:nvSpPr>
        <p:spPr bwMode="auto">
          <a:xfrm>
            <a:off x="0" y="1628775"/>
            <a:ext cx="7058025" cy="3273425"/>
          </a:xfrm>
          <a:prstGeom prst="cloudCallout">
            <a:avLst>
              <a:gd name="adj1" fmla="val -7356"/>
              <a:gd name="adj2" fmla="val 54898"/>
            </a:avLst>
          </a:prstGeom>
          <a:solidFill>
            <a:schemeClr val="accent1"/>
          </a:solidFill>
          <a:ln w="9525">
            <a:solidFill>
              <a:schemeClr val="tx1"/>
            </a:solidFill>
            <a:round/>
          </a:ln>
          <a:effectLst/>
        </p:spPr>
        <p:txBody>
          <a:bodyPr lIns="90000" tIns="46800" rIns="90000" bIns="46800"/>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社会监督的力度加大</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监督手段增多</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媒体开放度加大</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通讯工具发达</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公民维权意识增强</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
        <p:nvSpPr>
          <p:cNvPr id="1351707" name="AutoShape 27"/>
          <p:cNvSpPr>
            <a:spLocks noChangeArrowheads="1"/>
          </p:cNvSpPr>
          <p:nvPr/>
        </p:nvSpPr>
        <p:spPr bwMode="auto">
          <a:xfrm>
            <a:off x="2085975" y="1052513"/>
            <a:ext cx="7058025" cy="3273425"/>
          </a:xfrm>
          <a:prstGeom prst="cloudCallout">
            <a:avLst>
              <a:gd name="adj1" fmla="val -7356"/>
              <a:gd name="adj2" fmla="val 54898"/>
            </a:avLst>
          </a:prstGeom>
          <a:solidFill>
            <a:schemeClr val="accent1"/>
          </a:solidFill>
          <a:ln w="9525">
            <a:solidFill>
              <a:schemeClr val="tx1"/>
            </a:solidFill>
            <a:round/>
          </a:ln>
          <a:effectLst/>
        </p:spPr>
        <p:txBody>
          <a:bodyPr lIns="90000" tIns="46800" rIns="90000" bIns="46800"/>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新观念不断产生</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创建和谐社会、提倡以人为本、追求可持续发展等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人是万物的尺度</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－－－希腊 普罗泰戈拉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（美国）</a:t>
            </a: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
        <p:nvSpPr>
          <p:cNvPr id="1351708" name="AutoShape 28"/>
          <p:cNvSpPr>
            <a:spLocks noChangeArrowheads="1"/>
          </p:cNvSpPr>
          <p:nvPr/>
        </p:nvSpPr>
        <p:spPr bwMode="auto">
          <a:xfrm>
            <a:off x="1476375" y="188913"/>
            <a:ext cx="4895850" cy="3024188"/>
          </a:xfrm>
          <a:prstGeom prst="wedgeEllipseCallout">
            <a:avLst>
              <a:gd name="adj1" fmla="val 61088"/>
              <a:gd name="adj2" fmla="val 35565"/>
            </a:avLst>
          </a:prstGeom>
          <a:solidFill>
            <a:schemeClr val="accent1"/>
          </a:solidFill>
          <a:ln w="9525" algn="ctr">
            <a:solidFill>
              <a:schemeClr val="tx1"/>
            </a:solidFill>
            <a:miter lim="800000"/>
          </a:ln>
          <a:effectLst/>
        </p:spPr>
        <p:txBody>
          <a:bodyPr lIns="90000" tIns="46800" rIns="90000" bIns="46800"/>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安全管理方法不断创新</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重大危险源管理、危险化学品专项管理、安全体系认证、安全评价、安全质量标准化等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04"/>
                                        </p:tgtEl>
                                        <p:attrNameLst>
                                          <p:attrName>style.visibility</p:attrName>
                                        </p:attrNameLst>
                                      </p:cBhvr>
                                      <p:to>
                                        <p:strVal val="visible"/>
                                      </p:to>
                                    </p:set>
                                    <p:anim calcmode="lin" valueType="num">
                                      <p:cBhvr additive="base">
                                        <p:cTn id="7" dur="500" fill="hold"/>
                                        <p:tgtEl>
                                          <p:spTgt spid="1351704"/>
                                        </p:tgtEl>
                                        <p:attrNameLst>
                                          <p:attrName>ppt_x</p:attrName>
                                        </p:attrNameLst>
                                      </p:cBhvr>
                                      <p:tavLst>
                                        <p:tav tm="0">
                                          <p:val>
                                            <p:strVal val="#ppt_x"/>
                                          </p:val>
                                        </p:tav>
                                        <p:tav tm="100000">
                                          <p:val>
                                            <p:strVal val="#ppt_x"/>
                                          </p:val>
                                        </p:tav>
                                      </p:tavLst>
                                    </p:anim>
                                    <p:anim calcmode="lin" valueType="num">
                                      <p:cBhvr additive="base">
                                        <p:cTn id="8" dur="500" fill="hold"/>
                                        <p:tgtEl>
                                          <p:spTgt spid="13517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51704"/>
                                        </p:tgtEl>
                                        <p:attrNameLst>
                                          <p:attrName>ppt_x</p:attrName>
                                        </p:attrNameLst>
                                      </p:cBhvr>
                                      <p:tavLst>
                                        <p:tav tm="0">
                                          <p:val>
                                            <p:strVal val="ppt_x"/>
                                          </p:val>
                                        </p:tav>
                                        <p:tav tm="100000">
                                          <p:val>
                                            <p:strVal val="ppt_x"/>
                                          </p:val>
                                        </p:tav>
                                      </p:tavLst>
                                    </p:anim>
                                    <p:anim calcmode="lin" valueType="num">
                                      <p:cBhvr additive="base">
                                        <p:cTn id="13" dur="500"/>
                                        <p:tgtEl>
                                          <p:spTgt spid="1351704"/>
                                        </p:tgtEl>
                                        <p:attrNameLst>
                                          <p:attrName>ppt_y</p:attrName>
                                        </p:attrNameLst>
                                      </p:cBhvr>
                                      <p:tavLst>
                                        <p:tav tm="0">
                                          <p:val>
                                            <p:strVal val="ppt_y"/>
                                          </p:val>
                                        </p:tav>
                                        <p:tav tm="100000">
                                          <p:val>
                                            <p:strVal val="1+ppt_h/2"/>
                                          </p:val>
                                        </p:tav>
                                      </p:tavLst>
                                    </p:anim>
                                    <p:set>
                                      <p:cBhvr>
                                        <p:cTn id="14" dur="1" fill="hold">
                                          <p:stCondLst>
                                            <p:cond delay="499"/>
                                          </p:stCondLst>
                                        </p:cTn>
                                        <p:tgtEl>
                                          <p:spTgt spid="135170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05"/>
                                        </p:tgtEl>
                                        <p:attrNameLst>
                                          <p:attrName>style.visibility</p:attrName>
                                        </p:attrNameLst>
                                      </p:cBhvr>
                                      <p:to>
                                        <p:strVal val="visible"/>
                                      </p:to>
                                    </p:set>
                                    <p:anim calcmode="lin" valueType="num">
                                      <p:cBhvr additive="base">
                                        <p:cTn id="19" dur="500" fill="hold"/>
                                        <p:tgtEl>
                                          <p:spTgt spid="1351705"/>
                                        </p:tgtEl>
                                        <p:attrNameLst>
                                          <p:attrName>ppt_x</p:attrName>
                                        </p:attrNameLst>
                                      </p:cBhvr>
                                      <p:tavLst>
                                        <p:tav tm="0">
                                          <p:val>
                                            <p:strVal val="#ppt_x"/>
                                          </p:val>
                                        </p:tav>
                                        <p:tav tm="100000">
                                          <p:val>
                                            <p:strVal val="#ppt_x"/>
                                          </p:val>
                                        </p:tav>
                                      </p:tavLst>
                                    </p:anim>
                                    <p:anim calcmode="lin" valueType="num">
                                      <p:cBhvr additive="base">
                                        <p:cTn id="20" dur="500" fill="hold"/>
                                        <p:tgtEl>
                                          <p:spTgt spid="13517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351705"/>
                                        </p:tgtEl>
                                        <p:attrNameLst>
                                          <p:attrName>ppt_x</p:attrName>
                                        </p:attrNameLst>
                                      </p:cBhvr>
                                      <p:tavLst>
                                        <p:tav tm="0">
                                          <p:val>
                                            <p:strVal val="ppt_x"/>
                                          </p:val>
                                        </p:tav>
                                        <p:tav tm="100000">
                                          <p:val>
                                            <p:strVal val="ppt_x"/>
                                          </p:val>
                                        </p:tav>
                                      </p:tavLst>
                                    </p:anim>
                                    <p:anim calcmode="lin" valueType="num">
                                      <p:cBhvr additive="base">
                                        <p:cTn id="25" dur="500"/>
                                        <p:tgtEl>
                                          <p:spTgt spid="1351705"/>
                                        </p:tgtEl>
                                        <p:attrNameLst>
                                          <p:attrName>ppt_y</p:attrName>
                                        </p:attrNameLst>
                                      </p:cBhvr>
                                      <p:tavLst>
                                        <p:tav tm="0">
                                          <p:val>
                                            <p:strVal val="ppt_y"/>
                                          </p:val>
                                        </p:tav>
                                        <p:tav tm="100000">
                                          <p:val>
                                            <p:strVal val="1+ppt_h/2"/>
                                          </p:val>
                                        </p:tav>
                                      </p:tavLst>
                                    </p:anim>
                                    <p:set>
                                      <p:cBhvr>
                                        <p:cTn id="26" dur="1" fill="hold">
                                          <p:stCondLst>
                                            <p:cond delay="499"/>
                                          </p:stCondLst>
                                        </p:cTn>
                                        <p:tgtEl>
                                          <p:spTgt spid="13517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351706"/>
                                        </p:tgtEl>
                                        <p:attrNameLst>
                                          <p:attrName>style.visibility</p:attrName>
                                        </p:attrNameLst>
                                      </p:cBhvr>
                                      <p:to>
                                        <p:strVal val="visible"/>
                                      </p:to>
                                    </p:set>
                                    <p:anim calcmode="lin" valueType="num">
                                      <p:cBhvr additive="base">
                                        <p:cTn id="31" dur="500" fill="hold"/>
                                        <p:tgtEl>
                                          <p:spTgt spid="1351706"/>
                                        </p:tgtEl>
                                        <p:attrNameLst>
                                          <p:attrName>ppt_x</p:attrName>
                                        </p:attrNameLst>
                                      </p:cBhvr>
                                      <p:tavLst>
                                        <p:tav tm="0">
                                          <p:val>
                                            <p:strVal val="1+#ppt_w/2"/>
                                          </p:val>
                                        </p:tav>
                                        <p:tav tm="100000">
                                          <p:val>
                                            <p:strVal val="#ppt_x"/>
                                          </p:val>
                                        </p:tav>
                                      </p:tavLst>
                                    </p:anim>
                                    <p:anim calcmode="lin" valueType="num">
                                      <p:cBhvr additive="base">
                                        <p:cTn id="32" dur="500" fill="hold"/>
                                        <p:tgtEl>
                                          <p:spTgt spid="135170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351706"/>
                                        </p:tgtEl>
                                      </p:cBhvr>
                                    </p:animEffect>
                                    <p:set>
                                      <p:cBhvr>
                                        <p:cTn id="37" dur="1" fill="hold">
                                          <p:stCondLst>
                                            <p:cond delay="499"/>
                                          </p:stCondLst>
                                        </p:cTn>
                                        <p:tgtEl>
                                          <p:spTgt spid="135170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1351707"/>
                                        </p:tgtEl>
                                        <p:attrNameLst>
                                          <p:attrName>style.visibility</p:attrName>
                                        </p:attrNameLst>
                                      </p:cBhvr>
                                      <p:to>
                                        <p:strVal val="visible"/>
                                      </p:to>
                                    </p:set>
                                    <p:anim calcmode="lin" valueType="num">
                                      <p:cBhvr additive="base">
                                        <p:cTn id="42" dur="500" fill="hold"/>
                                        <p:tgtEl>
                                          <p:spTgt spid="1351707"/>
                                        </p:tgtEl>
                                        <p:attrNameLst>
                                          <p:attrName>ppt_x</p:attrName>
                                        </p:attrNameLst>
                                      </p:cBhvr>
                                      <p:tavLst>
                                        <p:tav tm="0">
                                          <p:val>
                                            <p:strVal val="1+#ppt_w/2"/>
                                          </p:val>
                                        </p:tav>
                                        <p:tav tm="100000">
                                          <p:val>
                                            <p:strVal val="#ppt_x"/>
                                          </p:val>
                                        </p:tav>
                                      </p:tavLst>
                                    </p:anim>
                                    <p:anim calcmode="lin" valueType="num">
                                      <p:cBhvr additive="base">
                                        <p:cTn id="43" dur="500" fill="hold"/>
                                        <p:tgtEl>
                                          <p:spTgt spid="135170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351707"/>
                                        </p:tgtEl>
                                      </p:cBhvr>
                                    </p:animEffect>
                                    <p:set>
                                      <p:cBhvr>
                                        <p:cTn id="48" dur="1" fill="hold">
                                          <p:stCondLst>
                                            <p:cond delay="499"/>
                                          </p:stCondLst>
                                        </p:cTn>
                                        <p:tgtEl>
                                          <p:spTgt spid="135170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51708"/>
                                        </p:tgtEl>
                                        <p:attrNameLst>
                                          <p:attrName>style.visibility</p:attrName>
                                        </p:attrNameLst>
                                      </p:cBhvr>
                                      <p:to>
                                        <p:strVal val="visible"/>
                                      </p:to>
                                    </p:set>
                                    <p:anim calcmode="lin" valueType="num">
                                      <p:cBhvr additive="base">
                                        <p:cTn id="53" dur="500" fill="hold"/>
                                        <p:tgtEl>
                                          <p:spTgt spid="1351708"/>
                                        </p:tgtEl>
                                        <p:attrNameLst>
                                          <p:attrName>ppt_x</p:attrName>
                                        </p:attrNameLst>
                                      </p:cBhvr>
                                      <p:tavLst>
                                        <p:tav tm="0">
                                          <p:val>
                                            <p:strVal val="#ppt_x"/>
                                          </p:val>
                                        </p:tav>
                                        <p:tav tm="100000">
                                          <p:val>
                                            <p:strVal val="#ppt_x"/>
                                          </p:val>
                                        </p:tav>
                                      </p:tavLst>
                                    </p:anim>
                                    <p:anim calcmode="lin" valueType="num">
                                      <p:cBhvr additive="base">
                                        <p:cTn id="54" dur="500" fill="hold"/>
                                        <p:tgtEl>
                                          <p:spTgt spid="135170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9" fill="hold" grpId="1" nodeType="clickEffect">
                                  <p:stCondLst>
                                    <p:cond delay="0"/>
                                  </p:stCondLst>
                                  <p:childTnLst>
                                    <p:anim calcmode="lin" valueType="num">
                                      <p:cBhvr additive="base">
                                        <p:cTn id="58" dur="500"/>
                                        <p:tgtEl>
                                          <p:spTgt spid="1351708"/>
                                        </p:tgtEl>
                                        <p:attrNameLst>
                                          <p:attrName>ppt_x</p:attrName>
                                        </p:attrNameLst>
                                      </p:cBhvr>
                                      <p:tavLst>
                                        <p:tav tm="0">
                                          <p:val>
                                            <p:strVal val="ppt_x"/>
                                          </p:val>
                                        </p:tav>
                                        <p:tav tm="100000">
                                          <p:val>
                                            <p:strVal val="0-ppt_w/2"/>
                                          </p:val>
                                        </p:tav>
                                      </p:tavLst>
                                    </p:anim>
                                    <p:anim calcmode="lin" valueType="num">
                                      <p:cBhvr additive="base">
                                        <p:cTn id="59" dur="500"/>
                                        <p:tgtEl>
                                          <p:spTgt spid="1351708"/>
                                        </p:tgtEl>
                                        <p:attrNameLst>
                                          <p:attrName>ppt_y</p:attrName>
                                        </p:attrNameLst>
                                      </p:cBhvr>
                                      <p:tavLst>
                                        <p:tav tm="0">
                                          <p:val>
                                            <p:strVal val="ppt_y"/>
                                          </p:val>
                                        </p:tav>
                                        <p:tav tm="100000">
                                          <p:val>
                                            <p:strVal val="0-ppt_h/2"/>
                                          </p:val>
                                        </p:tav>
                                      </p:tavLst>
                                    </p:anim>
                                    <p:set>
                                      <p:cBhvr>
                                        <p:cTn id="60" dur="1" fill="hold">
                                          <p:stCondLst>
                                            <p:cond delay="499"/>
                                          </p:stCondLst>
                                        </p:cTn>
                                        <p:tgtEl>
                                          <p:spTgt spid="13517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4" grpId="0" animBg="1"/>
      <p:bldP spid="1351704" grpId="1" animBg="1"/>
      <p:bldP spid="1351705" grpId="0" animBg="1"/>
      <p:bldP spid="1351705" grpId="1" animBg="1"/>
      <p:bldP spid="1351706" grpId="0" animBg="1"/>
      <p:bldP spid="1351706" grpId="1" animBg="1"/>
      <p:bldP spid="1351707" grpId="0" animBg="1"/>
      <p:bldP spid="1351707" grpId="1" animBg="1"/>
      <p:bldP spid="1351708" grpId="0" animBg="1"/>
      <p:bldP spid="135170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1747"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1748" name="Rectangle 2"/>
          <p:cNvSpPr>
            <a:spLocks noGrp="1"/>
          </p:cNvSpPr>
          <p:nvPr>
            <p:ph type="title"/>
          </p:nvPr>
        </p:nvSpPr>
        <p:spPr>
          <a:ln/>
        </p:spPr>
        <p:txBody>
          <a:bodyPr vert="horz" wrap="square" lIns="91440" tIns="45720" rIns="91440" bIns="45720" anchor="ctr" anchorCtr="0"/>
          <a:p>
            <a:pPr algn="ctr" eaLnBrk="1" hangingPunct="1"/>
            <a:r>
              <a:rPr lang="zh-CN" altLang="en-US" sz="2800" dirty="0">
                <a:ea typeface="宋体" panose="02010600030101010101" pitchFamily="2" charset="-122"/>
              </a:rPr>
              <a:t>煤矿职业健康安全管理体系实施</a:t>
            </a:r>
            <a:endParaRPr lang="zh-CN" altLang="en-US" sz="2800" dirty="0">
              <a:ea typeface="宋体" panose="02010600030101010101" pitchFamily="2" charset="-122"/>
            </a:endParaRPr>
          </a:p>
        </p:txBody>
      </p:sp>
      <p:sp>
        <p:nvSpPr>
          <p:cNvPr id="31749"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31750"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31751"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31752"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31753"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31754"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52713"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2714"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2715"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1758"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59"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0"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1"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2"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31763"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4" name="Rectangle 18"/>
          <p:cNvSpPr/>
          <p:nvPr/>
        </p:nvSpPr>
        <p:spPr>
          <a:xfrm>
            <a:off x="3687763" y="2028825"/>
            <a:ext cx="49355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31765"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6" name="Rectangle 20"/>
          <p:cNvSpPr/>
          <p:nvPr/>
        </p:nvSpPr>
        <p:spPr>
          <a:xfrm>
            <a:off x="3708400" y="3116263"/>
            <a:ext cx="34623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31767"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8"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9"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2728" name="Rectangle 24"/>
          <p:cNvSpPr>
            <a:spLocks noChangeArrowheads="1"/>
          </p:cNvSpPr>
          <p:nvPr/>
        </p:nvSpPr>
        <p:spPr bwMode="auto">
          <a:xfrm>
            <a:off x="371475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1771"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2"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3" name="Rectangle 27"/>
          <p:cNvSpPr/>
          <p:nvPr/>
        </p:nvSpPr>
        <p:spPr>
          <a:xfrm>
            <a:off x="1835150" y="5192713"/>
            <a:ext cx="640873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b="1" dirty="0">
                <a:solidFill>
                  <a:srgbClr val="000000"/>
                </a:solidFill>
                <a:ea typeface="宋体" panose="02010600030101010101" pitchFamily="2" charset="-122"/>
              </a:rPr>
              <a:t>4.</a:t>
            </a:r>
            <a:r>
              <a:rPr lang="zh-CN" altLang="en-US" b="1" dirty="0">
                <a:solidFill>
                  <a:srgbClr val="111111"/>
                </a:solidFill>
                <a:ea typeface="宋体" panose="02010600030101010101" pitchFamily="2" charset="-122"/>
              </a:rPr>
              <a:t>煤矿职业健康安全管理体系实施</a:t>
            </a:r>
            <a:endParaRPr lang="zh-CN" altLang="en-US" b="1" dirty="0">
              <a:solidFill>
                <a:srgbClr val="111111"/>
              </a:solidFill>
              <a:ea typeface="宋体" panose="02010600030101010101" pitchFamily="2" charset="-122"/>
            </a:endParaRPr>
          </a:p>
        </p:txBody>
      </p:sp>
      <p:sp>
        <p:nvSpPr>
          <p:cNvPr id="31774"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5"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2728"/>
                                        </p:tgtEl>
                                        <p:attrNameLst>
                                          <p:attrName>style.visibility</p:attrName>
                                        </p:attrNameLst>
                                      </p:cBhvr>
                                      <p:to>
                                        <p:strVal val="visible"/>
                                      </p:to>
                                    </p:set>
                                    <p:animEffect transition="in" filter="fade">
                                      <p:cBhvr>
                                        <p:cTn id="7" dur="770" decel="100000"/>
                                        <p:tgtEl>
                                          <p:spTgt spid="1352728"/>
                                        </p:tgtEl>
                                      </p:cBhvr>
                                    </p:animEffect>
                                    <p:animScale>
                                      <p:cBhvr>
                                        <p:cTn id="8" dur="770" decel="100000"/>
                                        <p:tgtEl>
                                          <p:spTgt spid="1352728"/>
                                        </p:tgtEl>
                                      </p:cBhvr>
                                      <p:from x="10000" y="10000"/>
                                      <p:to x="200000" y="450000"/>
                                    </p:animScale>
                                    <p:animScale>
                                      <p:cBhvr>
                                        <p:cTn id="9" dur="1230" accel="100000" fill="hold">
                                          <p:stCondLst>
                                            <p:cond delay="770"/>
                                          </p:stCondLst>
                                        </p:cTn>
                                        <p:tgtEl>
                                          <p:spTgt spid="1352728"/>
                                        </p:tgtEl>
                                      </p:cBhvr>
                                      <p:from x="200000" y="450000"/>
                                      <p:to x="100000" y="100000"/>
                                    </p:animScale>
                                    <p:set>
                                      <p:cBhvr>
                                        <p:cTn id="10" dur="770" fill="hold"/>
                                        <p:tgtEl>
                                          <p:spTgt spid="1352728"/>
                                        </p:tgtEl>
                                        <p:attrNameLst>
                                          <p:attrName>ppt_x</p:attrName>
                                        </p:attrNameLst>
                                      </p:cBhvr>
                                      <p:to>
                                        <p:strVal val="(0.5)"/>
                                      </p:to>
                                    </p:set>
                                    <p:anim from="(0.5)" to="(#ppt_x)" calcmode="lin" valueType="num">
                                      <p:cBhvr>
                                        <p:cTn id="11" dur="1230" accel="100000" fill="hold">
                                          <p:stCondLst>
                                            <p:cond delay="770"/>
                                          </p:stCondLst>
                                        </p:cTn>
                                        <p:tgtEl>
                                          <p:spTgt spid="1352728"/>
                                        </p:tgtEl>
                                        <p:attrNameLst>
                                          <p:attrName>ppt_x</p:attrName>
                                        </p:attrNameLst>
                                      </p:cBhvr>
                                    </p:anim>
                                    <p:set>
                                      <p:cBhvr>
                                        <p:cTn id="12" dur="770" fill="hold"/>
                                        <p:tgtEl>
                                          <p:spTgt spid="1352728"/>
                                        </p:tgtEl>
                                        <p:attrNameLst>
                                          <p:attrName>ppt_y</p:attrName>
                                        </p:attrNameLst>
                                      </p:cBhvr>
                                      <p:to>
                                        <p:strVal val="(#ppt_y+0.4)"/>
                                      </p:to>
                                    </p:set>
                                    <p:anim from="(#ppt_y+0.4)" to="(#ppt_y)" calcmode="lin" valueType="num">
                                      <p:cBhvr>
                                        <p:cTn id="13" dur="1230" accel="100000" fill="hold">
                                          <p:stCondLst>
                                            <p:cond delay="770"/>
                                          </p:stCondLst>
                                        </p:cTn>
                                        <p:tgtEl>
                                          <p:spTgt spid="13527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277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2772" name="Rectangle 2"/>
          <p:cNvSpPr>
            <a:spLocks noGrp="1"/>
          </p:cNvSpPr>
          <p:nvPr>
            <p:ph type="title"/>
          </p:nvPr>
        </p:nvSpPr>
        <p:spPr>
          <a:ln/>
        </p:spPr>
        <p:txBody>
          <a:bodyPr vert="horz" wrap="square" lIns="91440" tIns="45720" rIns="91440" bIns="45720" anchor="ctr" anchorCtr="0"/>
          <a:p>
            <a:pPr eaLnBrk="1" hangingPunct="1"/>
            <a:r>
              <a:rPr lang="en-US" altLang="zh-CN" sz="2800" dirty="0">
                <a:ea typeface="宋体" panose="02010600030101010101" pitchFamily="2" charset="-122"/>
              </a:rPr>
              <a:t>3. </a:t>
            </a:r>
            <a:r>
              <a:rPr lang="zh-CN" altLang="en-US" sz="2800" dirty="0">
                <a:ea typeface="宋体" panose="02010600030101010101" pitchFamily="2" charset="-122"/>
              </a:rPr>
              <a:t>职业健康安全管理体系术语及定义</a:t>
            </a:r>
            <a:endParaRPr lang="zh-CN" altLang="en-US" sz="2800" dirty="0">
              <a:ea typeface="宋体" panose="02010600030101010101" pitchFamily="2" charset="-122"/>
            </a:endParaRPr>
          </a:p>
        </p:txBody>
      </p:sp>
      <p:grpSp>
        <p:nvGrpSpPr>
          <p:cNvPr id="2" name="Group 3"/>
          <p:cNvGrpSpPr/>
          <p:nvPr/>
        </p:nvGrpSpPr>
        <p:grpSpPr>
          <a:xfrm>
            <a:off x="2627313" y="2349500"/>
            <a:ext cx="5113337" cy="1295400"/>
            <a:chOff x="1655" y="1480"/>
            <a:chExt cx="3221" cy="816"/>
          </a:xfrm>
        </p:grpSpPr>
        <p:grpSp>
          <p:nvGrpSpPr>
            <p:cNvPr id="32792" name="Group 4"/>
            <p:cNvGrpSpPr/>
            <p:nvPr/>
          </p:nvGrpSpPr>
          <p:grpSpPr>
            <a:xfrm>
              <a:off x="1655" y="1480"/>
              <a:ext cx="3221" cy="816"/>
              <a:chOff x="1267" y="2532"/>
              <a:chExt cx="3185" cy="582"/>
            </a:xfrm>
          </p:grpSpPr>
          <p:sp>
            <p:nvSpPr>
              <p:cNvPr id="1361925" name="AutoShape 5"/>
              <p:cNvSpPr>
                <a:spLocks noChangeArrowheads="1"/>
              </p:cNvSpPr>
              <p:nvPr/>
            </p:nvSpPr>
            <p:spPr bwMode="gray">
              <a:xfrm>
                <a:off x="1267" y="2532"/>
                <a:ext cx="3185" cy="582"/>
              </a:xfrm>
              <a:prstGeom prst="roundRect">
                <a:avLst>
                  <a:gd name="adj" fmla="val 16667"/>
                </a:avLst>
              </a:prstGeom>
              <a:gradFill rotWithShape="1">
                <a:gsLst>
                  <a:gs pos="0">
                    <a:schemeClr val="hlink"/>
                  </a:gs>
                  <a:gs pos="100000">
                    <a:schemeClr val="hlink">
                      <a:gamma/>
                      <a:tint val="53725"/>
                      <a:invGamma/>
                    </a:schemeClr>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2795" name="Line 6"/>
              <p:cNvSpPr/>
              <p:nvPr/>
            </p:nvSpPr>
            <p:spPr>
              <a:xfrm>
                <a:off x="1412" y="3111"/>
                <a:ext cx="2950" cy="0"/>
              </a:xfrm>
              <a:prstGeom prst="line">
                <a:avLst/>
              </a:prstGeom>
              <a:ln w="3175" cap="flat" cmpd="sng">
                <a:solidFill>
                  <a:srgbClr val="FFFFFF">
                    <a:alpha val="14902"/>
                  </a:srgbClr>
                </a:solidFill>
                <a:prstDash val="solid"/>
                <a:headEnd type="none" w="med" len="med"/>
                <a:tailEnd type="none" w="med" len="med"/>
              </a:ln>
            </p:spPr>
          </p:sp>
          <p:sp>
            <p:nvSpPr>
              <p:cNvPr id="32796" name="Line 7"/>
              <p:cNvSpPr/>
              <p:nvPr/>
            </p:nvSpPr>
            <p:spPr>
              <a:xfrm>
                <a:off x="1418" y="2532"/>
                <a:ext cx="2950" cy="0"/>
              </a:xfrm>
              <a:prstGeom prst="line">
                <a:avLst/>
              </a:prstGeom>
              <a:ln w="3175" cap="flat" cmpd="sng">
                <a:solidFill>
                  <a:srgbClr val="FFFFFF">
                    <a:alpha val="25098"/>
                  </a:srgbClr>
                </a:solidFill>
                <a:prstDash val="solid"/>
                <a:headEnd type="none" w="med" len="med"/>
                <a:tailEnd type="none" w="med" len="med"/>
              </a:ln>
            </p:spPr>
          </p:sp>
        </p:grpSp>
        <p:sp>
          <p:nvSpPr>
            <p:cNvPr id="32793" name="Text Box 18"/>
            <p:cNvSpPr txBox="1"/>
            <p:nvPr/>
          </p:nvSpPr>
          <p:spPr>
            <a:xfrm>
              <a:off x="1815" y="1620"/>
              <a:ext cx="2834" cy="51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2400" b="1" dirty="0">
                  <a:ea typeface="宋体" panose="02010600030101010101" pitchFamily="2" charset="-122"/>
                </a:rPr>
                <a:t>——</a:t>
              </a:r>
              <a:r>
                <a:rPr lang="zh-CN" altLang="en-US" sz="2400" b="1" dirty="0">
                  <a:ea typeface="宋体" panose="02010600030101010101" pitchFamily="2" charset="-122"/>
                </a:rPr>
                <a:t>造成死亡、疾病、伤害财产损失或其他损失的意外事件。</a:t>
              </a:r>
              <a:endParaRPr lang="zh-CN" altLang="en-US" sz="2400" dirty="0">
                <a:ea typeface="宋体" panose="02010600030101010101" pitchFamily="2" charset="-122"/>
              </a:endParaRPr>
            </a:p>
          </p:txBody>
        </p:sp>
      </p:grpSp>
      <p:grpSp>
        <p:nvGrpSpPr>
          <p:cNvPr id="4" name="Group 9"/>
          <p:cNvGrpSpPr/>
          <p:nvPr/>
        </p:nvGrpSpPr>
        <p:grpSpPr>
          <a:xfrm>
            <a:off x="900113" y="2060575"/>
            <a:ext cx="1727200" cy="1728788"/>
            <a:chOff x="567" y="1298"/>
            <a:chExt cx="1088" cy="1089"/>
          </a:xfrm>
        </p:grpSpPr>
        <p:grpSp>
          <p:nvGrpSpPr>
            <p:cNvPr id="32787" name="Group 19"/>
            <p:cNvGrpSpPr/>
            <p:nvPr/>
          </p:nvGrpSpPr>
          <p:grpSpPr>
            <a:xfrm>
              <a:off x="567" y="1298"/>
              <a:ext cx="1088" cy="1089"/>
              <a:chOff x="802" y="845"/>
              <a:chExt cx="827" cy="826"/>
            </a:xfrm>
          </p:grpSpPr>
          <p:sp>
            <p:nvSpPr>
              <p:cNvPr id="32789" name="Oval 20"/>
              <p:cNvSpPr/>
              <p:nvPr/>
            </p:nvSpPr>
            <p:spPr>
              <a:xfrm>
                <a:off x="802" y="845"/>
                <a:ext cx="827" cy="826"/>
              </a:xfrm>
              <a:prstGeom prst="ellipse">
                <a:avLst/>
              </a:prstGeom>
              <a:solidFill>
                <a:srgbClr val="F8F8F8"/>
              </a:solid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90" name="Oval 21"/>
              <p:cNvSpPr/>
              <p:nvPr/>
            </p:nvSpPr>
            <p:spPr>
              <a:xfrm>
                <a:off x="836" y="879"/>
                <a:ext cx="758" cy="758"/>
              </a:xfrm>
              <a:prstGeom prst="ellipse">
                <a:avLst/>
              </a:prstGeom>
              <a:noFill/>
              <a:ln w="38100" cap="flat" cmpd="sng">
                <a:solidFill>
                  <a:schemeClr val="hlink">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91" name="Oval 22"/>
              <p:cNvSpPr/>
              <p:nvPr/>
            </p:nvSpPr>
            <p:spPr>
              <a:xfrm>
                <a:off x="870" y="915"/>
                <a:ext cx="690" cy="690"/>
              </a:xfrm>
              <a:prstGeom prst="ellipse">
                <a:avLst/>
              </a:prstGeom>
              <a:noFill/>
              <a:ln w="38100" cap="flat" cmpd="sng">
                <a:solidFill>
                  <a:schemeClr val="hlink">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sp>
          <p:nvSpPr>
            <p:cNvPr id="32788" name="Text Box 23"/>
            <p:cNvSpPr txBox="1"/>
            <p:nvPr/>
          </p:nvSpPr>
          <p:spPr>
            <a:xfrm>
              <a:off x="717" y="1632"/>
              <a:ext cx="848" cy="6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b="1" dirty="0">
                  <a:solidFill>
                    <a:srgbClr val="080808"/>
                  </a:solidFill>
                  <a:ea typeface="宋体" panose="02010600030101010101" pitchFamily="2" charset="-122"/>
                </a:rPr>
                <a:t>1.</a:t>
              </a:r>
              <a:r>
                <a:rPr lang="zh-CN" altLang="en-US" sz="1800" b="1" dirty="0">
                  <a:ea typeface="宋体" panose="02010600030101010101" pitchFamily="2" charset="-122"/>
                </a:rPr>
                <a:t>事故</a:t>
              </a:r>
              <a:r>
                <a:rPr lang="en-US" altLang="zh-CN" sz="1800" b="1" dirty="0">
                  <a:ea typeface="宋体" panose="02010600030101010101" pitchFamily="2" charset="-122"/>
                </a:rPr>
                <a:t>(Accident)</a:t>
              </a:r>
              <a:endParaRPr lang="en-US" altLang="zh-CN" sz="1800" b="1" dirty="0">
                <a:ea typeface="宋体" panose="02010600030101010101" pitchFamily="2" charset="-122"/>
              </a:endParaRPr>
            </a:p>
            <a:p>
              <a:pPr marL="0" lvl="0" indent="0" algn="ctr" eaLnBrk="1" hangingPunct="1">
                <a:spcBef>
                  <a:spcPct val="50000"/>
                </a:spcBef>
                <a:buClrTx/>
                <a:buFontTx/>
                <a:buNone/>
              </a:pPr>
              <a:endParaRPr lang="en-US" altLang="zh-CN" sz="1800" b="1" dirty="0">
                <a:solidFill>
                  <a:srgbClr val="080808"/>
                </a:solidFill>
                <a:ea typeface="宋体" panose="02010600030101010101" pitchFamily="2" charset="-122"/>
              </a:endParaRPr>
            </a:p>
          </p:txBody>
        </p:sp>
      </p:grpSp>
      <p:grpSp>
        <p:nvGrpSpPr>
          <p:cNvPr id="6" name="Group 15"/>
          <p:cNvGrpSpPr/>
          <p:nvPr/>
        </p:nvGrpSpPr>
        <p:grpSpPr>
          <a:xfrm>
            <a:off x="1985963" y="4437063"/>
            <a:ext cx="5970587" cy="1236662"/>
            <a:chOff x="1251" y="3113"/>
            <a:chExt cx="3761" cy="779"/>
          </a:xfrm>
        </p:grpSpPr>
        <p:grpSp>
          <p:nvGrpSpPr>
            <p:cNvPr id="32777" name="Group 16"/>
            <p:cNvGrpSpPr/>
            <p:nvPr/>
          </p:nvGrpSpPr>
          <p:grpSpPr>
            <a:xfrm>
              <a:off x="1251" y="3223"/>
              <a:ext cx="3203" cy="582"/>
              <a:chOff x="1251" y="3223"/>
              <a:chExt cx="3203" cy="582"/>
            </a:xfrm>
          </p:grpSpPr>
          <p:grpSp>
            <p:nvGrpSpPr>
              <p:cNvPr id="32782" name="Group 17"/>
              <p:cNvGrpSpPr/>
              <p:nvPr/>
            </p:nvGrpSpPr>
            <p:grpSpPr>
              <a:xfrm>
                <a:off x="1251" y="3223"/>
                <a:ext cx="3203" cy="582"/>
                <a:chOff x="1314" y="3282"/>
                <a:chExt cx="3203" cy="582"/>
              </a:xfrm>
            </p:grpSpPr>
            <p:sp>
              <p:nvSpPr>
                <p:cNvPr id="1361938" name="AutoShape 18"/>
                <p:cNvSpPr>
                  <a:spLocks noChangeArrowheads="1"/>
                </p:cNvSpPr>
                <p:nvPr/>
              </p:nvSpPr>
              <p:spPr bwMode="gray">
                <a:xfrm>
                  <a:off x="1314" y="3282"/>
                  <a:ext cx="3203" cy="582"/>
                </a:xfrm>
                <a:prstGeom prst="roundRect">
                  <a:avLst>
                    <a:gd name="adj" fmla="val 16667"/>
                  </a:avLst>
                </a:prstGeom>
                <a:gradFill rotWithShape="1">
                  <a:gsLst>
                    <a:gs pos="0">
                      <a:schemeClr val="accent2">
                        <a:gamma/>
                        <a:tint val="53725"/>
                        <a:invGamma/>
                      </a:schemeClr>
                    </a:gs>
                    <a:gs pos="100000">
                      <a:schemeClr val="accent2"/>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2785" name="Line 19"/>
                <p:cNvSpPr/>
                <p:nvPr/>
              </p:nvSpPr>
              <p:spPr>
                <a:xfrm>
                  <a:off x="1392" y="3861"/>
                  <a:ext cx="2950" cy="0"/>
                </a:xfrm>
                <a:prstGeom prst="line">
                  <a:avLst/>
                </a:prstGeom>
                <a:ln w="3175" cap="flat" cmpd="sng">
                  <a:solidFill>
                    <a:srgbClr val="FFFFFF">
                      <a:alpha val="14902"/>
                    </a:srgbClr>
                  </a:solidFill>
                  <a:prstDash val="solid"/>
                  <a:headEnd type="none" w="med" len="med"/>
                  <a:tailEnd type="none" w="med" len="med"/>
                </a:ln>
              </p:spPr>
            </p:sp>
            <p:sp>
              <p:nvSpPr>
                <p:cNvPr id="32786" name="Line 20"/>
                <p:cNvSpPr/>
                <p:nvPr/>
              </p:nvSpPr>
              <p:spPr>
                <a:xfrm>
                  <a:off x="1407" y="3282"/>
                  <a:ext cx="2950" cy="0"/>
                </a:xfrm>
                <a:prstGeom prst="line">
                  <a:avLst/>
                </a:prstGeom>
                <a:ln w="3175" cap="flat" cmpd="sng">
                  <a:solidFill>
                    <a:srgbClr val="FFFFFF">
                      <a:alpha val="25098"/>
                    </a:srgbClr>
                  </a:solidFill>
                  <a:prstDash val="solid"/>
                  <a:headEnd type="none" w="med" len="med"/>
                  <a:tailEnd type="none" w="med" len="med"/>
                </a:ln>
              </p:spPr>
            </p:sp>
          </p:grpSp>
          <p:sp>
            <p:nvSpPr>
              <p:cNvPr id="32783" name="Text Box 25"/>
              <p:cNvSpPr txBox="1"/>
              <p:nvPr/>
            </p:nvSpPr>
            <p:spPr>
              <a:xfrm>
                <a:off x="1360" y="3322"/>
                <a:ext cx="2879"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b="1" dirty="0">
                    <a:ea typeface="宋体" panose="02010600030101010101" pitchFamily="2" charset="-122"/>
                  </a:rPr>
                  <a:t>如何理解 “意外” ？</a:t>
                </a:r>
                <a:r>
                  <a:rPr lang="zh-CN" altLang="en-US" sz="2400" dirty="0">
                    <a:ea typeface="宋体" panose="02010600030101010101" pitchFamily="2" charset="-122"/>
                  </a:rPr>
                  <a:t> </a:t>
                </a:r>
                <a:endParaRPr lang="zh-CN" altLang="en-US" sz="2400" dirty="0">
                  <a:ea typeface="宋体" panose="02010600030101010101" pitchFamily="2" charset="-122"/>
                </a:endParaRPr>
              </a:p>
            </p:txBody>
          </p:sp>
        </p:grpSp>
        <p:grpSp>
          <p:nvGrpSpPr>
            <p:cNvPr id="32778" name="Group 26"/>
            <p:cNvGrpSpPr/>
            <p:nvPr/>
          </p:nvGrpSpPr>
          <p:grpSpPr>
            <a:xfrm>
              <a:off x="4232" y="3113"/>
              <a:ext cx="780" cy="779"/>
              <a:chOff x="802" y="845"/>
              <a:chExt cx="827" cy="826"/>
            </a:xfrm>
          </p:grpSpPr>
          <p:sp>
            <p:nvSpPr>
              <p:cNvPr id="32779" name="Oval 27"/>
              <p:cNvSpPr/>
              <p:nvPr/>
            </p:nvSpPr>
            <p:spPr>
              <a:xfrm>
                <a:off x="802" y="845"/>
                <a:ext cx="827" cy="826"/>
              </a:xfrm>
              <a:prstGeom prst="ellipse">
                <a:avLst/>
              </a:prstGeom>
              <a:solidFill>
                <a:srgbClr val="F8F8F8"/>
              </a:solidFill>
              <a:ln w="38100"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80" name="Oval 28"/>
              <p:cNvSpPr/>
              <p:nvPr/>
            </p:nvSpPr>
            <p:spPr>
              <a:xfrm>
                <a:off x="836" y="879"/>
                <a:ext cx="758" cy="758"/>
              </a:xfrm>
              <a:prstGeom prst="ellipse">
                <a:avLst/>
              </a:prstGeom>
              <a:noFill/>
              <a:ln w="38100" cap="flat" cmpd="sng">
                <a:solidFill>
                  <a:schemeClr val="accent2">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81" name="Oval 29"/>
              <p:cNvSpPr/>
              <p:nvPr/>
            </p:nvSpPr>
            <p:spPr>
              <a:xfrm>
                <a:off x="870" y="915"/>
                <a:ext cx="690" cy="690"/>
              </a:xfrm>
              <a:prstGeom prst="ellipse">
                <a:avLst/>
              </a:prstGeom>
              <a:noFill/>
              <a:ln w="38100" cap="flat" cmpd="sng">
                <a:solidFill>
                  <a:schemeClr val="accent2">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grpSp>
      <p:pic>
        <p:nvPicPr>
          <p:cNvPr id="1361946" name="Picture 26" descr="question"/>
          <p:cNvPicPr>
            <a:picLocks noChangeAspect="1"/>
          </p:cNvPicPr>
          <p:nvPr/>
        </p:nvPicPr>
        <p:blipFill>
          <a:blip r:embed="rId1"/>
          <a:stretch>
            <a:fillRect/>
          </a:stretch>
        </p:blipFill>
        <p:spPr>
          <a:xfrm>
            <a:off x="6732588" y="4221163"/>
            <a:ext cx="1301750" cy="1627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61946"/>
                                        </p:tgtEl>
                                        <p:attrNameLst>
                                          <p:attrName>style.visibility</p:attrName>
                                        </p:attrNameLst>
                                      </p:cBhvr>
                                      <p:to>
                                        <p:strVal val="visible"/>
                                      </p:to>
                                    </p:set>
                                    <p:anim calcmode="lin" valueType="num">
                                      <p:cBhvr additive="base">
                                        <p:cTn id="25" dur="500" fill="hold"/>
                                        <p:tgtEl>
                                          <p:spTgt spid="1361946"/>
                                        </p:tgtEl>
                                        <p:attrNameLst>
                                          <p:attrName>ppt_x</p:attrName>
                                        </p:attrNameLst>
                                      </p:cBhvr>
                                      <p:tavLst>
                                        <p:tav tm="0">
                                          <p:val>
                                            <p:strVal val="#ppt_x"/>
                                          </p:val>
                                        </p:tav>
                                        <p:tav tm="100000">
                                          <p:val>
                                            <p:strVal val="#ppt_x"/>
                                          </p:val>
                                        </p:tav>
                                      </p:tavLst>
                                    </p:anim>
                                    <p:anim calcmode="lin" valueType="num">
                                      <p:cBhvr additive="base">
                                        <p:cTn id="26" dur="500" fill="hold"/>
                                        <p:tgtEl>
                                          <p:spTgt spid="1361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379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3796" name="Rectangle 2"/>
          <p:cNvSpPr>
            <a:spLocks noGrp="1"/>
          </p:cNvSpPr>
          <p:nvPr>
            <p:ph type="title"/>
          </p:nvPr>
        </p:nvSpPr>
        <p:spPr>
          <a:ln/>
        </p:spPr>
        <p:txBody>
          <a:bodyPr vert="horz" wrap="square" lIns="91440" tIns="45720" rIns="91440" bIns="45720" anchor="ctr" anchorCtr="0"/>
          <a:p>
            <a:pPr eaLnBrk="1" hangingPunct="1"/>
            <a:r>
              <a:rPr lang="en-US" altLang="zh-CN" sz="2800" dirty="0">
                <a:ea typeface="宋体" panose="02010600030101010101" pitchFamily="2" charset="-122"/>
              </a:rPr>
              <a:t>3.</a:t>
            </a:r>
            <a:r>
              <a:rPr lang="zh-CN" altLang="en-US" sz="2800" dirty="0">
                <a:ea typeface="宋体" panose="02010600030101010101" pitchFamily="2" charset="-122"/>
              </a:rPr>
              <a:t>职业健康安全管理体系术语及定义</a:t>
            </a:r>
            <a:endParaRPr lang="zh-CN" altLang="en-US" sz="2800" dirty="0">
              <a:ea typeface="宋体" panose="02010600030101010101" pitchFamily="2" charset="-122"/>
            </a:endParaRPr>
          </a:p>
        </p:txBody>
      </p:sp>
      <p:grpSp>
        <p:nvGrpSpPr>
          <p:cNvPr id="2" name="Group 47"/>
          <p:cNvGrpSpPr/>
          <p:nvPr/>
        </p:nvGrpSpPr>
        <p:grpSpPr>
          <a:xfrm>
            <a:off x="2627313" y="2349500"/>
            <a:ext cx="5113337" cy="1295400"/>
            <a:chOff x="1655" y="1480"/>
            <a:chExt cx="3221" cy="816"/>
          </a:xfrm>
        </p:grpSpPr>
        <p:grpSp>
          <p:nvGrpSpPr>
            <p:cNvPr id="33815" name="Group 3"/>
            <p:cNvGrpSpPr/>
            <p:nvPr/>
          </p:nvGrpSpPr>
          <p:grpSpPr>
            <a:xfrm>
              <a:off x="1655" y="1480"/>
              <a:ext cx="3221" cy="816"/>
              <a:chOff x="1267" y="2532"/>
              <a:chExt cx="3185" cy="582"/>
            </a:xfrm>
          </p:grpSpPr>
          <p:sp>
            <p:nvSpPr>
              <p:cNvPr id="1358852" name="AutoShape 4"/>
              <p:cNvSpPr>
                <a:spLocks noChangeArrowheads="1"/>
              </p:cNvSpPr>
              <p:nvPr/>
            </p:nvSpPr>
            <p:spPr bwMode="gray">
              <a:xfrm>
                <a:off x="1267" y="2532"/>
                <a:ext cx="3185" cy="582"/>
              </a:xfrm>
              <a:prstGeom prst="roundRect">
                <a:avLst>
                  <a:gd name="adj" fmla="val 16667"/>
                </a:avLst>
              </a:prstGeom>
              <a:gradFill rotWithShape="1">
                <a:gsLst>
                  <a:gs pos="0">
                    <a:schemeClr val="hlink"/>
                  </a:gs>
                  <a:gs pos="100000">
                    <a:schemeClr val="hlink">
                      <a:gamma/>
                      <a:tint val="53725"/>
                      <a:invGamma/>
                    </a:schemeClr>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3818" name="Line 5"/>
              <p:cNvSpPr/>
              <p:nvPr/>
            </p:nvSpPr>
            <p:spPr>
              <a:xfrm>
                <a:off x="1412" y="3111"/>
                <a:ext cx="2950" cy="0"/>
              </a:xfrm>
              <a:prstGeom prst="line">
                <a:avLst/>
              </a:prstGeom>
              <a:ln w="3175" cap="flat" cmpd="sng">
                <a:solidFill>
                  <a:srgbClr val="FFFFFF">
                    <a:alpha val="14902"/>
                  </a:srgbClr>
                </a:solidFill>
                <a:prstDash val="solid"/>
                <a:headEnd type="none" w="med" len="med"/>
                <a:tailEnd type="none" w="med" len="med"/>
              </a:ln>
            </p:spPr>
          </p:sp>
          <p:sp>
            <p:nvSpPr>
              <p:cNvPr id="33819" name="Line 6"/>
              <p:cNvSpPr/>
              <p:nvPr/>
            </p:nvSpPr>
            <p:spPr>
              <a:xfrm>
                <a:off x="1418" y="2532"/>
                <a:ext cx="2950" cy="0"/>
              </a:xfrm>
              <a:prstGeom prst="line">
                <a:avLst/>
              </a:prstGeom>
              <a:ln w="3175" cap="flat" cmpd="sng">
                <a:solidFill>
                  <a:srgbClr val="FFFFFF">
                    <a:alpha val="25098"/>
                  </a:srgbClr>
                </a:solidFill>
                <a:prstDash val="solid"/>
                <a:headEnd type="none" w="med" len="med"/>
                <a:tailEnd type="none" w="med" len="med"/>
              </a:ln>
            </p:spPr>
          </p:sp>
        </p:grpSp>
        <p:sp>
          <p:nvSpPr>
            <p:cNvPr id="33816" name="Text Box 18"/>
            <p:cNvSpPr txBox="1"/>
            <p:nvPr/>
          </p:nvSpPr>
          <p:spPr>
            <a:xfrm>
              <a:off x="1815" y="1620"/>
              <a:ext cx="2834"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2400" b="1" dirty="0">
                  <a:ea typeface="宋体" panose="02010600030101010101" pitchFamily="2" charset="-122"/>
                </a:rPr>
                <a:t>——</a:t>
              </a:r>
              <a:r>
                <a:rPr lang="zh-CN" altLang="en-US" sz="2400" b="1" dirty="0">
                  <a:ea typeface="宋体" panose="02010600030101010101" pitchFamily="2" charset="-122"/>
                </a:rPr>
                <a:t>导致或可能导致事故的情况。</a:t>
              </a:r>
              <a:endParaRPr lang="zh-CN" altLang="en-US" sz="2400" b="1" dirty="0">
                <a:ea typeface="宋体" panose="02010600030101010101" pitchFamily="2" charset="-122"/>
              </a:endParaRPr>
            </a:p>
          </p:txBody>
        </p:sp>
      </p:grpSp>
      <p:grpSp>
        <p:nvGrpSpPr>
          <p:cNvPr id="4" name="Group 46"/>
          <p:cNvGrpSpPr/>
          <p:nvPr/>
        </p:nvGrpSpPr>
        <p:grpSpPr>
          <a:xfrm>
            <a:off x="900113" y="2060575"/>
            <a:ext cx="1727200" cy="1728788"/>
            <a:chOff x="567" y="1298"/>
            <a:chExt cx="1088" cy="1089"/>
          </a:xfrm>
        </p:grpSpPr>
        <p:grpSp>
          <p:nvGrpSpPr>
            <p:cNvPr id="33810" name="Group 19"/>
            <p:cNvGrpSpPr/>
            <p:nvPr/>
          </p:nvGrpSpPr>
          <p:grpSpPr>
            <a:xfrm>
              <a:off x="567" y="1298"/>
              <a:ext cx="1088" cy="1089"/>
              <a:chOff x="802" y="845"/>
              <a:chExt cx="827" cy="826"/>
            </a:xfrm>
          </p:grpSpPr>
          <p:sp>
            <p:nvSpPr>
              <p:cNvPr id="33812" name="Oval 20"/>
              <p:cNvSpPr/>
              <p:nvPr/>
            </p:nvSpPr>
            <p:spPr>
              <a:xfrm>
                <a:off x="802" y="845"/>
                <a:ext cx="827" cy="826"/>
              </a:xfrm>
              <a:prstGeom prst="ellipse">
                <a:avLst/>
              </a:prstGeom>
              <a:solidFill>
                <a:srgbClr val="F8F8F8"/>
              </a:solid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13" name="Oval 21"/>
              <p:cNvSpPr/>
              <p:nvPr/>
            </p:nvSpPr>
            <p:spPr>
              <a:xfrm>
                <a:off x="836" y="879"/>
                <a:ext cx="758" cy="758"/>
              </a:xfrm>
              <a:prstGeom prst="ellipse">
                <a:avLst/>
              </a:prstGeom>
              <a:noFill/>
              <a:ln w="38100" cap="flat" cmpd="sng">
                <a:solidFill>
                  <a:schemeClr val="hlink">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14" name="Oval 22"/>
              <p:cNvSpPr/>
              <p:nvPr/>
            </p:nvSpPr>
            <p:spPr>
              <a:xfrm>
                <a:off x="870" y="915"/>
                <a:ext cx="690" cy="690"/>
              </a:xfrm>
              <a:prstGeom prst="ellipse">
                <a:avLst/>
              </a:prstGeom>
              <a:noFill/>
              <a:ln w="38100" cap="flat" cmpd="sng">
                <a:solidFill>
                  <a:schemeClr val="hlink">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sp>
          <p:nvSpPr>
            <p:cNvPr id="33811" name="Text Box 23"/>
            <p:cNvSpPr txBox="1"/>
            <p:nvPr/>
          </p:nvSpPr>
          <p:spPr>
            <a:xfrm>
              <a:off x="717" y="1632"/>
              <a:ext cx="848" cy="6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dirty="0">
                  <a:ea typeface="宋体" panose="02010600030101010101" pitchFamily="2" charset="-122"/>
                </a:rPr>
                <a:t> </a:t>
              </a:r>
              <a:r>
                <a:rPr lang="en-US" altLang="zh-CN" sz="1800" b="1" dirty="0">
                  <a:solidFill>
                    <a:srgbClr val="080808"/>
                  </a:solidFill>
                  <a:ea typeface="宋体" panose="02010600030101010101" pitchFamily="2" charset="-122"/>
                </a:rPr>
                <a:t>2.</a:t>
              </a:r>
              <a:r>
                <a:rPr lang="zh-CN" altLang="en-US" sz="1800" b="1" dirty="0">
                  <a:ea typeface="宋体" panose="02010600030101010101" pitchFamily="2" charset="-122"/>
                </a:rPr>
                <a:t>事件</a:t>
              </a:r>
              <a:r>
                <a:rPr lang="en-US" altLang="zh-CN" sz="1800" b="1" dirty="0">
                  <a:ea typeface="宋体" panose="02010600030101010101" pitchFamily="2" charset="-122"/>
                </a:rPr>
                <a:t>(incidents)</a:t>
              </a:r>
              <a:endParaRPr lang="en-US" altLang="zh-CN" sz="1800" b="1" dirty="0">
                <a:ea typeface="宋体" panose="02010600030101010101" pitchFamily="2" charset="-122"/>
              </a:endParaRPr>
            </a:p>
            <a:p>
              <a:pPr marL="0" lvl="0" indent="0" algn="ctr" eaLnBrk="1" hangingPunct="1">
                <a:spcBef>
                  <a:spcPct val="50000"/>
                </a:spcBef>
                <a:buClrTx/>
                <a:buFontTx/>
                <a:buNone/>
              </a:pPr>
              <a:endParaRPr lang="en-US" altLang="zh-CN" sz="1800" b="1" dirty="0">
                <a:solidFill>
                  <a:srgbClr val="080808"/>
                </a:solidFill>
                <a:ea typeface="宋体" panose="02010600030101010101" pitchFamily="2" charset="-122"/>
              </a:endParaRPr>
            </a:p>
          </p:txBody>
        </p:sp>
      </p:grpSp>
      <p:grpSp>
        <p:nvGrpSpPr>
          <p:cNvPr id="6" name="Group 50"/>
          <p:cNvGrpSpPr/>
          <p:nvPr/>
        </p:nvGrpSpPr>
        <p:grpSpPr>
          <a:xfrm>
            <a:off x="1985963" y="4437063"/>
            <a:ext cx="5970587" cy="1236662"/>
            <a:chOff x="1251" y="3113"/>
            <a:chExt cx="3761" cy="779"/>
          </a:xfrm>
        </p:grpSpPr>
        <p:grpSp>
          <p:nvGrpSpPr>
            <p:cNvPr id="33800" name="Group 49"/>
            <p:cNvGrpSpPr/>
            <p:nvPr/>
          </p:nvGrpSpPr>
          <p:grpSpPr>
            <a:xfrm>
              <a:off x="1251" y="3223"/>
              <a:ext cx="3203" cy="582"/>
              <a:chOff x="1251" y="3223"/>
              <a:chExt cx="3203" cy="582"/>
            </a:xfrm>
          </p:grpSpPr>
          <p:grpSp>
            <p:nvGrpSpPr>
              <p:cNvPr id="33805" name="Group 7"/>
              <p:cNvGrpSpPr/>
              <p:nvPr/>
            </p:nvGrpSpPr>
            <p:grpSpPr>
              <a:xfrm>
                <a:off x="1251" y="3223"/>
                <a:ext cx="3203" cy="582"/>
                <a:chOff x="1314" y="3282"/>
                <a:chExt cx="3203" cy="582"/>
              </a:xfrm>
            </p:grpSpPr>
            <p:sp>
              <p:nvSpPr>
                <p:cNvPr id="1358856" name="AutoShape 8"/>
                <p:cNvSpPr>
                  <a:spLocks noChangeArrowheads="1"/>
                </p:cNvSpPr>
                <p:nvPr/>
              </p:nvSpPr>
              <p:spPr bwMode="gray">
                <a:xfrm>
                  <a:off x="1314" y="3282"/>
                  <a:ext cx="3203" cy="582"/>
                </a:xfrm>
                <a:prstGeom prst="roundRect">
                  <a:avLst>
                    <a:gd name="adj" fmla="val 16667"/>
                  </a:avLst>
                </a:prstGeom>
                <a:gradFill rotWithShape="1">
                  <a:gsLst>
                    <a:gs pos="0">
                      <a:schemeClr val="accent2">
                        <a:gamma/>
                        <a:tint val="53725"/>
                        <a:invGamma/>
                      </a:schemeClr>
                    </a:gs>
                    <a:gs pos="100000">
                      <a:schemeClr val="accent2"/>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3808" name="Line 9"/>
                <p:cNvSpPr/>
                <p:nvPr/>
              </p:nvSpPr>
              <p:spPr>
                <a:xfrm>
                  <a:off x="1392" y="3861"/>
                  <a:ext cx="2950" cy="0"/>
                </a:xfrm>
                <a:prstGeom prst="line">
                  <a:avLst/>
                </a:prstGeom>
                <a:ln w="3175" cap="flat" cmpd="sng">
                  <a:solidFill>
                    <a:srgbClr val="FFFFFF">
                      <a:alpha val="14902"/>
                    </a:srgbClr>
                  </a:solidFill>
                  <a:prstDash val="solid"/>
                  <a:headEnd type="none" w="med" len="med"/>
                  <a:tailEnd type="none" w="med" len="med"/>
                </a:ln>
              </p:spPr>
            </p:sp>
            <p:sp>
              <p:nvSpPr>
                <p:cNvPr id="33809" name="Line 10"/>
                <p:cNvSpPr/>
                <p:nvPr/>
              </p:nvSpPr>
              <p:spPr>
                <a:xfrm>
                  <a:off x="1407" y="3282"/>
                  <a:ext cx="2950" cy="0"/>
                </a:xfrm>
                <a:prstGeom prst="line">
                  <a:avLst/>
                </a:prstGeom>
                <a:ln w="3175" cap="flat" cmpd="sng">
                  <a:solidFill>
                    <a:srgbClr val="FFFFFF">
                      <a:alpha val="25098"/>
                    </a:srgbClr>
                  </a:solidFill>
                  <a:prstDash val="solid"/>
                  <a:headEnd type="none" w="med" len="med"/>
                  <a:tailEnd type="none" w="med" len="med"/>
                </a:ln>
              </p:spPr>
            </p:sp>
          </p:grpSp>
          <p:sp>
            <p:nvSpPr>
              <p:cNvPr id="33806" name="Text Box 25"/>
              <p:cNvSpPr txBox="1"/>
              <p:nvPr/>
            </p:nvSpPr>
            <p:spPr>
              <a:xfrm>
                <a:off x="1360" y="3322"/>
                <a:ext cx="2879"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dirty="0">
                    <a:ea typeface="宋体" panose="02010600030101010101" pitchFamily="2" charset="-122"/>
                  </a:rPr>
                  <a:t>举例 </a:t>
                </a:r>
                <a:endParaRPr lang="zh-CN" altLang="en-US" sz="2400" dirty="0">
                  <a:ea typeface="宋体" panose="02010600030101010101" pitchFamily="2" charset="-122"/>
                </a:endParaRPr>
              </a:p>
            </p:txBody>
          </p:sp>
        </p:grpSp>
        <p:grpSp>
          <p:nvGrpSpPr>
            <p:cNvPr id="33801" name="Group 26"/>
            <p:cNvGrpSpPr/>
            <p:nvPr/>
          </p:nvGrpSpPr>
          <p:grpSpPr>
            <a:xfrm>
              <a:off x="4232" y="3113"/>
              <a:ext cx="780" cy="779"/>
              <a:chOff x="802" y="845"/>
              <a:chExt cx="827" cy="826"/>
            </a:xfrm>
          </p:grpSpPr>
          <p:sp>
            <p:nvSpPr>
              <p:cNvPr id="33802" name="Oval 27"/>
              <p:cNvSpPr/>
              <p:nvPr/>
            </p:nvSpPr>
            <p:spPr>
              <a:xfrm>
                <a:off x="802" y="845"/>
                <a:ext cx="827" cy="826"/>
              </a:xfrm>
              <a:prstGeom prst="ellipse">
                <a:avLst/>
              </a:prstGeom>
              <a:solidFill>
                <a:srgbClr val="F8F8F8"/>
              </a:solidFill>
              <a:ln w="38100"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03" name="Oval 28"/>
              <p:cNvSpPr/>
              <p:nvPr/>
            </p:nvSpPr>
            <p:spPr>
              <a:xfrm>
                <a:off x="836" y="879"/>
                <a:ext cx="758" cy="758"/>
              </a:xfrm>
              <a:prstGeom prst="ellipse">
                <a:avLst/>
              </a:prstGeom>
              <a:noFill/>
              <a:ln w="38100" cap="flat" cmpd="sng">
                <a:solidFill>
                  <a:schemeClr val="accent2">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04" name="Oval 29"/>
              <p:cNvSpPr/>
              <p:nvPr/>
            </p:nvSpPr>
            <p:spPr>
              <a:xfrm>
                <a:off x="870" y="915"/>
                <a:ext cx="690" cy="690"/>
              </a:xfrm>
              <a:prstGeom prst="ellipse">
                <a:avLst/>
              </a:prstGeom>
              <a:noFill/>
              <a:ln w="38100" cap="flat" cmpd="sng">
                <a:solidFill>
                  <a:schemeClr val="accent2">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481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4820"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grpSp>
        <p:nvGrpSpPr>
          <p:cNvPr id="2" name="Group 18"/>
          <p:cNvGrpSpPr/>
          <p:nvPr/>
        </p:nvGrpSpPr>
        <p:grpSpPr>
          <a:xfrm>
            <a:off x="1403350" y="1628775"/>
            <a:ext cx="3889375" cy="4967288"/>
            <a:chOff x="2208" y="1296"/>
            <a:chExt cx="1365" cy="2542"/>
          </a:xfrm>
        </p:grpSpPr>
        <p:sp>
          <p:nvSpPr>
            <p:cNvPr id="34824" name="AutoShape 19"/>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5" name="AutoShape 20"/>
            <p:cNvSpPr/>
            <p:nvPr/>
          </p:nvSpPr>
          <p:spPr>
            <a:xfrm>
              <a:off x="2229" y="1495"/>
              <a:ext cx="1322" cy="1766"/>
            </a:xfrm>
            <a:prstGeom prst="roundRect">
              <a:avLst>
                <a:gd name="adj" fmla="val 16667"/>
              </a:avLst>
            </a:prstGeom>
            <a:solidFill>
              <a:srgbClr val="73E77E"/>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6" name="AutoShape 21"/>
            <p:cNvSpPr/>
            <p:nvPr/>
          </p:nvSpPr>
          <p:spPr>
            <a:xfrm>
              <a:off x="2240" y="2795"/>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7" name="AutoShape 22"/>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8" name="Oval 23"/>
            <p:cNvSpPr/>
            <p:nvPr/>
          </p:nvSpPr>
          <p:spPr>
            <a:xfrm>
              <a:off x="2677" y="1296"/>
              <a:ext cx="405" cy="40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9" name="Oval 24"/>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0" name="Oval 25"/>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1" name="Oval 26"/>
            <p:cNvSpPr/>
            <p:nvPr/>
          </p:nvSpPr>
          <p:spPr>
            <a:xfrm>
              <a:off x="2690" y="1305"/>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2" name="Oval 27"/>
            <p:cNvSpPr/>
            <p:nvPr/>
          </p:nvSpPr>
          <p:spPr>
            <a:xfrm>
              <a:off x="2712" y="1315"/>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3" name="Text Box 28"/>
            <p:cNvSpPr txBox="1"/>
            <p:nvPr/>
          </p:nvSpPr>
          <p:spPr>
            <a:xfrm>
              <a:off x="2814" y="1354"/>
              <a:ext cx="124" cy="23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a:solidFill>
                    <a:srgbClr val="000000"/>
                  </a:solidFill>
                  <a:ea typeface="宋体" panose="02010600030101010101" pitchFamily="2" charset="-122"/>
                </a:rPr>
                <a:t>3</a:t>
              </a:r>
              <a:endParaRPr lang="en-US" altLang="zh-CN" sz="1800" dirty="0">
                <a:ea typeface="宋体" panose="02010600030101010101" pitchFamily="2" charset="-122"/>
              </a:endParaRPr>
            </a:p>
          </p:txBody>
        </p:sp>
        <p:sp>
          <p:nvSpPr>
            <p:cNvPr id="34834" name="Text Box 29"/>
            <p:cNvSpPr txBox="1"/>
            <p:nvPr/>
          </p:nvSpPr>
          <p:spPr>
            <a:xfrm>
              <a:off x="2256" y="1776"/>
              <a:ext cx="1296" cy="11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solidFill>
                    <a:srgbClr val="0B193D"/>
                  </a:solidFill>
                  <a:ea typeface="宋体" panose="02010600030101010101" pitchFamily="2" charset="-122"/>
                </a:rPr>
                <a:t>持续改进</a:t>
              </a:r>
              <a:r>
                <a:rPr lang="en-US" altLang="zh-CN" sz="1800" b="1" dirty="0">
                  <a:solidFill>
                    <a:srgbClr val="0B193D"/>
                  </a:solidFill>
                  <a:ea typeface="宋体" panose="02010600030101010101" pitchFamily="2" charset="-122"/>
                </a:rPr>
                <a:t>(Continual Improvements)</a:t>
              </a:r>
              <a:r>
                <a:rPr lang="en-US" altLang="zh-CN" sz="1800" dirty="0">
                  <a:solidFill>
                    <a:srgbClr val="0B193D"/>
                  </a:solidFill>
                  <a:ea typeface="宋体" panose="02010600030101010101" pitchFamily="2" charset="-122"/>
                </a:rPr>
                <a:t> </a:t>
              </a:r>
              <a:endParaRPr lang="en-US" altLang="zh-CN" sz="1800" dirty="0">
                <a:solidFill>
                  <a:srgbClr val="0B193D"/>
                </a:solidFill>
                <a:ea typeface="宋体" panose="02010600030101010101" pitchFamily="2" charset="-122"/>
              </a:endParaRPr>
            </a:p>
            <a:p>
              <a:pPr marL="0" lvl="0" indent="0" eaLnBrk="1" hangingPunct="1">
                <a:spcBef>
                  <a:spcPct val="0"/>
                </a:spcBef>
                <a:buClrTx/>
                <a:buFontTx/>
                <a:buNone/>
              </a:pPr>
              <a:r>
                <a:rPr lang="en-US" altLang="zh-CN" sz="1800" b="1" dirty="0">
                  <a:solidFill>
                    <a:srgbClr val="0B193D"/>
                  </a:solidFill>
                  <a:ea typeface="宋体" panose="02010600030101010101" pitchFamily="2" charset="-122"/>
                </a:rPr>
                <a:t>——</a:t>
              </a:r>
              <a:r>
                <a:rPr lang="zh-CN" altLang="en-US" sz="1800" b="1" dirty="0">
                  <a:solidFill>
                    <a:srgbClr val="0B193D"/>
                  </a:solidFill>
                  <a:ea typeface="宋体" panose="02010600030101010101" pitchFamily="2" charset="-122"/>
                </a:rPr>
                <a:t>为改进职业健康安全总体绩效</a:t>
              </a:r>
              <a:r>
                <a:rPr lang="en-US" altLang="zh-CN" sz="1800" b="1" dirty="0">
                  <a:solidFill>
                    <a:srgbClr val="0B193D"/>
                  </a:solidFill>
                  <a:ea typeface="宋体" panose="02010600030101010101" pitchFamily="2" charset="-122"/>
                </a:rPr>
                <a:t>(Performance)</a:t>
              </a:r>
              <a:r>
                <a:rPr lang="zh-CN" altLang="en-US" sz="1800" b="1" dirty="0">
                  <a:solidFill>
                    <a:srgbClr val="0B193D"/>
                  </a:solidFill>
                  <a:ea typeface="宋体" panose="02010600030101010101" pitchFamily="2" charset="-122"/>
                </a:rPr>
                <a:t>，根据职业健康安全方针，组织强化职业健康安全管理体系的过程。</a:t>
              </a:r>
              <a:endParaRPr lang="zh-CN" altLang="en-US" sz="1800" b="1" dirty="0">
                <a:solidFill>
                  <a:srgbClr val="0B193D"/>
                </a:solidFill>
                <a:ea typeface="宋体" panose="02010600030101010101" pitchFamily="2" charset="-122"/>
              </a:endParaRPr>
            </a:p>
            <a:p>
              <a:pPr marL="0" lvl="0" indent="0" eaLnBrk="1" hangingPunct="1">
                <a:spcBef>
                  <a:spcPct val="0"/>
                </a:spcBef>
                <a:buClrTx/>
                <a:buFontTx/>
                <a:buNone/>
              </a:pPr>
              <a:r>
                <a:rPr lang="zh-CN" altLang="en-US" sz="1800" b="1" dirty="0">
                  <a:solidFill>
                    <a:srgbClr val="0B193D"/>
                  </a:solidFill>
                  <a:ea typeface="宋体" panose="02010600030101010101" pitchFamily="2" charset="-122"/>
                </a:rPr>
                <a:t>注：该过程不必同时发生在所有活动的所有领域 。</a:t>
              </a:r>
              <a:endParaRPr lang="zh-CN" altLang="en-US" sz="1400" dirty="0">
                <a:solidFill>
                  <a:srgbClr val="0B193D"/>
                </a:solidFill>
                <a:latin typeface="Verdana" panose="020B0604030504040204" pitchFamily="34" charset="0"/>
                <a:ea typeface="宋体" panose="02010600030101010101" pitchFamily="2" charset="-122"/>
              </a:endParaRPr>
            </a:p>
          </p:txBody>
        </p:sp>
        <p:sp>
          <p:nvSpPr>
            <p:cNvPr id="34835" name="AutoShape 30"/>
            <p:cNvSpPr/>
            <p:nvPr/>
          </p:nvSpPr>
          <p:spPr>
            <a:xfrm>
              <a:off x="2210" y="3290"/>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6" name="AutoShape 31"/>
            <p:cNvSpPr/>
            <p:nvPr/>
          </p:nvSpPr>
          <p:spPr>
            <a:xfrm>
              <a:off x="2238" y="3305"/>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64016" name="AutoShape 48"/>
          <p:cNvSpPr/>
          <p:nvPr/>
        </p:nvSpPr>
        <p:spPr>
          <a:xfrm>
            <a:off x="5940425" y="3213100"/>
            <a:ext cx="1944688" cy="792163"/>
          </a:xfrm>
          <a:prstGeom prst="wedgeRoundRectCallout">
            <a:avLst>
              <a:gd name="adj1" fmla="val 40120"/>
              <a:gd name="adj2" fmla="val 66833"/>
              <a:gd name="adj3" fmla="val 16667"/>
            </a:avLst>
          </a:prstGeom>
          <a:noFill/>
          <a:ln w="9525" cap="flat" cmpd="sng">
            <a:solidFill>
              <a:srgbClr val="FF66CC"/>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dirty="0">
                <a:ea typeface="宋体" panose="02010600030101010101" pitchFamily="2" charset="-122"/>
              </a:rPr>
              <a:t>管理体系</a:t>
            </a:r>
            <a:r>
              <a:rPr lang="en-US" altLang="zh-CN" sz="2400" dirty="0">
                <a:ea typeface="宋体" panose="02010600030101010101" pitchFamily="2" charset="-122"/>
              </a:rPr>
              <a:t>?</a:t>
            </a:r>
            <a:endParaRPr lang="en-US" altLang="zh-CN" sz="2400" dirty="0">
              <a:ea typeface="宋体" panose="02010600030101010101" pitchFamily="2" charset="-122"/>
            </a:endParaRPr>
          </a:p>
        </p:txBody>
      </p:sp>
      <p:pic>
        <p:nvPicPr>
          <p:cNvPr id="1364017" name="Picture 49" descr="MCj01345490000[1]"/>
          <p:cNvPicPr>
            <a:picLocks noChangeAspect="1"/>
          </p:cNvPicPr>
          <p:nvPr/>
        </p:nvPicPr>
        <p:blipFill>
          <a:blip r:embed="rId1"/>
          <a:stretch>
            <a:fillRect/>
          </a:stretch>
        </p:blipFill>
        <p:spPr>
          <a:xfrm>
            <a:off x="7380288" y="3284538"/>
            <a:ext cx="1339850" cy="2674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364016"/>
                                        </p:tgtEl>
                                        <p:attrNameLst>
                                          <p:attrName>style.visibility</p:attrName>
                                        </p:attrNameLst>
                                      </p:cBhvr>
                                      <p:to>
                                        <p:strVal val="visible"/>
                                      </p:to>
                                    </p:set>
                                    <p:anim calcmode="lin" valueType="num">
                                      <p:cBhvr additive="base">
                                        <p:cTn id="12" dur="500" fill="hold"/>
                                        <p:tgtEl>
                                          <p:spTgt spid="1364016"/>
                                        </p:tgtEl>
                                        <p:attrNameLst>
                                          <p:attrName>ppt_x</p:attrName>
                                        </p:attrNameLst>
                                      </p:cBhvr>
                                      <p:tavLst>
                                        <p:tav tm="0">
                                          <p:val>
                                            <p:strVal val="1+#ppt_w/2"/>
                                          </p:val>
                                        </p:tav>
                                        <p:tav tm="100000">
                                          <p:val>
                                            <p:strVal val="#ppt_x"/>
                                          </p:val>
                                        </p:tav>
                                      </p:tavLst>
                                    </p:anim>
                                    <p:anim calcmode="lin" valueType="num">
                                      <p:cBhvr additive="base">
                                        <p:cTn id="13" dur="500" fill="hold"/>
                                        <p:tgtEl>
                                          <p:spTgt spid="136401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64017"/>
                                        </p:tgtEl>
                                        <p:attrNameLst>
                                          <p:attrName>style.visibility</p:attrName>
                                        </p:attrNameLst>
                                      </p:cBhvr>
                                      <p:to>
                                        <p:strVal val="visible"/>
                                      </p:to>
                                    </p:set>
                                    <p:anim calcmode="lin" valueType="num">
                                      <p:cBhvr additive="base">
                                        <p:cTn id="18" dur="2000" fill="hold"/>
                                        <p:tgtEl>
                                          <p:spTgt spid="1364017"/>
                                        </p:tgtEl>
                                        <p:attrNameLst>
                                          <p:attrName>ppt_x</p:attrName>
                                        </p:attrNameLst>
                                      </p:cBhvr>
                                      <p:tavLst>
                                        <p:tav tm="0">
                                          <p:val>
                                            <p:strVal val="#ppt_x"/>
                                          </p:val>
                                        </p:tav>
                                        <p:tav tm="100000">
                                          <p:val>
                                            <p:strVal val="#ppt_x"/>
                                          </p:val>
                                        </p:tav>
                                      </p:tavLst>
                                    </p:anim>
                                    <p:anim calcmode="lin" valueType="num">
                                      <p:cBhvr additive="base">
                                        <p:cTn id="19" dur="2000" fill="hold"/>
                                        <p:tgtEl>
                                          <p:spTgt spid="1364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0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1768475"/>
          </a:xfrm>
          <a:prstGeom prst="rect">
            <a:avLst/>
          </a:prstGeom>
          <a:noFill/>
        </p:spPr>
        <p:txBody>
          <a:bodyPr wrap="square" rtlCol="0" anchor="t">
            <a:spAutoFit/>
          </a:bodyPr>
          <a:lstStyle/>
          <a:p>
            <a:pPr indent="304800" algn="just">
              <a:lnSpc>
                <a:spcPct val="140000"/>
              </a:lnSpc>
            </a:pP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611505" y="83677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584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5844"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sp>
        <p:nvSpPr>
          <p:cNvPr id="35845" name="Freeform 3"/>
          <p:cNvSpPr/>
          <p:nvPr/>
        </p:nvSpPr>
        <p:spPr>
          <a:xfrm>
            <a:off x="912813" y="2971800"/>
            <a:ext cx="7373937" cy="2676525"/>
          </a:xfrm>
          <a:custGeom>
            <a:avLst/>
            <a:gdLst>
              <a:gd name="txL" fmla="*/ 0 w 4728"/>
              <a:gd name="txT" fmla="*/ 0 h 1686"/>
              <a:gd name="txR" fmla="*/ 4728 w 4728"/>
              <a:gd name="txB" fmla="*/ 1686 h 1686"/>
            </a:gdLst>
            <a:ahLst/>
            <a:cxnLst>
              <a:cxn ang="0">
                <a:pos x="2147483646" y="7561263"/>
              </a:cxn>
              <a:cxn ang="0">
                <a:pos x="467030047" y="1776710950"/>
              </a:cxn>
              <a:cxn ang="0">
                <a:pos x="2147483646" y="2147483646"/>
              </a:cxn>
              <a:cxn ang="0">
                <a:pos x="2147483646" y="2147483646"/>
              </a:cxn>
              <a:cxn ang="0">
                <a:pos x="2147483646" y="2147483646"/>
              </a:cxn>
              <a:cxn ang="0">
                <a:pos x="2147483646" y="1776710950"/>
              </a:cxn>
              <a:cxn ang="0">
                <a:pos x="2147483646" y="68045013"/>
              </a:cxn>
              <a:cxn ang="0">
                <a:pos x="2147483646" y="1806952825"/>
              </a:cxn>
              <a:cxn ang="0">
                <a:pos x="2147483646" y="2147483646"/>
              </a:cxn>
              <a:cxn ang="0">
                <a:pos x="2147483646" y="2147483646"/>
              </a:cxn>
              <a:cxn ang="0">
                <a:pos x="2147483646" y="2147483646"/>
              </a:cxn>
              <a:cxn ang="0">
                <a:pos x="58378561" y="1822073763"/>
              </a:cxn>
              <a:cxn ang="0">
                <a:pos x="2147483646" y="7561263"/>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080808">
                  <a:alpha val="100000"/>
                </a:srgbClr>
              </a:gs>
              <a:gs pos="100000">
                <a:srgbClr val="D0D0D0">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080808"/>
            </a:extrusionClr>
          </a:sp3d>
        </p:spPr>
        <p:txBody>
          <a:bodyPr/>
          <a:p>
            <a:endParaRPr lang="zh-CN" altLang="en-US"/>
          </a:p>
        </p:txBody>
      </p:sp>
      <p:sp>
        <p:nvSpPr>
          <p:cNvPr id="35846" name="AutoShape 4"/>
          <p:cNvSpPr/>
          <p:nvPr/>
        </p:nvSpPr>
        <p:spPr>
          <a:xfrm>
            <a:off x="685800" y="1549400"/>
            <a:ext cx="7823200" cy="692150"/>
          </a:xfrm>
          <a:prstGeom prst="roundRect">
            <a:avLst>
              <a:gd name="adj" fmla="val 50000"/>
            </a:avLst>
          </a:prstGeom>
          <a:solidFill>
            <a:schemeClr val="accent2"/>
          </a:solidFill>
          <a:ln w="28575" cap="flat" cmpd="sng">
            <a:solidFill>
              <a:srgbClr val="FEFEFE"/>
            </a:solidFill>
            <a:prstDash val="solid"/>
            <a:headEnd type="none" w="med" len="med"/>
            <a:tailEnd type="none" w="med" len="med"/>
          </a:ln>
          <a:effectLst>
            <a:outerShdw dist="35921" dir="2699999" algn="ctr" rotWithShape="0">
              <a:srgbClr val="B2B2B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7" name="Rectangle 5"/>
          <p:cNvSpPr/>
          <p:nvPr/>
        </p:nvSpPr>
        <p:spPr>
          <a:xfrm>
            <a:off x="1131888" y="2422525"/>
            <a:ext cx="2208212" cy="1582738"/>
          </a:xfrm>
          <a:prstGeom prst="rect">
            <a:avLst/>
          </a:prstGeom>
          <a:solidFill>
            <a:schemeClr val="hlink"/>
          </a:solidFill>
          <a:ln w="9525" cap="flat" cmpd="sng">
            <a:prstDash val="solid"/>
            <a:miter/>
            <a:headEnd type="none" w="med" len="med"/>
            <a:tailEnd type="none" w="med" len="med"/>
          </a:ln>
          <a:scene3d>
            <a:camera prst="legacyPerspectiveBottomRight">
              <a:rot lat="0" lon="0" rev="0"/>
            </a:camera>
            <a:lightRig rig="legacyFlat3" dir="r"/>
          </a:scene3d>
          <a:sp3d extrusionH="121893000" prstMaterial="legacyMetal">
            <a:bevelT w="13500" h="13500" prst="angle"/>
            <a:bevelB w="13500" h="13500" prst="angle"/>
            <a:extrusionClr>
              <a:schemeClr val="hlink"/>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8" name="Rectangle 6"/>
          <p:cNvSpPr/>
          <p:nvPr/>
        </p:nvSpPr>
        <p:spPr>
          <a:xfrm>
            <a:off x="5770563" y="2460625"/>
            <a:ext cx="2206625" cy="1582738"/>
          </a:xfrm>
          <a:prstGeom prst="rect">
            <a:avLst/>
          </a:prstGeom>
          <a:solidFill>
            <a:srgbClr val="BBC557"/>
          </a:solidFill>
          <a:ln w="9525" cap="flat" cmpd="sng">
            <a:prstDash val="solid"/>
            <a:miter/>
            <a:headEnd type="none" w="med" len="med"/>
            <a:tailEnd type="none" w="med" len="med"/>
          </a:ln>
          <a:scene3d>
            <a:camera prst="legacyPerspectiveBottomLeft">
              <a:rot lat="0" lon="0" rev="0"/>
            </a:camera>
            <a:lightRig rig="legacyFlat3" dir="r"/>
          </a:scene3d>
          <a:sp3d extrusionH="121893000" prstMaterial="legacyMetal">
            <a:bevelT w="13500" h="13500" prst="angle"/>
            <a:bevelB w="13500" h="13500" prst="angle"/>
            <a:extrusionClr>
              <a:srgbClr val="BBC557"/>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9" name="Rectangle 7"/>
          <p:cNvSpPr/>
          <p:nvPr/>
        </p:nvSpPr>
        <p:spPr>
          <a:xfrm>
            <a:off x="3451225" y="2460625"/>
            <a:ext cx="2208213" cy="1582738"/>
          </a:xfrm>
          <a:prstGeom prst="rect">
            <a:avLst/>
          </a:prstGeom>
          <a:solidFill>
            <a:schemeClr val="accent1"/>
          </a:solidFill>
          <a:ln w="9525" cap="flat" cmpd="sng">
            <a:prstDash val="solid"/>
            <a:miter/>
            <a:headEnd type="none" w="med" len="med"/>
            <a:tailEnd type="none" w="med" len="med"/>
          </a:ln>
          <a:scene3d>
            <a:camera prst="legacyPerspectiveBottom">
              <a:rot lat="0" lon="0" rev="0"/>
            </a:camera>
            <a:lightRig rig="legacyFlat3" dir="r"/>
          </a:scene3d>
          <a:sp3d extrusionH="1218930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0" name="AutoShape 8"/>
          <p:cNvSpPr/>
          <p:nvPr/>
        </p:nvSpPr>
        <p:spPr>
          <a:xfrm>
            <a:off x="1263650" y="2571750"/>
            <a:ext cx="1947863" cy="1368425"/>
          </a:xfrm>
          <a:prstGeom prst="bevel">
            <a:avLst>
              <a:gd name="adj" fmla="val 1648"/>
            </a:avLst>
          </a:prstGeom>
          <a:solidFill>
            <a:schemeClr val="hlink"/>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1" name="AutoShape 9"/>
          <p:cNvSpPr/>
          <p:nvPr/>
        </p:nvSpPr>
        <p:spPr>
          <a:xfrm>
            <a:off x="3573463" y="2563813"/>
            <a:ext cx="1966912" cy="1384300"/>
          </a:xfrm>
          <a:prstGeom prst="bevel">
            <a:avLst>
              <a:gd name="adj" fmla="val 1648"/>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2" name="AutoShape 10"/>
          <p:cNvSpPr/>
          <p:nvPr/>
        </p:nvSpPr>
        <p:spPr>
          <a:xfrm>
            <a:off x="5902325" y="2571750"/>
            <a:ext cx="1947863" cy="1368425"/>
          </a:xfrm>
          <a:prstGeom prst="bevel">
            <a:avLst>
              <a:gd name="adj" fmla="val 1648"/>
            </a:avLst>
          </a:prstGeom>
          <a:solidFill>
            <a:srgbClr val="BBC557"/>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35853" name="Group 11"/>
          <p:cNvGrpSpPr/>
          <p:nvPr/>
        </p:nvGrpSpPr>
        <p:grpSpPr>
          <a:xfrm>
            <a:off x="3568700" y="4518025"/>
            <a:ext cx="2020888" cy="1958975"/>
            <a:chOff x="2457" y="2000"/>
            <a:chExt cx="901" cy="888"/>
          </a:xfrm>
        </p:grpSpPr>
        <p:pic>
          <p:nvPicPr>
            <p:cNvPr id="35859" name="Picture 12"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1368077"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5863" name="Freeform 14"/>
            <p:cNvSpPr/>
            <p:nvPr/>
          </p:nvSpPr>
          <p:spPr>
            <a:xfrm>
              <a:off x="2550" y="2018"/>
              <a:ext cx="703" cy="308"/>
            </a:xfrm>
            <a:custGeom>
              <a:avLst/>
              <a:gdLst>
                <a:gd name="txL" fmla="*/ 0 w 1321"/>
                <a:gd name="txT" fmla="*/ 0 h 712"/>
                <a:gd name="txR" fmla="*/ 1321 w 1321"/>
                <a:gd name="txB" fmla="*/ 712 h 712"/>
              </a:gdLst>
              <a:ahLst/>
              <a:cxnLst>
                <a:cxn ang="0">
                  <a:pos x="368" y="75"/>
                </a:cxn>
                <a:cxn ang="0">
                  <a:pos x="373" y="83"/>
                </a:cxn>
                <a:cxn ang="0">
                  <a:pos x="374" y="90"/>
                </a:cxn>
                <a:cxn ang="0">
                  <a:pos x="373" y="96"/>
                </a:cxn>
                <a:cxn ang="0">
                  <a:pos x="368" y="103"/>
                </a:cxn>
                <a:cxn ang="0">
                  <a:pos x="360" y="108"/>
                </a:cxn>
                <a:cxn ang="0">
                  <a:pos x="351" y="113"/>
                </a:cxn>
                <a:cxn ang="0">
                  <a:pos x="338" y="118"/>
                </a:cxn>
                <a:cxn ang="0">
                  <a:pos x="325" y="122"/>
                </a:cxn>
                <a:cxn ang="0">
                  <a:pos x="309" y="125"/>
                </a:cxn>
                <a:cxn ang="0">
                  <a:pos x="292" y="128"/>
                </a:cxn>
                <a:cxn ang="0">
                  <a:pos x="274" y="130"/>
                </a:cxn>
                <a:cxn ang="0">
                  <a:pos x="254" y="132"/>
                </a:cxn>
                <a:cxn ang="0">
                  <a:pos x="234" y="133"/>
                </a:cxn>
                <a:cxn ang="0">
                  <a:pos x="225" y="133"/>
                </a:cxn>
                <a:cxn ang="0">
                  <a:pos x="135" y="133"/>
                </a:cxn>
                <a:cxn ang="0">
                  <a:pos x="134" y="133"/>
                </a:cxn>
                <a:cxn ang="0">
                  <a:pos x="116" y="132"/>
                </a:cxn>
                <a:cxn ang="0">
                  <a:pos x="98" y="132"/>
                </a:cxn>
                <a:cxn ang="0">
                  <a:pos x="82" y="130"/>
                </a:cxn>
                <a:cxn ang="0">
                  <a:pos x="67" y="129"/>
                </a:cxn>
                <a:cxn ang="0">
                  <a:pos x="53" y="127"/>
                </a:cxn>
                <a:cxn ang="0">
                  <a:pos x="40" y="124"/>
                </a:cxn>
                <a:cxn ang="0">
                  <a:pos x="29" y="121"/>
                </a:cxn>
                <a:cxn ang="0">
                  <a:pos x="19" y="118"/>
                </a:cxn>
                <a:cxn ang="0">
                  <a:pos x="11" y="114"/>
                </a:cxn>
                <a:cxn ang="0">
                  <a:pos x="5" y="109"/>
                </a:cxn>
                <a:cxn ang="0">
                  <a:pos x="2" y="104"/>
                </a:cxn>
                <a:cxn ang="0">
                  <a:pos x="0" y="98"/>
                </a:cxn>
                <a:cxn ang="0">
                  <a:pos x="0" y="97"/>
                </a:cxn>
                <a:cxn ang="0">
                  <a:pos x="1" y="91"/>
                </a:cxn>
                <a:cxn ang="0">
                  <a:pos x="5" y="83"/>
                </a:cxn>
                <a:cxn ang="0">
                  <a:pos x="14" y="69"/>
                </a:cxn>
                <a:cxn ang="0">
                  <a:pos x="27" y="56"/>
                </a:cxn>
                <a:cxn ang="0">
                  <a:pos x="42" y="44"/>
                </a:cxn>
                <a:cxn ang="0">
                  <a:pos x="58" y="33"/>
                </a:cxn>
                <a:cxn ang="0">
                  <a:pos x="77" y="23"/>
                </a:cxn>
                <a:cxn ang="0">
                  <a:pos x="96" y="15"/>
                </a:cxn>
                <a:cxn ang="0">
                  <a:pos x="118" y="9"/>
                </a:cxn>
                <a:cxn ang="0">
                  <a:pos x="140" y="4"/>
                </a:cxn>
                <a:cxn ang="0">
                  <a:pos x="164" y="1"/>
                </a:cxn>
                <a:cxn ang="0">
                  <a:pos x="189" y="0"/>
                </a:cxn>
                <a:cxn ang="0">
                  <a:pos x="189" y="0"/>
                </a:cxn>
                <a:cxn ang="0">
                  <a:pos x="215" y="1"/>
                </a:cxn>
                <a:cxn ang="0">
                  <a:pos x="240" y="4"/>
                </a:cxn>
                <a:cxn ang="0">
                  <a:pos x="264" y="10"/>
                </a:cxn>
                <a:cxn ang="0">
                  <a:pos x="286" y="17"/>
                </a:cxn>
                <a:cxn ang="0">
                  <a:pos x="307" y="26"/>
                </a:cxn>
                <a:cxn ang="0">
                  <a:pos x="325" y="36"/>
                </a:cxn>
                <a:cxn ang="0">
                  <a:pos x="342" y="48"/>
                </a:cxn>
                <a:cxn ang="0">
                  <a:pos x="356" y="61"/>
                </a:cxn>
                <a:cxn ang="0">
                  <a:pos x="368" y="75"/>
                </a:cxn>
                <a:cxn ang="0">
                  <a:pos x="368" y="75"/>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DDDDDD">
                    <a:alpha val="100000"/>
                  </a:srgbClr>
                </a:gs>
              </a:gsLst>
              <a:lin ang="5400000" scaled="1"/>
              <a:tileRect/>
            </a:gradFill>
            <a:ln w="0">
              <a:noFill/>
            </a:ln>
          </p:spPr>
          <p:txBody>
            <a:bodyPr/>
            <a:p>
              <a:endParaRPr lang="zh-CN" altLang="en-US"/>
            </a:p>
          </p:txBody>
        </p:sp>
        <p:grpSp>
          <p:nvGrpSpPr>
            <p:cNvPr id="35864" name="Group 15"/>
            <p:cNvGrpSpPr/>
            <p:nvPr/>
          </p:nvGrpSpPr>
          <p:grpSpPr>
            <a:xfrm rot="-1297425" flipH="1" flipV="1">
              <a:off x="2525" y="2693"/>
              <a:ext cx="781" cy="188"/>
              <a:chOff x="2532" y="1051"/>
              <a:chExt cx="893" cy="246"/>
            </a:xfrm>
          </p:grpSpPr>
          <p:grpSp>
            <p:nvGrpSpPr>
              <p:cNvPr id="35865" name="Group 16"/>
              <p:cNvGrpSpPr/>
              <p:nvPr/>
            </p:nvGrpSpPr>
            <p:grpSpPr>
              <a:xfrm>
                <a:off x="2532" y="1051"/>
                <a:ext cx="743" cy="185"/>
                <a:chOff x="1565" y="2568"/>
                <a:chExt cx="1118" cy="279"/>
              </a:xfrm>
            </p:grpSpPr>
            <p:sp>
              <p:nvSpPr>
                <p:cNvPr id="35871" name="AutoShape 17"/>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2" name="AutoShape 18"/>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3" name="AutoShape 19"/>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4" name="AutoShape 20"/>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5866" name="Group 21"/>
              <p:cNvGrpSpPr/>
              <p:nvPr/>
            </p:nvGrpSpPr>
            <p:grpSpPr>
              <a:xfrm rot="1353540">
                <a:off x="2682" y="1111"/>
                <a:ext cx="743" cy="186"/>
                <a:chOff x="1565" y="2568"/>
                <a:chExt cx="1118" cy="279"/>
              </a:xfrm>
            </p:grpSpPr>
            <p:sp>
              <p:nvSpPr>
                <p:cNvPr id="35867" name="AutoShape 22"/>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68" name="AutoShape 23"/>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69" name="AutoShape 24"/>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0" name="AutoShape 25"/>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grpSp>
      <p:sp>
        <p:nvSpPr>
          <p:cNvPr id="35854" name="Text Box 26"/>
          <p:cNvSpPr txBox="1"/>
          <p:nvPr/>
        </p:nvSpPr>
        <p:spPr>
          <a:xfrm>
            <a:off x="1058863" y="1584325"/>
            <a:ext cx="7085012"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800" b="1" dirty="0">
                <a:solidFill>
                  <a:srgbClr val="FEFEFE"/>
                </a:solidFill>
                <a:ea typeface="宋体" panose="02010600030101010101" pitchFamily="2" charset="-122"/>
              </a:rPr>
              <a:t>Please write down about details of  introducing your company.</a:t>
            </a:r>
            <a:endParaRPr lang="en-US" altLang="zh-CN" sz="1800" b="1" dirty="0">
              <a:solidFill>
                <a:srgbClr val="FEFEFE"/>
              </a:solidFill>
              <a:ea typeface="宋体" panose="02010600030101010101" pitchFamily="2" charset="-122"/>
            </a:endParaRPr>
          </a:p>
          <a:p>
            <a:pPr marL="0" lvl="0" indent="0" algn="ctr" eaLnBrk="1" hangingPunct="1">
              <a:spcBef>
                <a:spcPct val="0"/>
              </a:spcBef>
              <a:buClrTx/>
              <a:buFontTx/>
              <a:buNone/>
            </a:pPr>
            <a:r>
              <a:rPr lang="en-US" altLang="zh-CN" sz="1800" b="1" dirty="0">
                <a:solidFill>
                  <a:srgbClr val="FEFEFE"/>
                </a:solidFill>
                <a:ea typeface="宋体" panose="02010600030101010101" pitchFamily="2" charset="-122"/>
              </a:rPr>
              <a:t>(Vision, duties, and customer service of company)</a:t>
            </a:r>
            <a:endParaRPr lang="en-US" altLang="zh-CN" sz="1800" b="1" dirty="0">
              <a:solidFill>
                <a:srgbClr val="FEFEFE"/>
              </a:solidFill>
              <a:ea typeface="宋体" panose="02010600030101010101" pitchFamily="2" charset="-122"/>
            </a:endParaRPr>
          </a:p>
        </p:txBody>
      </p:sp>
      <p:sp>
        <p:nvSpPr>
          <p:cNvPr id="35855" name="Rectangle 27"/>
          <p:cNvSpPr/>
          <p:nvPr/>
        </p:nvSpPr>
        <p:spPr>
          <a:xfrm>
            <a:off x="1331913" y="2565400"/>
            <a:ext cx="1800225" cy="1314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600" b="1" dirty="0">
                <a:solidFill>
                  <a:schemeClr val="bg1"/>
                </a:solidFill>
                <a:ea typeface="宋体" panose="02010600030101010101" pitchFamily="2" charset="-122"/>
              </a:rPr>
              <a:t>可能导致伤害或疾病、财产损失、工作环境破坏或这些情况组合的根源或状态。</a:t>
            </a:r>
            <a:endParaRPr lang="zh-CN" altLang="en-US" sz="1600" b="1" dirty="0">
              <a:solidFill>
                <a:schemeClr val="bg1"/>
              </a:solidFill>
              <a:ea typeface="宋体" panose="02010600030101010101" pitchFamily="2" charset="-122"/>
            </a:endParaRPr>
          </a:p>
        </p:txBody>
      </p:sp>
      <p:sp>
        <p:nvSpPr>
          <p:cNvPr id="35856" name="Rectangle 28"/>
          <p:cNvSpPr/>
          <p:nvPr/>
        </p:nvSpPr>
        <p:spPr>
          <a:xfrm>
            <a:off x="3760788" y="2679700"/>
            <a:ext cx="1535112" cy="915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1800" b="1" dirty="0">
                <a:ea typeface="宋体" panose="02010600030101010101" pitchFamily="2" charset="-122"/>
              </a:rPr>
              <a:t>可理解为危险源或事故隐患。</a:t>
            </a:r>
            <a:r>
              <a:rPr lang="zh-CN" altLang="en-US" sz="1800" dirty="0">
                <a:ea typeface="宋体" panose="02010600030101010101" pitchFamily="2" charset="-122"/>
              </a:rPr>
              <a:t> </a:t>
            </a:r>
            <a:endParaRPr lang="zh-CN" altLang="en-US" sz="2400" b="1" dirty="0">
              <a:solidFill>
                <a:srgbClr val="FEFEFE"/>
              </a:solidFill>
              <a:ea typeface="宋体" panose="02010600030101010101" pitchFamily="2" charset="-122"/>
            </a:endParaRPr>
          </a:p>
        </p:txBody>
      </p:sp>
      <p:sp>
        <p:nvSpPr>
          <p:cNvPr id="35857" name="Rectangle 29"/>
          <p:cNvSpPr/>
          <p:nvPr/>
        </p:nvSpPr>
        <p:spPr>
          <a:xfrm>
            <a:off x="6099175" y="2679700"/>
            <a:ext cx="1533525" cy="3443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800" b="1" dirty="0">
                <a:ea typeface="宋体" panose="02010600030101010101" pitchFamily="2" charset="-122"/>
              </a:rPr>
              <a:t>从本质上讲就是存在能量、有害物质。</a:t>
            </a:r>
            <a:endParaRPr lang="zh-CN" altLang="en-US" sz="1800" b="1" dirty="0">
              <a:ea typeface="宋体" panose="02010600030101010101" pitchFamily="2" charset="-122"/>
            </a:endParaRPr>
          </a:p>
          <a:p>
            <a:pPr marL="0" lvl="0" indent="0" algn="just" eaLnBrk="1" hangingPunct="1">
              <a:buNone/>
            </a:pPr>
            <a:r>
              <a:rPr lang="zh-CN" altLang="en-US" sz="1800" b="1" dirty="0">
                <a:ea typeface="宋体" panose="02010600030101010101" pitchFamily="2" charset="-122"/>
              </a:rPr>
              <a:t>能量、有害物质失去控制而导致的意外释放或有害物质的泄露，散发这两方面因素</a:t>
            </a:r>
            <a:r>
              <a:rPr lang="en-US" altLang="zh-CN" sz="1800" b="1" dirty="0">
                <a:ea typeface="宋体" panose="02010600030101010101" pitchFamily="2" charset="-122"/>
              </a:rPr>
              <a:t>.</a:t>
            </a:r>
            <a:endParaRPr lang="en-US" altLang="zh-CN" sz="2400" b="1" dirty="0">
              <a:solidFill>
                <a:srgbClr val="FEFEFE"/>
              </a:solidFill>
              <a:ea typeface="宋体" panose="02010600030101010101" pitchFamily="2" charset="-122"/>
            </a:endParaRPr>
          </a:p>
        </p:txBody>
      </p:sp>
      <p:sp>
        <p:nvSpPr>
          <p:cNvPr id="35858" name="Rectangle 30"/>
          <p:cNvSpPr/>
          <p:nvPr/>
        </p:nvSpPr>
        <p:spPr>
          <a:xfrm>
            <a:off x="3738563" y="5153025"/>
            <a:ext cx="16700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800" b="1" dirty="0">
                <a:ea typeface="宋体" panose="02010600030101010101" pitchFamily="2" charset="-122"/>
              </a:rPr>
              <a:t>4.</a:t>
            </a:r>
            <a:r>
              <a:rPr lang="zh-CN" altLang="en-US" sz="1800" b="1" dirty="0">
                <a:ea typeface="宋体" panose="02010600030101010101" pitchFamily="2" charset="-122"/>
              </a:rPr>
              <a:t>危险源</a:t>
            </a:r>
            <a:r>
              <a:rPr lang="en-US" altLang="zh-CN" sz="1800" b="1" dirty="0">
                <a:ea typeface="宋体" panose="02010600030101010101" pitchFamily="2" charset="-122"/>
              </a:rPr>
              <a:t>(Hazard)</a:t>
            </a:r>
            <a:endParaRPr lang="en-US" altLang="zh-CN" sz="2200" b="1" i="1" dirty="0">
              <a:solidFill>
                <a:srgbClr val="080808"/>
              </a:solidFill>
              <a:latin typeface="Arial Black" panose="020B0A040201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日期占位符 4"/>
          <p:cNvSpPr txBox="1">
            <a:spLocks noGrp="1"/>
          </p:cNvSpPr>
          <p:nvPr>
            <p:ph type="dt" sz="half" idx="1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6867" name="页脚占位符 5"/>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6868" name="Rectangle 5"/>
          <p:cNvSpPr>
            <a:spLocks noGrp="1"/>
          </p:cNvSpPr>
          <p:nvPr>
            <p:ph type="title"/>
          </p:nvPr>
        </p:nvSpPr>
        <p:spPr>
          <a:ln/>
        </p:spPr>
        <p:txBody>
          <a:bodyPr vert="horz" wrap="square" lIns="91440" tIns="45720" rIns="91440" bIns="45720" anchor="ctr" anchorCtr="0"/>
          <a:p>
            <a:pPr eaLnBrk="1" hangingPunct="1"/>
            <a:r>
              <a:rPr lang="zh-CN" altLang="en-US" sz="4000" b="0" dirty="0">
                <a:latin typeface="仿宋_GB2312" pitchFamily="1" charset="-122"/>
                <a:ea typeface="仿宋_GB2312" pitchFamily="1" charset="-122"/>
              </a:rPr>
              <a:t>能量意外释放论</a:t>
            </a:r>
            <a:endParaRPr lang="zh-CN" altLang="en-US" sz="4000" b="0" dirty="0">
              <a:latin typeface="仿宋_GB2312" pitchFamily="1" charset="-122"/>
              <a:ea typeface="仿宋_GB2312" pitchFamily="1" charset="-122"/>
            </a:endParaRPr>
          </a:p>
        </p:txBody>
      </p:sp>
      <p:sp>
        <p:nvSpPr>
          <p:cNvPr id="36869" name="Rectangle 3"/>
          <p:cNvSpPr>
            <a:spLocks noGrp="1"/>
          </p:cNvSpPr>
          <p:nvPr>
            <p:ph type="body" sz="half" idx="1"/>
          </p:nvPr>
        </p:nvSpPr>
        <p:spPr>
          <a:xfrm>
            <a:off x="539750" y="1779588"/>
            <a:ext cx="7931150" cy="1865312"/>
          </a:xfrm>
          <a:ln/>
        </p:spPr>
        <p:txBody>
          <a:bodyPr vert="horz" wrap="square" lIns="91440" tIns="45720" rIns="91440" bIns="45720" anchor="t" anchorCtr="0"/>
          <a:p>
            <a:pPr>
              <a:lnSpc>
                <a:spcPct val="90000"/>
              </a:lnSpc>
              <a:spcBef>
                <a:spcPct val="0"/>
              </a:spcBef>
              <a:buClr>
                <a:srgbClr val="CCFF33"/>
              </a:buClr>
              <a:buFont typeface="Wingdings" panose="05000000000000000000" pitchFamily="2" charset="2"/>
            </a:pPr>
            <a:r>
              <a:rPr lang="zh-CN" altLang="en-US" sz="2400" dirty="0">
                <a:ea typeface="宋体" panose="02010600030101010101" pitchFamily="2" charset="-122"/>
              </a:rPr>
              <a:t>在正常生产过程中，能量受到种种约束和限制，按照人们的意志流动、转换和做功。如果由于某种原因，使能量失去控制而意外地逸出或释放，则称发生了事故。当意外释放的能量达及人体且超过其承受能力，则人体将受到伤害。</a:t>
            </a:r>
            <a:endParaRPr lang="zh-CN" altLang="en-US" sz="2400" dirty="0">
              <a:ea typeface="宋体" panose="02010600030101010101" pitchFamily="2" charset="-122"/>
            </a:endParaRPr>
          </a:p>
          <a:p>
            <a:pPr>
              <a:lnSpc>
                <a:spcPct val="90000"/>
              </a:lnSpc>
              <a:spcBef>
                <a:spcPct val="0"/>
              </a:spcBef>
              <a:buClr>
                <a:srgbClr val="CCFF33"/>
              </a:buClr>
              <a:buFont typeface="Wingdings" panose="05000000000000000000" pitchFamily="2" charset="2"/>
            </a:pPr>
            <a:endParaRPr lang="zh-CN" altLang="en-US" sz="2400" b="1" dirty="0">
              <a:latin typeface="仿宋_GB2312" pitchFamily="1" charset="-122"/>
              <a:ea typeface="仿宋_GB2312" pitchFamily="1" charset="-122"/>
            </a:endParaRPr>
          </a:p>
          <a:p>
            <a:pPr eaLnBrk="1" hangingPunct="1">
              <a:lnSpc>
                <a:spcPct val="90000"/>
              </a:lnSpc>
              <a:buClr>
                <a:schemeClr val="hlink"/>
              </a:buClr>
              <a:buSzTx/>
              <a:buFont typeface="Wingdings" panose="05000000000000000000" pitchFamily="2" charset="2"/>
            </a:pPr>
            <a:endParaRPr lang="en-US" altLang="zh-CN" sz="2800" dirty="0">
              <a:ea typeface="宋体" panose="02010600030101010101" pitchFamily="2" charset="-122"/>
            </a:endParaRPr>
          </a:p>
        </p:txBody>
      </p:sp>
      <p:graphicFrame>
        <p:nvGraphicFramePr>
          <p:cNvPr id="36870" name="Object 8"/>
          <p:cNvGraphicFramePr>
            <a:graphicFrameLocks noChangeAspect="1"/>
          </p:cNvGraphicFramePr>
          <p:nvPr>
            <p:ph sz="half" idx="2"/>
          </p:nvPr>
        </p:nvGraphicFramePr>
        <p:xfrm>
          <a:off x="2052638" y="3965575"/>
          <a:ext cx="4824412" cy="2200275"/>
        </p:xfrm>
        <a:graphic>
          <a:graphicData uri="http://schemas.openxmlformats.org/presentationml/2006/ole">
            <mc:AlternateContent xmlns:mc="http://schemas.openxmlformats.org/markup-compatibility/2006">
              <mc:Choice xmlns:v="urn:schemas-microsoft-com:vml" Requires="v">
                <p:oleObj spid="_x0000_s3077" name="" r:id="rId1" imgW="9930130" imgH="4531360" progId="Visio.Drawing.6">
                  <p:embed/>
                </p:oleObj>
              </mc:Choice>
              <mc:Fallback>
                <p:oleObj name="" r:id="rId1" imgW="9930130" imgH="4531360" progId="Visio.Drawing.6">
                  <p:embed/>
                  <p:pic>
                    <p:nvPicPr>
                      <p:cNvPr id="0" name="图片 3076"/>
                      <p:cNvPicPr/>
                      <p:nvPr/>
                    </p:nvPicPr>
                    <p:blipFill>
                      <a:blip r:embed="rId2"/>
                      <a:srcRect/>
                      <a:stretch>
                        <a:fillRect/>
                      </a:stretch>
                    </p:blipFill>
                    <p:spPr>
                      <a:xfrm>
                        <a:off x="2052638" y="3965575"/>
                        <a:ext cx="4824412" cy="2200275"/>
                      </a:xfrm>
                      <a:prstGeom prst="rect">
                        <a:avLst/>
                      </a:prstGeom>
                      <a:noFill/>
                      <a:ln w="38100">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789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7892" name="Rectangle 2"/>
          <p:cNvSpPr>
            <a:spLocks noGrp="1"/>
          </p:cNvSpPr>
          <p:nvPr>
            <p:ph type="title"/>
          </p:nvPr>
        </p:nvSpPr>
        <p:spPr>
          <a:ln/>
        </p:spPr>
        <p:txBody>
          <a:bodyPr vert="horz" wrap="square" lIns="91440" tIns="45720" rIns="91440" bIns="45720" anchor="ctr" anchorCtr="0"/>
          <a:p>
            <a:pPr eaLnBrk="1" hangingPunct="1"/>
            <a:r>
              <a:rPr lang="zh-CN" altLang="en-US" b="0" dirty="0">
                <a:latin typeface="仿宋_GB2312" pitchFamily="1" charset="-122"/>
                <a:ea typeface="仿宋_GB2312" pitchFamily="1" charset="-122"/>
              </a:rPr>
              <a:t>能量意外释放论</a:t>
            </a:r>
            <a:r>
              <a:rPr lang="en-US" altLang="zh-CN" b="0" dirty="0">
                <a:latin typeface="仿宋_GB2312" pitchFamily="1" charset="-122"/>
                <a:ea typeface="仿宋_GB2312" pitchFamily="1" charset="-122"/>
              </a:rPr>
              <a:t>(</a:t>
            </a:r>
            <a:r>
              <a:rPr lang="zh-CN" altLang="en-US" b="0" dirty="0">
                <a:latin typeface="仿宋_GB2312" pitchFamily="1" charset="-122"/>
                <a:ea typeface="仿宋_GB2312" pitchFamily="1" charset="-122"/>
              </a:rPr>
              <a:t>续）</a:t>
            </a:r>
            <a:endParaRPr lang="zh-CN" altLang="en-US" b="0" dirty="0">
              <a:latin typeface="仿宋_GB2312" pitchFamily="1" charset="-122"/>
              <a:ea typeface="仿宋_GB2312" pitchFamily="1" charset="-122"/>
            </a:endParaRPr>
          </a:p>
        </p:txBody>
      </p:sp>
      <p:sp>
        <p:nvSpPr>
          <p:cNvPr id="37893" name="Rectangle 3"/>
          <p:cNvSpPr>
            <a:spLocks noGrp="1"/>
          </p:cNvSpPr>
          <p:nvPr>
            <p:ph idx="1"/>
          </p:nvPr>
        </p:nvSpPr>
        <p:spPr>
          <a:xfrm>
            <a:off x="539750" y="1773238"/>
            <a:ext cx="8064500" cy="4032250"/>
          </a:xfrm>
          <a:ln/>
        </p:spPr>
        <p:txBody>
          <a:bodyPr vert="horz" wrap="square" lIns="91440" tIns="45720" rIns="91440" bIns="45720" anchor="t" anchorCtr="0"/>
          <a:p>
            <a:pPr>
              <a:lnSpc>
                <a:spcPct val="90000"/>
              </a:lnSpc>
              <a:spcBef>
                <a:spcPct val="0"/>
              </a:spcBef>
              <a:buClr>
                <a:srgbClr val="CCFF33"/>
              </a:buClr>
            </a:pPr>
            <a:r>
              <a:rPr lang="zh-CN" altLang="en-US" sz="2800" dirty="0">
                <a:solidFill>
                  <a:srgbClr val="0B193D"/>
                </a:solidFill>
                <a:ea typeface="宋体" panose="02010600030101010101" pitchFamily="2" charset="-122"/>
              </a:rPr>
              <a:t>我们通常可以把危险源看成是能量物质或能量载体。</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危险状态可以理解为对能量物质或能量载体的约束约束措施的缺陷状态。</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buNone/>
            </a:pP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比如，锅炉的安全阀失效；锅炉壁的强度不符合设计标准等。</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需要说明的是，状态一定是依附在危险源的存在而存在。</a:t>
            </a:r>
            <a:endParaRPr lang="zh-CN" altLang="en-US" dirty="0">
              <a:solidFill>
                <a:srgbClr val="0B193D"/>
              </a:solidFill>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危险源的分类</a:t>
            </a:r>
            <a:endParaRPr lang="zh-CN" altLang="en-US" sz="2800" dirty="0">
              <a:ea typeface="宋体" panose="02010600030101010101" pitchFamily="2" charset="-122"/>
            </a:endParaRPr>
          </a:p>
        </p:txBody>
      </p:sp>
      <p:sp>
        <p:nvSpPr>
          <p:cNvPr id="38915" name="Rectangle 3"/>
          <p:cNvSpPr>
            <a:spLocks noGrp="1"/>
          </p:cNvSpPr>
          <p:nvPr>
            <p:ph idx="1"/>
          </p:nvPr>
        </p:nvSpPr>
        <p:spPr>
          <a:ln/>
        </p:spPr>
        <p:txBody>
          <a:bodyPr vert="horz" wrap="square" lIns="91440" tIns="45720" rIns="91440" bIns="45720" anchor="t" anchorCtr="0"/>
          <a:p>
            <a:pPr>
              <a:buNone/>
            </a:pPr>
            <a:endParaRPr lang="zh-CN" altLang="en-US" dirty="0">
              <a:ea typeface="宋体" panose="02010600030101010101" pitchFamily="2" charset="-122"/>
            </a:endParaRPr>
          </a:p>
        </p:txBody>
      </p:sp>
      <p:sp>
        <p:nvSpPr>
          <p:cNvPr id="304132" name="Oval 4"/>
          <p:cNvSpPr>
            <a:spLocks noChangeArrowheads="1"/>
          </p:cNvSpPr>
          <p:nvPr/>
        </p:nvSpPr>
        <p:spPr bwMode="gray">
          <a:xfrm>
            <a:off x="1692275" y="2303463"/>
            <a:ext cx="2001838" cy="20335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38917" name="Group 5"/>
          <p:cNvGrpSpPr/>
          <p:nvPr/>
        </p:nvGrpSpPr>
        <p:grpSpPr>
          <a:xfrm>
            <a:off x="1954213" y="2563813"/>
            <a:ext cx="1516062" cy="1541462"/>
            <a:chOff x="4166" y="1706"/>
            <a:chExt cx="1252" cy="1252"/>
          </a:xfrm>
        </p:grpSpPr>
        <p:sp>
          <p:nvSpPr>
            <p:cNvPr id="38928" name="Oval 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9" name="Oval 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30" name="Oval 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31" name="Oval 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304138" name="Oval 10"/>
          <p:cNvSpPr>
            <a:spLocks noChangeArrowheads="1"/>
          </p:cNvSpPr>
          <p:nvPr/>
        </p:nvSpPr>
        <p:spPr bwMode="gray">
          <a:xfrm>
            <a:off x="5449888" y="2276475"/>
            <a:ext cx="2001838" cy="2033588"/>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38919" name="Group 11"/>
          <p:cNvGrpSpPr/>
          <p:nvPr/>
        </p:nvGrpSpPr>
        <p:grpSpPr>
          <a:xfrm>
            <a:off x="5711825" y="2530475"/>
            <a:ext cx="1516063" cy="1541463"/>
            <a:chOff x="4166" y="1706"/>
            <a:chExt cx="1252" cy="1252"/>
          </a:xfrm>
        </p:grpSpPr>
        <p:sp>
          <p:nvSpPr>
            <p:cNvPr id="38924" name="Oval 1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5" name="Oval 1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6" name="Oval 1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7" name="Oval 1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304144" name="AutoShape 16"/>
          <p:cNvSpPr>
            <a:spLocks noChangeArrowheads="1"/>
          </p:cNvSpPr>
          <p:nvPr/>
        </p:nvSpPr>
        <p:spPr bwMode="gray">
          <a:xfrm>
            <a:off x="1258888" y="4868863"/>
            <a:ext cx="3241675" cy="865188"/>
          </a:xfrm>
          <a:prstGeom prst="roundRect">
            <a:avLst>
              <a:gd name="adj" fmla="val 50000"/>
            </a:avLst>
          </a:prstGeom>
          <a:noFill/>
          <a:ln w="38100"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能量源或能量载体或危险物质</a:t>
            </a:r>
            <a:endPar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
        <p:nvSpPr>
          <p:cNvPr id="304145" name="AutoShape 17"/>
          <p:cNvSpPr>
            <a:spLocks noChangeArrowheads="1"/>
          </p:cNvSpPr>
          <p:nvPr/>
        </p:nvSpPr>
        <p:spPr bwMode="gray">
          <a:xfrm>
            <a:off x="4932363" y="4889500"/>
            <a:ext cx="3265488" cy="844550"/>
          </a:xfrm>
          <a:prstGeom prst="roundRect">
            <a:avLst>
              <a:gd name="adj" fmla="val 50000"/>
            </a:avLst>
          </a:prstGeom>
          <a:noFill/>
          <a:ln w="38100"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造成约束限制能量或危险物质</a:t>
            </a:r>
            <a:endPar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失控的各种不安全因素</a:t>
            </a:r>
            <a:endPar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
        <p:nvSpPr>
          <p:cNvPr id="38922" name="Text Box 18"/>
          <p:cNvSpPr txBox="1"/>
          <p:nvPr/>
        </p:nvSpPr>
        <p:spPr>
          <a:xfrm>
            <a:off x="1892300" y="3149600"/>
            <a:ext cx="1708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dirty="0">
                <a:solidFill>
                  <a:srgbClr val="000000"/>
                </a:solidFill>
                <a:ea typeface="宋体" panose="02010600030101010101" pitchFamily="2" charset="-122"/>
              </a:rPr>
              <a:t>一类危险源</a:t>
            </a:r>
            <a:endParaRPr lang="en-US" altLang="zh-CN" sz="2400" dirty="0">
              <a:solidFill>
                <a:srgbClr val="000000"/>
              </a:solidFill>
              <a:ea typeface="宋体" panose="02010600030101010101" pitchFamily="2" charset="-122"/>
            </a:endParaRPr>
          </a:p>
        </p:txBody>
      </p:sp>
      <p:sp>
        <p:nvSpPr>
          <p:cNvPr id="38923" name="Text Box 19"/>
          <p:cNvSpPr txBox="1"/>
          <p:nvPr/>
        </p:nvSpPr>
        <p:spPr>
          <a:xfrm>
            <a:off x="5656263" y="3116263"/>
            <a:ext cx="1708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dirty="0">
                <a:solidFill>
                  <a:srgbClr val="000000"/>
                </a:solidFill>
                <a:ea typeface="宋体" panose="02010600030101010101" pitchFamily="2" charset="-122"/>
              </a:rPr>
              <a:t>二类危险源</a:t>
            </a:r>
            <a:endParaRPr lang="en-US" altLang="zh-CN" sz="2400" dirty="0">
              <a:solidFill>
                <a:srgbClr val="000000"/>
              </a:solidFill>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日期占位符 1"/>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9939" name="页脚占位符 2"/>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9940" name="Oval 2"/>
          <p:cNvSpPr/>
          <p:nvPr/>
        </p:nvSpPr>
        <p:spPr>
          <a:xfrm>
            <a:off x="3586163" y="2420938"/>
            <a:ext cx="2211387" cy="2211387"/>
          </a:xfrm>
          <a:prstGeom prst="ellipse">
            <a:avLst/>
          </a:prstGeom>
          <a:gradFill rotWithShape="1">
            <a:gsLst>
              <a:gs pos="0">
                <a:srgbClr val="E6E6E6">
                  <a:alpha val="100000"/>
                </a:srgbClr>
              </a:gs>
              <a:gs pos="14999">
                <a:srgbClr val="7D8496">
                  <a:alpha val="100000"/>
                </a:srgbClr>
              </a:gs>
              <a:gs pos="53000">
                <a:srgbClr val="E6E6E6">
                  <a:alpha val="100000"/>
                </a:srgbClr>
              </a:gs>
              <a:gs pos="67999">
                <a:srgbClr val="7D8496">
                  <a:alpha val="100000"/>
                </a:srgbClr>
              </a:gs>
              <a:gs pos="92999">
                <a:srgbClr val="E6E6E6">
                  <a:alpha val="100000"/>
                </a:srgbClr>
              </a:gs>
              <a:gs pos="100000">
                <a:srgbClr val="FFFFFF">
                  <a:alpha val="100000"/>
                </a:srgbClr>
              </a:gs>
            </a:gsLst>
            <a:lin ang="27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1" name="Oval 3"/>
          <p:cNvSpPr/>
          <p:nvPr/>
        </p:nvSpPr>
        <p:spPr>
          <a:xfrm>
            <a:off x="3876675" y="2703513"/>
            <a:ext cx="1624013" cy="1622425"/>
          </a:xfrm>
          <a:prstGeom prst="ellipse">
            <a:avLst/>
          </a:prstGeom>
          <a:gradFill rotWithShape="1">
            <a:gsLst>
              <a:gs pos="0">
                <a:srgbClr val="A1A1A1"/>
              </a:gs>
              <a:gs pos="50000">
                <a:srgbClr val="FFFFFF"/>
              </a:gs>
              <a:gs pos="100000">
                <a:srgbClr val="A1A1A1"/>
              </a:gs>
            </a:gsLst>
            <a:lin ang="2700000" scaled="1"/>
            <a:tileRect/>
          </a:gradFill>
          <a:ln w="9525">
            <a:noFill/>
          </a:ln>
          <a:effectLst>
            <a:prstShdw prst="shdw17" dist="17961" dir="2699999">
              <a:srgbClr val="999999"/>
            </a:prst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2" name="Text Box 4"/>
          <p:cNvSpPr txBox="1"/>
          <p:nvPr/>
        </p:nvSpPr>
        <p:spPr>
          <a:xfrm>
            <a:off x="3779838" y="3213100"/>
            <a:ext cx="181927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ea typeface="宋体" panose="02010600030101010101" pitchFamily="2" charset="-122"/>
              </a:rPr>
              <a:t>事故</a:t>
            </a:r>
            <a:endParaRPr lang="zh-CN" altLang="en-US" b="1" dirty="0">
              <a:ea typeface="宋体" panose="02010600030101010101" pitchFamily="2" charset="-122"/>
            </a:endParaRPr>
          </a:p>
        </p:txBody>
      </p:sp>
      <p:sp>
        <p:nvSpPr>
          <p:cNvPr id="1370117" name="Oval 5"/>
          <p:cNvSpPr>
            <a:spLocks noChangeArrowheads="1"/>
          </p:cNvSpPr>
          <p:nvPr/>
        </p:nvSpPr>
        <p:spPr bwMode="gray">
          <a:xfrm>
            <a:off x="6286500" y="4138613"/>
            <a:ext cx="1439863" cy="1425575"/>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44" name="Picture 6" descr="cir_lighteffect0"/>
          <p:cNvPicPr>
            <a:picLocks noChangeAspect="1"/>
          </p:cNvPicPr>
          <p:nvPr/>
        </p:nvPicPr>
        <p:blipFill>
          <a:blip r:embed="rId1">
            <a:lum bright="17999" contrast="-12000"/>
          </a:blip>
          <a:stretch>
            <a:fillRect/>
          </a:stretch>
        </p:blipFill>
        <p:spPr>
          <a:xfrm>
            <a:off x="6245225" y="4073525"/>
            <a:ext cx="1511300" cy="1295400"/>
          </a:xfrm>
          <a:prstGeom prst="rect">
            <a:avLst/>
          </a:prstGeom>
          <a:noFill/>
          <a:ln w="9525">
            <a:noFill/>
          </a:ln>
        </p:spPr>
      </p:pic>
      <p:sp>
        <p:nvSpPr>
          <p:cNvPr id="1370119" name="Rectangle 7"/>
          <p:cNvSpPr/>
          <p:nvPr/>
        </p:nvSpPr>
        <p:spPr>
          <a:xfrm>
            <a:off x="6269038" y="4608513"/>
            <a:ext cx="14938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b="1" dirty="0">
                <a:solidFill>
                  <a:schemeClr val="bg1"/>
                </a:solidFill>
                <a:ea typeface="华文新魏" pitchFamily="2" charset="-122"/>
              </a:rPr>
              <a:t>管理缺陷</a:t>
            </a:r>
            <a:endParaRPr lang="zh-CN" altLang="en-US" sz="2400" b="1" dirty="0">
              <a:solidFill>
                <a:schemeClr val="bg1"/>
              </a:solidFill>
              <a:ea typeface="华文新魏" pitchFamily="2" charset="-122"/>
            </a:endParaRPr>
          </a:p>
        </p:txBody>
      </p:sp>
      <p:sp>
        <p:nvSpPr>
          <p:cNvPr id="39946" name="Oval 8"/>
          <p:cNvSpPr/>
          <p:nvPr/>
        </p:nvSpPr>
        <p:spPr>
          <a:xfrm>
            <a:off x="6156325" y="4005263"/>
            <a:ext cx="1649413" cy="1647825"/>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143000" lvl="2" indent="-228600" eaLnBrk="1" hangingPunct="1">
              <a:lnSpc>
                <a:spcPct val="90000"/>
              </a:lnSpc>
              <a:buClr>
                <a:schemeClr val="hlink"/>
              </a:buClr>
              <a:buFont typeface="Wingdings" panose="05000000000000000000" pitchFamily="2" charset="2"/>
              <a:buNone/>
            </a:pPr>
            <a:endParaRPr lang="zh-CN" altLang="en-US" sz="2800" dirty="0">
              <a:solidFill>
                <a:srgbClr val="08122A"/>
              </a:solidFill>
              <a:ea typeface="宋体" panose="02010600030101010101" pitchFamily="2" charset="-122"/>
            </a:endParaRPr>
          </a:p>
        </p:txBody>
      </p:sp>
      <p:sp>
        <p:nvSpPr>
          <p:cNvPr id="39947" name="Oval 9"/>
          <p:cNvSpPr/>
          <p:nvPr/>
        </p:nvSpPr>
        <p:spPr>
          <a:xfrm>
            <a:off x="3419475" y="2276475"/>
            <a:ext cx="2481263" cy="2482850"/>
          </a:xfrm>
          <a:prstGeom prst="ellipse">
            <a:avLst/>
          </a:prstGeom>
          <a:noFill/>
          <a:ln w="38100" cap="flat" cmpd="sng">
            <a:solidFill>
              <a:srgbClr val="115A7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8" name="Line 10"/>
          <p:cNvSpPr/>
          <p:nvPr/>
        </p:nvSpPr>
        <p:spPr>
          <a:xfrm flipV="1">
            <a:off x="3132138" y="4292600"/>
            <a:ext cx="487362" cy="304800"/>
          </a:xfrm>
          <a:prstGeom prst="line">
            <a:avLst/>
          </a:prstGeom>
          <a:ln w="38100" cap="flat" cmpd="sng">
            <a:solidFill>
              <a:srgbClr val="115A71"/>
            </a:solidFill>
            <a:prstDash val="solid"/>
            <a:headEnd type="none" w="med" len="med"/>
            <a:tailEnd type="none" w="med" len="med"/>
          </a:ln>
        </p:spPr>
      </p:sp>
      <p:sp>
        <p:nvSpPr>
          <p:cNvPr id="39949" name="Line 11"/>
          <p:cNvSpPr/>
          <p:nvPr/>
        </p:nvSpPr>
        <p:spPr>
          <a:xfrm flipV="1">
            <a:off x="3059113" y="4076700"/>
            <a:ext cx="485775" cy="304800"/>
          </a:xfrm>
          <a:prstGeom prst="line">
            <a:avLst/>
          </a:prstGeom>
          <a:ln w="38100" cap="flat" cmpd="sng">
            <a:solidFill>
              <a:srgbClr val="115A71"/>
            </a:solidFill>
            <a:prstDash val="solid"/>
            <a:headEnd type="none" w="med" len="med"/>
            <a:tailEnd type="none" w="med" len="med"/>
          </a:ln>
        </p:spPr>
      </p:sp>
      <p:sp>
        <p:nvSpPr>
          <p:cNvPr id="39950" name="Line 12"/>
          <p:cNvSpPr/>
          <p:nvPr/>
        </p:nvSpPr>
        <p:spPr>
          <a:xfrm flipV="1">
            <a:off x="5724525" y="2565400"/>
            <a:ext cx="487363" cy="304800"/>
          </a:xfrm>
          <a:prstGeom prst="line">
            <a:avLst/>
          </a:prstGeom>
          <a:ln w="38100" cap="flat" cmpd="sng">
            <a:solidFill>
              <a:srgbClr val="115A71"/>
            </a:solidFill>
            <a:prstDash val="solid"/>
            <a:headEnd type="none" w="med" len="med"/>
            <a:tailEnd type="none" w="med" len="med"/>
          </a:ln>
        </p:spPr>
      </p:sp>
      <p:sp>
        <p:nvSpPr>
          <p:cNvPr id="39951" name="Line 13"/>
          <p:cNvSpPr/>
          <p:nvPr/>
        </p:nvSpPr>
        <p:spPr>
          <a:xfrm flipV="1">
            <a:off x="5651500" y="2492375"/>
            <a:ext cx="488950" cy="304800"/>
          </a:xfrm>
          <a:prstGeom prst="line">
            <a:avLst/>
          </a:prstGeom>
          <a:ln w="38100" cap="flat" cmpd="sng">
            <a:solidFill>
              <a:srgbClr val="115A71"/>
            </a:solidFill>
            <a:prstDash val="solid"/>
            <a:headEnd type="none" w="med" len="med"/>
            <a:tailEnd type="none" w="med" len="med"/>
          </a:ln>
        </p:spPr>
      </p:sp>
      <p:sp>
        <p:nvSpPr>
          <p:cNvPr id="1370126" name="Oval 14"/>
          <p:cNvSpPr>
            <a:spLocks noChangeArrowheads="1"/>
          </p:cNvSpPr>
          <p:nvPr/>
        </p:nvSpPr>
        <p:spPr bwMode="gray">
          <a:xfrm>
            <a:off x="1712913" y="4262438"/>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53" name="Picture 15" descr="cir_lighteffect0"/>
          <p:cNvPicPr>
            <a:picLocks noChangeAspect="1"/>
          </p:cNvPicPr>
          <p:nvPr/>
        </p:nvPicPr>
        <p:blipFill>
          <a:blip r:embed="rId1">
            <a:lum bright="17999" contrast="-12000"/>
          </a:blip>
          <a:stretch>
            <a:fillRect/>
          </a:stretch>
        </p:blipFill>
        <p:spPr>
          <a:xfrm>
            <a:off x="1692275" y="4221163"/>
            <a:ext cx="1511300" cy="1295400"/>
          </a:xfrm>
          <a:prstGeom prst="rect">
            <a:avLst/>
          </a:prstGeom>
          <a:noFill/>
          <a:ln w="9525">
            <a:noFill/>
          </a:ln>
        </p:spPr>
      </p:pic>
      <p:sp>
        <p:nvSpPr>
          <p:cNvPr id="1370128" name="Rectangle 16"/>
          <p:cNvSpPr>
            <a:spLocks noChangeArrowheads="1"/>
          </p:cNvSpPr>
          <p:nvPr/>
        </p:nvSpPr>
        <p:spPr bwMode="white">
          <a:xfrm>
            <a:off x="1692275" y="4598988"/>
            <a:ext cx="1493838" cy="701675"/>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rPr>
              <a:t>物的不安全状态</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华文新魏" pitchFamily="2" charset="-122"/>
              <a:cs typeface="Arial" panose="020B0604020202020204" pitchFamily="34" charset="0"/>
            </a:endParaRPr>
          </a:p>
        </p:txBody>
      </p:sp>
      <p:sp>
        <p:nvSpPr>
          <p:cNvPr id="39955" name="Oval 17"/>
          <p:cNvSpPr/>
          <p:nvPr/>
        </p:nvSpPr>
        <p:spPr>
          <a:xfrm>
            <a:off x="1619250" y="4149725"/>
            <a:ext cx="1647825" cy="1646238"/>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70130" name="Oval 18"/>
          <p:cNvSpPr>
            <a:spLocks noChangeArrowheads="1"/>
          </p:cNvSpPr>
          <p:nvPr/>
        </p:nvSpPr>
        <p:spPr bwMode="gray">
          <a:xfrm>
            <a:off x="1655763" y="1398588"/>
            <a:ext cx="1439863" cy="1423988"/>
          </a:xfrm>
          <a:prstGeom prst="ellipse">
            <a:avLst/>
          </a:prstGeom>
          <a:gradFill rotWithShape="1">
            <a:gsLst>
              <a:gs pos="0">
                <a:schemeClr val="folHlink"/>
              </a:gs>
              <a:gs pos="100000">
                <a:schemeClr val="folHlink">
                  <a:gamma/>
                  <a:shade val="4627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57" name="Picture 19" descr="cir_lighteffect0"/>
          <p:cNvPicPr>
            <a:picLocks noChangeAspect="1"/>
          </p:cNvPicPr>
          <p:nvPr/>
        </p:nvPicPr>
        <p:blipFill>
          <a:blip r:embed="rId1">
            <a:lum bright="17999" contrast="-12000"/>
          </a:blip>
          <a:stretch>
            <a:fillRect/>
          </a:stretch>
        </p:blipFill>
        <p:spPr>
          <a:xfrm>
            <a:off x="1619250" y="1341438"/>
            <a:ext cx="1511300" cy="1293812"/>
          </a:xfrm>
          <a:prstGeom prst="rect">
            <a:avLst/>
          </a:prstGeom>
          <a:noFill/>
          <a:ln w="9525">
            <a:noFill/>
          </a:ln>
        </p:spPr>
      </p:pic>
      <p:sp>
        <p:nvSpPr>
          <p:cNvPr id="1370132" name="Rectangle 20"/>
          <p:cNvSpPr/>
          <p:nvPr/>
        </p:nvSpPr>
        <p:spPr>
          <a:xfrm>
            <a:off x="1638300" y="1825625"/>
            <a:ext cx="1493838"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000" b="1" dirty="0">
                <a:solidFill>
                  <a:schemeClr val="bg1"/>
                </a:solidFill>
                <a:ea typeface="华文新魏" pitchFamily="2" charset="-122"/>
              </a:rPr>
              <a:t>人的不安全行为</a:t>
            </a:r>
            <a:endParaRPr lang="zh-CN" altLang="en-US" sz="2000" b="1" dirty="0">
              <a:solidFill>
                <a:schemeClr val="bg1"/>
              </a:solidFill>
              <a:ea typeface="华文新魏" pitchFamily="2" charset="-122"/>
            </a:endParaRPr>
          </a:p>
        </p:txBody>
      </p:sp>
      <p:sp>
        <p:nvSpPr>
          <p:cNvPr id="39959" name="Oval 21"/>
          <p:cNvSpPr/>
          <p:nvPr/>
        </p:nvSpPr>
        <p:spPr>
          <a:xfrm>
            <a:off x="1547813" y="1268413"/>
            <a:ext cx="1649412" cy="1646237"/>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60" name="Line 22"/>
          <p:cNvSpPr/>
          <p:nvPr/>
        </p:nvSpPr>
        <p:spPr>
          <a:xfrm>
            <a:off x="3059113" y="2492375"/>
            <a:ext cx="561975" cy="342900"/>
          </a:xfrm>
          <a:prstGeom prst="line">
            <a:avLst/>
          </a:prstGeom>
          <a:ln w="38100" cap="flat" cmpd="sng">
            <a:solidFill>
              <a:srgbClr val="115A71"/>
            </a:solidFill>
            <a:prstDash val="solid"/>
            <a:headEnd type="none" w="med" len="med"/>
            <a:tailEnd type="none" w="med" len="med"/>
          </a:ln>
        </p:spPr>
      </p:sp>
      <p:sp>
        <p:nvSpPr>
          <p:cNvPr id="39961" name="Line 23"/>
          <p:cNvSpPr/>
          <p:nvPr/>
        </p:nvSpPr>
        <p:spPr>
          <a:xfrm>
            <a:off x="2987675" y="2636838"/>
            <a:ext cx="563563" cy="342900"/>
          </a:xfrm>
          <a:prstGeom prst="line">
            <a:avLst/>
          </a:prstGeom>
          <a:ln w="38100" cap="flat" cmpd="sng">
            <a:solidFill>
              <a:srgbClr val="115A71"/>
            </a:solidFill>
            <a:prstDash val="solid"/>
            <a:headEnd type="none" w="med" len="med"/>
            <a:tailEnd type="none" w="med" len="med"/>
          </a:ln>
        </p:spPr>
      </p:sp>
      <p:sp>
        <p:nvSpPr>
          <p:cNvPr id="1370136" name="Oval 24"/>
          <p:cNvSpPr>
            <a:spLocks noChangeArrowheads="1"/>
          </p:cNvSpPr>
          <p:nvPr/>
        </p:nvSpPr>
        <p:spPr bwMode="gray">
          <a:xfrm>
            <a:off x="6227763" y="1398588"/>
            <a:ext cx="1439863" cy="1423988"/>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63" name="Picture 25" descr="cir_lighteffect0"/>
          <p:cNvPicPr>
            <a:picLocks noChangeAspect="1"/>
          </p:cNvPicPr>
          <p:nvPr/>
        </p:nvPicPr>
        <p:blipFill>
          <a:blip r:embed="rId1">
            <a:lum bright="17999" contrast="-12000"/>
          </a:blip>
          <a:stretch>
            <a:fillRect/>
          </a:stretch>
        </p:blipFill>
        <p:spPr>
          <a:xfrm>
            <a:off x="6186488" y="1333500"/>
            <a:ext cx="1511300" cy="1293813"/>
          </a:xfrm>
          <a:prstGeom prst="rect">
            <a:avLst/>
          </a:prstGeom>
          <a:noFill/>
          <a:ln w="9525">
            <a:noFill/>
          </a:ln>
        </p:spPr>
      </p:pic>
      <p:sp>
        <p:nvSpPr>
          <p:cNvPr id="1370138" name="Rectangle 26"/>
          <p:cNvSpPr>
            <a:spLocks noChangeArrowheads="1"/>
          </p:cNvSpPr>
          <p:nvPr/>
        </p:nvSpPr>
        <p:spPr bwMode="white">
          <a:xfrm>
            <a:off x="6210300" y="1814513"/>
            <a:ext cx="1493838" cy="641350"/>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18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环境的不安全条件</a:t>
            </a:r>
            <a:endParaRPr kumimoji="1" lang="zh-CN" altLang="en-US" sz="18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39965" name="Oval 27"/>
          <p:cNvSpPr/>
          <p:nvPr/>
        </p:nvSpPr>
        <p:spPr>
          <a:xfrm>
            <a:off x="6084888" y="1268413"/>
            <a:ext cx="1681162" cy="1646237"/>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66" name="Line 28"/>
          <p:cNvSpPr/>
          <p:nvPr/>
        </p:nvSpPr>
        <p:spPr>
          <a:xfrm>
            <a:off x="5867400" y="3933825"/>
            <a:ext cx="561975" cy="342900"/>
          </a:xfrm>
          <a:prstGeom prst="line">
            <a:avLst/>
          </a:prstGeom>
          <a:ln w="38100" cap="flat" cmpd="sng">
            <a:solidFill>
              <a:srgbClr val="115A71"/>
            </a:solidFill>
            <a:prstDash val="solid"/>
            <a:headEnd type="none" w="med" len="med"/>
            <a:tailEnd type="none" w="med" len="med"/>
          </a:ln>
        </p:spPr>
      </p:sp>
      <p:sp>
        <p:nvSpPr>
          <p:cNvPr id="39967" name="Line 29"/>
          <p:cNvSpPr/>
          <p:nvPr/>
        </p:nvSpPr>
        <p:spPr>
          <a:xfrm>
            <a:off x="5724525" y="4076700"/>
            <a:ext cx="563563" cy="344488"/>
          </a:xfrm>
          <a:prstGeom prst="line">
            <a:avLst/>
          </a:prstGeom>
          <a:ln w="38100" cap="flat" cmpd="sng">
            <a:solidFill>
              <a:srgbClr val="115A71"/>
            </a:solidFill>
            <a:prstDash val="solid"/>
            <a:headEnd type="none" w="med" len="med"/>
            <a:tailEnd type="none" w="med" len="med"/>
          </a:ln>
        </p:spPr>
      </p:sp>
      <p:sp>
        <p:nvSpPr>
          <p:cNvPr id="1370142" name="Rectangle 30"/>
          <p:cNvSpPr>
            <a:spLocks noGrp="1"/>
          </p:cNvSpPr>
          <p:nvPr>
            <p:ph type="title" idx="4294967295"/>
          </p:nvPr>
        </p:nvSpPr>
        <p:spPr>
          <a:ln/>
        </p:spPr>
        <p:txBody>
          <a:bodyPr vert="horz" wrap="square" lIns="91440" tIns="45720" rIns="91440" bIns="45720" anchor="ctr" anchorCtr="0"/>
          <a:p>
            <a:pPr eaLnBrk="1" hangingPunct="1"/>
            <a:r>
              <a:rPr lang="zh-CN" altLang="en-US" sz="4000" dirty="0">
                <a:latin typeface="华文新魏" pitchFamily="2" charset="-122"/>
                <a:ea typeface="华文新魏" pitchFamily="2" charset="-122"/>
              </a:rPr>
              <a:t>事故致因理论</a:t>
            </a:r>
            <a:endParaRPr lang="zh-CN" altLang="en-US" sz="4000" dirty="0">
              <a:latin typeface="华文新魏" pitchFamily="2" charset="-122"/>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70142"/>
                                        </p:tgtEl>
                                        <p:attrNameLst>
                                          <p:attrName>style.visibility</p:attrName>
                                        </p:attrNameLst>
                                      </p:cBhvr>
                                      <p:to>
                                        <p:strVal val="visible"/>
                                      </p:to>
                                    </p:set>
                                    <p:anim calcmode="lin" valueType="num">
                                      <p:cBhvr>
                                        <p:cTn id="7" dur="1000" fill="hold"/>
                                        <p:tgtEl>
                                          <p:spTgt spid="137014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137014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1370142"/>
                                        </p:tgtEl>
                                        <p:attrNameLst>
                                          <p:attrName>ppt_y</p:attrName>
                                        </p:attrNameLst>
                                      </p:cBhvr>
                                      <p:tavLst>
                                        <p:tav tm="0">
                                          <p:val>
                                            <p:strVal val="#ppt_y"/>
                                          </p:val>
                                        </p:tav>
                                        <p:tav tm="100000">
                                          <p:val>
                                            <p:strVal val="#ppt_y"/>
                                          </p:val>
                                        </p:tav>
                                      </p:tavLst>
                                    </p:anim>
                                    <p:animEffect transition="in" filter="fade">
                                      <p:cBhvr>
                                        <p:cTn id="10" dur="1000"/>
                                        <p:tgtEl>
                                          <p:spTgt spid="13701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370132">
                                            <p:txEl>
                                              <p:charRg st="0" end="8"/>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0.0 0.0 L 0.0 -0.07213" pathEditMode="relative">
                                      <p:cBhvr>
                                        <p:cTn id="18" dur="250" accel="50000" decel="50000" autoRev="1" fill="hold">
                                          <p:stCondLst>
                                            <p:cond delay="0"/>
                                          </p:stCondLst>
                                        </p:cTn>
                                        <p:tgtEl>
                                          <p:spTgt spid="1370138">
                                            <p:txEl>
                                              <p:charRg st="0" end="9"/>
                                            </p:txEl>
                                          </p:spTgt>
                                        </p:tgtEl>
                                        <p:attrNameLst>
                                          <p:attrName>ppt_x</p:attrName>
                                          <p:attrName>ppt_y</p:attrName>
                                        </p:attrNameLst>
                                      </p:cBhvr>
                                    </p:animMotion>
                                    <p:animRot by="1500000">
                                      <p:cBhvr>
                                        <p:cTn id="19" dur="125" fill="hold">
                                          <p:stCondLst>
                                            <p:cond delay="0"/>
                                          </p:stCondLst>
                                        </p:cTn>
                                        <p:tgtEl>
                                          <p:spTgt spid="1370138">
                                            <p:txEl>
                                              <p:charRg st="0" end="9"/>
                                            </p:txEl>
                                          </p:spTgt>
                                        </p:tgtEl>
                                        <p:attrNameLst>
                                          <p:attrName>r</p:attrName>
                                        </p:attrNameLst>
                                      </p:cBhvr>
                                    </p:animRot>
                                    <p:animRot by="-1500000">
                                      <p:cBhvr>
                                        <p:cTn id="20" dur="125" fill="hold">
                                          <p:stCondLst>
                                            <p:cond delay="125"/>
                                          </p:stCondLst>
                                        </p:cTn>
                                        <p:tgtEl>
                                          <p:spTgt spid="1370138">
                                            <p:txEl>
                                              <p:charRg st="0" end="9"/>
                                            </p:txEl>
                                          </p:spTgt>
                                        </p:tgtEl>
                                        <p:attrNameLst>
                                          <p:attrName>r</p:attrName>
                                        </p:attrNameLst>
                                      </p:cBhvr>
                                    </p:animRot>
                                    <p:animRot by="-1500000">
                                      <p:cBhvr>
                                        <p:cTn id="21" dur="125" fill="hold">
                                          <p:stCondLst>
                                            <p:cond delay="250"/>
                                          </p:stCondLst>
                                        </p:cTn>
                                        <p:tgtEl>
                                          <p:spTgt spid="1370138">
                                            <p:txEl>
                                              <p:charRg st="0" end="9"/>
                                            </p:txEl>
                                          </p:spTgt>
                                        </p:tgtEl>
                                        <p:attrNameLst>
                                          <p:attrName>r</p:attrName>
                                        </p:attrNameLst>
                                      </p:cBhvr>
                                    </p:animRot>
                                    <p:animRot by="1500000">
                                      <p:cBhvr>
                                        <p:cTn id="22" dur="125" fill="hold">
                                          <p:stCondLst>
                                            <p:cond delay="375"/>
                                          </p:stCondLst>
                                        </p:cTn>
                                        <p:tgtEl>
                                          <p:spTgt spid="1370138">
                                            <p:txEl>
                                              <p:charRg st="0" end="9"/>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70128"/>
                                        </p:tgtEl>
                                      </p:cBhvr>
                                    </p:animEffect>
                                    <p:animScale>
                                      <p:cBhvr>
                                        <p:cTn id="27" dur="250" autoRev="1" fill="hold"/>
                                        <p:tgtEl>
                                          <p:spTgt spid="13701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6" presetClass="emph" presetSubtype="0" fill="hold" nodeType="clickEffect">
                                  <p:stCondLst>
                                    <p:cond delay="0"/>
                                  </p:stCondLst>
                                  <p:iterate type="lt">
                                    <p:tmPct val="10000"/>
                                  </p:iterate>
                                  <p:childTnLst>
                                    <p:animScale>
                                      <p:cBhvr>
                                        <p:cTn id="31" dur="250" autoRev="1" fill="hold">
                                          <p:stCondLst>
                                            <p:cond delay="0"/>
                                          </p:stCondLst>
                                        </p:cTn>
                                        <p:tgtEl>
                                          <p:spTgt spid="1370119">
                                            <p:txEl>
                                              <p:charRg st="0" end="5"/>
                                            </p:txEl>
                                          </p:spTgt>
                                        </p:tgtEl>
                                      </p:cBhvr>
                                      <p:to x="80000" y="100000"/>
                                    </p:animScale>
                                    <p:anim by="(#ppt_w*0.10)" calcmode="lin" valueType="num">
                                      <p:cBhvr>
                                        <p:cTn id="32" dur="250" autoRev="1" fill="hold">
                                          <p:stCondLst>
                                            <p:cond delay="0"/>
                                          </p:stCondLst>
                                        </p:cTn>
                                        <p:tgtEl>
                                          <p:spTgt spid="1370119">
                                            <p:txEl>
                                              <p:charRg st="0" end="5"/>
                                            </p:txEl>
                                          </p:spTgt>
                                        </p:tgtEl>
                                        <p:attrNameLst>
                                          <p:attrName>ppt_x</p:attrName>
                                        </p:attrNameLst>
                                      </p:cBhvr>
                                    </p:anim>
                                    <p:anim by="(-#ppt_w*0.10)" calcmode="lin" valueType="num">
                                      <p:cBhvr>
                                        <p:cTn id="33" dur="250" autoRev="1" fill="hold">
                                          <p:stCondLst>
                                            <p:cond delay="0"/>
                                          </p:stCondLst>
                                        </p:cTn>
                                        <p:tgtEl>
                                          <p:spTgt spid="1370119">
                                            <p:txEl>
                                              <p:charRg st="0" end="5"/>
                                            </p:txEl>
                                          </p:spTgt>
                                        </p:tgtEl>
                                        <p:attrNameLst>
                                          <p:attrName>ppt_y</p:attrName>
                                        </p:attrNameLst>
                                      </p:cBhvr>
                                    </p:anim>
                                    <p:animRot by="-480000">
                                      <p:cBhvr>
                                        <p:cTn id="34" dur="250" autoRev="1" fill="hold">
                                          <p:stCondLst>
                                            <p:cond delay="0"/>
                                          </p:stCondLst>
                                        </p:cTn>
                                        <p:tgtEl>
                                          <p:spTgt spid="1370119">
                                            <p:txEl>
                                              <p:charRg st="0"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28" grpId="0"/>
      <p:bldP spid="13701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096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0964"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grpSp>
        <p:nvGrpSpPr>
          <p:cNvPr id="2" name="Group 27"/>
          <p:cNvGrpSpPr/>
          <p:nvPr/>
        </p:nvGrpSpPr>
        <p:grpSpPr>
          <a:xfrm>
            <a:off x="611188" y="3992563"/>
            <a:ext cx="3817937" cy="1530350"/>
            <a:chOff x="385" y="2515"/>
            <a:chExt cx="2405" cy="964"/>
          </a:xfrm>
        </p:grpSpPr>
        <p:sp>
          <p:nvSpPr>
            <p:cNvPr id="1376259" name="AutoShape 3"/>
            <p:cNvSpPr>
              <a:spLocks noChangeArrowheads="1"/>
            </p:cNvSpPr>
            <p:nvPr/>
          </p:nvSpPr>
          <p:spPr bwMode="gray">
            <a:xfrm flipV="1">
              <a:off x="1392" y="2515"/>
              <a:ext cx="1398" cy="964"/>
            </a:xfrm>
            <a:prstGeom prst="triangle">
              <a:avLst>
                <a:gd name="adj" fmla="val 50000"/>
              </a:avLst>
            </a:prstGeom>
            <a:gradFill rotWithShape="1">
              <a:gsLst>
                <a:gs pos="0">
                  <a:schemeClr val="hlink"/>
                </a:gs>
                <a:gs pos="100000">
                  <a:schemeClr val="hlink">
                    <a:gamma/>
                    <a:shade val="50980"/>
                    <a:invGamma/>
                  </a:schemeClr>
                </a:gs>
              </a:gsLst>
              <a:lin ang="189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8" name="Rectangle 10"/>
            <p:cNvSpPr/>
            <p:nvPr/>
          </p:nvSpPr>
          <p:spPr>
            <a:xfrm>
              <a:off x="1715" y="2655"/>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6</a:t>
              </a:r>
              <a:endParaRPr lang="en-US" altLang="zh-CN" sz="1800" b="1" dirty="0">
                <a:solidFill>
                  <a:srgbClr val="FFFFFF"/>
                </a:solidFill>
                <a:ea typeface="宋体" panose="02010600030101010101" pitchFamily="2" charset="-122"/>
              </a:endParaRPr>
            </a:p>
          </p:txBody>
        </p:sp>
        <p:sp>
          <p:nvSpPr>
            <p:cNvPr id="40999" name="Rectangle 15"/>
            <p:cNvSpPr/>
            <p:nvPr/>
          </p:nvSpPr>
          <p:spPr>
            <a:xfrm>
              <a:off x="385" y="2895"/>
              <a:ext cx="1452"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相关方　</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(Interested Parties)</a:t>
              </a:r>
              <a:r>
                <a:rPr lang="en-US" altLang="zh-CN" sz="1800" dirty="0">
                  <a:solidFill>
                    <a:srgbClr val="0B193D"/>
                  </a:solidFill>
                  <a:ea typeface="宋体" panose="02010600030101010101" pitchFamily="2" charset="-122"/>
                </a:rPr>
                <a:t> </a:t>
              </a:r>
              <a:endParaRPr lang="en-US" altLang="zh-CN" sz="1600" dirty="0">
                <a:ea typeface="宋体" panose="02010600030101010101" pitchFamily="2" charset="-122"/>
              </a:endParaRPr>
            </a:p>
          </p:txBody>
        </p:sp>
      </p:grpSp>
      <p:grpSp>
        <p:nvGrpSpPr>
          <p:cNvPr id="3" name="Group 29"/>
          <p:cNvGrpSpPr/>
          <p:nvPr/>
        </p:nvGrpSpPr>
        <p:grpSpPr>
          <a:xfrm>
            <a:off x="4541838" y="3992563"/>
            <a:ext cx="3414712" cy="1530350"/>
            <a:chOff x="2861" y="2515"/>
            <a:chExt cx="2151" cy="964"/>
          </a:xfrm>
        </p:grpSpPr>
        <p:sp>
          <p:nvSpPr>
            <p:cNvPr id="1376264" name="AutoShape 8"/>
            <p:cNvSpPr>
              <a:spLocks noChangeArrowheads="1"/>
            </p:cNvSpPr>
            <p:nvPr/>
          </p:nvSpPr>
          <p:spPr bwMode="gray">
            <a:xfrm flipV="1">
              <a:off x="2861" y="2515"/>
              <a:ext cx="1398" cy="964"/>
            </a:xfrm>
            <a:prstGeom prst="triangle">
              <a:avLst>
                <a:gd name="adj" fmla="val 50000"/>
              </a:avLst>
            </a:prstGeom>
            <a:gradFill rotWithShape="1">
              <a:gsLst>
                <a:gs pos="0">
                  <a:schemeClr val="hlink">
                    <a:gamma/>
                    <a:shade val="72941"/>
                    <a:invGamma/>
                  </a:schemeClr>
                </a:gs>
                <a:gs pos="100000">
                  <a:schemeClr val="hlink"/>
                </a:gs>
              </a:gsLst>
              <a:lin ang="27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5" name="Rectangle 11"/>
            <p:cNvSpPr/>
            <p:nvPr/>
          </p:nvSpPr>
          <p:spPr>
            <a:xfrm>
              <a:off x="3158" y="2655"/>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8</a:t>
              </a:r>
              <a:endParaRPr lang="en-US" altLang="zh-CN" sz="1800" b="1" dirty="0">
                <a:solidFill>
                  <a:srgbClr val="FFFFFF"/>
                </a:solidFill>
                <a:ea typeface="宋体" panose="02010600030101010101" pitchFamily="2" charset="-122"/>
              </a:endParaRPr>
            </a:p>
          </p:txBody>
        </p:sp>
        <p:sp>
          <p:nvSpPr>
            <p:cNvPr id="40996" name="Rectangle 16"/>
            <p:cNvSpPr/>
            <p:nvPr/>
          </p:nvSpPr>
          <p:spPr>
            <a:xfrm>
              <a:off x="3969" y="2895"/>
              <a:ext cx="1043"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目标　</a:t>
              </a:r>
              <a:r>
                <a:rPr lang="en-US" altLang="zh-CN" sz="1800" b="1" dirty="0">
                  <a:ea typeface="宋体" panose="02010600030101010101" pitchFamily="2" charset="-122"/>
                </a:rPr>
                <a:t>(Objectives)</a:t>
              </a:r>
              <a:endParaRPr lang="en-US" altLang="zh-CN" sz="1800" b="1" dirty="0">
                <a:ea typeface="宋体" panose="02010600030101010101" pitchFamily="2" charset="-122"/>
              </a:endParaRPr>
            </a:p>
          </p:txBody>
        </p:sp>
      </p:grpSp>
      <p:grpSp>
        <p:nvGrpSpPr>
          <p:cNvPr id="4" name="Group 31"/>
          <p:cNvGrpSpPr/>
          <p:nvPr/>
        </p:nvGrpSpPr>
        <p:grpSpPr>
          <a:xfrm>
            <a:off x="2555875" y="1844675"/>
            <a:ext cx="4321175" cy="2106613"/>
            <a:chOff x="1610" y="1162"/>
            <a:chExt cx="2722" cy="1327"/>
          </a:xfrm>
        </p:grpSpPr>
        <p:sp>
          <p:nvSpPr>
            <p:cNvPr id="1376262" name="AutoShape 6"/>
            <p:cNvSpPr>
              <a:spLocks noChangeArrowheads="1"/>
            </p:cNvSpPr>
            <p:nvPr/>
          </p:nvSpPr>
          <p:spPr bwMode="gray">
            <a:xfrm flipV="1">
              <a:off x="2129" y="1524"/>
              <a:ext cx="1399" cy="965"/>
            </a:xfrm>
            <a:prstGeom prst="triangle">
              <a:avLst>
                <a:gd name="adj" fmla="val 50000"/>
              </a:avLst>
            </a:prstGeom>
            <a:gradFill rotWithShape="1">
              <a:gsLst>
                <a:gs pos="0">
                  <a:schemeClr val="accent2">
                    <a:gamma/>
                    <a:shade val="60392"/>
                    <a:invGamma/>
                  </a:schemeClr>
                </a:gs>
                <a:gs pos="100000">
                  <a:schemeClr val="accent2"/>
                </a:gs>
              </a:gsLst>
              <a:lin ang="5400000" scaled="1"/>
            </a:gradFill>
            <a:ln w="28575" algn="ctr">
              <a:solidFill>
                <a:srgbClr val="FFFFFF"/>
              </a:solidFill>
              <a:miter lim="800000"/>
            </a:ln>
            <a:effectLst>
              <a:outerShdw dist="35921" dir="2700000" algn="ctr" rotWithShape="0">
                <a:srgbClr val="80808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2" name="Rectangle 9"/>
            <p:cNvSpPr/>
            <p:nvPr/>
          </p:nvSpPr>
          <p:spPr>
            <a:xfrm>
              <a:off x="2447" y="1612"/>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10</a:t>
              </a:r>
              <a:endParaRPr lang="en-US" altLang="zh-CN" sz="1800" b="1" dirty="0">
                <a:solidFill>
                  <a:srgbClr val="FFFFFF"/>
                </a:solidFill>
                <a:ea typeface="宋体" panose="02010600030101010101" pitchFamily="2" charset="-122"/>
              </a:endParaRPr>
            </a:p>
          </p:txBody>
        </p:sp>
        <p:sp>
          <p:nvSpPr>
            <p:cNvPr id="40993" name="Rectangle 17"/>
            <p:cNvSpPr/>
            <p:nvPr/>
          </p:nvSpPr>
          <p:spPr>
            <a:xfrm>
              <a:off x="1610" y="1162"/>
              <a:ext cx="2722" cy="55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职业健康安全</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(Occupational Health and Safety)</a:t>
              </a:r>
              <a:endParaRPr lang="en-US" altLang="zh-CN" sz="1800" b="1" dirty="0">
                <a:ea typeface="宋体" panose="02010600030101010101" pitchFamily="2" charset="-122"/>
              </a:endParaRPr>
            </a:p>
            <a:p>
              <a:pPr marL="0" lvl="0" indent="0" algn="ctr" eaLnBrk="1" hangingPunct="1">
                <a:spcBef>
                  <a:spcPct val="0"/>
                </a:spcBef>
                <a:buClrTx/>
                <a:buFontTx/>
                <a:buNone/>
              </a:pPr>
              <a:endParaRPr lang="en-US" altLang="zh-CN" sz="1600" dirty="0">
                <a:ea typeface="宋体" panose="02010600030101010101" pitchFamily="2" charset="-122"/>
              </a:endParaRPr>
            </a:p>
          </p:txBody>
        </p:sp>
      </p:grpSp>
      <p:grpSp>
        <p:nvGrpSpPr>
          <p:cNvPr id="5" name="Group 28"/>
          <p:cNvGrpSpPr/>
          <p:nvPr/>
        </p:nvGrpSpPr>
        <p:grpSpPr>
          <a:xfrm>
            <a:off x="3276600" y="3989388"/>
            <a:ext cx="2452688" cy="2268537"/>
            <a:chOff x="2064" y="2513"/>
            <a:chExt cx="1545" cy="1429"/>
          </a:xfrm>
        </p:grpSpPr>
        <p:sp>
          <p:nvSpPr>
            <p:cNvPr id="1376263" name="AutoShape 7"/>
            <p:cNvSpPr>
              <a:spLocks noChangeArrowheads="1"/>
            </p:cNvSpPr>
            <p:nvPr/>
          </p:nvSpPr>
          <p:spPr bwMode="gray">
            <a:xfrm>
              <a:off x="2127" y="2513"/>
              <a:ext cx="1398" cy="965"/>
            </a:xfrm>
            <a:prstGeom prst="triangle">
              <a:avLst>
                <a:gd name="adj" fmla="val 50000"/>
              </a:avLst>
            </a:prstGeom>
            <a:gradFill rotWithShape="1">
              <a:gsLst>
                <a:gs pos="0">
                  <a:schemeClr val="hlink">
                    <a:gamma/>
                    <a:shade val="76078"/>
                    <a:invGamma/>
                  </a:schemeClr>
                </a:gs>
                <a:gs pos="100000">
                  <a:schemeClr val="hlink"/>
                </a:gs>
              </a:gsLst>
              <a:lin ang="54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9" name="Rectangle 12"/>
            <p:cNvSpPr/>
            <p:nvPr/>
          </p:nvSpPr>
          <p:spPr>
            <a:xfrm>
              <a:off x="2447" y="3016"/>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7</a:t>
              </a:r>
              <a:endParaRPr lang="en-US" altLang="zh-CN" sz="1800" b="1" dirty="0">
                <a:solidFill>
                  <a:srgbClr val="FFFFFF"/>
                </a:solidFill>
                <a:ea typeface="宋体" panose="02010600030101010101" pitchFamily="2" charset="-122"/>
              </a:endParaRPr>
            </a:p>
          </p:txBody>
        </p:sp>
        <p:sp>
          <p:nvSpPr>
            <p:cNvPr id="40990" name="Rectangle 18"/>
            <p:cNvSpPr/>
            <p:nvPr/>
          </p:nvSpPr>
          <p:spPr>
            <a:xfrm>
              <a:off x="2064" y="3538"/>
              <a:ext cx="1545"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不符合　</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(non-conformances)</a:t>
              </a:r>
              <a:r>
                <a:rPr lang="en-US" altLang="zh-CN" sz="1800" dirty="0">
                  <a:solidFill>
                    <a:srgbClr val="0B193D"/>
                  </a:solidFill>
                  <a:ea typeface="宋体" panose="02010600030101010101" pitchFamily="2" charset="-122"/>
                </a:rPr>
                <a:t> </a:t>
              </a:r>
              <a:endParaRPr lang="en-US" altLang="zh-CN" sz="1600" dirty="0">
                <a:ea typeface="宋体" panose="02010600030101010101" pitchFamily="2" charset="-122"/>
              </a:endParaRPr>
            </a:p>
          </p:txBody>
        </p:sp>
      </p:grpSp>
      <p:grpSp>
        <p:nvGrpSpPr>
          <p:cNvPr id="6" name="Group 26"/>
          <p:cNvGrpSpPr/>
          <p:nvPr/>
        </p:nvGrpSpPr>
        <p:grpSpPr>
          <a:xfrm>
            <a:off x="539750" y="2401888"/>
            <a:ext cx="3890963" cy="1531937"/>
            <a:chOff x="340" y="1513"/>
            <a:chExt cx="2451" cy="965"/>
          </a:xfrm>
        </p:grpSpPr>
        <p:sp>
          <p:nvSpPr>
            <p:cNvPr id="1376261" name="AutoShape 5"/>
            <p:cNvSpPr>
              <a:spLocks noChangeArrowheads="1"/>
            </p:cNvSpPr>
            <p:nvPr/>
          </p:nvSpPr>
          <p:spPr bwMode="gray">
            <a:xfrm>
              <a:off x="1392" y="1513"/>
              <a:ext cx="1399" cy="965"/>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6" name="Rectangle 13"/>
            <p:cNvSpPr/>
            <p:nvPr/>
          </p:nvSpPr>
          <p:spPr>
            <a:xfrm>
              <a:off x="340" y="1770"/>
              <a:ext cx="1518"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1800" b="1" dirty="0">
                  <a:ea typeface="宋体" panose="02010600030101010101" pitchFamily="2" charset="-122"/>
                </a:rPr>
                <a:t>危险源辨识　</a:t>
              </a:r>
              <a:r>
                <a:rPr lang="en-US" altLang="zh-CN" sz="1800" b="1" dirty="0">
                  <a:ea typeface="宋体" panose="02010600030101010101" pitchFamily="2" charset="-122"/>
                </a:rPr>
                <a:t>(Hazard Identification)</a:t>
              </a:r>
              <a:endParaRPr lang="en-US" altLang="zh-CN" sz="1600" dirty="0">
                <a:ea typeface="宋体" panose="02010600030101010101" pitchFamily="2" charset="-122"/>
              </a:endParaRPr>
            </a:p>
          </p:txBody>
        </p:sp>
        <p:sp>
          <p:nvSpPr>
            <p:cNvPr id="40987" name="Rectangle 19"/>
            <p:cNvSpPr/>
            <p:nvPr/>
          </p:nvSpPr>
          <p:spPr>
            <a:xfrm>
              <a:off x="1718" y="1974"/>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5</a:t>
              </a:r>
              <a:endParaRPr lang="en-US" altLang="zh-CN" sz="1800" b="1" dirty="0">
                <a:solidFill>
                  <a:srgbClr val="FFFFFF"/>
                </a:solidFill>
                <a:ea typeface="宋体" panose="02010600030101010101" pitchFamily="2" charset="-122"/>
              </a:endParaRPr>
            </a:p>
          </p:txBody>
        </p:sp>
      </p:grpSp>
      <p:grpSp>
        <p:nvGrpSpPr>
          <p:cNvPr id="7" name="Group 30"/>
          <p:cNvGrpSpPr/>
          <p:nvPr/>
        </p:nvGrpSpPr>
        <p:grpSpPr>
          <a:xfrm>
            <a:off x="4545013" y="2422525"/>
            <a:ext cx="3411537" cy="1531938"/>
            <a:chOff x="2863" y="1526"/>
            <a:chExt cx="2149" cy="965"/>
          </a:xfrm>
        </p:grpSpPr>
        <p:sp>
          <p:nvSpPr>
            <p:cNvPr id="1376260" name="AutoShape 4"/>
            <p:cNvSpPr>
              <a:spLocks noChangeArrowheads="1"/>
            </p:cNvSpPr>
            <p:nvPr/>
          </p:nvSpPr>
          <p:spPr bwMode="gray">
            <a:xfrm>
              <a:off x="2863" y="1526"/>
              <a:ext cx="1399" cy="965"/>
            </a:xfrm>
            <a:prstGeom prst="triangle">
              <a:avLst>
                <a:gd name="adj" fmla="val 50000"/>
              </a:avLst>
            </a:prstGeom>
            <a:gradFill rotWithShape="1">
              <a:gsLst>
                <a:gs pos="0">
                  <a:schemeClr val="accent2">
                    <a:gamma/>
                    <a:shade val="82353"/>
                    <a:invGamma/>
                  </a:schemeClr>
                </a:gs>
                <a:gs pos="100000">
                  <a:schemeClr val="accent2"/>
                </a:gs>
              </a:gsLst>
              <a:lin ang="189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3" name="Rectangle 14"/>
            <p:cNvSpPr/>
            <p:nvPr/>
          </p:nvSpPr>
          <p:spPr>
            <a:xfrm>
              <a:off x="3878" y="1770"/>
              <a:ext cx="1134"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绩效　</a:t>
              </a:r>
              <a:r>
                <a:rPr lang="en-US" altLang="zh-CN" sz="1800" b="1" dirty="0">
                  <a:ea typeface="宋体" panose="02010600030101010101" pitchFamily="2" charset="-122"/>
                </a:rPr>
                <a:t>(Performance)</a:t>
              </a:r>
              <a:endParaRPr lang="en-US" altLang="zh-CN" sz="1800" b="1" dirty="0">
                <a:ea typeface="宋体" panose="02010600030101010101" pitchFamily="2" charset="-122"/>
              </a:endParaRPr>
            </a:p>
          </p:txBody>
        </p:sp>
        <p:sp>
          <p:nvSpPr>
            <p:cNvPr id="40984" name="Rectangle 20"/>
            <p:cNvSpPr/>
            <p:nvPr/>
          </p:nvSpPr>
          <p:spPr>
            <a:xfrm>
              <a:off x="3158" y="1938"/>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9</a:t>
              </a:r>
              <a:endParaRPr lang="en-US" altLang="zh-CN" sz="1800" b="1" dirty="0">
                <a:solidFill>
                  <a:srgbClr val="FFFFFF"/>
                </a:solidFill>
                <a:ea typeface="宋体" panose="02010600030101010101" pitchFamily="2" charset="-122"/>
              </a:endParaRPr>
            </a:p>
          </p:txBody>
        </p:sp>
      </p:grpSp>
      <p:grpSp>
        <p:nvGrpSpPr>
          <p:cNvPr id="8" name="Group 25"/>
          <p:cNvGrpSpPr/>
          <p:nvPr/>
        </p:nvGrpSpPr>
        <p:grpSpPr>
          <a:xfrm>
            <a:off x="3662363" y="3424238"/>
            <a:ext cx="1606550" cy="1077912"/>
            <a:chOff x="2307" y="2157"/>
            <a:chExt cx="1012" cy="679"/>
          </a:xfrm>
        </p:grpSpPr>
        <p:grpSp>
          <p:nvGrpSpPr>
            <p:cNvPr id="40978" name="Group 21"/>
            <p:cNvGrpSpPr/>
            <p:nvPr/>
          </p:nvGrpSpPr>
          <p:grpSpPr>
            <a:xfrm>
              <a:off x="2307" y="2157"/>
              <a:ext cx="1012" cy="679"/>
              <a:chOff x="2363" y="2075"/>
              <a:chExt cx="1210" cy="812"/>
            </a:xfrm>
          </p:grpSpPr>
          <p:sp>
            <p:nvSpPr>
              <p:cNvPr id="40980" name="AutoShape 22"/>
              <p:cNvSpPr/>
              <p:nvPr/>
            </p:nvSpPr>
            <p:spPr>
              <a:xfrm>
                <a:off x="2363" y="2075"/>
                <a:ext cx="1210" cy="812"/>
              </a:xfrm>
              <a:prstGeom prst="hexagon">
                <a:avLst>
                  <a:gd name="adj" fmla="val 37253"/>
                  <a:gd name="vf" fmla="val 115470"/>
                </a:avLst>
              </a:prstGeom>
              <a:solidFill>
                <a:srgbClr val="F8F8F8">
                  <a:alpha val="50195"/>
                </a:srgbClr>
              </a:solidFill>
              <a:ln w="19050" cap="flat" cmpd="sng">
                <a:solidFill>
                  <a:srgbClr val="F8F8F8"/>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0981" name="AutoShape 23"/>
              <p:cNvSpPr/>
              <p:nvPr/>
            </p:nvSpPr>
            <p:spPr>
              <a:xfrm>
                <a:off x="2395" y="2095"/>
                <a:ext cx="1138" cy="764"/>
              </a:xfrm>
              <a:prstGeom prst="hexagon">
                <a:avLst>
                  <a:gd name="adj" fmla="val 37238"/>
                  <a:gd name="vf" fmla="val 115470"/>
                </a:avLst>
              </a:prstGeom>
              <a:solidFill>
                <a:srgbClr val="F8F8F8"/>
              </a:solidFill>
              <a:ln w="19050" cap="flat" cmpd="sng">
                <a:solidFill>
                  <a:srgbClr val="F8F8F8"/>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76280" name="Rectangle 24"/>
            <p:cNvSpPr>
              <a:spLocks noChangeArrowheads="1"/>
            </p:cNvSpPr>
            <p:nvPr/>
          </p:nvSpPr>
          <p:spPr bwMode="auto">
            <a:xfrm>
              <a:off x="2473" y="2284"/>
              <a:ext cx="679" cy="442"/>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Title in here</a:t>
              </a:r>
              <a:endParaRPr kumimoji="0" lang="en-US" altLang="zh-CN"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sp>
        <p:nvSpPr>
          <p:cNvPr id="1376288" name="AutoShape 32"/>
          <p:cNvSpPr/>
          <p:nvPr/>
        </p:nvSpPr>
        <p:spPr>
          <a:xfrm>
            <a:off x="3924300" y="4581525"/>
            <a:ext cx="2447925" cy="1439863"/>
          </a:xfrm>
          <a:prstGeom prst="wedgeRectCallout">
            <a:avLst>
              <a:gd name="adj1" fmla="val -81843"/>
              <a:gd name="adj2" fmla="val -5485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spcBef>
                <a:spcPct val="0"/>
              </a:spcBef>
              <a:buClrTx/>
              <a:buFontTx/>
              <a:buNone/>
            </a:pPr>
            <a:r>
              <a:rPr lang="en-US" altLang="zh-CN" sz="1800" b="1" dirty="0">
                <a:ea typeface="宋体" panose="02010600030101010101" pitchFamily="2" charset="-122"/>
              </a:rPr>
              <a:t>——</a:t>
            </a:r>
            <a:r>
              <a:rPr lang="zh-CN" altLang="en-US" sz="1800" b="1" dirty="0">
                <a:ea typeface="宋体" panose="02010600030101010101" pitchFamily="2" charset="-122"/>
              </a:rPr>
              <a:t>与组织的职业健康安全绩效有关的或受其职业健康安全绩效影响的个人或团体。</a:t>
            </a:r>
            <a:endParaRPr lang="zh-CN" altLang="en-US" sz="1800" b="1" dirty="0">
              <a:ea typeface="宋体" panose="02010600030101010101" pitchFamily="2" charset="-122"/>
            </a:endParaRPr>
          </a:p>
          <a:p>
            <a:pPr marL="342900" lvl="0" indent="-342900" algn="just" eaLnBrk="1" hangingPunct="1">
              <a:spcBef>
                <a:spcPct val="0"/>
              </a:spcBef>
              <a:buClrTx/>
              <a:buFontTx/>
              <a:buNone/>
            </a:pPr>
            <a:endParaRPr lang="en-US" altLang="zh-CN" sz="1800" dirty="0">
              <a:solidFill>
                <a:srgbClr val="0B193D"/>
              </a:solidFill>
              <a:ea typeface="宋体" panose="02010600030101010101" pitchFamily="2" charset="-122"/>
            </a:endParaRPr>
          </a:p>
        </p:txBody>
      </p:sp>
      <p:sp>
        <p:nvSpPr>
          <p:cNvPr id="1376289" name="AutoShape 33"/>
          <p:cNvSpPr/>
          <p:nvPr/>
        </p:nvSpPr>
        <p:spPr>
          <a:xfrm>
            <a:off x="4067175" y="4940300"/>
            <a:ext cx="4392613" cy="1368425"/>
          </a:xfrm>
          <a:prstGeom prst="wedgeRectCallout">
            <a:avLst>
              <a:gd name="adj1" fmla="val -43023"/>
              <a:gd name="adj2" fmla="val -75986"/>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b="1" dirty="0">
                <a:solidFill>
                  <a:srgbClr val="FF66CC"/>
                </a:solidFill>
                <a:ea typeface="宋体" panose="02010600030101010101" pitchFamily="2" charset="-122"/>
              </a:rPr>
              <a:t>——</a:t>
            </a:r>
            <a:r>
              <a:rPr lang="zh-CN" altLang="en-US" sz="1800" b="1" dirty="0">
                <a:solidFill>
                  <a:srgbClr val="FF66CC"/>
                </a:solidFill>
                <a:ea typeface="宋体" panose="02010600030101010101" pitchFamily="2" charset="-122"/>
              </a:rPr>
              <a:t>任何与工作标准、惯例、程序、规章和管理绩效的偏离，其结果能直接或间接地导致伤害或疾病、财产损失、工作环境破坏或这些情况的组合。</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举例，如现场的违规操作，培训不足等</a:t>
            </a:r>
            <a:endParaRPr lang="zh-CN" altLang="en-US" sz="1800" b="1" dirty="0">
              <a:solidFill>
                <a:srgbClr val="FF66CC"/>
              </a:solidFill>
              <a:ea typeface="宋体" panose="02010600030101010101" pitchFamily="2" charset="-122"/>
            </a:endParaRPr>
          </a:p>
          <a:p>
            <a:pPr marL="342900" lvl="0" indent="-342900" algn="ctr">
              <a:lnSpc>
                <a:spcPct val="90000"/>
              </a:lnSpc>
              <a:spcBef>
                <a:spcPct val="0"/>
              </a:spcBef>
              <a:buClr>
                <a:srgbClr val="CCFF33"/>
              </a:buClr>
              <a:buNone/>
            </a:pPr>
            <a:endParaRPr lang="en-US" altLang="zh-CN" sz="1800" dirty="0">
              <a:solidFill>
                <a:srgbClr val="0B193D"/>
              </a:solidFill>
              <a:ea typeface="宋体" panose="02010600030101010101" pitchFamily="2" charset="-122"/>
            </a:endParaRPr>
          </a:p>
        </p:txBody>
      </p:sp>
      <p:sp>
        <p:nvSpPr>
          <p:cNvPr id="1376290" name="AutoShape 34"/>
          <p:cNvSpPr/>
          <p:nvPr/>
        </p:nvSpPr>
        <p:spPr>
          <a:xfrm>
            <a:off x="2266950" y="4005263"/>
            <a:ext cx="6119813" cy="2735262"/>
          </a:xfrm>
          <a:prstGeom prst="wedgeRectCallout">
            <a:avLst>
              <a:gd name="adj1" fmla="val -29116"/>
              <a:gd name="adj2" fmla="val -65787"/>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dirty="0">
                <a:solidFill>
                  <a:srgbClr val="FF66CC"/>
                </a:solidFill>
                <a:ea typeface="宋体" panose="02010600030101010101" pitchFamily="2" charset="-122"/>
              </a:rPr>
              <a:t>——</a:t>
            </a:r>
            <a:r>
              <a:rPr lang="zh-CN" altLang="en-US" sz="1800" dirty="0">
                <a:solidFill>
                  <a:srgbClr val="FF66CC"/>
                </a:solidFill>
                <a:ea typeface="宋体" panose="02010600030101010101" pitchFamily="2" charset="-122"/>
              </a:rPr>
              <a:t>找出危险源并确定其特性的过程。</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如何理解确定其特性？</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即危险源如何导致事故的发生？造成何种伤害？伤害     的可能程度等问题．</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辨识范围主要是厂址、厂区平面布局、建筑物、生产  工艺过程、生产设备、有害作业部位和管理设施，事故应急抢救设施及辅助生产生活卫生设施等。</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举例：确定其性质，如桌子（拌倒人或火灾）确定是火灾还是拌倒人。采掘行业 </a:t>
            </a:r>
            <a:endParaRPr lang="zh-CN" altLang="en-US" sz="1800" dirty="0">
              <a:solidFill>
                <a:srgbClr val="FF66CC"/>
              </a:solidFill>
              <a:ea typeface="宋体" panose="02010600030101010101" pitchFamily="2" charset="-122"/>
            </a:endParaRPr>
          </a:p>
        </p:txBody>
      </p:sp>
      <p:sp>
        <p:nvSpPr>
          <p:cNvPr id="1376291" name="AutoShape 35"/>
          <p:cNvSpPr/>
          <p:nvPr/>
        </p:nvSpPr>
        <p:spPr>
          <a:xfrm>
            <a:off x="6300788" y="5013325"/>
            <a:ext cx="2447925" cy="1152525"/>
          </a:xfrm>
          <a:prstGeom prst="wedgeRectCallout">
            <a:avLst>
              <a:gd name="adj1" fmla="val -63944"/>
              <a:gd name="adj2" fmla="val -8416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ClrTx/>
              <a:buFontTx/>
              <a:buNone/>
            </a:pPr>
            <a:r>
              <a:rPr lang="zh-CN" altLang="en-US" sz="1800" b="1" dirty="0">
                <a:solidFill>
                  <a:srgbClr val="FF66CC"/>
                </a:solidFill>
                <a:ea typeface="宋体" panose="02010600030101010101" pitchFamily="2" charset="-122"/>
              </a:rPr>
              <a:t>组织在职业健康安全管理体系设立、运行绩效所要达到的目的。</a:t>
            </a:r>
            <a:endParaRPr lang="zh-CN" altLang="en-US" sz="1800" dirty="0">
              <a:solidFill>
                <a:srgbClr val="FF66CC"/>
              </a:solidFill>
              <a:ea typeface="宋体" panose="02010600030101010101" pitchFamily="2" charset="-122"/>
            </a:endParaRPr>
          </a:p>
        </p:txBody>
      </p:sp>
      <p:sp>
        <p:nvSpPr>
          <p:cNvPr id="1376292" name="AutoShape 36"/>
          <p:cNvSpPr/>
          <p:nvPr/>
        </p:nvSpPr>
        <p:spPr>
          <a:xfrm>
            <a:off x="250825" y="3860800"/>
            <a:ext cx="5111750" cy="2592388"/>
          </a:xfrm>
          <a:prstGeom prst="wedgeRectCallout">
            <a:avLst>
              <a:gd name="adj1" fmla="val 57361"/>
              <a:gd name="adj2" fmla="val -72537"/>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基于职业健康安全方针和目标，与组织的职业健康安全风险控制有关的，职业健康安全管理体系的可测量的结果。</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如何区分目标和绩效？</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例如，将工作现场的噪声从目前的１１０分贝降到８５分贝；</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　　　将噪声控制在８５分贝以下；</a:t>
            </a:r>
            <a:endParaRPr lang="zh-CN" altLang="en-US" sz="1800" b="1" dirty="0">
              <a:solidFill>
                <a:srgbClr val="FF66CC"/>
              </a:solidFill>
              <a:ea typeface="宋体" panose="02010600030101010101" pitchFamily="2" charset="-122"/>
            </a:endParaRPr>
          </a:p>
        </p:txBody>
      </p:sp>
      <p:sp>
        <p:nvSpPr>
          <p:cNvPr id="1376293" name="AutoShape 37"/>
          <p:cNvSpPr/>
          <p:nvPr/>
        </p:nvSpPr>
        <p:spPr>
          <a:xfrm>
            <a:off x="1981200" y="3502025"/>
            <a:ext cx="5038725" cy="1871663"/>
          </a:xfrm>
          <a:prstGeom prst="wedgeRectCallout">
            <a:avLst>
              <a:gd name="adj1" fmla="val 1889"/>
              <a:gd name="adj2" fmla="val -8528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影响工作场所内所有员工、临时工作人员、合同方人员、访问者和其他人员健康和安全的条件和因素。</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注意：不同于产品与服务的安全，专制工作场所（</a:t>
            </a:r>
            <a:r>
              <a:rPr lang="en-US" altLang="zh-CN" sz="1800" b="1" dirty="0">
                <a:solidFill>
                  <a:srgbClr val="FF66CC"/>
                </a:solidFill>
                <a:ea typeface="宋体" panose="02010600030101010101" pitchFamily="2" charset="-122"/>
              </a:rPr>
              <a:t>workplace)</a:t>
            </a:r>
            <a:endParaRPr lang="en-US" altLang="zh-CN" sz="1800" b="1" dirty="0">
              <a:solidFill>
                <a:srgbClr val="FF66CC"/>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76290"/>
                                        </p:tgtEl>
                                        <p:attrNameLst>
                                          <p:attrName>style.visibility</p:attrName>
                                        </p:attrNameLst>
                                      </p:cBhvr>
                                      <p:to>
                                        <p:strVal val="visible"/>
                                      </p:to>
                                    </p:set>
                                    <p:anim calcmode="lin" valueType="num">
                                      <p:cBhvr additive="base">
                                        <p:cTn id="18" dur="500" fill="hold"/>
                                        <p:tgtEl>
                                          <p:spTgt spid="1376290"/>
                                        </p:tgtEl>
                                        <p:attrNameLst>
                                          <p:attrName>ppt_x</p:attrName>
                                        </p:attrNameLst>
                                      </p:cBhvr>
                                      <p:tavLst>
                                        <p:tav tm="0">
                                          <p:val>
                                            <p:strVal val="#ppt_x"/>
                                          </p:val>
                                        </p:tav>
                                        <p:tav tm="100000">
                                          <p:val>
                                            <p:strVal val="#ppt_x"/>
                                          </p:val>
                                        </p:tav>
                                      </p:tavLst>
                                    </p:anim>
                                    <p:anim calcmode="lin" valueType="num">
                                      <p:cBhvr additive="base">
                                        <p:cTn id="19" dur="500" fill="hold"/>
                                        <p:tgtEl>
                                          <p:spTgt spid="13762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376290"/>
                                        </p:tgtEl>
                                        <p:attrNameLst>
                                          <p:attrName>ppt_x</p:attrName>
                                        </p:attrNameLst>
                                      </p:cBhvr>
                                      <p:tavLst>
                                        <p:tav tm="0">
                                          <p:val>
                                            <p:strVal val="ppt_x"/>
                                          </p:val>
                                        </p:tav>
                                        <p:tav tm="100000">
                                          <p:val>
                                            <p:strVal val="ppt_x"/>
                                          </p:val>
                                        </p:tav>
                                      </p:tavLst>
                                    </p:anim>
                                    <p:anim calcmode="lin" valueType="num">
                                      <p:cBhvr additive="base">
                                        <p:cTn id="24" dur="500"/>
                                        <p:tgtEl>
                                          <p:spTgt spid="1376290"/>
                                        </p:tgtEl>
                                        <p:attrNameLst>
                                          <p:attrName>ppt_y</p:attrName>
                                        </p:attrNameLst>
                                      </p:cBhvr>
                                      <p:tavLst>
                                        <p:tav tm="0">
                                          <p:val>
                                            <p:strVal val="ppt_y"/>
                                          </p:val>
                                        </p:tav>
                                        <p:tav tm="100000">
                                          <p:val>
                                            <p:strVal val="1+ppt_h/2"/>
                                          </p:val>
                                        </p:tav>
                                      </p:tavLst>
                                    </p:anim>
                                    <p:set>
                                      <p:cBhvr>
                                        <p:cTn id="25" dur="1" fill="hold">
                                          <p:stCondLst>
                                            <p:cond delay="499"/>
                                          </p:stCondLst>
                                        </p:cTn>
                                        <p:tgtEl>
                                          <p:spTgt spid="137629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76288"/>
                                        </p:tgtEl>
                                        <p:attrNameLst>
                                          <p:attrName>style.visibility</p:attrName>
                                        </p:attrNameLst>
                                      </p:cBhvr>
                                      <p:to>
                                        <p:strVal val="visible"/>
                                      </p:to>
                                    </p:set>
                                    <p:anim calcmode="lin" valueType="num">
                                      <p:cBhvr additive="base">
                                        <p:cTn id="35" dur="500" fill="hold"/>
                                        <p:tgtEl>
                                          <p:spTgt spid="1376288"/>
                                        </p:tgtEl>
                                        <p:attrNameLst>
                                          <p:attrName>ppt_x</p:attrName>
                                        </p:attrNameLst>
                                      </p:cBhvr>
                                      <p:tavLst>
                                        <p:tav tm="0">
                                          <p:val>
                                            <p:strVal val="#ppt_x"/>
                                          </p:val>
                                        </p:tav>
                                        <p:tav tm="100000">
                                          <p:val>
                                            <p:strVal val="#ppt_x"/>
                                          </p:val>
                                        </p:tav>
                                      </p:tavLst>
                                    </p:anim>
                                    <p:anim calcmode="lin" valueType="num">
                                      <p:cBhvr additive="base">
                                        <p:cTn id="36" dur="500" fill="hold"/>
                                        <p:tgtEl>
                                          <p:spTgt spid="137628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376288"/>
                                        </p:tgtEl>
                                        <p:attrNameLst>
                                          <p:attrName>ppt_x</p:attrName>
                                        </p:attrNameLst>
                                      </p:cBhvr>
                                      <p:tavLst>
                                        <p:tav tm="0">
                                          <p:val>
                                            <p:strVal val="ppt_x"/>
                                          </p:val>
                                        </p:tav>
                                        <p:tav tm="100000">
                                          <p:val>
                                            <p:strVal val="ppt_x"/>
                                          </p:val>
                                        </p:tav>
                                      </p:tavLst>
                                    </p:anim>
                                    <p:anim calcmode="lin" valueType="num">
                                      <p:cBhvr additive="base">
                                        <p:cTn id="41" dur="500"/>
                                        <p:tgtEl>
                                          <p:spTgt spid="1376288"/>
                                        </p:tgtEl>
                                        <p:attrNameLst>
                                          <p:attrName>ppt_y</p:attrName>
                                        </p:attrNameLst>
                                      </p:cBhvr>
                                      <p:tavLst>
                                        <p:tav tm="0">
                                          <p:val>
                                            <p:strVal val="ppt_y"/>
                                          </p:val>
                                        </p:tav>
                                        <p:tav tm="100000">
                                          <p:val>
                                            <p:strVal val="1+ppt_h/2"/>
                                          </p:val>
                                        </p:tav>
                                      </p:tavLst>
                                    </p:anim>
                                    <p:set>
                                      <p:cBhvr>
                                        <p:cTn id="42" dur="1" fill="hold">
                                          <p:stCondLst>
                                            <p:cond delay="499"/>
                                          </p:stCondLst>
                                        </p:cTn>
                                        <p:tgtEl>
                                          <p:spTgt spid="137628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fmla="#ppt_w*sin(2.5*pi*$)">
                                          <p:val>
                                            <p:fltVal val="0.000000"/>
                                          </p:val>
                                        </p:tav>
                                        <p:tav tm="100000">
                                          <p:val>
                                            <p:fltVal val="1.000000"/>
                                          </p:val>
                                        </p:tav>
                                      </p:tavLst>
                                    </p:anim>
                                    <p:anim calcmode="lin" valueType="num">
                                      <p:cBhvr>
                                        <p:cTn id="4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76289"/>
                                        </p:tgtEl>
                                        <p:attrNameLst>
                                          <p:attrName>style.visibility</p:attrName>
                                        </p:attrNameLst>
                                      </p:cBhvr>
                                      <p:to>
                                        <p:strVal val="visible"/>
                                      </p:to>
                                    </p:set>
                                    <p:anim calcmode="lin" valueType="num">
                                      <p:cBhvr additive="base">
                                        <p:cTn id="53" dur="500" fill="hold"/>
                                        <p:tgtEl>
                                          <p:spTgt spid="1376289"/>
                                        </p:tgtEl>
                                        <p:attrNameLst>
                                          <p:attrName>ppt_x</p:attrName>
                                        </p:attrNameLst>
                                      </p:cBhvr>
                                      <p:tavLst>
                                        <p:tav tm="0">
                                          <p:val>
                                            <p:strVal val="#ppt_x"/>
                                          </p:val>
                                        </p:tav>
                                        <p:tav tm="100000">
                                          <p:val>
                                            <p:strVal val="#ppt_x"/>
                                          </p:val>
                                        </p:tav>
                                      </p:tavLst>
                                    </p:anim>
                                    <p:anim calcmode="lin" valueType="num">
                                      <p:cBhvr additive="base">
                                        <p:cTn id="54" dur="500" fill="hold"/>
                                        <p:tgtEl>
                                          <p:spTgt spid="137628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376289"/>
                                        </p:tgtEl>
                                        <p:attrNameLst>
                                          <p:attrName>ppt_x</p:attrName>
                                        </p:attrNameLst>
                                      </p:cBhvr>
                                      <p:tavLst>
                                        <p:tav tm="0">
                                          <p:val>
                                            <p:strVal val="ppt_x"/>
                                          </p:val>
                                        </p:tav>
                                        <p:tav tm="100000">
                                          <p:val>
                                            <p:strVal val="ppt_x"/>
                                          </p:val>
                                        </p:tav>
                                      </p:tavLst>
                                    </p:anim>
                                    <p:anim calcmode="lin" valueType="num">
                                      <p:cBhvr additive="base">
                                        <p:cTn id="59" dur="500"/>
                                        <p:tgtEl>
                                          <p:spTgt spid="1376289"/>
                                        </p:tgtEl>
                                        <p:attrNameLst>
                                          <p:attrName>ppt_y</p:attrName>
                                        </p:attrNameLst>
                                      </p:cBhvr>
                                      <p:tavLst>
                                        <p:tav tm="0">
                                          <p:val>
                                            <p:strVal val="ppt_y"/>
                                          </p:val>
                                        </p:tav>
                                        <p:tav tm="100000">
                                          <p:val>
                                            <p:strVal val="1+ppt_h/2"/>
                                          </p:val>
                                        </p:tav>
                                      </p:tavLst>
                                    </p:anim>
                                    <p:set>
                                      <p:cBhvr>
                                        <p:cTn id="60" dur="1" fill="hold">
                                          <p:stCondLst>
                                            <p:cond delay="499"/>
                                          </p:stCondLst>
                                        </p:cTn>
                                        <p:tgtEl>
                                          <p:spTgt spid="137628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0-#ppt_w/2"/>
                                          </p:val>
                                        </p:tav>
                                        <p:tav tm="100000">
                                          <p:val>
                                            <p:strVal val="#ppt_x"/>
                                          </p:val>
                                        </p:tav>
                                      </p:tavLst>
                                    </p:anim>
                                    <p:anim calcmode="lin" valueType="num">
                                      <p:cBhvr additive="base">
                                        <p:cTn id="6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76291"/>
                                        </p:tgtEl>
                                        <p:attrNameLst>
                                          <p:attrName>style.visibility</p:attrName>
                                        </p:attrNameLst>
                                      </p:cBhvr>
                                      <p:to>
                                        <p:strVal val="visible"/>
                                      </p:to>
                                    </p:set>
                                    <p:anim calcmode="lin" valueType="num">
                                      <p:cBhvr additive="base">
                                        <p:cTn id="71" dur="500" fill="hold"/>
                                        <p:tgtEl>
                                          <p:spTgt spid="1376291"/>
                                        </p:tgtEl>
                                        <p:attrNameLst>
                                          <p:attrName>ppt_x</p:attrName>
                                        </p:attrNameLst>
                                      </p:cBhvr>
                                      <p:tavLst>
                                        <p:tav tm="0">
                                          <p:val>
                                            <p:strVal val="#ppt_x"/>
                                          </p:val>
                                        </p:tav>
                                        <p:tav tm="100000">
                                          <p:val>
                                            <p:strVal val="#ppt_x"/>
                                          </p:val>
                                        </p:tav>
                                      </p:tavLst>
                                    </p:anim>
                                    <p:anim calcmode="lin" valueType="num">
                                      <p:cBhvr additive="base">
                                        <p:cTn id="72" dur="500" fill="hold"/>
                                        <p:tgtEl>
                                          <p:spTgt spid="137629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376291"/>
                                        </p:tgtEl>
                                        <p:attrNameLst>
                                          <p:attrName>ppt_x</p:attrName>
                                        </p:attrNameLst>
                                      </p:cBhvr>
                                      <p:tavLst>
                                        <p:tav tm="0">
                                          <p:val>
                                            <p:strVal val="ppt_x"/>
                                          </p:val>
                                        </p:tav>
                                        <p:tav tm="100000">
                                          <p:val>
                                            <p:strVal val="ppt_x"/>
                                          </p:val>
                                        </p:tav>
                                      </p:tavLst>
                                    </p:anim>
                                    <p:anim calcmode="lin" valueType="num">
                                      <p:cBhvr additive="base">
                                        <p:cTn id="77" dur="500"/>
                                        <p:tgtEl>
                                          <p:spTgt spid="1376291"/>
                                        </p:tgtEl>
                                        <p:attrNameLst>
                                          <p:attrName>ppt_y</p:attrName>
                                        </p:attrNameLst>
                                      </p:cBhvr>
                                      <p:tavLst>
                                        <p:tav tm="0">
                                          <p:val>
                                            <p:strVal val="ppt_y"/>
                                          </p:val>
                                        </p:tav>
                                        <p:tav tm="100000">
                                          <p:val>
                                            <p:strVal val="1+ppt_h/2"/>
                                          </p:val>
                                        </p:tav>
                                      </p:tavLst>
                                    </p:anim>
                                    <p:set>
                                      <p:cBhvr>
                                        <p:cTn id="78" dur="1" fill="hold">
                                          <p:stCondLst>
                                            <p:cond delay="499"/>
                                          </p:stCondLst>
                                        </p:cTn>
                                        <p:tgtEl>
                                          <p:spTgt spid="137629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12"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0-#ppt_w/2"/>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76292"/>
                                        </p:tgtEl>
                                        <p:attrNameLst>
                                          <p:attrName>style.visibility</p:attrName>
                                        </p:attrNameLst>
                                      </p:cBhvr>
                                      <p:to>
                                        <p:strVal val="visible"/>
                                      </p:to>
                                    </p:set>
                                    <p:anim calcmode="lin" valueType="num">
                                      <p:cBhvr additive="base">
                                        <p:cTn id="89" dur="500" fill="hold"/>
                                        <p:tgtEl>
                                          <p:spTgt spid="1376292"/>
                                        </p:tgtEl>
                                        <p:attrNameLst>
                                          <p:attrName>ppt_x</p:attrName>
                                        </p:attrNameLst>
                                      </p:cBhvr>
                                      <p:tavLst>
                                        <p:tav tm="0">
                                          <p:val>
                                            <p:strVal val="#ppt_x"/>
                                          </p:val>
                                        </p:tav>
                                        <p:tav tm="100000">
                                          <p:val>
                                            <p:strVal val="#ppt_x"/>
                                          </p:val>
                                        </p:tav>
                                      </p:tavLst>
                                    </p:anim>
                                    <p:anim calcmode="lin" valueType="num">
                                      <p:cBhvr additive="base">
                                        <p:cTn id="90" dur="500" fill="hold"/>
                                        <p:tgtEl>
                                          <p:spTgt spid="137629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1376292"/>
                                        </p:tgtEl>
                                        <p:attrNameLst>
                                          <p:attrName>ppt_x</p:attrName>
                                        </p:attrNameLst>
                                      </p:cBhvr>
                                      <p:tavLst>
                                        <p:tav tm="0">
                                          <p:val>
                                            <p:strVal val="ppt_x"/>
                                          </p:val>
                                        </p:tav>
                                        <p:tav tm="100000">
                                          <p:val>
                                            <p:strVal val="ppt_x"/>
                                          </p:val>
                                        </p:tav>
                                      </p:tavLst>
                                    </p:anim>
                                    <p:anim calcmode="lin" valueType="num">
                                      <p:cBhvr additive="base">
                                        <p:cTn id="95" dur="500"/>
                                        <p:tgtEl>
                                          <p:spTgt spid="1376292"/>
                                        </p:tgtEl>
                                        <p:attrNameLst>
                                          <p:attrName>ppt_y</p:attrName>
                                        </p:attrNameLst>
                                      </p:cBhvr>
                                      <p:tavLst>
                                        <p:tav tm="0">
                                          <p:val>
                                            <p:strVal val="ppt_y"/>
                                          </p:val>
                                        </p:tav>
                                        <p:tav tm="100000">
                                          <p:val>
                                            <p:strVal val="1+ppt_h/2"/>
                                          </p:val>
                                        </p:tav>
                                      </p:tavLst>
                                    </p:anim>
                                    <p:set>
                                      <p:cBhvr>
                                        <p:cTn id="96" dur="1" fill="hold">
                                          <p:stCondLst>
                                            <p:cond delay="499"/>
                                          </p:stCondLst>
                                        </p:cTn>
                                        <p:tgtEl>
                                          <p:spTgt spid="137629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1" presetClass="entr" presetSubtype="4"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heel(4)">
                                      <p:cBhvr>
                                        <p:cTn id="101" dur="20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376293"/>
                                        </p:tgtEl>
                                        <p:attrNameLst>
                                          <p:attrName>style.visibility</p:attrName>
                                        </p:attrNameLst>
                                      </p:cBhvr>
                                      <p:to>
                                        <p:strVal val="visible"/>
                                      </p:to>
                                    </p:set>
                                    <p:anim calcmode="lin" valueType="num">
                                      <p:cBhvr additive="base">
                                        <p:cTn id="106" dur="500" fill="hold"/>
                                        <p:tgtEl>
                                          <p:spTgt spid="1376293"/>
                                        </p:tgtEl>
                                        <p:attrNameLst>
                                          <p:attrName>ppt_x</p:attrName>
                                        </p:attrNameLst>
                                      </p:cBhvr>
                                      <p:tavLst>
                                        <p:tav tm="0">
                                          <p:val>
                                            <p:strVal val="#ppt_x"/>
                                          </p:val>
                                        </p:tav>
                                        <p:tav tm="100000">
                                          <p:val>
                                            <p:strVal val="#ppt_x"/>
                                          </p:val>
                                        </p:tav>
                                      </p:tavLst>
                                    </p:anim>
                                    <p:anim calcmode="lin" valueType="num">
                                      <p:cBhvr additive="base">
                                        <p:cTn id="107" dur="500" fill="hold"/>
                                        <p:tgtEl>
                                          <p:spTgt spid="137629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376293"/>
                                        </p:tgtEl>
                                        <p:attrNameLst>
                                          <p:attrName>ppt_x</p:attrName>
                                        </p:attrNameLst>
                                      </p:cBhvr>
                                      <p:tavLst>
                                        <p:tav tm="0">
                                          <p:val>
                                            <p:strVal val="ppt_x"/>
                                          </p:val>
                                        </p:tav>
                                        <p:tav tm="100000">
                                          <p:val>
                                            <p:strVal val="ppt_x"/>
                                          </p:val>
                                        </p:tav>
                                      </p:tavLst>
                                    </p:anim>
                                    <p:anim calcmode="lin" valueType="num">
                                      <p:cBhvr additive="base">
                                        <p:cTn id="112" dur="500"/>
                                        <p:tgtEl>
                                          <p:spTgt spid="1376293"/>
                                        </p:tgtEl>
                                        <p:attrNameLst>
                                          <p:attrName>ppt_y</p:attrName>
                                        </p:attrNameLst>
                                      </p:cBhvr>
                                      <p:tavLst>
                                        <p:tav tm="0">
                                          <p:val>
                                            <p:strVal val="ppt_y"/>
                                          </p:val>
                                        </p:tav>
                                        <p:tav tm="100000">
                                          <p:val>
                                            <p:strVal val="1+ppt_h/2"/>
                                          </p:val>
                                        </p:tav>
                                      </p:tavLst>
                                    </p:anim>
                                    <p:set>
                                      <p:cBhvr>
                                        <p:cTn id="113" dur="1" fill="hold">
                                          <p:stCondLst>
                                            <p:cond delay="499"/>
                                          </p:stCondLst>
                                        </p:cTn>
                                        <p:tgtEl>
                                          <p:spTgt spid="1376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88" grpId="0" animBg="1"/>
      <p:bldP spid="1376288" grpId="1" animBg="1"/>
      <p:bldP spid="1376289" grpId="0" animBg="1"/>
      <p:bldP spid="1376289" grpId="1" animBg="1"/>
      <p:bldP spid="1376290" grpId="0" animBg="1"/>
      <p:bldP spid="1376290" grpId="1" animBg="1"/>
      <p:bldP spid="1376291" grpId="0" animBg="1"/>
      <p:bldP spid="1376291" grpId="1" animBg="1"/>
      <p:bldP spid="1376292" grpId="0" animBg="1"/>
      <p:bldP spid="1376292" grpId="1" animBg="1"/>
      <p:bldP spid="1376293" grpId="0" animBg="1"/>
      <p:bldP spid="137629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198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1988" name="Rectangle 2"/>
          <p:cNvSpPr>
            <a:spLocks noGrp="1"/>
          </p:cNvSpPr>
          <p:nvPr>
            <p:ph type="title"/>
          </p:nvPr>
        </p:nvSpPr>
        <p:spPr>
          <a:solidFill>
            <a:schemeClr val="bg1">
              <a:alpha val="100000"/>
            </a:schemeClr>
          </a:solidFill>
          <a:ln/>
        </p:spPr>
        <p:txBody>
          <a:bodyPr vert="horz" wrap="square" lIns="91440" tIns="45720" rIns="91440" bIns="45720" anchor="ctr" anchorCtr="0"/>
          <a:p>
            <a:pPr eaLnBrk="1" hangingPunct="1"/>
            <a:r>
              <a:rPr lang="en-US" altLang="zh-CN" sz="3300" dirty="0">
                <a:solidFill>
                  <a:srgbClr val="08122A"/>
                </a:solidFill>
                <a:ea typeface="宋体" panose="02010600030101010101" pitchFamily="2" charset="-122"/>
              </a:rPr>
              <a:t>3.</a:t>
            </a:r>
            <a:r>
              <a:rPr lang="zh-CN" altLang="en-US" sz="3300" dirty="0">
                <a:solidFill>
                  <a:srgbClr val="08122A"/>
                </a:solidFill>
                <a:ea typeface="宋体" panose="02010600030101010101" pitchFamily="2" charset="-122"/>
              </a:rPr>
              <a:t>职业健康安全管理体系</a:t>
            </a:r>
            <a:r>
              <a:rPr lang="zh-CN" altLang="en-US" dirty="0">
                <a:solidFill>
                  <a:srgbClr val="08122A"/>
                </a:solidFill>
                <a:ea typeface="宋体" panose="02010600030101010101" pitchFamily="2" charset="-122"/>
              </a:rPr>
              <a:t>标准术语与定义</a:t>
            </a:r>
            <a:endParaRPr lang="zh-CN" altLang="en-US" dirty="0">
              <a:solidFill>
                <a:srgbClr val="08122A"/>
              </a:solidFill>
              <a:ea typeface="宋体" panose="02010600030101010101" pitchFamily="2" charset="-122"/>
            </a:endParaRPr>
          </a:p>
        </p:txBody>
      </p:sp>
      <p:sp>
        <p:nvSpPr>
          <p:cNvPr id="1388547" name="AutoShape 3"/>
          <p:cNvSpPr>
            <a:spLocks noChangeArrowheads="1"/>
          </p:cNvSpPr>
          <p:nvPr/>
        </p:nvSpPr>
        <p:spPr bwMode="gray">
          <a:xfrm flipV="1">
            <a:off x="1393825" y="3698875"/>
            <a:ext cx="6397625" cy="73818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1990" name="AutoShape 4"/>
          <p:cNvSpPr/>
          <p:nvPr/>
        </p:nvSpPr>
        <p:spPr>
          <a:xfrm flipV="1">
            <a:off x="1296988" y="1557338"/>
            <a:ext cx="6502400" cy="741362"/>
          </a:xfrm>
          <a:custGeom>
            <a:avLst/>
            <a:gdLst>
              <a:gd name="txL" fmla="*/ 3707 w 21600"/>
              <a:gd name="txT" fmla="*/ 3707 h 21600"/>
              <a:gd name="txR" fmla="*/ 17893 w 21600"/>
              <a:gd name="txB" fmla="*/ 17893 h 21600"/>
            </a:gdLst>
            <a:ahLst/>
            <a:cxnLst>
              <a:cxn ang="0">
                <a:pos x="2147483646" y="436670112"/>
              </a:cxn>
              <a:cxn ang="0">
                <a:pos x="2147483646" y="873340224"/>
              </a:cxn>
              <a:cxn ang="0">
                <a:pos x="2147483646" y="436670112"/>
              </a:cxn>
              <a:cxn ang="0">
                <a:pos x="2147483646" y="0"/>
              </a:cxn>
            </a:cxnLst>
            <a:rect l="txL" t="txT" r="txR" b="txB"/>
            <a:pathLst>
              <a:path w="21600" h="21600">
                <a:moveTo>
                  <a:pt x="0" y="0"/>
                </a:moveTo>
                <a:lnTo>
                  <a:pt x="3813" y="21600"/>
                </a:lnTo>
                <a:lnTo>
                  <a:pt x="17787" y="21600"/>
                </a:lnTo>
                <a:lnTo>
                  <a:pt x="21600" y="0"/>
                </a:lnTo>
                <a:lnTo>
                  <a:pt x="0" y="0"/>
                </a:lnTo>
                <a:close/>
              </a:path>
            </a:pathLst>
          </a:custGeom>
          <a:gradFill rotWithShape="1">
            <a:gsLst>
              <a:gs pos="0">
                <a:schemeClr val="accent2">
                  <a:alpha val="39998"/>
                </a:schemeClr>
              </a:gs>
              <a:gs pos="100000">
                <a:srgbClr val="69316A">
                  <a:alpha val="0"/>
                </a:srgbClr>
              </a:gs>
            </a:gsLst>
            <a:lin ang="5400000" scaled="1"/>
            <a:tileRect/>
          </a:gradFill>
          <a:ln w="9525">
            <a:noFill/>
          </a:ln>
        </p:spPr>
        <p:txBody>
          <a:bodyPr/>
          <a:p>
            <a:endParaRPr lang="zh-CN" altLang="en-US"/>
          </a:p>
        </p:txBody>
      </p:sp>
      <p:sp>
        <p:nvSpPr>
          <p:cNvPr id="1388550" name="AutoShape 6"/>
          <p:cNvSpPr>
            <a:spLocks noChangeArrowheads="1"/>
          </p:cNvSpPr>
          <p:nvPr/>
        </p:nvSpPr>
        <p:spPr bwMode="gray">
          <a:xfrm>
            <a:off x="1219200" y="2646363"/>
            <a:ext cx="6653213" cy="157480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88551" name="AutoShape 7"/>
          <p:cNvSpPr>
            <a:spLocks noChangeArrowheads="1"/>
          </p:cNvSpPr>
          <p:nvPr/>
        </p:nvSpPr>
        <p:spPr bwMode="gray">
          <a:xfrm>
            <a:off x="1222375" y="4857750"/>
            <a:ext cx="6653213" cy="10191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41993" name="Picture 9" descr="Picture4"/>
          <p:cNvPicPr>
            <a:picLocks noChangeAspect="1"/>
          </p:cNvPicPr>
          <p:nvPr/>
        </p:nvPicPr>
        <p:blipFill>
          <a:blip r:embed="rId1"/>
          <a:stretch>
            <a:fillRect/>
          </a:stretch>
        </p:blipFill>
        <p:spPr>
          <a:xfrm>
            <a:off x="1276350" y="2257425"/>
            <a:ext cx="674688" cy="574675"/>
          </a:xfrm>
          <a:prstGeom prst="rect">
            <a:avLst/>
          </a:prstGeom>
          <a:noFill/>
          <a:ln w="9525">
            <a:noFill/>
          </a:ln>
        </p:spPr>
      </p:pic>
      <p:pic>
        <p:nvPicPr>
          <p:cNvPr id="41994" name="Picture 10" descr="Picture4"/>
          <p:cNvPicPr>
            <a:picLocks noChangeAspect="1"/>
          </p:cNvPicPr>
          <p:nvPr/>
        </p:nvPicPr>
        <p:blipFill>
          <a:blip r:embed="rId1"/>
          <a:stretch>
            <a:fillRect/>
          </a:stretch>
        </p:blipFill>
        <p:spPr>
          <a:xfrm>
            <a:off x="1273175" y="3851275"/>
            <a:ext cx="676275" cy="573088"/>
          </a:xfrm>
          <a:prstGeom prst="rect">
            <a:avLst/>
          </a:prstGeom>
          <a:noFill/>
          <a:ln w="9525">
            <a:noFill/>
          </a:ln>
        </p:spPr>
      </p:pic>
      <p:pic>
        <p:nvPicPr>
          <p:cNvPr id="41995" name="Picture 11" descr="Picture4"/>
          <p:cNvPicPr>
            <a:picLocks noChangeAspect="1"/>
          </p:cNvPicPr>
          <p:nvPr/>
        </p:nvPicPr>
        <p:blipFill>
          <a:blip r:embed="rId1"/>
          <a:stretch>
            <a:fillRect/>
          </a:stretch>
        </p:blipFill>
        <p:spPr>
          <a:xfrm>
            <a:off x="1277938" y="5362575"/>
            <a:ext cx="674687" cy="573088"/>
          </a:xfrm>
          <a:prstGeom prst="rect">
            <a:avLst/>
          </a:prstGeom>
          <a:noFill/>
          <a:ln w="9525">
            <a:noFill/>
          </a:ln>
        </p:spPr>
      </p:pic>
      <p:sp>
        <p:nvSpPr>
          <p:cNvPr id="41996" name="AutoShape 12"/>
          <p:cNvSpPr/>
          <p:nvPr/>
        </p:nvSpPr>
        <p:spPr>
          <a:xfrm>
            <a:off x="1763713" y="2274888"/>
            <a:ext cx="5688012" cy="433387"/>
          </a:xfrm>
          <a:prstGeom prst="roundRect">
            <a:avLst>
              <a:gd name="adj" fmla="val 16667"/>
            </a:avLst>
          </a:prstGeom>
          <a:solidFill>
            <a:srgbClr val="FEFFFF"/>
          </a:solidFill>
          <a:ln w="28575"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88557" name="AutoShape 13"/>
          <p:cNvSpPr>
            <a:spLocks noChangeArrowheads="1"/>
          </p:cNvSpPr>
          <p:nvPr/>
        </p:nvSpPr>
        <p:spPr bwMode="gray">
          <a:xfrm>
            <a:off x="1403350" y="4437063"/>
            <a:ext cx="6337300" cy="457200"/>
          </a:xfrm>
          <a:prstGeom prst="roundRect">
            <a:avLst>
              <a:gd name="adj" fmla="val 16667"/>
            </a:avLst>
          </a:prstGeom>
          <a:solidFill>
            <a:srgbClr val="FEFFFF"/>
          </a:solidFill>
          <a:ln w="28575">
            <a:solidFill>
              <a:schemeClr val="hlink"/>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1998" name="Text Box 15"/>
          <p:cNvSpPr txBox="1"/>
          <p:nvPr/>
        </p:nvSpPr>
        <p:spPr>
          <a:xfrm>
            <a:off x="1630363" y="2863850"/>
            <a:ext cx="6019800" cy="1069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1600" dirty="0">
                <a:solidFill>
                  <a:srgbClr val="08122A"/>
                </a:solidFill>
                <a:ea typeface="宋体" panose="02010600030101010101" pitchFamily="2" charset="-122"/>
              </a:rPr>
              <a:t>——</a:t>
            </a:r>
            <a:r>
              <a:rPr lang="zh-CN" altLang="en-US" sz="1600" dirty="0">
                <a:solidFill>
                  <a:srgbClr val="08122A"/>
                </a:solidFill>
                <a:ea typeface="宋体" panose="02010600030101010101" pitchFamily="2" charset="-122"/>
              </a:rPr>
              <a:t>它是总的管理体系的一个部分，便于组织对与其业务相关的职业健康安全风险的管理，它包括为制定实施、实现、评审和保持职业健康安全方针所需的组织结构、策划活动、职责权限、惯例、程序和资源等</a:t>
            </a:r>
            <a:endParaRPr lang="zh-CN" altLang="en-US" sz="1600" dirty="0">
              <a:solidFill>
                <a:srgbClr val="08122A"/>
              </a:solidFill>
              <a:latin typeface="Times New Roman" panose="02020603050405020304" pitchFamily="18" charset="0"/>
              <a:ea typeface="宋体" panose="02010600030101010101" pitchFamily="2" charset="-122"/>
            </a:endParaRPr>
          </a:p>
        </p:txBody>
      </p:sp>
      <p:sp>
        <p:nvSpPr>
          <p:cNvPr id="41999" name="Text Box 16"/>
          <p:cNvSpPr txBox="1"/>
          <p:nvPr/>
        </p:nvSpPr>
        <p:spPr>
          <a:xfrm>
            <a:off x="1630363" y="5073650"/>
            <a:ext cx="6019800" cy="587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en-US" altLang="zh-CN" sz="1800" b="1" dirty="0">
                <a:ea typeface="宋体" panose="02010600030101010101" pitchFamily="2" charset="-122"/>
              </a:rPr>
              <a:t>——</a:t>
            </a:r>
            <a:r>
              <a:rPr lang="zh-CN" altLang="en-US" sz="1800" b="1" dirty="0">
                <a:ea typeface="宋体" panose="02010600030101010101" pitchFamily="2" charset="-122"/>
              </a:rPr>
              <a:t>职责、权限和相互关系得到安排的一组人员和设施</a:t>
            </a:r>
            <a:endParaRPr lang="zh-CN" altLang="en-US" sz="1800" b="1" dirty="0">
              <a:ea typeface="宋体" panose="02010600030101010101" pitchFamily="2" charset="-122"/>
            </a:endParaRPr>
          </a:p>
          <a:p>
            <a:pPr marL="0" lvl="0" indent="0">
              <a:lnSpc>
                <a:spcPct val="90000"/>
              </a:lnSpc>
              <a:spcBef>
                <a:spcPct val="0"/>
              </a:spcBef>
              <a:buClr>
                <a:srgbClr val="CCFF33"/>
              </a:buClr>
              <a:buNone/>
            </a:pPr>
            <a:r>
              <a:rPr lang="zh-CN" altLang="en-US" sz="1800" b="1" dirty="0">
                <a:ea typeface="宋体" panose="02010600030101010101" pitchFamily="2" charset="-122"/>
              </a:rPr>
              <a:t>说明：这种安排通常是有序的。</a:t>
            </a:r>
            <a:endParaRPr lang="zh-CN" altLang="en-US" sz="1800" b="1" dirty="0">
              <a:ea typeface="宋体" panose="02010600030101010101" pitchFamily="2" charset="-122"/>
            </a:endParaRPr>
          </a:p>
        </p:txBody>
      </p:sp>
      <p:sp>
        <p:nvSpPr>
          <p:cNvPr id="42000" name="Rectangle 18"/>
          <p:cNvSpPr/>
          <p:nvPr/>
        </p:nvSpPr>
        <p:spPr>
          <a:xfrm>
            <a:off x="1835150" y="2205038"/>
            <a:ext cx="5832475" cy="533400"/>
          </a:xfrm>
          <a:prstGeom prst="rect">
            <a:avLst/>
          </a:prstGeom>
          <a:noFill/>
          <a:ln w="9525">
            <a:noFill/>
          </a:ln>
          <a:effectLst>
            <a:outerShdw algn="ctr" rotWithShape="0">
              <a:srgbClr val="080808">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1600" b="1" dirty="0">
                <a:solidFill>
                  <a:srgbClr val="08122A"/>
                </a:solidFill>
                <a:ea typeface="宋体" panose="02010600030101010101" pitchFamily="2" charset="-122"/>
              </a:rPr>
              <a:t>11.</a:t>
            </a:r>
            <a:r>
              <a:rPr lang="zh-CN" altLang="en-US" sz="1600" b="1" dirty="0">
                <a:solidFill>
                  <a:srgbClr val="08122A"/>
                </a:solidFill>
                <a:ea typeface="宋体" panose="02010600030101010101" pitchFamily="2" charset="-122"/>
              </a:rPr>
              <a:t>职业健康安全管理体系</a:t>
            </a:r>
            <a:endParaRPr lang="zh-CN" altLang="en-US" sz="1600" b="1" dirty="0">
              <a:solidFill>
                <a:srgbClr val="08122A"/>
              </a:solidFill>
              <a:ea typeface="宋体" panose="02010600030101010101" pitchFamily="2" charset="-122"/>
            </a:endParaRPr>
          </a:p>
          <a:p>
            <a:pPr marL="0" lvl="0" indent="0" algn="ctr">
              <a:lnSpc>
                <a:spcPct val="90000"/>
              </a:lnSpc>
              <a:spcBef>
                <a:spcPct val="0"/>
              </a:spcBef>
              <a:buClr>
                <a:srgbClr val="CCFF33"/>
              </a:buClr>
              <a:buNone/>
            </a:pPr>
            <a:r>
              <a:rPr lang="en-US" altLang="zh-CN" sz="1600" b="1" dirty="0">
                <a:solidFill>
                  <a:srgbClr val="08122A"/>
                </a:solidFill>
                <a:ea typeface="宋体" panose="02010600030101010101" pitchFamily="2" charset="-122"/>
              </a:rPr>
              <a:t>(Occupational Health and Safety Management System)</a:t>
            </a:r>
            <a:endParaRPr lang="en-US" altLang="zh-CN" sz="1600" b="1" dirty="0">
              <a:solidFill>
                <a:srgbClr val="08122A"/>
              </a:solidFill>
              <a:ea typeface="宋体" panose="02010600030101010101" pitchFamily="2" charset="-122"/>
            </a:endParaRPr>
          </a:p>
        </p:txBody>
      </p:sp>
      <p:sp>
        <p:nvSpPr>
          <p:cNvPr id="42001" name="Rectangle 19"/>
          <p:cNvSpPr/>
          <p:nvPr/>
        </p:nvSpPr>
        <p:spPr>
          <a:xfrm>
            <a:off x="2087563" y="4446588"/>
            <a:ext cx="5029200" cy="422275"/>
          </a:xfrm>
          <a:prstGeom prst="rect">
            <a:avLst/>
          </a:prstGeom>
          <a:noFill/>
          <a:ln w="9525">
            <a:noFill/>
          </a:ln>
          <a:effectLst>
            <a:outerShdw algn="ctr" rotWithShape="0">
              <a:srgbClr val="080808">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120000"/>
              </a:lnSpc>
              <a:spcBef>
                <a:spcPct val="0"/>
              </a:spcBef>
              <a:buClrTx/>
              <a:buFontTx/>
              <a:buNone/>
            </a:pPr>
            <a:r>
              <a:rPr lang="en-US" altLang="zh-CN" sz="1800" b="1" dirty="0">
                <a:solidFill>
                  <a:srgbClr val="08122A"/>
                </a:solidFill>
                <a:ea typeface="宋体" panose="02010600030101010101" pitchFamily="2" charset="-122"/>
              </a:rPr>
              <a:t>12.</a:t>
            </a:r>
            <a:r>
              <a:rPr lang="zh-CN" altLang="en-US" sz="1800" b="1" dirty="0">
                <a:solidFill>
                  <a:srgbClr val="08122A"/>
                </a:solidFill>
                <a:ea typeface="宋体" panose="02010600030101010101" pitchFamily="2" charset="-122"/>
              </a:rPr>
              <a:t>组织　</a:t>
            </a:r>
            <a:r>
              <a:rPr lang="en-US" altLang="zh-CN" sz="1800" b="1" dirty="0">
                <a:solidFill>
                  <a:srgbClr val="08122A"/>
                </a:solidFill>
                <a:ea typeface="宋体" panose="02010600030101010101" pitchFamily="2" charset="-122"/>
              </a:rPr>
              <a:t>(Organization)</a:t>
            </a:r>
            <a:endParaRPr lang="en-US" altLang="zh-CN" sz="1800" b="1" dirty="0">
              <a:solidFill>
                <a:srgbClr val="08122A"/>
              </a:solidFill>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3011"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3012"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grpSp>
        <p:nvGrpSpPr>
          <p:cNvPr id="43013" name="Group 4"/>
          <p:cNvGrpSpPr/>
          <p:nvPr/>
        </p:nvGrpSpPr>
        <p:grpSpPr>
          <a:xfrm>
            <a:off x="1128713" y="4497388"/>
            <a:ext cx="5846762" cy="947737"/>
            <a:chOff x="0" y="3198"/>
            <a:chExt cx="5056" cy="816"/>
          </a:xfrm>
        </p:grpSpPr>
        <p:sp>
          <p:nvSpPr>
            <p:cNvPr id="43042" name="Rectangle 5"/>
            <p:cNvSpPr/>
            <p:nvPr/>
          </p:nvSpPr>
          <p:spPr>
            <a:xfrm>
              <a:off x="0" y="3408"/>
              <a:ext cx="4766" cy="576"/>
            </a:xfrm>
            <a:prstGeom prst="rect">
              <a:avLst/>
            </a:prstGeom>
            <a:gradFill rotWithShape="1">
              <a:gsLst>
                <a:gs pos="0">
                  <a:srgbClr val="FFFFFF"/>
                </a:gs>
                <a:gs pos="100000">
                  <a:srgbClr val="00CC99"/>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43" name="Group 6"/>
            <p:cNvGrpSpPr/>
            <p:nvPr/>
          </p:nvGrpSpPr>
          <p:grpSpPr>
            <a:xfrm>
              <a:off x="4233" y="3198"/>
              <a:ext cx="823" cy="816"/>
              <a:chOff x="2016" y="1920"/>
              <a:chExt cx="1680" cy="1680"/>
            </a:xfrm>
          </p:grpSpPr>
          <p:sp>
            <p:nvSpPr>
              <p:cNvPr id="43045" name="Oval 7"/>
              <p:cNvSpPr/>
              <p:nvPr/>
            </p:nvSpPr>
            <p:spPr>
              <a:xfrm>
                <a:off x="2016" y="1920"/>
                <a:ext cx="1680" cy="1680"/>
              </a:xfrm>
              <a:prstGeom prst="ellipse">
                <a:avLst/>
              </a:prstGeom>
              <a:gradFill rotWithShape="1">
                <a:gsLst>
                  <a:gs pos="0">
                    <a:srgbClr val="00CC99"/>
                  </a:gs>
                  <a:gs pos="100000">
                    <a:srgbClr val="00322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46" name="Freeform 8"/>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00CC99">
                      <a:alpha val="100000"/>
                    </a:srgbClr>
                  </a:gs>
                </a:gsLst>
                <a:lin ang="5400000" scaled="1"/>
                <a:tileRect/>
              </a:gradFill>
              <a:ln w="0">
                <a:noFill/>
              </a:ln>
            </p:spPr>
            <p:txBody>
              <a:bodyPr/>
              <a:p>
                <a:endParaRPr lang="zh-CN" altLang="en-US"/>
              </a:p>
            </p:txBody>
          </p:sp>
        </p:grpSp>
        <p:sp>
          <p:nvSpPr>
            <p:cNvPr id="1389577" name="Text Box 9"/>
            <p:cNvSpPr txBox="1">
              <a:spLocks noChangeArrowheads="1"/>
            </p:cNvSpPr>
            <p:nvPr/>
          </p:nvSpPr>
          <p:spPr bwMode="gray">
            <a:xfrm>
              <a:off x="4533" y="3251"/>
              <a:ext cx="378" cy="394"/>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D</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nvGrpSpPr>
          <p:cNvPr id="43014" name="Group 10"/>
          <p:cNvGrpSpPr/>
          <p:nvPr/>
        </p:nvGrpSpPr>
        <p:grpSpPr>
          <a:xfrm>
            <a:off x="1128713" y="2725738"/>
            <a:ext cx="4657725" cy="936625"/>
            <a:chOff x="0" y="1666"/>
            <a:chExt cx="4028" cy="806"/>
          </a:xfrm>
        </p:grpSpPr>
        <p:sp>
          <p:nvSpPr>
            <p:cNvPr id="43036" name="Rectangle 11"/>
            <p:cNvSpPr/>
            <p:nvPr/>
          </p:nvSpPr>
          <p:spPr>
            <a:xfrm>
              <a:off x="0" y="1868"/>
              <a:ext cx="3478" cy="576"/>
            </a:xfrm>
            <a:prstGeom prst="rect">
              <a:avLst/>
            </a:prstGeom>
            <a:gradFill rotWithShape="1">
              <a:gsLst>
                <a:gs pos="0">
                  <a:srgbClr val="FFFFFF"/>
                </a:gs>
                <a:gs pos="100000">
                  <a:srgbClr val="418AEB"/>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37" name="Group 12"/>
            <p:cNvGrpSpPr/>
            <p:nvPr/>
          </p:nvGrpSpPr>
          <p:grpSpPr>
            <a:xfrm>
              <a:off x="3217" y="1666"/>
              <a:ext cx="811" cy="806"/>
              <a:chOff x="3938" y="1968"/>
              <a:chExt cx="430" cy="437"/>
            </a:xfrm>
          </p:grpSpPr>
          <p:grpSp>
            <p:nvGrpSpPr>
              <p:cNvPr id="43038" name="Group 13"/>
              <p:cNvGrpSpPr/>
              <p:nvPr/>
            </p:nvGrpSpPr>
            <p:grpSpPr>
              <a:xfrm>
                <a:off x="3938" y="1968"/>
                <a:ext cx="430" cy="437"/>
                <a:chOff x="2016" y="1920"/>
                <a:chExt cx="1680" cy="1680"/>
              </a:xfrm>
            </p:grpSpPr>
            <p:sp>
              <p:nvSpPr>
                <p:cNvPr id="43040" name="Oval 14"/>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41" name="Freeform 15"/>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p>
                  <a:endParaRPr lang="zh-CN" altLang="en-US"/>
                </a:p>
              </p:txBody>
            </p:sp>
          </p:grpSp>
          <p:sp>
            <p:nvSpPr>
              <p:cNvPr id="1389584" name="Text Box 16"/>
              <p:cNvSpPr txBox="1">
                <a:spLocks noChangeArrowheads="1"/>
              </p:cNvSpPr>
              <p:nvPr/>
            </p:nvSpPr>
            <p:spPr bwMode="gray">
              <a:xfrm>
                <a:off x="4054" y="2028"/>
                <a:ext cx="191" cy="213"/>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B</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grpSp>
        <p:nvGrpSpPr>
          <p:cNvPr id="43015" name="Group 17"/>
          <p:cNvGrpSpPr/>
          <p:nvPr/>
        </p:nvGrpSpPr>
        <p:grpSpPr>
          <a:xfrm>
            <a:off x="1128713" y="3576638"/>
            <a:ext cx="5275262" cy="941387"/>
            <a:chOff x="0" y="2426"/>
            <a:chExt cx="4563" cy="811"/>
          </a:xfrm>
        </p:grpSpPr>
        <p:sp>
          <p:nvSpPr>
            <p:cNvPr id="43030" name="Rectangle 18"/>
            <p:cNvSpPr/>
            <p:nvPr/>
          </p:nvSpPr>
          <p:spPr>
            <a:xfrm>
              <a:off x="0" y="2651"/>
              <a:ext cx="4240" cy="577"/>
            </a:xfrm>
            <a:prstGeom prst="rect">
              <a:avLst/>
            </a:prstGeom>
            <a:gradFill rotWithShape="1">
              <a:gsLst>
                <a:gs pos="0">
                  <a:srgbClr val="FFFFFF"/>
                </a:gs>
                <a:gs pos="100000">
                  <a:srgbClr val="56B0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31" name="Group 19"/>
            <p:cNvGrpSpPr/>
            <p:nvPr/>
          </p:nvGrpSpPr>
          <p:grpSpPr>
            <a:xfrm>
              <a:off x="3744" y="2426"/>
              <a:ext cx="819" cy="811"/>
              <a:chOff x="3552" y="3339"/>
              <a:chExt cx="412" cy="392"/>
            </a:xfrm>
          </p:grpSpPr>
          <p:grpSp>
            <p:nvGrpSpPr>
              <p:cNvPr id="43032" name="Group 20"/>
              <p:cNvGrpSpPr/>
              <p:nvPr/>
            </p:nvGrpSpPr>
            <p:grpSpPr>
              <a:xfrm>
                <a:off x="3552" y="3339"/>
                <a:ext cx="412" cy="392"/>
                <a:chOff x="2016" y="1920"/>
                <a:chExt cx="1680" cy="1680"/>
              </a:xfrm>
            </p:grpSpPr>
            <p:sp>
              <p:nvSpPr>
                <p:cNvPr id="43034" name="Oval 21"/>
                <p:cNvSpPr/>
                <p:nvPr/>
              </p:nvSpPr>
              <p:spPr>
                <a:xfrm>
                  <a:off x="2016" y="1920"/>
                  <a:ext cx="1680" cy="1680"/>
                </a:xfrm>
                <a:prstGeom prst="ellipse">
                  <a:avLst/>
                </a:prstGeom>
                <a:gradFill rotWithShape="1">
                  <a:gsLst>
                    <a:gs pos="0">
                      <a:srgbClr val="56B0CC"/>
                    </a:gs>
                    <a:gs pos="100000">
                      <a:srgbClr val="152B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35" name="Freeform 22"/>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56B0CC">
                        <a:alpha val="100000"/>
                      </a:srgbClr>
                    </a:gs>
                  </a:gsLst>
                  <a:lin ang="5400000" scaled="1"/>
                  <a:tileRect/>
                </a:gradFill>
                <a:ln w="0">
                  <a:noFill/>
                </a:ln>
              </p:spPr>
              <p:txBody>
                <a:bodyPr/>
                <a:p>
                  <a:endParaRPr lang="zh-CN" altLang="en-US"/>
                </a:p>
              </p:txBody>
            </p:sp>
          </p:grpSp>
          <p:sp>
            <p:nvSpPr>
              <p:cNvPr id="1389591" name="Text Box 23"/>
              <p:cNvSpPr txBox="1">
                <a:spLocks noChangeArrowheads="1"/>
              </p:cNvSpPr>
              <p:nvPr/>
            </p:nvSpPr>
            <p:spPr bwMode="gray">
              <a:xfrm>
                <a:off x="3693" y="3360"/>
                <a:ext cx="177" cy="191"/>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C</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grpSp>
        <p:nvGrpSpPr>
          <p:cNvPr id="43016" name="Group 24"/>
          <p:cNvGrpSpPr/>
          <p:nvPr/>
        </p:nvGrpSpPr>
        <p:grpSpPr>
          <a:xfrm>
            <a:off x="1128713" y="1851025"/>
            <a:ext cx="4110037" cy="931863"/>
            <a:chOff x="0" y="864"/>
            <a:chExt cx="3553" cy="802"/>
          </a:xfrm>
        </p:grpSpPr>
        <p:sp>
          <p:nvSpPr>
            <p:cNvPr id="43024" name="Rectangle 25"/>
            <p:cNvSpPr/>
            <p:nvPr/>
          </p:nvSpPr>
          <p:spPr>
            <a:xfrm>
              <a:off x="0" y="1084"/>
              <a:ext cx="3147" cy="576"/>
            </a:xfrm>
            <a:prstGeom prst="rect">
              <a:avLst/>
            </a:prstGeom>
            <a:gradFill rotWithShape="1">
              <a:gsLst>
                <a:gs pos="0">
                  <a:srgbClr val="FFFFFF"/>
                </a:gs>
                <a:gs pos="100000">
                  <a:srgbClr val="E98931"/>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25" name="Group 26"/>
            <p:cNvGrpSpPr/>
            <p:nvPr/>
          </p:nvGrpSpPr>
          <p:grpSpPr>
            <a:xfrm>
              <a:off x="2734" y="864"/>
              <a:ext cx="819" cy="802"/>
              <a:chOff x="1488" y="1968"/>
              <a:chExt cx="432" cy="432"/>
            </a:xfrm>
          </p:grpSpPr>
          <p:grpSp>
            <p:nvGrpSpPr>
              <p:cNvPr id="43026" name="Group 27"/>
              <p:cNvGrpSpPr/>
              <p:nvPr/>
            </p:nvGrpSpPr>
            <p:grpSpPr>
              <a:xfrm>
                <a:off x="1488" y="1968"/>
                <a:ext cx="432" cy="432"/>
                <a:chOff x="2016" y="1920"/>
                <a:chExt cx="1680" cy="1680"/>
              </a:xfrm>
            </p:grpSpPr>
            <p:sp>
              <p:nvSpPr>
                <p:cNvPr id="43028" name="Oval 28"/>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29" name="Freeform 29"/>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p>
                  <a:endParaRPr lang="zh-CN" altLang="en-US"/>
                </a:p>
              </p:txBody>
            </p:sp>
          </p:grpSp>
          <p:sp>
            <p:nvSpPr>
              <p:cNvPr id="1389598" name="Text Box 30"/>
              <p:cNvSpPr txBox="1">
                <a:spLocks noChangeArrowheads="1"/>
              </p:cNvSpPr>
              <p:nvPr/>
            </p:nvSpPr>
            <p:spPr bwMode="gray">
              <a:xfrm>
                <a:off x="1618" y="2016"/>
                <a:ext cx="192" cy="212"/>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sp>
        <p:nvSpPr>
          <p:cNvPr id="43017" name="Text Box 31"/>
          <p:cNvSpPr txBox="1"/>
          <p:nvPr/>
        </p:nvSpPr>
        <p:spPr>
          <a:xfrm>
            <a:off x="1331913" y="2152650"/>
            <a:ext cx="31686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800" b="1" dirty="0">
                <a:ea typeface="宋体" panose="02010600030101010101" pitchFamily="2" charset="-122"/>
              </a:rPr>
              <a:t>——</a:t>
            </a:r>
            <a:r>
              <a:rPr lang="zh-CN" altLang="en-US" sz="1800" b="1" dirty="0">
                <a:ea typeface="宋体" panose="02010600030101010101" pitchFamily="2" charset="-122"/>
              </a:rPr>
              <a:t>某一特定危险情况发生的可能性和后果的组合。</a:t>
            </a:r>
            <a:r>
              <a:rPr lang="zh-CN" altLang="en-US" sz="1800" dirty="0">
                <a:solidFill>
                  <a:srgbClr val="0B193D"/>
                </a:solidFill>
                <a:ea typeface="宋体" panose="02010600030101010101" pitchFamily="2" charset="-122"/>
              </a:rPr>
              <a:t> </a:t>
            </a:r>
            <a:endParaRPr lang="en-US" altLang="zh-CN" sz="1800" b="1" dirty="0">
              <a:solidFill>
                <a:srgbClr val="FFFFFF"/>
              </a:solidFill>
              <a:ea typeface="宋体" panose="02010600030101010101" pitchFamily="2" charset="-122"/>
            </a:endParaRPr>
          </a:p>
        </p:txBody>
      </p:sp>
      <p:sp>
        <p:nvSpPr>
          <p:cNvPr id="43018" name="Text Box 32"/>
          <p:cNvSpPr txBox="1"/>
          <p:nvPr/>
        </p:nvSpPr>
        <p:spPr>
          <a:xfrm>
            <a:off x="2165350" y="2997200"/>
            <a:ext cx="276701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ea typeface="宋体" panose="02010600030101010101" pitchFamily="2" charset="-122"/>
              </a:rPr>
              <a:t>可能性：是指导致事故发生的难易程度。</a:t>
            </a:r>
            <a:endParaRPr lang="zh-CN" altLang="en-US" sz="1800" b="1" dirty="0">
              <a:solidFill>
                <a:srgbClr val="FFFFFF"/>
              </a:solidFill>
              <a:ea typeface="宋体" panose="02010600030101010101" pitchFamily="2" charset="-122"/>
            </a:endParaRPr>
          </a:p>
        </p:txBody>
      </p:sp>
      <p:sp>
        <p:nvSpPr>
          <p:cNvPr id="43019" name="Text Box 33"/>
          <p:cNvSpPr txBox="1"/>
          <p:nvPr/>
        </p:nvSpPr>
        <p:spPr>
          <a:xfrm>
            <a:off x="1795463" y="3921125"/>
            <a:ext cx="3856037" cy="587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b="1" dirty="0">
                <a:ea typeface="宋体" panose="02010600030101010101" pitchFamily="2" charset="-122"/>
              </a:rPr>
              <a:t>严重性：是指事故发生后能够组织带来多大的人员伤亡或财产损失</a:t>
            </a:r>
            <a:endParaRPr lang="zh-CN" altLang="en-US" sz="1800" b="1" dirty="0">
              <a:solidFill>
                <a:srgbClr val="FFFFFF"/>
              </a:solidFill>
              <a:ea typeface="宋体" panose="02010600030101010101" pitchFamily="2" charset="-122"/>
            </a:endParaRPr>
          </a:p>
        </p:txBody>
      </p:sp>
      <p:sp>
        <p:nvSpPr>
          <p:cNvPr id="43020" name="Text Box 34"/>
          <p:cNvSpPr txBox="1"/>
          <p:nvPr/>
        </p:nvSpPr>
        <p:spPr>
          <a:xfrm>
            <a:off x="2493963" y="4803775"/>
            <a:ext cx="3446462"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800" b="1" dirty="0">
                <a:ea typeface="宋体" panose="02010600030101010101" pitchFamily="2" charset="-122"/>
              </a:rPr>
              <a:t>暴露于该危险情景的频度</a:t>
            </a:r>
            <a:endParaRPr lang="zh-CN" altLang="en-US" sz="1800" b="1" dirty="0">
              <a:solidFill>
                <a:srgbClr val="FFFFFF"/>
              </a:solidFill>
              <a:ea typeface="宋体" panose="02010600030101010101" pitchFamily="2" charset="-122"/>
            </a:endParaRPr>
          </a:p>
        </p:txBody>
      </p:sp>
      <p:sp>
        <p:nvSpPr>
          <p:cNvPr id="43021" name="AutoShape 35"/>
          <p:cNvSpPr/>
          <p:nvPr/>
        </p:nvSpPr>
        <p:spPr>
          <a:xfrm>
            <a:off x="6580188" y="1804988"/>
            <a:ext cx="2168525" cy="1843087"/>
          </a:xfrm>
          <a:prstGeom prst="wedgeRoundRectCallout">
            <a:avLst>
              <a:gd name="adj1" fmla="val -44759"/>
              <a:gd name="adj2" fmla="val 84694"/>
              <a:gd name="adj3" fmla="val 16667"/>
            </a:avLst>
          </a:prstGeom>
          <a:gradFill rotWithShape="1">
            <a:gsLst>
              <a:gs pos="0">
                <a:srgbClr val="63ECEF"/>
              </a:gs>
              <a:gs pos="100000">
                <a:srgbClr val="FFFFFF"/>
              </a:gs>
            </a:gsLst>
            <a:lin ang="5400000" scaled="1"/>
            <a:tileRect/>
          </a:gradFill>
          <a:ln w="38100" cap="flat" cmpd="sng">
            <a:solidFill>
              <a:schemeClr val="bg2"/>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13. </a:t>
            </a:r>
            <a:r>
              <a:rPr lang="zh-CN" altLang="en-US" b="1" dirty="0">
                <a:solidFill>
                  <a:srgbClr val="000000"/>
                </a:solidFill>
                <a:ea typeface="宋体" panose="02010600030101010101" pitchFamily="2" charset="-122"/>
              </a:rPr>
              <a:t>风险</a:t>
            </a:r>
            <a:r>
              <a:rPr lang="en-US" altLang="zh-CN" b="1" dirty="0">
                <a:ea typeface="宋体" panose="02010600030101010101" pitchFamily="2" charset="-122"/>
              </a:rPr>
              <a:t>(Risk)</a:t>
            </a:r>
            <a:endParaRPr lang="en-US" altLang="zh-CN" b="1" dirty="0">
              <a:solidFill>
                <a:srgbClr val="000000"/>
              </a:solidFill>
              <a:ea typeface="宋体" panose="02010600030101010101" pitchFamily="2" charset="-122"/>
            </a:endParaRPr>
          </a:p>
        </p:txBody>
      </p:sp>
      <p:sp>
        <p:nvSpPr>
          <p:cNvPr id="30758" name="Rectangle 38"/>
          <p:cNvSpPr>
            <a:spLocks noChangeArrowheads="1"/>
          </p:cNvSpPr>
          <p:nvPr/>
        </p:nvSpPr>
        <p:spPr bwMode="auto">
          <a:xfrm>
            <a:off x="1331913" y="5589588"/>
            <a:ext cx="6192838" cy="792163"/>
          </a:xfrm>
          <a:prstGeom prst="rect">
            <a:avLst/>
          </a:prstGeom>
          <a:noFill/>
          <a:ln>
            <a:noFill/>
          </a:ln>
          <a:effectLst>
            <a:prstShdw prst="shdw17" dist="17961" dir="2700000">
              <a:schemeClr val="accent1">
                <a:gamma/>
                <a:shade val="60000"/>
                <a:invGamma/>
              </a:schemeClr>
            </a:prst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759" name="Text Box 39"/>
          <p:cNvSpPr txBox="1"/>
          <p:nvPr/>
        </p:nvSpPr>
        <p:spPr>
          <a:xfrm>
            <a:off x="2339975" y="5734050"/>
            <a:ext cx="4319588" cy="476250"/>
          </a:xfrm>
          <a:prstGeom prst="rect">
            <a:avLst/>
          </a:prstGeom>
          <a:solidFill>
            <a:srgbClr val="FF00FF"/>
          </a:solidFill>
          <a:ln w="9525">
            <a:noFill/>
          </a:ln>
          <a:effectLst>
            <a:prstShdw prst="shdw17" dist="17961" dir="2699999">
              <a:srgbClr val="990099"/>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50000"/>
              </a:spcBef>
              <a:buNone/>
            </a:pPr>
            <a:r>
              <a:rPr lang="en-US" altLang="zh-CN" sz="2800" b="1" dirty="0">
                <a:solidFill>
                  <a:srgbClr val="08122A"/>
                </a:solidFill>
                <a:ea typeface="宋体" panose="02010600030101010101" pitchFamily="2" charset="-122"/>
              </a:rPr>
              <a:t>A </a:t>
            </a:r>
            <a:r>
              <a:rPr lang="zh-CN" altLang="en-US" sz="2800" b="1" dirty="0">
                <a:solidFill>
                  <a:srgbClr val="08122A"/>
                </a:solidFill>
                <a:ea typeface="宋体" panose="02010600030101010101" pitchFamily="2" charset="-122"/>
              </a:rPr>
              <a:t>＝Ｂ</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Ｃ</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Ｄ</a:t>
            </a:r>
            <a:r>
              <a:rPr lang="zh-CN" altLang="en-US" sz="2800" dirty="0">
                <a:solidFill>
                  <a:srgbClr val="08122A"/>
                </a:solidFill>
                <a:ea typeface="宋体" panose="02010600030101010101" pitchFamily="2" charset="-122"/>
              </a:rPr>
              <a:t>（</a:t>
            </a:r>
            <a:r>
              <a:rPr lang="en-US" altLang="zh-CN" sz="2800" dirty="0">
                <a:solidFill>
                  <a:srgbClr val="08122A"/>
                </a:solidFill>
                <a:ea typeface="宋体" panose="02010600030101010101" pitchFamily="2" charset="-122"/>
              </a:rPr>
              <a:t>LEC)</a:t>
            </a:r>
            <a:endParaRPr lang="en-US" altLang="zh-CN" sz="28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7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403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4036"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sp>
        <p:nvSpPr>
          <p:cNvPr id="44037" name="Oval 4"/>
          <p:cNvSpPr/>
          <p:nvPr/>
        </p:nvSpPr>
        <p:spPr>
          <a:xfrm>
            <a:off x="5391150" y="2451100"/>
            <a:ext cx="742950" cy="206375"/>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38" name="Oval 5"/>
          <p:cNvSpPr/>
          <p:nvPr/>
        </p:nvSpPr>
        <p:spPr>
          <a:xfrm>
            <a:off x="4105275" y="4137025"/>
            <a:ext cx="1257300" cy="349250"/>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39" name="Oval 6"/>
          <p:cNvSpPr/>
          <p:nvPr/>
        </p:nvSpPr>
        <p:spPr>
          <a:xfrm>
            <a:off x="5438775" y="6162675"/>
            <a:ext cx="1824038" cy="506413"/>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40" name="Oval 7"/>
          <p:cNvSpPr/>
          <p:nvPr/>
        </p:nvSpPr>
        <p:spPr>
          <a:xfrm>
            <a:off x="1704975" y="4799013"/>
            <a:ext cx="1481138" cy="411162"/>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41" name="Rectangle 8"/>
          <p:cNvSpPr/>
          <p:nvPr/>
        </p:nvSpPr>
        <p:spPr>
          <a:xfrm rot="-7829975">
            <a:off x="4941888" y="4032250"/>
            <a:ext cx="960437" cy="192088"/>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4042" name="Rectangle 9"/>
          <p:cNvSpPr/>
          <p:nvPr/>
        </p:nvSpPr>
        <p:spPr>
          <a:xfrm rot="-743917">
            <a:off x="2952750" y="3579813"/>
            <a:ext cx="1009650" cy="173037"/>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4043" name="Rectangle 11"/>
          <p:cNvSpPr/>
          <p:nvPr/>
        </p:nvSpPr>
        <p:spPr>
          <a:xfrm rot="-3205350">
            <a:off x="5067300" y="2525713"/>
            <a:ext cx="596900" cy="131762"/>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4044" name="Group 12"/>
          <p:cNvGrpSpPr/>
          <p:nvPr/>
        </p:nvGrpSpPr>
        <p:grpSpPr>
          <a:xfrm>
            <a:off x="3890963" y="2559050"/>
            <a:ext cx="1609725" cy="1590675"/>
            <a:chOff x="2016" y="1920"/>
            <a:chExt cx="1680" cy="1680"/>
          </a:xfrm>
        </p:grpSpPr>
        <p:sp>
          <p:nvSpPr>
            <p:cNvPr id="1390605" name="Oval 13"/>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63" name="Freeform 14"/>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p>
              <a:endParaRPr lang="zh-CN" altLang="en-US"/>
            </a:p>
          </p:txBody>
        </p:sp>
      </p:grpSp>
      <p:sp>
        <p:nvSpPr>
          <p:cNvPr id="44045" name="Text Box 15"/>
          <p:cNvSpPr txBox="1"/>
          <p:nvPr/>
        </p:nvSpPr>
        <p:spPr>
          <a:xfrm>
            <a:off x="3870325" y="3054350"/>
            <a:ext cx="161290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chemeClr val="bg1"/>
                </a:solidFill>
                <a:ea typeface="宋体" panose="02010600030101010101" pitchFamily="2" charset="-122"/>
              </a:rPr>
              <a:t>风险评价</a:t>
            </a:r>
            <a:endParaRPr lang="zh-CN" altLang="en-US" sz="1800" b="1" dirty="0">
              <a:solidFill>
                <a:schemeClr val="bg1"/>
              </a:solidFill>
              <a:ea typeface="宋体" panose="02010600030101010101" pitchFamily="2" charset="-122"/>
            </a:endParaRPr>
          </a:p>
        </p:txBody>
      </p:sp>
      <p:grpSp>
        <p:nvGrpSpPr>
          <p:cNvPr id="44046" name="Group 33"/>
          <p:cNvGrpSpPr/>
          <p:nvPr/>
        </p:nvGrpSpPr>
        <p:grpSpPr>
          <a:xfrm>
            <a:off x="5300663" y="1590675"/>
            <a:ext cx="871537" cy="862013"/>
            <a:chOff x="3339" y="1002"/>
            <a:chExt cx="549" cy="543"/>
          </a:xfrm>
        </p:grpSpPr>
        <p:grpSp>
          <p:nvGrpSpPr>
            <p:cNvPr id="44058" name="Group 17"/>
            <p:cNvGrpSpPr/>
            <p:nvPr/>
          </p:nvGrpSpPr>
          <p:grpSpPr>
            <a:xfrm>
              <a:off x="3339" y="1002"/>
              <a:ext cx="549" cy="543"/>
              <a:chOff x="2016" y="1920"/>
              <a:chExt cx="1680" cy="1680"/>
            </a:xfrm>
          </p:grpSpPr>
          <p:sp>
            <p:nvSpPr>
              <p:cNvPr id="1390610" name="Oval 18"/>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61" name="Freeform 19"/>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1">
                      <a:alpha val="100000"/>
                    </a:schemeClr>
                  </a:gs>
                </a:gsLst>
                <a:lin ang="5400000" scaled="1"/>
                <a:tileRect/>
              </a:gradFill>
              <a:ln w="0">
                <a:noFill/>
              </a:ln>
            </p:spPr>
            <p:txBody>
              <a:bodyPr/>
              <a:p>
                <a:endParaRPr lang="zh-CN" altLang="en-US"/>
              </a:p>
            </p:txBody>
          </p:sp>
        </p:grpSp>
        <p:sp>
          <p:nvSpPr>
            <p:cNvPr id="1390612" name="Text Box 20"/>
            <p:cNvSpPr txBox="1">
              <a:spLocks noChangeArrowheads="1"/>
            </p:cNvSpPr>
            <p:nvPr/>
          </p:nvSpPr>
          <p:spPr bwMode="gray">
            <a:xfrm>
              <a:off x="3423" y="1117"/>
              <a:ext cx="404" cy="231"/>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bg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频度</a:t>
              </a:r>
              <a:endParaRPr kumimoji="0" lang="zh-CN" altLang="en-US" sz="1800" b="0" i="0" u="none" strike="noStrike" kern="1200" cap="none" spc="0" normalizeH="0" baseline="0" noProof="0">
                <a:ln>
                  <a:noFill/>
                </a:ln>
                <a:solidFill>
                  <a:schemeClr val="bg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nvGrpSpPr>
          <p:cNvPr id="44047" name="Group 21"/>
          <p:cNvGrpSpPr/>
          <p:nvPr/>
        </p:nvGrpSpPr>
        <p:grpSpPr>
          <a:xfrm>
            <a:off x="1476375" y="2916238"/>
            <a:ext cx="1744663" cy="1790700"/>
            <a:chOff x="912" y="1651"/>
            <a:chExt cx="1099" cy="1128"/>
          </a:xfrm>
        </p:grpSpPr>
        <p:grpSp>
          <p:nvGrpSpPr>
            <p:cNvPr id="44054" name="Group 22"/>
            <p:cNvGrpSpPr/>
            <p:nvPr/>
          </p:nvGrpSpPr>
          <p:grpSpPr>
            <a:xfrm>
              <a:off x="912" y="1651"/>
              <a:ext cx="1099" cy="1128"/>
              <a:chOff x="2016" y="1920"/>
              <a:chExt cx="1680" cy="1680"/>
            </a:xfrm>
          </p:grpSpPr>
          <p:sp>
            <p:nvSpPr>
              <p:cNvPr id="1390615" name="Oval 23"/>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72549"/>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57" name="Freeform 24"/>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p>
                <a:endParaRPr lang="zh-CN" altLang="en-US"/>
              </a:p>
            </p:txBody>
          </p:sp>
        </p:grpSp>
        <p:sp>
          <p:nvSpPr>
            <p:cNvPr id="1390617" name="Text Box 25"/>
            <p:cNvSpPr txBox="1">
              <a:spLocks noChangeArrowheads="1"/>
            </p:cNvSpPr>
            <p:nvPr/>
          </p:nvSpPr>
          <p:spPr bwMode="gray">
            <a:xfrm>
              <a:off x="1059" y="2139"/>
              <a:ext cx="791" cy="327"/>
            </a:xfrm>
            <a:prstGeom prst="rect">
              <a:avLst/>
            </a:prstGeom>
            <a:noFill/>
            <a:ln w="9525">
              <a:noFill/>
              <a:miter lim="800000"/>
            </a:ln>
            <a:effectLst/>
          </p:spPr>
          <p:txBody>
            <a:bodyPr wrap="none">
              <a:spAutoFit/>
            </a:bodyPr>
            <a:lstStyle/>
            <a:p>
              <a:pPr marR="0" algn="ctr" defTabSz="914400">
                <a:buClrTx/>
                <a:buSzTx/>
                <a:buFontTx/>
                <a:buNone/>
                <a:defRPr/>
              </a:pPr>
              <a:r>
                <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可能性</a:t>
              </a:r>
              <a:endPar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nvGrpSpPr>
          <p:cNvPr id="44048" name="Group 26"/>
          <p:cNvGrpSpPr/>
          <p:nvPr/>
        </p:nvGrpSpPr>
        <p:grpSpPr>
          <a:xfrm>
            <a:off x="5232400" y="4176713"/>
            <a:ext cx="2012950" cy="1989137"/>
            <a:chOff x="3278" y="2445"/>
            <a:chExt cx="1268" cy="1253"/>
          </a:xfrm>
        </p:grpSpPr>
        <p:grpSp>
          <p:nvGrpSpPr>
            <p:cNvPr id="44050" name="Group 27"/>
            <p:cNvGrpSpPr/>
            <p:nvPr/>
          </p:nvGrpSpPr>
          <p:grpSpPr>
            <a:xfrm>
              <a:off x="3278" y="2445"/>
              <a:ext cx="1268" cy="1253"/>
              <a:chOff x="2016" y="1920"/>
              <a:chExt cx="1680" cy="1680"/>
            </a:xfrm>
          </p:grpSpPr>
          <p:sp>
            <p:nvSpPr>
              <p:cNvPr id="1390620" name="Oval 28"/>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451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0621" name="Freeform 29"/>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ln>
              <a:effectLst/>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390622" name="Text Box 30"/>
            <p:cNvSpPr txBox="1">
              <a:spLocks noChangeArrowheads="1"/>
            </p:cNvSpPr>
            <p:nvPr/>
          </p:nvSpPr>
          <p:spPr bwMode="gray">
            <a:xfrm>
              <a:off x="3566" y="2975"/>
              <a:ext cx="791" cy="327"/>
            </a:xfrm>
            <a:prstGeom prst="rect">
              <a:avLst/>
            </a:prstGeom>
            <a:noFill/>
            <a:ln w="9525">
              <a:noFill/>
              <a:miter lim="800000"/>
            </a:ln>
            <a:effectLst/>
          </p:spPr>
          <p:txBody>
            <a:bodyPr wrap="none">
              <a:spAutoFit/>
            </a:bodyPr>
            <a:lstStyle/>
            <a:p>
              <a:pPr marR="0" algn="ctr" defTabSz="914400">
                <a:buClrTx/>
                <a:buSzTx/>
                <a:buFontTx/>
                <a:buNone/>
                <a:defRPr/>
              </a:pPr>
              <a:r>
                <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严重性</a:t>
              </a:r>
              <a:endPar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1390624" name="AutoShape 32"/>
          <p:cNvSpPr/>
          <p:nvPr/>
        </p:nvSpPr>
        <p:spPr>
          <a:xfrm>
            <a:off x="611188" y="3573463"/>
            <a:ext cx="7056437" cy="2879725"/>
          </a:xfrm>
          <a:prstGeom prst="wedgeRectCallout">
            <a:avLst>
              <a:gd name="adj1" fmla="val -1856"/>
              <a:gd name="adj2" fmla="val -60972"/>
            </a:avLst>
          </a:prstGeom>
          <a:solidFill>
            <a:srgbClr val="FFCCFF"/>
          </a:solid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b="1" dirty="0">
                <a:ea typeface="宋体" panose="02010600030101010101" pitchFamily="2" charset="-122"/>
              </a:rPr>
              <a:t>14</a:t>
            </a:r>
            <a:r>
              <a:rPr lang="zh-CN" altLang="en-US" sz="1800" b="1" dirty="0">
                <a:ea typeface="宋体" panose="02010600030101010101" pitchFamily="2" charset="-122"/>
              </a:rPr>
              <a:t>、风险评价（</a:t>
            </a:r>
            <a:r>
              <a:rPr lang="en-US" altLang="zh-CN" sz="1800" b="1" dirty="0">
                <a:ea typeface="宋体" panose="02010600030101010101" pitchFamily="2" charset="-122"/>
              </a:rPr>
              <a:t>Risk Assessment</a:t>
            </a:r>
            <a:r>
              <a:rPr lang="zh-CN" altLang="en-US" sz="1800" b="1" dirty="0">
                <a:ea typeface="宋体" panose="02010600030101010101" pitchFamily="2" charset="-122"/>
              </a:rPr>
              <a:t>）</a:t>
            </a: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r>
              <a:rPr lang="zh-CN" altLang="en-US" sz="1800" b="1" dirty="0">
                <a:ea typeface="宋体" panose="02010600030101010101" pitchFamily="2" charset="-122"/>
              </a:rPr>
              <a:t> </a:t>
            </a:r>
            <a:r>
              <a:rPr lang="en-US" altLang="zh-CN" sz="1800" b="1" dirty="0">
                <a:ea typeface="宋体" panose="02010600030101010101" pitchFamily="2" charset="-122"/>
              </a:rPr>
              <a:t>——</a:t>
            </a:r>
            <a:r>
              <a:rPr lang="zh-CN" altLang="en-US" sz="1800" b="1" dirty="0">
                <a:ea typeface="宋体" panose="02010600030101010101" pitchFamily="2" charset="-122"/>
              </a:rPr>
              <a:t>评估风险大小以及确定风险是否在可容许程度的全过程。</a:t>
            </a: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r>
              <a:rPr lang="zh-CN" altLang="en-US" sz="1800" b="1" dirty="0">
                <a:ea typeface="宋体" panose="02010600030101010101" pitchFamily="2" charset="-122"/>
              </a:rPr>
              <a:t>● </a:t>
            </a:r>
            <a:r>
              <a:rPr lang="zh-CN" altLang="en-US" sz="1800" dirty="0">
                <a:ea typeface="宋体" panose="02010600030101010101" pitchFamily="2" charset="-122"/>
              </a:rPr>
              <a:t>是针对存在的危险源因素导致事故的可能性和严重性进行分析，以确定这种危险源是否可接受。</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可能性（易发性）：采取数学方法，最后得出一个综合指标来实现</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严重性（事故后果严重度）：通过工程学的方法分析。</a:t>
            </a:r>
            <a:endParaRPr lang="zh-CN" altLang="en-US" sz="1800" dirty="0">
              <a:ea typeface="宋体" panose="02010600030101010101" pitchFamily="2" charset="-122"/>
            </a:endParaRPr>
          </a:p>
          <a:p>
            <a:pPr marL="342900" lvl="0" indent="-342900" algn="just" eaLnBrk="1" hangingPunct="1">
              <a:buNone/>
            </a:pPr>
            <a:r>
              <a:rPr lang="zh-CN" altLang="en-US" sz="1800" dirty="0">
                <a:ea typeface="宋体" panose="02010600030101010101" pitchFamily="2" charset="-122"/>
              </a:rPr>
              <a:t>●暴露于该危险情景的频度。</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是否可接受的判断需根据相关的知识，如法律、法规及组织具体</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情况加以确定，一般说来，这个标准或界限值不是一成不变的。</a:t>
            </a:r>
            <a:endParaRPr lang="zh-CN" altLang="en-US" sz="18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90624"/>
                                        </p:tgtEl>
                                        <p:attrNameLst>
                                          <p:attrName>style.visibility</p:attrName>
                                        </p:attrNameLst>
                                      </p:cBhvr>
                                      <p:to>
                                        <p:strVal val="visible"/>
                                      </p:to>
                                    </p:set>
                                    <p:anim calcmode="lin" valueType="num">
                                      <p:cBhvr additive="base">
                                        <p:cTn id="7" dur="500" fill="hold"/>
                                        <p:tgtEl>
                                          <p:spTgt spid="1390624"/>
                                        </p:tgtEl>
                                        <p:attrNameLst>
                                          <p:attrName>ppt_x</p:attrName>
                                        </p:attrNameLst>
                                      </p:cBhvr>
                                      <p:tavLst>
                                        <p:tav tm="0">
                                          <p:val>
                                            <p:strVal val="0-#ppt_w/2"/>
                                          </p:val>
                                        </p:tav>
                                        <p:tav tm="100000">
                                          <p:val>
                                            <p:strVal val="#ppt_x"/>
                                          </p:val>
                                        </p:tav>
                                      </p:tavLst>
                                    </p:anim>
                                    <p:anim calcmode="lin" valueType="num">
                                      <p:cBhvr additive="base">
                                        <p:cTn id="8" dur="500" fill="hold"/>
                                        <p:tgtEl>
                                          <p:spTgt spid="13906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1390624"/>
                                        </p:tgtEl>
                                      </p:cBhvr>
                                    </p:animEffect>
                                    <p:set>
                                      <p:cBhvr>
                                        <p:cTn id="13" dur="1" fill="hold">
                                          <p:stCondLst>
                                            <p:cond delay="1999"/>
                                          </p:stCondLst>
                                        </p:cTn>
                                        <p:tgtEl>
                                          <p:spTgt spid="13906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624" grpId="0" animBg="1"/>
      <p:bldP spid="13906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505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5060"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grpSp>
        <p:nvGrpSpPr>
          <p:cNvPr id="2" name="Group 3"/>
          <p:cNvGrpSpPr/>
          <p:nvPr/>
        </p:nvGrpSpPr>
        <p:grpSpPr>
          <a:xfrm>
            <a:off x="1692275" y="2205038"/>
            <a:ext cx="5867400" cy="1368425"/>
            <a:chOff x="912" y="1008"/>
            <a:chExt cx="3984" cy="912"/>
          </a:xfrm>
        </p:grpSpPr>
        <p:sp>
          <p:nvSpPr>
            <p:cNvPr id="45069" name="AutoShape 4"/>
            <p:cNvSpPr/>
            <p:nvPr/>
          </p:nvSpPr>
          <p:spPr>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5070" name="Group 5"/>
            <p:cNvGrpSpPr/>
            <p:nvPr/>
          </p:nvGrpSpPr>
          <p:grpSpPr>
            <a:xfrm>
              <a:off x="999" y="1092"/>
              <a:ext cx="768" cy="746"/>
              <a:chOff x="999" y="1092"/>
              <a:chExt cx="768" cy="746"/>
            </a:xfrm>
          </p:grpSpPr>
          <p:sp>
            <p:nvSpPr>
              <p:cNvPr id="1391622" name="AutoShape 6"/>
              <p:cNvSpPr>
                <a:spLocks noChangeArrowheads="1"/>
              </p:cNvSpPr>
              <p:nvPr/>
            </p:nvSpPr>
            <p:spPr bwMode="gray">
              <a:xfrm>
                <a:off x="999" y="1092"/>
                <a:ext cx="766"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23" name="Freeform 7"/>
              <p:cNvSpPr/>
              <p:nvPr/>
            </p:nvSpPr>
            <p:spPr bwMode="gray">
              <a:xfrm>
                <a:off x="1048" y="1138"/>
                <a:ext cx="384"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24" name="Text Box 8"/>
              <p:cNvSpPr txBox="1">
                <a:spLocks noChangeArrowheads="1"/>
              </p:cNvSpPr>
              <p:nvPr/>
            </p:nvSpPr>
            <p:spPr bwMode="gray">
              <a:xfrm>
                <a:off x="1177" y="1295"/>
                <a:ext cx="395" cy="346"/>
              </a:xfrm>
              <a:prstGeom prst="rect">
                <a:avLst/>
              </a:prstGeom>
              <a:noFill/>
              <a:ln w="9525" algn="ctr">
                <a:noFill/>
                <a:miter lim="800000"/>
              </a:ln>
              <a:effectLst/>
            </p:spPr>
            <p:txBody>
              <a:bodyPr wrap="none">
                <a:spAutoFit/>
              </a:bodyPr>
              <a:lstStyle/>
              <a:p>
                <a:pPr marR="0" algn="ctr" defTabSz="914400">
                  <a:buClrTx/>
                  <a:buSzTx/>
                  <a:buFontTx/>
                  <a:buNone/>
                  <a:defRPr/>
                </a:pPr>
                <a:r>
                  <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15</a:t>
                </a:r>
                <a:endPar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5071" name="Text Box 9"/>
            <p:cNvSpPr txBox="1"/>
            <p:nvPr/>
          </p:nvSpPr>
          <p:spPr>
            <a:xfrm>
              <a:off x="1872" y="1149"/>
              <a:ext cx="2928" cy="563"/>
            </a:xfrm>
            <a:prstGeom prst="rect">
              <a:avLst/>
            </a:prstGeom>
            <a:noFill/>
            <a:ln w="9525" cap="flat" cmpd="sng">
              <a:solidFill>
                <a:srgbClr val="08122A"/>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可容许风险（</a:t>
              </a:r>
              <a:r>
                <a:rPr lang="en-US" altLang="zh-CN" sz="1800" dirty="0">
                  <a:solidFill>
                    <a:srgbClr val="08122A"/>
                  </a:solidFill>
                  <a:ea typeface="宋体" panose="02010600030101010101" pitchFamily="2" charset="-122"/>
                </a:rPr>
                <a:t>Tolerable Assessment</a:t>
              </a:r>
              <a:r>
                <a:rPr lang="zh-CN" altLang="en-US" sz="1800" dirty="0">
                  <a:solidFill>
                    <a:srgbClr val="08122A"/>
                  </a:solidFill>
                  <a:ea typeface="宋体" panose="02010600030101010101" pitchFamily="2" charset="-122"/>
                </a:rPr>
                <a:t>）</a:t>
              </a:r>
              <a:endParaRPr lang="zh-CN" altLang="en-US"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en-US" altLang="zh-CN" sz="1800" dirty="0">
                  <a:solidFill>
                    <a:srgbClr val="08122A"/>
                  </a:solidFill>
                  <a:ea typeface="宋体" panose="02010600030101010101" pitchFamily="2" charset="-122"/>
                </a:rPr>
                <a:t>——</a:t>
              </a:r>
              <a:r>
                <a:rPr lang="zh-CN" altLang="en-US" sz="1800" dirty="0">
                  <a:solidFill>
                    <a:srgbClr val="08122A"/>
                  </a:solidFill>
                  <a:ea typeface="宋体" panose="02010600030101010101" pitchFamily="2" charset="-122"/>
                </a:rPr>
                <a:t>根据组织的法律义务和职业健康安全方针，已降至组织可接受程度的风险</a:t>
              </a:r>
              <a:endParaRPr lang="zh-CN" altLang="en-US" sz="2400" dirty="0">
                <a:solidFill>
                  <a:srgbClr val="08122A"/>
                </a:solidFill>
                <a:latin typeface="楷体_GB2312" pitchFamily="1" charset="-122"/>
                <a:ea typeface="楷体_GB2312" pitchFamily="1" charset="-122"/>
              </a:endParaRPr>
            </a:p>
          </p:txBody>
        </p:sp>
      </p:grpSp>
      <p:grpSp>
        <p:nvGrpSpPr>
          <p:cNvPr id="4" name="Group 24"/>
          <p:cNvGrpSpPr/>
          <p:nvPr/>
        </p:nvGrpSpPr>
        <p:grpSpPr>
          <a:xfrm>
            <a:off x="1692275" y="4005263"/>
            <a:ext cx="5832475" cy="1649412"/>
            <a:chOff x="1066" y="2523"/>
            <a:chExt cx="3674" cy="1039"/>
          </a:xfrm>
        </p:grpSpPr>
        <p:sp>
          <p:nvSpPr>
            <p:cNvPr id="45063" name="AutoShape 11"/>
            <p:cNvSpPr/>
            <p:nvPr/>
          </p:nvSpPr>
          <p:spPr>
            <a:xfrm>
              <a:off x="1066" y="2523"/>
              <a:ext cx="3674" cy="1037"/>
            </a:xfrm>
            <a:prstGeom prst="roundRect">
              <a:avLst>
                <a:gd name="adj" fmla="val 10889"/>
              </a:avLst>
            </a:prstGeom>
            <a:gradFill rotWithShape="1">
              <a:gsLst>
                <a:gs pos="0">
                  <a:srgbClr val="DDDDDD"/>
                </a:gs>
                <a:gs pos="50000">
                  <a:srgbClr val="F2F2F2"/>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5064" name="Group 12"/>
            <p:cNvGrpSpPr/>
            <p:nvPr/>
          </p:nvGrpSpPr>
          <p:grpSpPr>
            <a:xfrm>
              <a:off x="1146" y="2619"/>
              <a:ext cx="708" cy="848"/>
              <a:chOff x="999" y="2100"/>
              <a:chExt cx="768" cy="746"/>
            </a:xfrm>
          </p:grpSpPr>
          <p:sp>
            <p:nvSpPr>
              <p:cNvPr id="1391629"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30" name="Freeform 14"/>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31" name="Text Box 15"/>
              <p:cNvSpPr txBox="1">
                <a:spLocks noChangeArrowheads="1"/>
              </p:cNvSpPr>
              <p:nvPr/>
            </p:nvSpPr>
            <p:spPr bwMode="gray">
              <a:xfrm>
                <a:off x="1176" y="2304"/>
                <a:ext cx="397" cy="288"/>
              </a:xfrm>
              <a:prstGeom prst="rect">
                <a:avLst/>
              </a:prstGeom>
              <a:noFill/>
              <a:ln w="9525" algn="ctr">
                <a:noFill/>
                <a:miter lim="800000"/>
              </a:ln>
              <a:effectLst/>
            </p:spPr>
            <p:txBody>
              <a:bodyPr wrap="none">
                <a:spAutoFit/>
              </a:bodyPr>
              <a:lstStyle/>
              <a:p>
                <a:pPr marR="0" algn="ctr" defTabSz="914400">
                  <a:buClrTx/>
                  <a:buSzTx/>
                  <a:buFontTx/>
                  <a:buNone/>
                  <a:defRPr/>
                </a:pPr>
                <a:r>
                  <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16</a:t>
                </a:r>
                <a:endPar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5065" name="Text Box 16"/>
            <p:cNvSpPr txBox="1"/>
            <p:nvPr/>
          </p:nvSpPr>
          <p:spPr>
            <a:xfrm>
              <a:off x="1951" y="2568"/>
              <a:ext cx="2700" cy="99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安全 </a:t>
              </a:r>
              <a:r>
                <a:rPr lang="en-US" altLang="zh-CN" sz="1800" dirty="0">
                  <a:solidFill>
                    <a:srgbClr val="08122A"/>
                  </a:solidFill>
                  <a:ea typeface="宋体" panose="02010600030101010101" pitchFamily="2" charset="-122"/>
                </a:rPr>
                <a:t>(Safety)</a:t>
              </a:r>
              <a:endParaRPr lang="en-US" altLang="zh-CN"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en-US" altLang="zh-CN" sz="1800" dirty="0">
                  <a:solidFill>
                    <a:srgbClr val="08122A"/>
                  </a:solidFill>
                  <a:ea typeface="宋体" panose="02010600030101010101" pitchFamily="2" charset="-122"/>
                </a:rPr>
                <a:t>  ——</a:t>
              </a:r>
              <a:r>
                <a:rPr lang="zh-CN" altLang="en-US" sz="1800" dirty="0">
                  <a:solidFill>
                    <a:srgbClr val="08122A"/>
                  </a:solidFill>
                  <a:ea typeface="宋体" panose="02010600030101010101" pitchFamily="2" charset="-122"/>
                </a:rPr>
                <a:t>免除了不可接受的损害风险的状态</a:t>
              </a:r>
              <a:endParaRPr lang="zh-CN" altLang="en-US"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 ● 经过危险评价，确定了不可接受的风险，那么它就要采取措施将不可接受危险降低至可容许的程度，使人们避免遭受到不可接受危险的伤害。</a:t>
              </a:r>
              <a:endParaRPr lang="zh-CN" altLang="en-US" sz="1800" dirty="0">
                <a:solidFill>
                  <a:srgbClr val="08122A"/>
                </a:solidFill>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fmla="#ppt_w*sin(2.5*pi*$)">
                                          <p:val>
                                            <p:fltVal val="0.000000"/>
                                          </p:val>
                                        </p:tav>
                                        <p:tav tm="100000">
                                          <p:val>
                                            <p:fltVal val="1.000000"/>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8435"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8436" name="Rectangle 2"/>
          <p:cNvSpPr>
            <a:spLocks noGrp="1"/>
          </p:cNvSpPr>
          <p:nvPr>
            <p:ph type="title"/>
          </p:nvPr>
        </p:nvSpPr>
        <p:spPr>
          <a:xfrm>
            <a:off x="611188" y="692150"/>
            <a:ext cx="7800975" cy="563563"/>
          </a:xfrm>
          <a:ln/>
        </p:spPr>
        <p:txBody>
          <a:bodyPr vert="horz" wrap="square" lIns="91440" tIns="45720" rIns="91440" bIns="45720" anchor="ctr" anchorCtr="0"/>
          <a:p>
            <a:pPr eaLnBrk="1" hangingPunct="1"/>
            <a:r>
              <a:rPr lang="zh-CN" altLang="en-US" sz="2800" dirty="0">
                <a:ea typeface="宋体" panose="02010600030101010101" pitchFamily="2" charset="-122"/>
              </a:rPr>
              <a:t>煤矿职业健康安全管理体系</a:t>
            </a:r>
            <a:endParaRPr lang="zh-CN" altLang="en-US" sz="2800" dirty="0">
              <a:ea typeface="宋体" panose="02010600030101010101" pitchFamily="2" charset="-122"/>
            </a:endParaRPr>
          </a:p>
        </p:txBody>
      </p:sp>
      <p:sp>
        <p:nvSpPr>
          <p:cNvPr id="18437"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18438"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18439"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18440" name="Line 7"/>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18441" name="Line 9"/>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18442" name="Line 10"/>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37355" name="Oval 11"/>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7356" name="Oval 12"/>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7357" name="Oval 13"/>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8446" name="Oval 14"/>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7" name="Oval 15"/>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8" name="Oval 16"/>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9" name="Oval 17"/>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0" name="Oval 18"/>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18451" name="AutoShape 20"/>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65" name="Rectangle 21"/>
          <p:cNvSpPr/>
          <p:nvPr/>
        </p:nvSpPr>
        <p:spPr>
          <a:xfrm>
            <a:off x="3524250" y="2028825"/>
            <a:ext cx="49355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18453" name="AutoShape 22"/>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69" name="Rectangle 25"/>
          <p:cNvSpPr/>
          <p:nvPr/>
        </p:nvSpPr>
        <p:spPr>
          <a:xfrm>
            <a:off x="3563938" y="3116263"/>
            <a:ext cx="34623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18455" name="Oval 26"/>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6" name="Oval 27"/>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7" name="AutoShape 29"/>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74" name="Rectangle 30"/>
          <p:cNvSpPr>
            <a:spLocks noChangeArrowheads="1"/>
          </p:cNvSpPr>
          <p:nvPr/>
        </p:nvSpPr>
        <p:spPr bwMode="auto">
          <a:xfrm>
            <a:off x="349250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8459" name="Oval 31"/>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60" name="AutoShape 32"/>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77" name="Rectangle 33"/>
          <p:cNvSpPr/>
          <p:nvPr/>
        </p:nvSpPr>
        <p:spPr>
          <a:xfrm>
            <a:off x="1763713" y="5192713"/>
            <a:ext cx="66246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18462" name="Oval 34"/>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80" name="Text Box 36"/>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7380"/>
                                        </p:tgtEl>
                                        <p:attrNameLst>
                                          <p:attrName>style.visibility</p:attrName>
                                        </p:attrNameLst>
                                      </p:cBhvr>
                                      <p:to>
                                        <p:strVal val="visible"/>
                                      </p:to>
                                    </p:set>
                                    <p:anim calcmode="lin" valueType="num">
                                      <p:cBhvr>
                                        <p:cTn id="7" dur="1000" fill="hold"/>
                                        <p:tgtEl>
                                          <p:spTgt spid="1337380"/>
                                        </p:tgtEl>
                                        <p:attrNameLst>
                                          <p:attrName>ppt_w</p:attrName>
                                        </p:attrNameLst>
                                      </p:cBhvr>
                                      <p:tavLst>
                                        <p:tav tm="0" fmla="#ppt_w*sin(2.5*pi*$)">
                                          <p:val>
                                            <p:fltVal val="0.000000"/>
                                          </p:val>
                                        </p:tav>
                                        <p:tav tm="100000">
                                          <p:val>
                                            <p:fltVal val="1.000000"/>
                                          </p:val>
                                        </p:tav>
                                      </p:tavLst>
                                    </p:anim>
                                    <p:anim calcmode="lin" valueType="num">
                                      <p:cBhvr>
                                        <p:cTn id="8" dur="1000" fill="hold"/>
                                        <p:tgtEl>
                                          <p:spTgt spid="13373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7365"/>
                                        </p:tgtEl>
                                        <p:attrNameLst>
                                          <p:attrName>style.visibility</p:attrName>
                                        </p:attrNameLst>
                                      </p:cBhvr>
                                      <p:to>
                                        <p:strVal val="visible"/>
                                      </p:to>
                                    </p:set>
                                    <p:anim calcmode="lin" valueType="num">
                                      <p:cBhvr additive="base">
                                        <p:cTn id="13" dur="500" fill="hold"/>
                                        <p:tgtEl>
                                          <p:spTgt spid="1337365"/>
                                        </p:tgtEl>
                                        <p:attrNameLst>
                                          <p:attrName>ppt_x</p:attrName>
                                        </p:attrNameLst>
                                      </p:cBhvr>
                                      <p:tavLst>
                                        <p:tav tm="0">
                                          <p:val>
                                            <p:strVal val="1+#ppt_w/2"/>
                                          </p:val>
                                        </p:tav>
                                        <p:tav tm="100000">
                                          <p:val>
                                            <p:strVal val="#ppt_x"/>
                                          </p:val>
                                        </p:tav>
                                      </p:tavLst>
                                    </p:anim>
                                    <p:anim calcmode="lin" valueType="num">
                                      <p:cBhvr additive="base">
                                        <p:cTn id="14" dur="500" fill="hold"/>
                                        <p:tgtEl>
                                          <p:spTgt spid="1337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7369"/>
                                        </p:tgtEl>
                                        <p:attrNameLst>
                                          <p:attrName>style.visibility</p:attrName>
                                        </p:attrNameLst>
                                      </p:cBhvr>
                                      <p:to>
                                        <p:strVal val="visible"/>
                                      </p:to>
                                    </p:set>
                                    <p:anim calcmode="lin" valueType="num">
                                      <p:cBhvr additive="base">
                                        <p:cTn id="19" dur="500" fill="hold"/>
                                        <p:tgtEl>
                                          <p:spTgt spid="1337369"/>
                                        </p:tgtEl>
                                        <p:attrNameLst>
                                          <p:attrName>ppt_x</p:attrName>
                                        </p:attrNameLst>
                                      </p:cBhvr>
                                      <p:tavLst>
                                        <p:tav tm="0">
                                          <p:val>
                                            <p:strVal val="#ppt_x"/>
                                          </p:val>
                                        </p:tav>
                                        <p:tav tm="100000">
                                          <p:val>
                                            <p:strVal val="#ppt_x"/>
                                          </p:val>
                                        </p:tav>
                                      </p:tavLst>
                                    </p:anim>
                                    <p:anim calcmode="lin" valueType="num">
                                      <p:cBhvr additive="base">
                                        <p:cTn id="20" dur="500" fill="hold"/>
                                        <p:tgtEl>
                                          <p:spTgt spid="13373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37374"/>
                                        </p:tgtEl>
                                        <p:attrNameLst>
                                          <p:attrName>style.visibility</p:attrName>
                                        </p:attrNameLst>
                                      </p:cBhvr>
                                      <p:to>
                                        <p:strVal val="visible"/>
                                      </p:to>
                                    </p:set>
                                    <p:animEffect transition="in" filter="blinds(horizontal)">
                                      <p:cBhvr>
                                        <p:cTn id="25" dur="500"/>
                                        <p:tgtEl>
                                          <p:spTgt spid="133737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37377"/>
                                        </p:tgtEl>
                                        <p:attrNameLst>
                                          <p:attrName>style.visibility</p:attrName>
                                        </p:attrNameLst>
                                      </p:cBhvr>
                                      <p:to>
                                        <p:strVal val="visible"/>
                                      </p:to>
                                    </p:set>
                                    <p:animEffect transition="in" filter="blinds(horizontal)">
                                      <p:cBhvr>
                                        <p:cTn id="30" dur="500"/>
                                        <p:tgtEl>
                                          <p:spTgt spid="133737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mph" presetSubtype="2" fill="hold" grpId="1" nodeType="clickEffect">
                                  <p:stCondLst>
                                    <p:cond delay="0"/>
                                  </p:stCondLst>
                                  <p:childTnLst>
                                    <p:anim to="1.5" calcmode="lin" valueType="num">
                                      <p:cBhvr override="childStyle">
                                        <p:cTn id="34" dur="2000" fill="hold"/>
                                        <p:tgtEl>
                                          <p:spTgt spid="133736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365" grpId="0"/>
      <p:bldP spid="1337365" grpId="1"/>
      <p:bldP spid="1337369" grpId="0"/>
      <p:bldP spid="1337374" grpId="0"/>
      <p:bldP spid="1337377" grpId="0"/>
      <p:bldP spid="13373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608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6084" name="Rectangle 2"/>
          <p:cNvSpPr>
            <a:spLocks noGrp="1"/>
          </p:cNvSpPr>
          <p:nvPr>
            <p:ph type="title"/>
          </p:nvPr>
        </p:nvSpPr>
        <p:spPr>
          <a:xfrm>
            <a:off x="611188" y="692150"/>
            <a:ext cx="7800975" cy="563563"/>
          </a:xfrm>
          <a:ln/>
        </p:spPr>
        <p:txBody>
          <a:bodyPr vert="horz" wrap="square" lIns="91440" tIns="45720" rIns="91440" bIns="45720" anchor="ctr" anchorCtr="0"/>
          <a:p>
            <a:pPr algn="ctr" eaLnBrk="1" hangingPunct="1"/>
            <a:r>
              <a:rPr lang="zh-CN" altLang="en-US" sz="2800" dirty="0">
                <a:ea typeface="宋体" panose="02010600030101010101" pitchFamily="2" charset="-122"/>
              </a:rPr>
              <a:t>煤矿企业职业健康安全管理体系</a:t>
            </a:r>
            <a:endParaRPr lang="zh-CN" altLang="en-US" sz="2800" dirty="0">
              <a:ea typeface="宋体" panose="02010600030101010101" pitchFamily="2" charset="-122"/>
            </a:endParaRPr>
          </a:p>
        </p:txBody>
      </p:sp>
      <p:sp>
        <p:nvSpPr>
          <p:cNvPr id="46085"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46086"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46087"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46088"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46089"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46090"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92649"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2650"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2651"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6094"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5"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6"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7"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8"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46099"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0" name="Rectangle 18"/>
          <p:cNvSpPr/>
          <p:nvPr/>
        </p:nvSpPr>
        <p:spPr>
          <a:xfrm>
            <a:off x="3524250" y="2028825"/>
            <a:ext cx="49355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46101"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2" name="Rectangle 20"/>
          <p:cNvSpPr/>
          <p:nvPr/>
        </p:nvSpPr>
        <p:spPr>
          <a:xfrm>
            <a:off x="3563938" y="3116263"/>
            <a:ext cx="34623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46103"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4"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5"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92664" name="Rectangle 24"/>
          <p:cNvSpPr>
            <a:spLocks noChangeArrowheads="1"/>
          </p:cNvSpPr>
          <p:nvPr/>
        </p:nvSpPr>
        <p:spPr bwMode="auto">
          <a:xfrm>
            <a:off x="349250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6107"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8"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92667" name="Rectangle 27"/>
          <p:cNvSpPr/>
          <p:nvPr/>
        </p:nvSpPr>
        <p:spPr>
          <a:xfrm>
            <a:off x="1763713" y="5192713"/>
            <a:ext cx="66246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46110"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11"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392667"/>
                                        </p:tgtEl>
                                        <p:attrNameLst>
                                          <p:attrName>ppt_x</p:attrName>
                                          <p:attrName>ppt_y</p:attrName>
                                        </p:attrNameLst>
                                      </p:cBhvr>
                                    </p:animMotion>
                                    <p:animRot by="1500000">
                                      <p:cBhvr>
                                        <p:cTn id="7" dur="125" fill="hold">
                                          <p:stCondLst>
                                            <p:cond delay="0"/>
                                          </p:stCondLst>
                                        </p:cTn>
                                        <p:tgtEl>
                                          <p:spTgt spid="1392667"/>
                                        </p:tgtEl>
                                        <p:attrNameLst>
                                          <p:attrName>r</p:attrName>
                                        </p:attrNameLst>
                                      </p:cBhvr>
                                    </p:animRot>
                                    <p:animRot by="-1500000">
                                      <p:cBhvr>
                                        <p:cTn id="8" dur="125" fill="hold">
                                          <p:stCondLst>
                                            <p:cond delay="125"/>
                                          </p:stCondLst>
                                        </p:cTn>
                                        <p:tgtEl>
                                          <p:spTgt spid="1392667"/>
                                        </p:tgtEl>
                                        <p:attrNameLst>
                                          <p:attrName>r</p:attrName>
                                        </p:attrNameLst>
                                      </p:cBhvr>
                                    </p:animRot>
                                    <p:animRot by="-1500000">
                                      <p:cBhvr>
                                        <p:cTn id="9" dur="125" fill="hold">
                                          <p:stCondLst>
                                            <p:cond delay="250"/>
                                          </p:stCondLst>
                                        </p:cTn>
                                        <p:tgtEl>
                                          <p:spTgt spid="1392667"/>
                                        </p:tgtEl>
                                        <p:attrNameLst>
                                          <p:attrName>r</p:attrName>
                                        </p:attrNameLst>
                                      </p:cBhvr>
                                    </p:animRot>
                                    <p:animRot by="1500000">
                                      <p:cBhvr>
                                        <p:cTn id="10" dur="125" fill="hold">
                                          <p:stCondLst>
                                            <p:cond delay="375"/>
                                          </p:stCondLst>
                                        </p:cTn>
                                        <p:tgtEl>
                                          <p:spTgt spid="13926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38035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224261" name="Group 5"/>
          <p:cNvGrpSpPr/>
          <p:nvPr/>
        </p:nvGrpSpPr>
        <p:grpSpPr>
          <a:xfrm>
            <a:off x="73025" y="1830388"/>
            <a:ext cx="3490913" cy="590550"/>
            <a:chOff x="46" y="1062"/>
            <a:chExt cx="2426" cy="554"/>
          </a:xfrm>
        </p:grpSpPr>
        <p:sp>
          <p:nvSpPr>
            <p:cNvPr id="47130"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31"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47132"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7"/>
          <p:cNvGrpSpPr/>
          <p:nvPr/>
        </p:nvGrpSpPr>
        <p:grpSpPr>
          <a:xfrm>
            <a:off x="2916238" y="4652963"/>
            <a:ext cx="5184775" cy="863600"/>
            <a:chOff x="2925" y="3158"/>
            <a:chExt cx="1225" cy="771"/>
          </a:xfrm>
        </p:grpSpPr>
        <p:sp>
          <p:nvSpPr>
            <p:cNvPr id="47127"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8"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9"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 name="Group 27"/>
          <p:cNvGrpSpPr/>
          <p:nvPr/>
        </p:nvGrpSpPr>
        <p:grpSpPr>
          <a:xfrm>
            <a:off x="539750" y="2420938"/>
            <a:ext cx="3744913" cy="719137"/>
            <a:chOff x="340" y="1616"/>
            <a:chExt cx="2404" cy="590"/>
          </a:xfrm>
        </p:grpSpPr>
        <p:sp>
          <p:nvSpPr>
            <p:cNvPr id="47124"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5"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6"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 name="Group 15"/>
          <p:cNvGrpSpPr/>
          <p:nvPr/>
        </p:nvGrpSpPr>
        <p:grpSpPr>
          <a:xfrm>
            <a:off x="1116013" y="3141663"/>
            <a:ext cx="4319587" cy="720725"/>
            <a:chOff x="4150" y="799"/>
            <a:chExt cx="1225" cy="771"/>
          </a:xfrm>
        </p:grpSpPr>
        <p:sp>
          <p:nvSpPr>
            <p:cNvPr id="47121"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2"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3"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 name="Group 19"/>
          <p:cNvGrpSpPr/>
          <p:nvPr/>
        </p:nvGrpSpPr>
        <p:grpSpPr>
          <a:xfrm>
            <a:off x="2051050" y="3860800"/>
            <a:ext cx="4608513" cy="792163"/>
            <a:chOff x="4195" y="2614"/>
            <a:chExt cx="1225" cy="771"/>
          </a:xfrm>
        </p:grpSpPr>
        <p:sp>
          <p:nvSpPr>
            <p:cNvPr id="47118"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9"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0"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grpSp>
        <p:nvGrpSpPr>
          <p:cNvPr id="224284" name="Group 28"/>
          <p:cNvGrpSpPr/>
          <p:nvPr/>
        </p:nvGrpSpPr>
        <p:grpSpPr>
          <a:xfrm>
            <a:off x="3997325" y="5507038"/>
            <a:ext cx="5146675" cy="955675"/>
            <a:chOff x="2518" y="3469"/>
            <a:chExt cx="3242" cy="602"/>
          </a:xfrm>
        </p:grpSpPr>
        <p:sp>
          <p:nvSpPr>
            <p:cNvPr id="47115" name="AutoShape 8"/>
            <p:cNvSpPr/>
            <p:nvPr/>
          </p:nvSpPr>
          <p:spPr>
            <a:xfrm>
              <a:off x="2518" y="3475"/>
              <a:ext cx="3242" cy="596"/>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6" name="AutoShape 9"/>
            <p:cNvSpPr/>
            <p:nvPr/>
          </p:nvSpPr>
          <p:spPr>
            <a:xfrm rot="5400000">
              <a:off x="5040" y="3367"/>
              <a:ext cx="596" cy="799"/>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7" name="Text Box 10"/>
            <p:cNvSpPr txBox="1"/>
            <p:nvPr/>
          </p:nvSpPr>
          <p:spPr>
            <a:xfrm>
              <a:off x="2759" y="3641"/>
              <a:ext cx="2040"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0354"/>
                                        </p:tgtEl>
                                        <p:attrNameLst>
                                          <p:attrName>style.visibility</p:attrName>
                                        </p:attrNameLst>
                                      </p:cBhvr>
                                      <p:to>
                                        <p:strVal val="visible"/>
                                      </p:to>
                                    </p:set>
                                    <p:animEffect transition="in" filter="blinds(horizontal)">
                                      <p:cBhvr>
                                        <p:cTn id="7" dur="500"/>
                                        <p:tgtEl>
                                          <p:spTgt spid="13803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4261"/>
                                        </p:tgtEl>
                                        <p:attrNameLst>
                                          <p:attrName>style.visibility</p:attrName>
                                        </p:attrNameLst>
                                      </p:cBhvr>
                                      <p:to>
                                        <p:strVal val="visible"/>
                                      </p:to>
                                    </p:set>
                                    <p:animEffect transition="in" filter="circle(in)">
                                      <p:cBhvr>
                                        <p:cTn id="12" dur="500"/>
                                        <p:tgtEl>
                                          <p:spTgt spid="2242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000000"/>
                                          </p:val>
                                        </p:tav>
                                        <p:tav tm="100000">
                                          <p:val>
                                            <p:fltVal val="0.00000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plus(in)">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224284"/>
                                        </p:tgtEl>
                                        <p:attrNameLst>
                                          <p:attrName>style.visibility</p:attrName>
                                        </p:attrNameLst>
                                      </p:cBhvr>
                                      <p:to>
                                        <p:strVal val="visible"/>
                                      </p:to>
                                    </p:set>
                                    <p:anim calcmode="lin" valueType="num">
                                      <p:cBhvr>
                                        <p:cTn id="44" dur="500" decel="50000" fill="hold">
                                          <p:stCondLst>
                                            <p:cond delay="0"/>
                                          </p:stCondLst>
                                        </p:cTn>
                                        <p:tgtEl>
                                          <p:spTgt spid="224284"/>
                                        </p:tgtEl>
                                        <p:attrNameLst>
                                          <p:attrName>style.rotation</p:attrName>
                                        </p:attrNameLst>
                                      </p:cBhvr>
                                      <p:tavLst>
                                        <p:tav tm="0">
                                          <p:val>
                                            <p:fltVal val="-90.000000"/>
                                          </p:val>
                                        </p:tav>
                                        <p:tav tm="100000">
                                          <p:val>
                                            <p:fltVal val="0.000000"/>
                                          </p:val>
                                        </p:tav>
                                      </p:tavLst>
                                    </p:anim>
                                    <p:anim calcmode="lin" valueType="num">
                                      <p:cBhvr>
                                        <p:cTn id="45" dur="500" decel="50000" fill="hold">
                                          <p:stCondLst>
                                            <p:cond delay="0"/>
                                          </p:stCondLst>
                                        </p:cTn>
                                        <p:tgtEl>
                                          <p:spTgt spid="2242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24284"/>
                                        </p:tgtEl>
                                        <p:attrNameLst>
                                          <p:attrName>ppt_w</p:attrName>
                                        </p:attrNameLst>
                                      </p:cBhvr>
                                      <p:tavLst>
                                        <p:tav tm="0">
                                          <p:val>
                                            <p:strVal val="#ppt_w*.05"/>
                                          </p:val>
                                        </p:tav>
                                        <p:tav tm="100000">
                                          <p:val>
                                            <p:strVal val="#ppt_w"/>
                                          </p:val>
                                        </p:tav>
                                      </p:tavLst>
                                    </p:anim>
                                    <p:anim calcmode="lin" valueType="num">
                                      <p:cBhvr>
                                        <p:cTn id="47" dur="1000" fill="hold"/>
                                        <p:tgtEl>
                                          <p:spTgt spid="2242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242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242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242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2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132"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225285" name="Group 5"/>
          <p:cNvGrpSpPr/>
          <p:nvPr/>
        </p:nvGrpSpPr>
        <p:grpSpPr>
          <a:xfrm>
            <a:off x="73025" y="1830388"/>
            <a:ext cx="3490913" cy="590550"/>
            <a:chOff x="46" y="1062"/>
            <a:chExt cx="2426" cy="554"/>
          </a:xfrm>
        </p:grpSpPr>
        <p:sp>
          <p:nvSpPr>
            <p:cNvPr id="48153"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4"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48155"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48134" name="Group 7"/>
          <p:cNvGrpSpPr/>
          <p:nvPr/>
        </p:nvGrpSpPr>
        <p:grpSpPr>
          <a:xfrm>
            <a:off x="2916238" y="4652963"/>
            <a:ext cx="5184775" cy="863600"/>
            <a:chOff x="2925" y="3158"/>
            <a:chExt cx="1225" cy="771"/>
          </a:xfrm>
        </p:grpSpPr>
        <p:sp>
          <p:nvSpPr>
            <p:cNvPr id="48150"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1"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2"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8135" name="Group 27"/>
          <p:cNvGrpSpPr/>
          <p:nvPr/>
        </p:nvGrpSpPr>
        <p:grpSpPr>
          <a:xfrm>
            <a:off x="539750" y="2420938"/>
            <a:ext cx="3744913" cy="719137"/>
            <a:chOff x="340" y="1616"/>
            <a:chExt cx="2404" cy="590"/>
          </a:xfrm>
        </p:grpSpPr>
        <p:sp>
          <p:nvSpPr>
            <p:cNvPr id="48147"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8"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9"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48136" name="Group 15"/>
          <p:cNvGrpSpPr/>
          <p:nvPr/>
        </p:nvGrpSpPr>
        <p:grpSpPr>
          <a:xfrm>
            <a:off x="1116013" y="3141663"/>
            <a:ext cx="4319587" cy="720725"/>
            <a:chOff x="4150" y="799"/>
            <a:chExt cx="1225" cy="771"/>
          </a:xfrm>
        </p:grpSpPr>
        <p:sp>
          <p:nvSpPr>
            <p:cNvPr id="48144"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5"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6"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48137" name="Group 19"/>
          <p:cNvGrpSpPr/>
          <p:nvPr/>
        </p:nvGrpSpPr>
        <p:grpSpPr>
          <a:xfrm>
            <a:off x="2051050" y="3860800"/>
            <a:ext cx="4608513" cy="792163"/>
            <a:chOff x="4195" y="2614"/>
            <a:chExt cx="1225" cy="771"/>
          </a:xfrm>
        </p:grpSpPr>
        <p:sp>
          <p:nvSpPr>
            <p:cNvPr id="48141"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2"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3"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48138"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39"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0"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52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步骤一　学习培训</a:t>
            </a:r>
            <a:endParaRPr lang="zh-CN" altLang="en-US" dirty="0">
              <a:ea typeface="宋体" panose="02010600030101010101" pitchFamily="2" charset="-122"/>
            </a:endParaRPr>
          </a:p>
        </p:txBody>
      </p:sp>
      <p:sp>
        <p:nvSpPr>
          <p:cNvPr id="49155" name="Rectangle 3"/>
          <p:cNvSpPr>
            <a:spLocks noGrp="1"/>
          </p:cNvSpPr>
          <p:nvPr>
            <p:ph idx="1"/>
          </p:nvPr>
        </p:nvSpPr>
        <p:spPr>
          <a:ln/>
        </p:spPr>
        <p:txBody>
          <a:bodyPr vert="horz" wrap="square" lIns="91440" tIns="45720" rIns="91440" bIns="45720" anchor="t" anchorCtr="0"/>
          <a:p>
            <a:pPr>
              <a:buNone/>
            </a:pPr>
            <a:r>
              <a:rPr lang="en-US" altLang="zh-CN" dirty="0">
                <a:ea typeface="宋体" panose="02010600030101010101" pitchFamily="2" charset="-122"/>
              </a:rPr>
              <a:t>1.</a:t>
            </a:r>
            <a:r>
              <a:rPr lang="zh-CN" altLang="en-US" dirty="0">
                <a:ea typeface="宋体" panose="02010600030101010101" pitchFamily="2" charset="-122"/>
              </a:rPr>
              <a:t>学习培训的目的</a:t>
            </a:r>
            <a:endParaRPr lang="zh-CN" altLang="en-US" dirty="0">
              <a:ea typeface="宋体" panose="02010600030101010101" pitchFamily="2" charset="-122"/>
            </a:endParaRPr>
          </a:p>
          <a:p>
            <a:pPr>
              <a:buNone/>
            </a:pPr>
            <a:endParaRPr lang="zh-CN" altLang="en-US" dirty="0">
              <a:ea typeface="宋体" panose="02010600030101010101" pitchFamily="2" charset="-122"/>
            </a:endParaRPr>
          </a:p>
        </p:txBody>
      </p:sp>
      <p:grpSp>
        <p:nvGrpSpPr>
          <p:cNvPr id="49156" name="Group 4"/>
          <p:cNvGrpSpPr/>
          <p:nvPr/>
        </p:nvGrpSpPr>
        <p:grpSpPr>
          <a:xfrm>
            <a:off x="1739900" y="2308225"/>
            <a:ext cx="6248400" cy="990600"/>
            <a:chOff x="720" y="1392"/>
            <a:chExt cx="4058" cy="480"/>
          </a:xfrm>
        </p:grpSpPr>
        <p:sp>
          <p:nvSpPr>
            <p:cNvPr id="196613"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95" name="Group 6"/>
            <p:cNvGrpSpPr/>
            <p:nvPr/>
          </p:nvGrpSpPr>
          <p:grpSpPr>
            <a:xfrm>
              <a:off x="730" y="1407"/>
              <a:ext cx="4043" cy="444"/>
              <a:chOff x="744" y="1407"/>
              <a:chExt cx="3988" cy="444"/>
            </a:xfrm>
          </p:grpSpPr>
          <p:sp>
            <p:nvSpPr>
              <p:cNvPr id="196615" name="AutoShape 7"/>
              <p:cNvSpPr>
                <a:spLocks noChangeArrowheads="1"/>
              </p:cNvSpPr>
              <p:nvPr/>
            </p:nvSpPr>
            <p:spPr bwMode="gray">
              <a:xfrm>
                <a:off x="744" y="1737"/>
                <a:ext cx="3988" cy="115"/>
              </a:xfrm>
              <a:prstGeom prst="roundRect">
                <a:avLst>
                  <a:gd name="adj" fmla="val 50000"/>
                </a:avLst>
              </a:prstGeom>
              <a:gradFill rotWithShape="1">
                <a:gsLst>
                  <a:gs pos="0">
                    <a:schemeClr val="accent2">
                      <a:alpha val="0"/>
                    </a:schemeClr>
                  </a:gs>
                  <a:gs pos="100000">
                    <a:schemeClr val="accent2">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1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33333"/>
                      <a:invGamma/>
                    </a:schemeClr>
                  </a:gs>
                  <a:gs pos="100000">
                    <a:schemeClr val="accent2">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49157" name="Group 10"/>
          <p:cNvGrpSpPr/>
          <p:nvPr/>
        </p:nvGrpSpPr>
        <p:grpSpPr>
          <a:xfrm>
            <a:off x="1739900" y="3552825"/>
            <a:ext cx="6248400" cy="990600"/>
            <a:chOff x="720" y="1392"/>
            <a:chExt cx="4058" cy="480"/>
          </a:xfrm>
        </p:grpSpPr>
        <p:sp>
          <p:nvSpPr>
            <p:cNvPr id="196619" name="AutoShape 11"/>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91" name="Group 12"/>
            <p:cNvGrpSpPr/>
            <p:nvPr/>
          </p:nvGrpSpPr>
          <p:grpSpPr>
            <a:xfrm>
              <a:off x="730" y="1407"/>
              <a:ext cx="4043" cy="444"/>
              <a:chOff x="744" y="1407"/>
              <a:chExt cx="3988" cy="444"/>
            </a:xfrm>
          </p:grpSpPr>
          <p:sp>
            <p:nvSpPr>
              <p:cNvPr id="196621" name="AutoShape 13"/>
              <p:cNvSpPr>
                <a:spLocks noChangeArrowheads="1"/>
              </p:cNvSpPr>
              <p:nvPr/>
            </p:nvSpPr>
            <p:spPr bwMode="ltGray">
              <a:xfrm>
                <a:off x="744" y="1737"/>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22" name="AutoShape 14"/>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49158" name="Group 16"/>
          <p:cNvGrpSpPr/>
          <p:nvPr/>
        </p:nvGrpSpPr>
        <p:grpSpPr>
          <a:xfrm>
            <a:off x="1739900" y="4864100"/>
            <a:ext cx="6248400" cy="990600"/>
            <a:chOff x="720" y="1392"/>
            <a:chExt cx="4058" cy="480"/>
          </a:xfrm>
        </p:grpSpPr>
        <p:sp>
          <p:nvSpPr>
            <p:cNvPr id="196625" name="AutoShape 1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87" name="Group 18"/>
            <p:cNvGrpSpPr/>
            <p:nvPr/>
          </p:nvGrpSpPr>
          <p:grpSpPr>
            <a:xfrm>
              <a:off x="730" y="1407"/>
              <a:ext cx="4043" cy="444"/>
              <a:chOff x="744" y="1407"/>
              <a:chExt cx="3988" cy="444"/>
            </a:xfrm>
          </p:grpSpPr>
          <p:sp>
            <p:nvSpPr>
              <p:cNvPr id="196627" name="AutoShape 19"/>
              <p:cNvSpPr>
                <a:spLocks noChangeArrowheads="1"/>
              </p:cNvSpPr>
              <p:nvPr/>
            </p:nvSpPr>
            <p:spPr bwMode="gray">
              <a:xfrm>
                <a:off x="744" y="1737"/>
                <a:ext cx="3988" cy="115"/>
              </a:xfrm>
              <a:prstGeom prst="roundRect">
                <a:avLst>
                  <a:gd name="adj" fmla="val 50000"/>
                </a:avLst>
              </a:prstGeom>
              <a:gradFill rotWithShape="1">
                <a:gsLst>
                  <a:gs pos="0">
                    <a:schemeClr val="accent1">
                      <a:alpha val="0"/>
                    </a:schemeClr>
                  </a:gs>
                  <a:gs pos="100000">
                    <a:schemeClr val="accent1">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28" name="AutoShape 20"/>
              <p:cNvSpPr>
                <a:spLocks noChangeArrowheads="1"/>
              </p:cNvSpPr>
              <p:nvPr/>
            </p:nvSpPr>
            <p:spPr bwMode="gray">
              <a:xfrm>
                <a:off x="744" y="1407"/>
                <a:ext cx="3988" cy="115"/>
              </a:xfrm>
              <a:prstGeom prst="roundRect">
                <a:avLst>
                  <a:gd name="adj" fmla="val 50000"/>
                </a:avLst>
              </a:prstGeom>
              <a:gradFill rotWithShape="1">
                <a:gsLst>
                  <a:gs pos="0">
                    <a:schemeClr val="accent1">
                      <a:gamma/>
                      <a:tint val="33333"/>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49159" name="Text Box 22"/>
          <p:cNvSpPr txBox="1"/>
          <p:nvPr/>
        </p:nvSpPr>
        <p:spPr>
          <a:xfrm>
            <a:off x="2181225" y="2486025"/>
            <a:ext cx="563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统一思想，提高认识</a:t>
            </a:r>
            <a:endParaRPr lang="zh-CN" altLang="en-US" b="1" dirty="0">
              <a:solidFill>
                <a:srgbClr val="FEFFFF"/>
              </a:solidFill>
              <a:ea typeface="宋体" panose="02010600030101010101" pitchFamily="2" charset="-122"/>
            </a:endParaRPr>
          </a:p>
        </p:txBody>
      </p:sp>
      <p:grpSp>
        <p:nvGrpSpPr>
          <p:cNvPr id="49160" name="Group 28"/>
          <p:cNvGrpSpPr/>
          <p:nvPr/>
        </p:nvGrpSpPr>
        <p:grpSpPr>
          <a:xfrm rot="-160983">
            <a:off x="1547813" y="2060575"/>
            <a:ext cx="611187" cy="608013"/>
            <a:chOff x="579" y="1386"/>
            <a:chExt cx="385" cy="383"/>
          </a:xfrm>
        </p:grpSpPr>
        <p:sp>
          <p:nvSpPr>
            <p:cNvPr id="49180" name="Oval 29"/>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81" name="Group 30"/>
            <p:cNvGrpSpPr/>
            <p:nvPr/>
          </p:nvGrpSpPr>
          <p:grpSpPr>
            <a:xfrm>
              <a:off x="587" y="1392"/>
              <a:ext cx="369" cy="369"/>
              <a:chOff x="587" y="1392"/>
              <a:chExt cx="369" cy="369"/>
            </a:xfrm>
          </p:grpSpPr>
          <p:sp>
            <p:nvSpPr>
              <p:cNvPr id="49182" name="Oval 31"/>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3" name="Oval 32"/>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4" name="Oval 33"/>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5" name="Oval 34"/>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49161" name="Group 35"/>
          <p:cNvGrpSpPr/>
          <p:nvPr/>
        </p:nvGrpSpPr>
        <p:grpSpPr>
          <a:xfrm rot="-160983">
            <a:off x="1547813" y="3305175"/>
            <a:ext cx="611187" cy="608013"/>
            <a:chOff x="579" y="1386"/>
            <a:chExt cx="385" cy="383"/>
          </a:xfrm>
        </p:grpSpPr>
        <p:sp>
          <p:nvSpPr>
            <p:cNvPr id="49174" name="Oval 36"/>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75" name="Group 37"/>
            <p:cNvGrpSpPr/>
            <p:nvPr/>
          </p:nvGrpSpPr>
          <p:grpSpPr>
            <a:xfrm>
              <a:off x="587" y="1392"/>
              <a:ext cx="369" cy="369"/>
              <a:chOff x="587" y="1392"/>
              <a:chExt cx="369" cy="369"/>
            </a:xfrm>
          </p:grpSpPr>
          <p:sp>
            <p:nvSpPr>
              <p:cNvPr id="49176" name="Oval 38"/>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7" name="Oval 39"/>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8" name="Oval 40"/>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9" name="Oval 41"/>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49162" name="Group 42"/>
          <p:cNvGrpSpPr/>
          <p:nvPr/>
        </p:nvGrpSpPr>
        <p:grpSpPr>
          <a:xfrm rot="-160983">
            <a:off x="1547813" y="4616450"/>
            <a:ext cx="611187" cy="608013"/>
            <a:chOff x="579" y="1386"/>
            <a:chExt cx="385" cy="383"/>
          </a:xfrm>
        </p:grpSpPr>
        <p:sp>
          <p:nvSpPr>
            <p:cNvPr id="49168" name="Oval 43"/>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69" name="Group 44"/>
            <p:cNvGrpSpPr/>
            <p:nvPr/>
          </p:nvGrpSpPr>
          <p:grpSpPr>
            <a:xfrm>
              <a:off x="587" y="1392"/>
              <a:ext cx="369" cy="369"/>
              <a:chOff x="587" y="1392"/>
              <a:chExt cx="369" cy="369"/>
            </a:xfrm>
          </p:grpSpPr>
          <p:sp>
            <p:nvSpPr>
              <p:cNvPr id="49170" name="Oval 45"/>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1" name="Oval 46"/>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2" name="Oval 47"/>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3" name="Oval 48"/>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49163" name="Text Box 23"/>
          <p:cNvSpPr txBox="1"/>
          <p:nvPr/>
        </p:nvSpPr>
        <p:spPr>
          <a:xfrm>
            <a:off x="2195513" y="3789363"/>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学习知识，掌握技能</a:t>
            </a:r>
            <a:endParaRPr lang="zh-CN" altLang="en-US" b="1" dirty="0">
              <a:solidFill>
                <a:srgbClr val="FEFFFF"/>
              </a:solidFill>
              <a:ea typeface="宋体" panose="02010600030101010101" pitchFamily="2" charset="-122"/>
            </a:endParaRPr>
          </a:p>
        </p:txBody>
      </p:sp>
      <p:sp>
        <p:nvSpPr>
          <p:cNvPr id="49164" name="Text Box 24"/>
          <p:cNvSpPr txBox="1"/>
          <p:nvPr/>
        </p:nvSpPr>
        <p:spPr>
          <a:xfrm>
            <a:off x="2181225" y="5062538"/>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应急响应</a:t>
            </a:r>
            <a:endParaRPr lang="zh-CN" altLang="en-US" b="1" dirty="0">
              <a:solidFill>
                <a:srgbClr val="FEFFFF"/>
              </a:solidFill>
              <a:ea typeface="宋体" panose="02010600030101010101" pitchFamily="2" charset="-122"/>
            </a:endParaRPr>
          </a:p>
        </p:txBody>
      </p:sp>
      <p:sp>
        <p:nvSpPr>
          <p:cNvPr id="49165" name="Text Box 9"/>
          <p:cNvSpPr txBox="1"/>
          <p:nvPr/>
        </p:nvSpPr>
        <p:spPr>
          <a:xfrm>
            <a:off x="1670050" y="2149475"/>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1</a:t>
            </a:r>
            <a:endParaRPr lang="en-US" altLang="zh-CN" sz="2400" b="1" dirty="0">
              <a:solidFill>
                <a:srgbClr val="080808"/>
              </a:solidFill>
              <a:ea typeface="宋体" panose="02010600030101010101" pitchFamily="2" charset="-122"/>
            </a:endParaRPr>
          </a:p>
        </p:txBody>
      </p:sp>
      <p:sp>
        <p:nvSpPr>
          <p:cNvPr id="49166" name="Text Box 15"/>
          <p:cNvSpPr txBox="1"/>
          <p:nvPr/>
        </p:nvSpPr>
        <p:spPr>
          <a:xfrm>
            <a:off x="1670050" y="3394075"/>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2</a:t>
            </a:r>
            <a:endParaRPr lang="en-US" altLang="zh-CN" sz="2400" b="1" dirty="0">
              <a:solidFill>
                <a:srgbClr val="080808"/>
              </a:solidFill>
              <a:ea typeface="宋体" panose="02010600030101010101" pitchFamily="2" charset="-122"/>
            </a:endParaRPr>
          </a:p>
        </p:txBody>
      </p:sp>
      <p:sp>
        <p:nvSpPr>
          <p:cNvPr id="49167" name="Text Box 21"/>
          <p:cNvSpPr txBox="1"/>
          <p:nvPr/>
        </p:nvSpPr>
        <p:spPr>
          <a:xfrm>
            <a:off x="1670050" y="47053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3</a:t>
            </a:r>
            <a:endParaRPr lang="en-US" altLang="zh-CN" sz="2400" b="1" dirty="0">
              <a:solidFill>
                <a:srgbClr val="080808"/>
              </a:solidFill>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步骤一　学习培训</a:t>
            </a:r>
            <a:endParaRPr lang="zh-CN" altLang="en-US" dirty="0">
              <a:ea typeface="宋体" panose="02010600030101010101" pitchFamily="2" charset="-122"/>
            </a:endParaRPr>
          </a:p>
        </p:txBody>
      </p:sp>
      <p:grpSp>
        <p:nvGrpSpPr>
          <p:cNvPr id="50179" name="Group 4"/>
          <p:cNvGrpSpPr/>
          <p:nvPr/>
        </p:nvGrpSpPr>
        <p:grpSpPr>
          <a:xfrm>
            <a:off x="6038850" y="2811463"/>
            <a:ext cx="1989138" cy="1841500"/>
            <a:chOff x="2457" y="2000"/>
            <a:chExt cx="901" cy="888"/>
          </a:xfrm>
        </p:grpSpPr>
        <p:pic>
          <p:nvPicPr>
            <p:cNvPr id="50248" name="Picture 5"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216070" name="Oval 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0252" name="Freeform 7"/>
            <p:cNvSpPr/>
            <p:nvPr/>
          </p:nvSpPr>
          <p:spPr>
            <a:xfrm>
              <a:off x="2550" y="2018"/>
              <a:ext cx="703" cy="308"/>
            </a:xfrm>
            <a:custGeom>
              <a:avLst/>
              <a:gdLst/>
              <a:ahLst/>
              <a:cxnLst>
                <a:cxn ang="0">
                  <a:pos x="368" y="75"/>
                </a:cxn>
                <a:cxn ang="0">
                  <a:pos x="373" y="83"/>
                </a:cxn>
                <a:cxn ang="0">
                  <a:pos x="374" y="90"/>
                </a:cxn>
                <a:cxn ang="0">
                  <a:pos x="373" y="96"/>
                </a:cxn>
                <a:cxn ang="0">
                  <a:pos x="368" y="103"/>
                </a:cxn>
                <a:cxn ang="0">
                  <a:pos x="360" y="108"/>
                </a:cxn>
                <a:cxn ang="0">
                  <a:pos x="351" y="113"/>
                </a:cxn>
                <a:cxn ang="0">
                  <a:pos x="338" y="118"/>
                </a:cxn>
                <a:cxn ang="0">
                  <a:pos x="325" y="122"/>
                </a:cxn>
                <a:cxn ang="0">
                  <a:pos x="309" y="125"/>
                </a:cxn>
                <a:cxn ang="0">
                  <a:pos x="292" y="128"/>
                </a:cxn>
                <a:cxn ang="0">
                  <a:pos x="274" y="130"/>
                </a:cxn>
                <a:cxn ang="0">
                  <a:pos x="254" y="132"/>
                </a:cxn>
                <a:cxn ang="0">
                  <a:pos x="234" y="133"/>
                </a:cxn>
                <a:cxn ang="0">
                  <a:pos x="225" y="133"/>
                </a:cxn>
                <a:cxn ang="0">
                  <a:pos x="135" y="133"/>
                </a:cxn>
                <a:cxn ang="0">
                  <a:pos x="134" y="133"/>
                </a:cxn>
                <a:cxn ang="0">
                  <a:pos x="116" y="132"/>
                </a:cxn>
                <a:cxn ang="0">
                  <a:pos x="98" y="132"/>
                </a:cxn>
                <a:cxn ang="0">
                  <a:pos x="82" y="130"/>
                </a:cxn>
                <a:cxn ang="0">
                  <a:pos x="67" y="129"/>
                </a:cxn>
                <a:cxn ang="0">
                  <a:pos x="53" y="127"/>
                </a:cxn>
                <a:cxn ang="0">
                  <a:pos x="40" y="124"/>
                </a:cxn>
                <a:cxn ang="0">
                  <a:pos x="29" y="121"/>
                </a:cxn>
                <a:cxn ang="0">
                  <a:pos x="19" y="118"/>
                </a:cxn>
                <a:cxn ang="0">
                  <a:pos x="11" y="114"/>
                </a:cxn>
                <a:cxn ang="0">
                  <a:pos x="5" y="109"/>
                </a:cxn>
                <a:cxn ang="0">
                  <a:pos x="2" y="104"/>
                </a:cxn>
                <a:cxn ang="0">
                  <a:pos x="0" y="98"/>
                </a:cxn>
                <a:cxn ang="0">
                  <a:pos x="0" y="97"/>
                </a:cxn>
                <a:cxn ang="0">
                  <a:pos x="1" y="91"/>
                </a:cxn>
                <a:cxn ang="0">
                  <a:pos x="5" y="83"/>
                </a:cxn>
                <a:cxn ang="0">
                  <a:pos x="14" y="69"/>
                </a:cxn>
                <a:cxn ang="0">
                  <a:pos x="27" y="56"/>
                </a:cxn>
                <a:cxn ang="0">
                  <a:pos x="42" y="44"/>
                </a:cxn>
                <a:cxn ang="0">
                  <a:pos x="58" y="33"/>
                </a:cxn>
                <a:cxn ang="0">
                  <a:pos x="77" y="23"/>
                </a:cxn>
                <a:cxn ang="0">
                  <a:pos x="96" y="15"/>
                </a:cxn>
                <a:cxn ang="0">
                  <a:pos x="118" y="9"/>
                </a:cxn>
                <a:cxn ang="0">
                  <a:pos x="140" y="4"/>
                </a:cxn>
                <a:cxn ang="0">
                  <a:pos x="164" y="1"/>
                </a:cxn>
                <a:cxn ang="0">
                  <a:pos x="189" y="0"/>
                </a:cxn>
                <a:cxn ang="0">
                  <a:pos x="189" y="0"/>
                </a:cxn>
                <a:cxn ang="0">
                  <a:pos x="215" y="1"/>
                </a:cxn>
                <a:cxn ang="0">
                  <a:pos x="240" y="4"/>
                </a:cxn>
                <a:cxn ang="0">
                  <a:pos x="264" y="10"/>
                </a:cxn>
                <a:cxn ang="0">
                  <a:pos x="286" y="17"/>
                </a:cxn>
                <a:cxn ang="0">
                  <a:pos x="307" y="26"/>
                </a:cxn>
                <a:cxn ang="0">
                  <a:pos x="325" y="36"/>
                </a:cxn>
                <a:cxn ang="0">
                  <a:pos x="342" y="48"/>
                </a:cxn>
                <a:cxn ang="0">
                  <a:pos x="356" y="61"/>
                </a:cxn>
                <a:cxn ang="0">
                  <a:pos x="368" y="75"/>
                </a:cxn>
                <a:cxn ang="0">
                  <a:pos x="368" y="75"/>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DDDDDD">
                    <a:alpha val="100000"/>
                  </a:srgbClr>
                </a:gs>
              </a:gsLst>
              <a:lin ang="5400000" scaled="1"/>
              <a:tileRect/>
            </a:gradFill>
            <a:ln w="0">
              <a:noFill/>
            </a:ln>
          </p:spPr>
          <p:txBody>
            <a:bodyPr/>
            <a:p>
              <a:endParaRPr lang="zh-CN" altLang="en-US"/>
            </a:p>
          </p:txBody>
        </p:sp>
        <p:grpSp>
          <p:nvGrpSpPr>
            <p:cNvPr id="50253" name="Group 8"/>
            <p:cNvGrpSpPr/>
            <p:nvPr/>
          </p:nvGrpSpPr>
          <p:grpSpPr>
            <a:xfrm rot="-1297425" flipH="1" flipV="1">
              <a:off x="2525" y="2693"/>
              <a:ext cx="781" cy="188"/>
              <a:chOff x="2532" y="1051"/>
              <a:chExt cx="893" cy="246"/>
            </a:xfrm>
          </p:grpSpPr>
          <p:grpSp>
            <p:nvGrpSpPr>
              <p:cNvPr id="50254" name="Group 9"/>
              <p:cNvGrpSpPr/>
              <p:nvPr/>
            </p:nvGrpSpPr>
            <p:grpSpPr>
              <a:xfrm>
                <a:off x="2532" y="1051"/>
                <a:ext cx="743" cy="185"/>
                <a:chOff x="1565" y="2568"/>
                <a:chExt cx="1118" cy="279"/>
              </a:xfrm>
            </p:grpSpPr>
            <p:sp>
              <p:nvSpPr>
                <p:cNvPr id="50260" name="AutoShape 10"/>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1" name="AutoShape 11"/>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2" name="AutoShape 12"/>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3" name="AutoShape 13"/>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55" name="Group 14"/>
              <p:cNvGrpSpPr/>
              <p:nvPr/>
            </p:nvGrpSpPr>
            <p:grpSpPr>
              <a:xfrm rot="1353540">
                <a:off x="2682" y="1111"/>
                <a:ext cx="743" cy="186"/>
                <a:chOff x="1565" y="2568"/>
                <a:chExt cx="1118" cy="279"/>
              </a:xfrm>
            </p:grpSpPr>
            <p:sp>
              <p:nvSpPr>
                <p:cNvPr id="50256" name="AutoShape 15"/>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7" name="AutoShape 16"/>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8" name="AutoShape 17"/>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9" name="AutoShape 18"/>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nvGrpSpPr>
          <p:cNvPr id="50180" name="Group 19"/>
          <p:cNvGrpSpPr/>
          <p:nvPr/>
        </p:nvGrpSpPr>
        <p:grpSpPr>
          <a:xfrm rot="-5400000">
            <a:off x="3287713" y="2973388"/>
            <a:ext cx="4043362" cy="1420812"/>
            <a:chOff x="564" y="1992"/>
            <a:chExt cx="2658" cy="984"/>
          </a:xfrm>
        </p:grpSpPr>
        <p:sp>
          <p:nvSpPr>
            <p:cNvPr id="216084" name="Freeform 20"/>
            <p:cNvSpPr/>
            <p:nvPr/>
          </p:nvSpPr>
          <p:spPr bwMode="inv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6085" name="Freeform 21"/>
            <p:cNvSpPr/>
            <p:nvPr/>
          </p:nvSpPr>
          <p:spPr bwMode="invGray">
            <a:xfrm>
              <a:off x="1774"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6086" name="Freeform 22"/>
            <p:cNvSpPr/>
            <p:nvPr/>
          </p:nvSpPr>
          <p:spPr bwMode="inv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50181" name="Group 23"/>
          <p:cNvGrpSpPr/>
          <p:nvPr/>
        </p:nvGrpSpPr>
        <p:grpSpPr>
          <a:xfrm>
            <a:off x="1547813" y="3538538"/>
            <a:ext cx="522287" cy="398462"/>
            <a:chOff x="2180" y="1267"/>
            <a:chExt cx="1350" cy="1030"/>
          </a:xfrm>
        </p:grpSpPr>
        <p:sp>
          <p:nvSpPr>
            <p:cNvPr id="216088" name="Oval 24"/>
            <p:cNvSpPr>
              <a:spLocks noChangeArrowheads="1"/>
            </p:cNvSpPr>
            <p:nvPr/>
          </p:nvSpPr>
          <p:spPr bwMode="gray">
            <a:xfrm>
              <a:off x="2299" y="1267"/>
              <a:ext cx="1022" cy="1030"/>
            </a:xfrm>
            <a:prstGeom prst="ellipse">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8575">
              <a:solidFill>
                <a:srgbClr val="EAEAEA"/>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0199" name="Group 25"/>
            <p:cNvGrpSpPr/>
            <p:nvPr/>
          </p:nvGrpSpPr>
          <p:grpSpPr>
            <a:xfrm rot="10082854">
              <a:off x="2180" y="2013"/>
              <a:ext cx="926" cy="237"/>
              <a:chOff x="2598" y="1026"/>
              <a:chExt cx="957" cy="242"/>
            </a:xfrm>
          </p:grpSpPr>
          <p:grpSp>
            <p:nvGrpSpPr>
              <p:cNvPr id="50223" name="Group 26"/>
              <p:cNvGrpSpPr/>
              <p:nvPr/>
            </p:nvGrpSpPr>
            <p:grpSpPr>
              <a:xfrm rot="-9970459" flipH="1" flipV="1">
                <a:off x="2598" y="1026"/>
                <a:ext cx="957" cy="242"/>
                <a:chOff x="2532" y="1051"/>
                <a:chExt cx="893" cy="246"/>
              </a:xfrm>
            </p:grpSpPr>
            <p:grpSp>
              <p:nvGrpSpPr>
                <p:cNvPr id="50235" name="Group 27"/>
                <p:cNvGrpSpPr/>
                <p:nvPr/>
              </p:nvGrpSpPr>
              <p:grpSpPr>
                <a:xfrm>
                  <a:off x="2532" y="1051"/>
                  <a:ext cx="743" cy="185"/>
                  <a:chOff x="1565" y="2568"/>
                  <a:chExt cx="1118" cy="279"/>
                </a:xfrm>
              </p:grpSpPr>
              <p:sp>
                <p:nvSpPr>
                  <p:cNvPr id="50241" name="AutoShape 2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2" name="AutoShape 2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3" name="AutoShape 3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4" name="AutoShape 3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36" name="Group 32"/>
                <p:cNvGrpSpPr/>
                <p:nvPr/>
              </p:nvGrpSpPr>
              <p:grpSpPr>
                <a:xfrm rot="1353540">
                  <a:off x="2682" y="1111"/>
                  <a:ext cx="743" cy="186"/>
                  <a:chOff x="1565" y="2568"/>
                  <a:chExt cx="1118" cy="279"/>
                </a:xfrm>
              </p:grpSpPr>
              <p:sp>
                <p:nvSpPr>
                  <p:cNvPr id="50237" name="AutoShape 3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8" name="AutoShape 3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9" name="AutoShape 3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0" name="AutoShape 3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50224" name="Group 37"/>
              <p:cNvGrpSpPr/>
              <p:nvPr/>
            </p:nvGrpSpPr>
            <p:grpSpPr>
              <a:xfrm rot="-9970459" flipH="1" flipV="1">
                <a:off x="2688" y="1056"/>
                <a:ext cx="784" cy="198"/>
                <a:chOff x="2532" y="1051"/>
                <a:chExt cx="893" cy="246"/>
              </a:xfrm>
            </p:grpSpPr>
            <p:grpSp>
              <p:nvGrpSpPr>
                <p:cNvPr id="50225" name="Group 38"/>
                <p:cNvGrpSpPr/>
                <p:nvPr/>
              </p:nvGrpSpPr>
              <p:grpSpPr>
                <a:xfrm>
                  <a:off x="2532" y="1051"/>
                  <a:ext cx="743" cy="185"/>
                  <a:chOff x="1565" y="2568"/>
                  <a:chExt cx="1118" cy="279"/>
                </a:xfrm>
              </p:grpSpPr>
              <p:sp>
                <p:nvSpPr>
                  <p:cNvPr id="50231" name="AutoShape 3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2" name="AutoShape 4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3" name="AutoShape 4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4" name="AutoShape 4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26" name="Group 43"/>
                <p:cNvGrpSpPr/>
                <p:nvPr/>
              </p:nvGrpSpPr>
              <p:grpSpPr>
                <a:xfrm rot="1353540">
                  <a:off x="2682" y="1111"/>
                  <a:ext cx="743" cy="186"/>
                  <a:chOff x="1565" y="2568"/>
                  <a:chExt cx="1118" cy="279"/>
                </a:xfrm>
              </p:grpSpPr>
              <p:sp>
                <p:nvSpPr>
                  <p:cNvPr id="50227" name="AutoShape 4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8" name="AutoShape 4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9" name="AutoShape 4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0" name="AutoShape 4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nvGrpSpPr>
            <p:cNvPr id="50200" name="Group 48"/>
            <p:cNvGrpSpPr/>
            <p:nvPr/>
          </p:nvGrpSpPr>
          <p:grpSpPr>
            <a:xfrm>
              <a:off x="2604" y="1361"/>
              <a:ext cx="926" cy="237"/>
              <a:chOff x="2598" y="1026"/>
              <a:chExt cx="957" cy="242"/>
            </a:xfrm>
          </p:grpSpPr>
          <p:grpSp>
            <p:nvGrpSpPr>
              <p:cNvPr id="50201" name="Group 49"/>
              <p:cNvGrpSpPr/>
              <p:nvPr/>
            </p:nvGrpSpPr>
            <p:grpSpPr>
              <a:xfrm rot="-9970459" flipH="1" flipV="1">
                <a:off x="2598" y="1026"/>
                <a:ext cx="957" cy="242"/>
                <a:chOff x="2532" y="1051"/>
                <a:chExt cx="893" cy="246"/>
              </a:xfrm>
            </p:grpSpPr>
            <p:grpSp>
              <p:nvGrpSpPr>
                <p:cNvPr id="50213" name="Group 50"/>
                <p:cNvGrpSpPr/>
                <p:nvPr/>
              </p:nvGrpSpPr>
              <p:grpSpPr>
                <a:xfrm>
                  <a:off x="2532" y="1051"/>
                  <a:ext cx="743" cy="185"/>
                  <a:chOff x="1565" y="2568"/>
                  <a:chExt cx="1118" cy="279"/>
                </a:xfrm>
              </p:grpSpPr>
              <p:sp>
                <p:nvSpPr>
                  <p:cNvPr id="50219" name="AutoShape 5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0" name="AutoShape 5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1" name="AutoShape 5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2" name="AutoShape 5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14" name="Group 55"/>
                <p:cNvGrpSpPr/>
                <p:nvPr/>
              </p:nvGrpSpPr>
              <p:grpSpPr>
                <a:xfrm rot="1353540">
                  <a:off x="2682" y="1111"/>
                  <a:ext cx="743" cy="186"/>
                  <a:chOff x="1565" y="2568"/>
                  <a:chExt cx="1118" cy="279"/>
                </a:xfrm>
              </p:grpSpPr>
              <p:sp>
                <p:nvSpPr>
                  <p:cNvPr id="50215" name="AutoShape 5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6" name="AutoShape 5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7" name="AutoShape 5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8" name="AutoShape 5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50202" name="Group 60"/>
              <p:cNvGrpSpPr/>
              <p:nvPr/>
            </p:nvGrpSpPr>
            <p:grpSpPr>
              <a:xfrm rot="-9970459" flipH="1" flipV="1">
                <a:off x="2688" y="1056"/>
                <a:ext cx="784" cy="198"/>
                <a:chOff x="2532" y="1051"/>
                <a:chExt cx="893" cy="246"/>
              </a:xfrm>
            </p:grpSpPr>
            <p:grpSp>
              <p:nvGrpSpPr>
                <p:cNvPr id="50203" name="Group 61"/>
                <p:cNvGrpSpPr/>
                <p:nvPr/>
              </p:nvGrpSpPr>
              <p:grpSpPr>
                <a:xfrm>
                  <a:off x="2532" y="1051"/>
                  <a:ext cx="743" cy="185"/>
                  <a:chOff x="1565" y="2568"/>
                  <a:chExt cx="1118" cy="279"/>
                </a:xfrm>
              </p:grpSpPr>
              <p:sp>
                <p:nvSpPr>
                  <p:cNvPr id="50209" name="AutoShape 6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0" name="AutoShape 6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1" name="AutoShape 6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2" name="AutoShape 6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04" name="Group 66"/>
                <p:cNvGrpSpPr/>
                <p:nvPr/>
              </p:nvGrpSpPr>
              <p:grpSpPr>
                <a:xfrm rot="1353540">
                  <a:off x="2682" y="1111"/>
                  <a:ext cx="743" cy="186"/>
                  <a:chOff x="1565" y="2568"/>
                  <a:chExt cx="1118" cy="279"/>
                </a:xfrm>
              </p:grpSpPr>
              <p:sp>
                <p:nvSpPr>
                  <p:cNvPr id="50205" name="AutoShape 6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6" name="AutoShape 6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7" name="AutoShape 6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8" name="AutoShape 7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cxnSp>
        <p:nvCxnSpPr>
          <p:cNvPr id="50182" name="AutoShape 71"/>
          <p:cNvCxnSpPr>
            <a:stCxn id="216088" idx="0"/>
          </p:cNvCxnSpPr>
          <p:nvPr/>
        </p:nvCxnSpPr>
        <p:spPr>
          <a:xfrm rot="-5400000">
            <a:off x="1425575" y="2487613"/>
            <a:ext cx="1401763" cy="669925"/>
          </a:xfrm>
          <a:prstGeom prst="bentConnector2">
            <a:avLst/>
          </a:prstGeom>
          <a:ln w="19050" cap="flat" cmpd="sng">
            <a:solidFill>
              <a:schemeClr val="tx1"/>
            </a:solidFill>
            <a:prstDash val="solid"/>
            <a:miter/>
            <a:headEnd type="none" w="med" len="med"/>
            <a:tailEnd type="triangle" w="med" len="med"/>
          </a:ln>
        </p:spPr>
      </p:cxnSp>
      <p:cxnSp>
        <p:nvCxnSpPr>
          <p:cNvPr id="50183" name="AutoShape 72"/>
          <p:cNvCxnSpPr>
            <a:stCxn id="216088" idx="4"/>
          </p:cNvCxnSpPr>
          <p:nvPr/>
        </p:nvCxnSpPr>
        <p:spPr>
          <a:xfrm rot="-5400000" flipH="1">
            <a:off x="1428750" y="4313238"/>
            <a:ext cx="1395413" cy="669925"/>
          </a:xfrm>
          <a:prstGeom prst="bentConnector2">
            <a:avLst/>
          </a:prstGeom>
          <a:ln w="19050" cap="flat" cmpd="sng">
            <a:solidFill>
              <a:schemeClr val="tx1"/>
            </a:solidFill>
            <a:prstDash val="solid"/>
            <a:miter/>
            <a:headEnd type="none" w="med" len="med"/>
            <a:tailEnd type="triangle" w="med" len="med"/>
          </a:ln>
        </p:spPr>
      </p:cxnSp>
      <p:sp>
        <p:nvSpPr>
          <p:cNvPr id="50184" name="Line 73"/>
          <p:cNvSpPr/>
          <p:nvPr/>
        </p:nvSpPr>
        <p:spPr>
          <a:xfrm>
            <a:off x="3133725" y="3746500"/>
            <a:ext cx="450850" cy="0"/>
          </a:xfrm>
          <a:prstGeom prst="line">
            <a:avLst/>
          </a:prstGeom>
          <a:ln w="19050" cap="flat" cmpd="sng">
            <a:solidFill>
              <a:schemeClr val="tx1"/>
            </a:solidFill>
            <a:prstDash val="solid"/>
            <a:headEnd type="none" w="med" len="med"/>
            <a:tailEnd type="triangle" w="med" len="med"/>
          </a:ln>
        </p:spPr>
      </p:sp>
      <p:grpSp>
        <p:nvGrpSpPr>
          <p:cNvPr id="50185" name="Group 74"/>
          <p:cNvGrpSpPr/>
          <p:nvPr/>
        </p:nvGrpSpPr>
        <p:grpSpPr>
          <a:xfrm>
            <a:off x="2471738" y="1565275"/>
            <a:ext cx="2239962" cy="1127125"/>
            <a:chOff x="2289" y="1260"/>
            <a:chExt cx="1335" cy="672"/>
          </a:xfrm>
        </p:grpSpPr>
        <p:sp>
          <p:nvSpPr>
            <p:cNvPr id="216139" name="AutoShape 75"/>
            <p:cNvSpPr>
              <a:spLocks noChangeArrowheads="1"/>
            </p:cNvSpPr>
            <p:nvPr/>
          </p:nvSpPr>
          <p:spPr bwMode="ltGray">
            <a:xfrm>
              <a:off x="2289"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7" name="Picture 76" descr="Picture4"/>
            <p:cNvPicPr>
              <a:picLocks noChangeAspect="1"/>
            </p:cNvPicPr>
            <p:nvPr/>
          </p:nvPicPr>
          <p:blipFill>
            <a:blip r:embed="rId2"/>
            <a:stretch>
              <a:fillRect/>
            </a:stretch>
          </p:blipFill>
          <p:spPr>
            <a:xfrm>
              <a:off x="2313" y="1280"/>
              <a:ext cx="386" cy="424"/>
            </a:xfrm>
            <a:prstGeom prst="rect">
              <a:avLst/>
            </a:prstGeom>
            <a:noFill/>
            <a:ln w="9525">
              <a:noFill/>
            </a:ln>
          </p:spPr>
        </p:pic>
      </p:grpSp>
      <p:grpSp>
        <p:nvGrpSpPr>
          <p:cNvPr id="50186" name="Group 77"/>
          <p:cNvGrpSpPr/>
          <p:nvPr/>
        </p:nvGrpSpPr>
        <p:grpSpPr>
          <a:xfrm>
            <a:off x="2474913" y="3189288"/>
            <a:ext cx="2239962" cy="1127125"/>
            <a:chOff x="2291" y="2228"/>
            <a:chExt cx="1335" cy="672"/>
          </a:xfrm>
        </p:grpSpPr>
        <p:sp>
          <p:nvSpPr>
            <p:cNvPr id="216142" name="AutoShape 78"/>
            <p:cNvSpPr>
              <a:spLocks noChangeArrowheads="1"/>
            </p:cNvSpPr>
            <p:nvPr/>
          </p:nvSpPr>
          <p:spPr bwMode="ltGray">
            <a:xfrm>
              <a:off x="2291" y="2228"/>
              <a:ext cx="1335" cy="67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5" name="Picture 79" descr="Picture4"/>
            <p:cNvPicPr>
              <a:picLocks noChangeAspect="1"/>
            </p:cNvPicPr>
            <p:nvPr/>
          </p:nvPicPr>
          <p:blipFill>
            <a:blip r:embed="rId2"/>
            <a:stretch>
              <a:fillRect/>
            </a:stretch>
          </p:blipFill>
          <p:spPr>
            <a:xfrm>
              <a:off x="2313" y="2250"/>
              <a:ext cx="386" cy="424"/>
            </a:xfrm>
            <a:prstGeom prst="rect">
              <a:avLst/>
            </a:prstGeom>
            <a:noFill/>
            <a:ln w="9525">
              <a:noFill/>
            </a:ln>
          </p:spPr>
        </p:pic>
      </p:grpSp>
      <p:grpSp>
        <p:nvGrpSpPr>
          <p:cNvPr id="50187" name="Group 80"/>
          <p:cNvGrpSpPr/>
          <p:nvPr/>
        </p:nvGrpSpPr>
        <p:grpSpPr>
          <a:xfrm>
            <a:off x="2478088" y="4816475"/>
            <a:ext cx="2239962" cy="1127125"/>
            <a:chOff x="2293" y="3198"/>
            <a:chExt cx="1335" cy="672"/>
          </a:xfrm>
        </p:grpSpPr>
        <p:sp>
          <p:nvSpPr>
            <p:cNvPr id="216145" name="AutoShape 81"/>
            <p:cNvSpPr>
              <a:spLocks noChangeArrowheads="1"/>
            </p:cNvSpPr>
            <p:nvPr/>
          </p:nvSpPr>
          <p:spPr bwMode="ltGray">
            <a:xfrm>
              <a:off x="2293" y="3198"/>
              <a:ext cx="1335" cy="67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3" name="Picture 82" descr="Picture4"/>
            <p:cNvPicPr>
              <a:picLocks noChangeAspect="1"/>
            </p:cNvPicPr>
            <p:nvPr/>
          </p:nvPicPr>
          <p:blipFill>
            <a:blip r:embed="rId2"/>
            <a:stretch>
              <a:fillRect/>
            </a:stretch>
          </p:blipFill>
          <p:spPr>
            <a:xfrm>
              <a:off x="2313" y="3216"/>
              <a:ext cx="386" cy="424"/>
            </a:xfrm>
            <a:prstGeom prst="rect">
              <a:avLst/>
            </a:prstGeom>
            <a:noFill/>
            <a:ln w="9525">
              <a:noFill/>
            </a:ln>
          </p:spPr>
        </p:pic>
      </p:grpSp>
      <p:sp>
        <p:nvSpPr>
          <p:cNvPr id="50188" name="Rectangle 83"/>
          <p:cNvSpPr/>
          <p:nvPr/>
        </p:nvSpPr>
        <p:spPr>
          <a:xfrm>
            <a:off x="2532063" y="17827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管理层</a:t>
            </a:r>
            <a:endParaRPr lang="zh-CN" altLang="en-US" b="1" dirty="0">
              <a:solidFill>
                <a:srgbClr val="FFFFFF"/>
              </a:solidFill>
              <a:ea typeface="宋体" panose="02010600030101010101" pitchFamily="2" charset="-122"/>
            </a:endParaRPr>
          </a:p>
        </p:txBody>
      </p:sp>
      <p:sp>
        <p:nvSpPr>
          <p:cNvPr id="50189" name="Rectangle 84"/>
          <p:cNvSpPr/>
          <p:nvPr/>
        </p:nvSpPr>
        <p:spPr>
          <a:xfrm>
            <a:off x="2532063" y="33829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内审员</a:t>
            </a:r>
            <a:r>
              <a:rPr lang="zh-CN" altLang="en-US" sz="1800" b="1" dirty="0">
                <a:solidFill>
                  <a:srgbClr val="FFFFFF"/>
                </a:solidFill>
                <a:ea typeface="宋体" panose="02010600030101010101" pitchFamily="2" charset="-122"/>
              </a:rPr>
              <a:t> </a:t>
            </a:r>
            <a:endParaRPr lang="zh-CN" altLang="en-US" sz="1800" b="1" dirty="0">
              <a:solidFill>
                <a:srgbClr val="FFFFFF"/>
              </a:solidFill>
              <a:ea typeface="宋体" panose="02010600030101010101" pitchFamily="2" charset="-122"/>
            </a:endParaRPr>
          </a:p>
        </p:txBody>
      </p:sp>
      <p:sp>
        <p:nvSpPr>
          <p:cNvPr id="50190" name="Rectangle 85"/>
          <p:cNvSpPr/>
          <p:nvPr/>
        </p:nvSpPr>
        <p:spPr>
          <a:xfrm>
            <a:off x="2532063" y="50339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全体员工</a:t>
            </a:r>
            <a:r>
              <a:rPr lang="zh-CN" altLang="en-US" sz="1800" b="1" dirty="0">
                <a:solidFill>
                  <a:srgbClr val="FFFFFF"/>
                </a:solidFill>
                <a:ea typeface="宋体" panose="02010600030101010101" pitchFamily="2" charset="-122"/>
              </a:rPr>
              <a:t> </a:t>
            </a:r>
            <a:endParaRPr lang="zh-CN" altLang="en-US" sz="1800" b="1" dirty="0">
              <a:solidFill>
                <a:srgbClr val="FFFFFF"/>
              </a:solidFill>
              <a:ea typeface="宋体" panose="02010600030101010101" pitchFamily="2" charset="-122"/>
            </a:endParaRPr>
          </a:p>
        </p:txBody>
      </p:sp>
      <p:sp>
        <p:nvSpPr>
          <p:cNvPr id="50191" name="Rectangle 87"/>
          <p:cNvSpPr/>
          <p:nvPr/>
        </p:nvSpPr>
        <p:spPr>
          <a:xfrm>
            <a:off x="6065838" y="3263900"/>
            <a:ext cx="19621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800" dirty="0">
                <a:solidFill>
                  <a:srgbClr val="FF0000"/>
                </a:solidFill>
                <a:ea typeface="宋体" panose="02010600030101010101" pitchFamily="2" charset="-122"/>
              </a:rPr>
              <a:t>接受学习培训的对象</a:t>
            </a:r>
            <a:endParaRPr lang="en-US" altLang="zh-CN" sz="2800" dirty="0">
              <a:solidFill>
                <a:srgbClr val="FF0000"/>
              </a:solidFill>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120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1205" name="Group 5"/>
          <p:cNvGrpSpPr/>
          <p:nvPr/>
        </p:nvGrpSpPr>
        <p:grpSpPr>
          <a:xfrm>
            <a:off x="73025" y="1830388"/>
            <a:ext cx="3490913" cy="590550"/>
            <a:chOff x="46" y="1062"/>
            <a:chExt cx="2426" cy="554"/>
          </a:xfrm>
        </p:grpSpPr>
        <p:sp>
          <p:nvSpPr>
            <p:cNvPr id="51225"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6"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1227"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1206" name="Group 7"/>
          <p:cNvGrpSpPr/>
          <p:nvPr/>
        </p:nvGrpSpPr>
        <p:grpSpPr>
          <a:xfrm>
            <a:off x="2916238" y="4652963"/>
            <a:ext cx="5184775" cy="863600"/>
            <a:chOff x="2925" y="3158"/>
            <a:chExt cx="1225" cy="771"/>
          </a:xfrm>
        </p:grpSpPr>
        <p:sp>
          <p:nvSpPr>
            <p:cNvPr id="51222"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3"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4"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 name="Group 27"/>
          <p:cNvGrpSpPr/>
          <p:nvPr/>
        </p:nvGrpSpPr>
        <p:grpSpPr>
          <a:xfrm>
            <a:off x="539750" y="2420938"/>
            <a:ext cx="3744913" cy="719137"/>
            <a:chOff x="340" y="1616"/>
            <a:chExt cx="2404" cy="590"/>
          </a:xfrm>
        </p:grpSpPr>
        <p:sp>
          <p:nvSpPr>
            <p:cNvPr id="51219"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0"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1"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1208" name="Group 15"/>
          <p:cNvGrpSpPr/>
          <p:nvPr/>
        </p:nvGrpSpPr>
        <p:grpSpPr>
          <a:xfrm>
            <a:off x="1116013" y="3141663"/>
            <a:ext cx="4319587" cy="720725"/>
            <a:chOff x="4150" y="799"/>
            <a:chExt cx="1225" cy="771"/>
          </a:xfrm>
        </p:grpSpPr>
        <p:sp>
          <p:nvSpPr>
            <p:cNvPr id="51216"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7"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8"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51209" name="Group 19"/>
          <p:cNvGrpSpPr/>
          <p:nvPr/>
        </p:nvGrpSpPr>
        <p:grpSpPr>
          <a:xfrm>
            <a:off x="2051050" y="3860800"/>
            <a:ext cx="4608513" cy="792163"/>
            <a:chOff x="4195" y="2614"/>
            <a:chExt cx="1225" cy="771"/>
          </a:xfrm>
        </p:grpSpPr>
        <p:sp>
          <p:nvSpPr>
            <p:cNvPr id="51213"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4"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5"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1210"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1"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2"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xfrm>
            <a:off x="733425" y="6921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zh-CN" altLang="en-US" dirty="0">
              <a:ea typeface="宋体" panose="02010600030101010101" pitchFamily="2" charset="-122"/>
            </a:endParaRPr>
          </a:p>
        </p:txBody>
      </p:sp>
      <p:sp>
        <p:nvSpPr>
          <p:cNvPr id="52227" name="Rectangle 3"/>
          <p:cNvSpPr>
            <a:spLocks noGrp="1"/>
          </p:cNvSpPr>
          <p:nvPr>
            <p:ph idx="1"/>
          </p:nvPr>
        </p:nvSpPr>
        <p:spPr>
          <a:xfrm>
            <a:off x="468313" y="1419225"/>
            <a:ext cx="8229600" cy="4879975"/>
          </a:xfrm>
          <a:ln/>
        </p:spPr>
        <p:txBody>
          <a:bodyPr vert="horz" wrap="square" lIns="91440" tIns="45720" rIns="91440" bIns="45720" anchor="t" anchorCtr="0"/>
          <a:p>
            <a:pPr>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初始评审的目的及基本内容</a:t>
            </a:r>
            <a:endParaRPr lang="zh-CN" altLang="en-US" dirty="0">
              <a:solidFill>
                <a:srgbClr val="08122A"/>
              </a:solidFill>
              <a:ea typeface="宋体" panose="02010600030101010101" pitchFamily="2" charset="-122"/>
            </a:endParaRPr>
          </a:p>
        </p:txBody>
      </p:sp>
      <p:pic>
        <p:nvPicPr>
          <p:cNvPr id="52228" name="Picture 4"/>
          <p:cNvPicPr>
            <a:picLocks noChangeAspect="1"/>
          </p:cNvPicPr>
          <p:nvPr/>
        </p:nvPicPr>
        <p:blipFill>
          <a:blip r:embed="rId1"/>
          <a:stretch>
            <a:fillRect/>
          </a:stretch>
        </p:blipFill>
        <p:spPr>
          <a:xfrm>
            <a:off x="381000" y="2470150"/>
            <a:ext cx="2667000" cy="2608263"/>
          </a:xfrm>
          <a:prstGeom prst="rect">
            <a:avLst/>
          </a:prstGeom>
          <a:noFill/>
          <a:ln w="9525">
            <a:noFill/>
          </a:ln>
        </p:spPr>
      </p:pic>
      <p:sp>
        <p:nvSpPr>
          <p:cNvPr id="52229" name="Line 5"/>
          <p:cNvSpPr/>
          <p:nvPr/>
        </p:nvSpPr>
        <p:spPr>
          <a:xfrm>
            <a:off x="2928938" y="5543550"/>
            <a:ext cx="4800600" cy="0"/>
          </a:xfrm>
          <a:prstGeom prst="line">
            <a:avLst/>
          </a:prstGeom>
          <a:ln w="28575" cap="rnd" cmpd="sng">
            <a:solidFill>
              <a:schemeClr val="tx1"/>
            </a:solidFill>
            <a:prstDash val="sysDot"/>
            <a:headEnd type="none" w="med" len="med"/>
            <a:tailEnd type="none" w="med" len="med"/>
          </a:ln>
        </p:spPr>
      </p:sp>
      <p:sp>
        <p:nvSpPr>
          <p:cNvPr id="52230" name="Rectangle 6"/>
          <p:cNvSpPr/>
          <p:nvPr/>
        </p:nvSpPr>
        <p:spPr>
          <a:xfrm>
            <a:off x="3276600" y="5059363"/>
            <a:ext cx="5040313"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5.</a:t>
            </a:r>
            <a:r>
              <a:rPr lang="zh-CN" altLang="en-US" sz="2000" dirty="0">
                <a:solidFill>
                  <a:srgbClr val="08122A"/>
                </a:solidFill>
                <a:ea typeface="宋体" panose="02010600030101010101" pitchFamily="2" charset="-122"/>
              </a:rPr>
              <a:t>分析以往的井下事故情况及健康监护数据</a:t>
            </a:r>
            <a:endParaRPr lang="en-US" altLang="zh-CN" sz="2000" dirty="0">
              <a:solidFill>
                <a:srgbClr val="08122A"/>
              </a:solidFill>
              <a:ea typeface="宋体" panose="02010600030101010101" pitchFamily="2" charset="-122"/>
            </a:endParaRPr>
          </a:p>
        </p:txBody>
      </p:sp>
      <p:sp>
        <p:nvSpPr>
          <p:cNvPr id="52231" name="Line 7"/>
          <p:cNvSpPr/>
          <p:nvPr/>
        </p:nvSpPr>
        <p:spPr>
          <a:xfrm>
            <a:off x="2971800" y="2565400"/>
            <a:ext cx="4800600" cy="0"/>
          </a:xfrm>
          <a:prstGeom prst="line">
            <a:avLst/>
          </a:prstGeom>
          <a:ln w="28575" cap="rnd" cmpd="sng">
            <a:solidFill>
              <a:schemeClr val="tx1"/>
            </a:solidFill>
            <a:prstDash val="sysDot"/>
            <a:headEnd type="none" w="med" len="med"/>
            <a:tailEnd type="none" w="med" len="med"/>
          </a:ln>
        </p:spPr>
      </p:sp>
      <p:sp>
        <p:nvSpPr>
          <p:cNvPr id="52232" name="Rectangle 8"/>
          <p:cNvSpPr/>
          <p:nvPr/>
        </p:nvSpPr>
        <p:spPr>
          <a:xfrm>
            <a:off x="3132138" y="2108200"/>
            <a:ext cx="4875212"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1.</a:t>
            </a:r>
            <a:r>
              <a:rPr lang="zh-CN" altLang="en-US" sz="2400" dirty="0">
                <a:solidFill>
                  <a:srgbClr val="08122A"/>
                </a:solidFill>
                <a:ea typeface="宋体" panose="02010600030101010101" pitchFamily="2" charset="-122"/>
              </a:rPr>
              <a:t>收集相关的法律法规和其他要求</a:t>
            </a:r>
            <a:endParaRPr lang="en-US" altLang="zh-CN" sz="2400" dirty="0">
              <a:solidFill>
                <a:srgbClr val="08122A"/>
              </a:solidFill>
              <a:ea typeface="宋体" panose="02010600030101010101" pitchFamily="2" charset="-122"/>
            </a:endParaRPr>
          </a:p>
        </p:txBody>
      </p:sp>
      <p:sp>
        <p:nvSpPr>
          <p:cNvPr id="52233" name="Line 9"/>
          <p:cNvSpPr/>
          <p:nvPr/>
        </p:nvSpPr>
        <p:spPr>
          <a:xfrm flipV="1">
            <a:off x="3462338" y="3213100"/>
            <a:ext cx="4349750" cy="36513"/>
          </a:xfrm>
          <a:prstGeom prst="line">
            <a:avLst/>
          </a:prstGeom>
          <a:ln w="28575" cap="rnd" cmpd="sng">
            <a:solidFill>
              <a:schemeClr val="tx1"/>
            </a:solidFill>
            <a:prstDash val="sysDot"/>
            <a:headEnd type="none" w="med" len="med"/>
            <a:tailEnd type="none" w="med" len="med"/>
          </a:ln>
        </p:spPr>
      </p:sp>
      <p:sp>
        <p:nvSpPr>
          <p:cNvPr id="52234" name="Rectangle 10"/>
          <p:cNvSpPr/>
          <p:nvPr/>
        </p:nvSpPr>
        <p:spPr>
          <a:xfrm>
            <a:off x="3708400" y="2776538"/>
            <a:ext cx="38417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2.</a:t>
            </a:r>
            <a:r>
              <a:rPr lang="zh-CN" altLang="en-US" sz="2400" dirty="0">
                <a:solidFill>
                  <a:srgbClr val="08122A"/>
                </a:solidFill>
                <a:ea typeface="宋体" panose="02010600030101010101" pitchFamily="2" charset="-122"/>
              </a:rPr>
              <a:t>危害辨识和风险评价</a:t>
            </a:r>
            <a:endParaRPr lang="en-US" altLang="zh-CN" sz="2400" dirty="0">
              <a:solidFill>
                <a:srgbClr val="08122A"/>
              </a:solidFill>
              <a:ea typeface="宋体" panose="02010600030101010101" pitchFamily="2" charset="-122"/>
            </a:endParaRPr>
          </a:p>
        </p:txBody>
      </p:sp>
      <p:sp>
        <p:nvSpPr>
          <p:cNvPr id="52235" name="Line 11"/>
          <p:cNvSpPr/>
          <p:nvPr/>
        </p:nvSpPr>
        <p:spPr>
          <a:xfrm>
            <a:off x="3708400" y="4076700"/>
            <a:ext cx="4751388" cy="0"/>
          </a:xfrm>
          <a:prstGeom prst="line">
            <a:avLst/>
          </a:prstGeom>
          <a:ln w="28575" cap="rnd" cmpd="sng">
            <a:solidFill>
              <a:schemeClr val="tx1"/>
            </a:solidFill>
            <a:prstDash val="sysDot"/>
            <a:headEnd type="none" w="med" len="med"/>
            <a:tailEnd type="none" w="med" len="med"/>
          </a:ln>
        </p:spPr>
      </p:sp>
      <p:sp>
        <p:nvSpPr>
          <p:cNvPr id="52236" name="Rectangle 12"/>
          <p:cNvSpPr/>
          <p:nvPr/>
        </p:nvSpPr>
        <p:spPr>
          <a:xfrm>
            <a:off x="3851275" y="3284538"/>
            <a:ext cx="45370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3.</a:t>
            </a:r>
            <a:r>
              <a:rPr lang="zh-CN" altLang="en-US" sz="2400" dirty="0">
                <a:solidFill>
                  <a:srgbClr val="08122A"/>
                </a:solidFill>
                <a:ea typeface="宋体" panose="02010600030101010101" pitchFamily="2" charset="-122"/>
              </a:rPr>
              <a:t>确定现有措施或计划采取的措施是否能消除危害或控制风险</a:t>
            </a:r>
            <a:endParaRPr lang="en-US" altLang="zh-CN" sz="2400" dirty="0">
              <a:solidFill>
                <a:srgbClr val="08122A"/>
              </a:solidFill>
              <a:ea typeface="宋体" panose="02010600030101010101" pitchFamily="2" charset="-122"/>
            </a:endParaRPr>
          </a:p>
        </p:txBody>
      </p:sp>
      <p:sp>
        <p:nvSpPr>
          <p:cNvPr id="52237" name="Line 13"/>
          <p:cNvSpPr/>
          <p:nvPr/>
        </p:nvSpPr>
        <p:spPr>
          <a:xfrm>
            <a:off x="3462338" y="4868863"/>
            <a:ext cx="4800600" cy="0"/>
          </a:xfrm>
          <a:prstGeom prst="line">
            <a:avLst/>
          </a:prstGeom>
          <a:ln w="28575" cap="rnd" cmpd="sng">
            <a:solidFill>
              <a:schemeClr val="tx1"/>
            </a:solidFill>
            <a:prstDash val="sysDot"/>
            <a:headEnd type="none" w="med" len="med"/>
            <a:tailEnd type="none" w="med" len="med"/>
          </a:ln>
        </p:spPr>
      </p:sp>
      <p:sp>
        <p:nvSpPr>
          <p:cNvPr id="52238" name="Rectangle 14"/>
          <p:cNvSpPr/>
          <p:nvPr/>
        </p:nvSpPr>
        <p:spPr>
          <a:xfrm>
            <a:off x="3708400" y="4076700"/>
            <a:ext cx="4681538"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4.</a:t>
            </a:r>
            <a:r>
              <a:rPr lang="zh-CN" altLang="en-US" sz="2400" dirty="0">
                <a:solidFill>
                  <a:srgbClr val="08122A"/>
                </a:solidFill>
                <a:ea typeface="宋体" panose="02010600030101010101" pitchFamily="2" charset="-122"/>
              </a:rPr>
              <a:t>对所有现行的职业安全健康管理的惯例、过程和程序进行检查</a:t>
            </a:r>
            <a:endParaRPr lang="en-US" altLang="zh-CN" sz="2400" dirty="0">
              <a:solidFill>
                <a:srgbClr val="08122A"/>
              </a:solidFill>
              <a:ea typeface="宋体" panose="02010600030101010101" pitchFamily="2" charset="-122"/>
            </a:endParaRPr>
          </a:p>
        </p:txBody>
      </p:sp>
      <p:grpSp>
        <p:nvGrpSpPr>
          <p:cNvPr id="52239" name="Group 15"/>
          <p:cNvGrpSpPr/>
          <p:nvPr/>
        </p:nvGrpSpPr>
        <p:grpSpPr>
          <a:xfrm>
            <a:off x="2790825" y="2182813"/>
            <a:ext cx="393700" cy="393700"/>
            <a:chOff x="2543" y="1006"/>
            <a:chExt cx="416" cy="416"/>
          </a:xfrm>
        </p:grpSpPr>
        <p:sp>
          <p:nvSpPr>
            <p:cNvPr id="52277" name="Oval 16"/>
            <p:cNvSpPr/>
            <p:nvPr/>
          </p:nvSpPr>
          <p:spPr>
            <a:xfrm>
              <a:off x="254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78" name="Group 17"/>
            <p:cNvGrpSpPr/>
            <p:nvPr/>
          </p:nvGrpSpPr>
          <p:grpSpPr>
            <a:xfrm rot="-2288454">
              <a:off x="2578" y="1034"/>
              <a:ext cx="348" cy="356"/>
              <a:chOff x="887" y="2040"/>
              <a:chExt cx="433" cy="422"/>
            </a:xfrm>
          </p:grpSpPr>
          <p:pic>
            <p:nvPicPr>
              <p:cNvPr id="52280" name="Picture 18"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699" name="Oval 19"/>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82" name="Picture 20"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79" name="Picture 21"/>
            <p:cNvPicPr>
              <a:picLocks noChangeAspect="1"/>
            </p:cNvPicPr>
            <p:nvPr/>
          </p:nvPicPr>
          <p:blipFill>
            <a:blip r:embed="rId4"/>
            <a:srcRect l="12015" t="9302" r="12404" b="12598"/>
            <a:stretch>
              <a:fillRect/>
            </a:stretch>
          </p:blipFill>
          <p:spPr>
            <a:xfrm>
              <a:off x="2570" y="1020"/>
              <a:ext cx="359" cy="370"/>
            </a:xfrm>
            <a:prstGeom prst="rect">
              <a:avLst/>
            </a:prstGeom>
            <a:noFill/>
            <a:ln w="9525">
              <a:noFill/>
            </a:ln>
          </p:spPr>
        </p:pic>
      </p:grpSp>
      <p:grpSp>
        <p:nvGrpSpPr>
          <p:cNvPr id="52240" name="Group 22"/>
          <p:cNvGrpSpPr/>
          <p:nvPr/>
        </p:nvGrpSpPr>
        <p:grpSpPr>
          <a:xfrm>
            <a:off x="3325813" y="2870200"/>
            <a:ext cx="393700" cy="393700"/>
            <a:chOff x="3071" y="1006"/>
            <a:chExt cx="416" cy="416"/>
          </a:xfrm>
        </p:grpSpPr>
        <p:sp>
          <p:nvSpPr>
            <p:cNvPr id="52271" name="Oval 23"/>
            <p:cNvSpPr/>
            <p:nvPr/>
          </p:nvSpPr>
          <p:spPr>
            <a:xfrm>
              <a:off x="3071"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72" name="Group 24"/>
            <p:cNvGrpSpPr/>
            <p:nvPr/>
          </p:nvGrpSpPr>
          <p:grpSpPr>
            <a:xfrm rot="-2288454">
              <a:off x="3106" y="1034"/>
              <a:ext cx="348" cy="356"/>
              <a:chOff x="887" y="2040"/>
              <a:chExt cx="433" cy="422"/>
            </a:xfrm>
          </p:grpSpPr>
          <p:pic>
            <p:nvPicPr>
              <p:cNvPr id="52274" name="Picture 25"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06" name="Oval 26"/>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76" name="Picture 27"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73" name="Picture 28"/>
            <p:cNvPicPr>
              <a:picLocks noChangeAspect="1"/>
            </p:cNvPicPr>
            <p:nvPr/>
          </p:nvPicPr>
          <p:blipFill>
            <a:blip r:embed="rId4"/>
            <a:srcRect l="12015" t="9302" r="12404" b="12598"/>
            <a:stretch>
              <a:fillRect/>
            </a:stretch>
          </p:blipFill>
          <p:spPr>
            <a:xfrm>
              <a:off x="3098" y="1020"/>
              <a:ext cx="359" cy="370"/>
            </a:xfrm>
            <a:prstGeom prst="rect">
              <a:avLst/>
            </a:prstGeom>
            <a:noFill/>
            <a:ln w="9525">
              <a:noFill/>
            </a:ln>
          </p:spPr>
        </p:pic>
      </p:grpSp>
      <p:grpSp>
        <p:nvGrpSpPr>
          <p:cNvPr id="52241" name="Group 29"/>
          <p:cNvGrpSpPr/>
          <p:nvPr/>
        </p:nvGrpSpPr>
        <p:grpSpPr>
          <a:xfrm>
            <a:off x="3494088" y="3592513"/>
            <a:ext cx="393700" cy="393700"/>
            <a:chOff x="3647" y="1006"/>
            <a:chExt cx="416" cy="416"/>
          </a:xfrm>
        </p:grpSpPr>
        <p:sp>
          <p:nvSpPr>
            <p:cNvPr id="52265" name="Oval 30"/>
            <p:cNvSpPr/>
            <p:nvPr/>
          </p:nvSpPr>
          <p:spPr>
            <a:xfrm>
              <a:off x="3647"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66" name="Group 31"/>
            <p:cNvGrpSpPr/>
            <p:nvPr/>
          </p:nvGrpSpPr>
          <p:grpSpPr>
            <a:xfrm rot="-2288454">
              <a:off x="3682" y="1034"/>
              <a:ext cx="348" cy="356"/>
              <a:chOff x="887" y="2040"/>
              <a:chExt cx="433" cy="422"/>
            </a:xfrm>
          </p:grpSpPr>
          <p:pic>
            <p:nvPicPr>
              <p:cNvPr id="52268" name="Picture 32"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13" name="Oval 33"/>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70" name="Picture 34"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67" name="Picture 35"/>
            <p:cNvPicPr>
              <a:picLocks noChangeAspect="1"/>
            </p:cNvPicPr>
            <p:nvPr/>
          </p:nvPicPr>
          <p:blipFill>
            <a:blip r:embed="rId4"/>
            <a:srcRect l="12015" t="9302" r="12404" b="12598"/>
            <a:stretch>
              <a:fillRect/>
            </a:stretch>
          </p:blipFill>
          <p:spPr>
            <a:xfrm>
              <a:off x="3676" y="1020"/>
              <a:ext cx="359" cy="370"/>
            </a:xfrm>
            <a:prstGeom prst="rect">
              <a:avLst/>
            </a:prstGeom>
            <a:noFill/>
            <a:ln w="9525">
              <a:noFill/>
            </a:ln>
          </p:spPr>
        </p:pic>
      </p:grpSp>
      <p:grpSp>
        <p:nvGrpSpPr>
          <p:cNvPr id="52242" name="Group 36"/>
          <p:cNvGrpSpPr/>
          <p:nvPr/>
        </p:nvGrpSpPr>
        <p:grpSpPr>
          <a:xfrm>
            <a:off x="3276600" y="4403725"/>
            <a:ext cx="393700" cy="393700"/>
            <a:chOff x="4213" y="1006"/>
            <a:chExt cx="416" cy="416"/>
          </a:xfrm>
        </p:grpSpPr>
        <p:sp>
          <p:nvSpPr>
            <p:cNvPr id="52259" name="Oval 37"/>
            <p:cNvSpPr/>
            <p:nvPr/>
          </p:nvSpPr>
          <p:spPr>
            <a:xfrm>
              <a:off x="421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60" name="Group 38"/>
            <p:cNvGrpSpPr/>
            <p:nvPr/>
          </p:nvGrpSpPr>
          <p:grpSpPr>
            <a:xfrm rot="-2288454">
              <a:off x="4248" y="1034"/>
              <a:ext cx="348" cy="356"/>
              <a:chOff x="887" y="2040"/>
              <a:chExt cx="433" cy="422"/>
            </a:xfrm>
          </p:grpSpPr>
          <p:pic>
            <p:nvPicPr>
              <p:cNvPr id="52262" name="Picture 39"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20" name="Oval 40"/>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64" name="Picture 41"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61" name="Picture 42"/>
            <p:cNvPicPr>
              <a:picLocks noChangeAspect="1"/>
            </p:cNvPicPr>
            <p:nvPr/>
          </p:nvPicPr>
          <p:blipFill>
            <a:blip r:embed="rId4"/>
            <a:srcRect l="12015" t="9302" r="12404" b="12598"/>
            <a:stretch>
              <a:fillRect/>
            </a:stretch>
          </p:blipFill>
          <p:spPr>
            <a:xfrm>
              <a:off x="4240" y="1020"/>
              <a:ext cx="359" cy="370"/>
            </a:xfrm>
            <a:prstGeom prst="rect">
              <a:avLst/>
            </a:prstGeom>
            <a:noFill/>
            <a:ln w="9525">
              <a:noFill/>
            </a:ln>
          </p:spPr>
        </p:pic>
      </p:grpSp>
      <p:grpSp>
        <p:nvGrpSpPr>
          <p:cNvPr id="52243" name="Group 43"/>
          <p:cNvGrpSpPr/>
          <p:nvPr/>
        </p:nvGrpSpPr>
        <p:grpSpPr>
          <a:xfrm>
            <a:off x="2732088" y="5076825"/>
            <a:ext cx="393700" cy="393700"/>
            <a:chOff x="4803" y="1006"/>
            <a:chExt cx="416" cy="416"/>
          </a:xfrm>
        </p:grpSpPr>
        <p:sp>
          <p:nvSpPr>
            <p:cNvPr id="52253" name="Oval 44"/>
            <p:cNvSpPr/>
            <p:nvPr/>
          </p:nvSpPr>
          <p:spPr>
            <a:xfrm>
              <a:off x="480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54" name="Group 45"/>
            <p:cNvGrpSpPr/>
            <p:nvPr/>
          </p:nvGrpSpPr>
          <p:grpSpPr>
            <a:xfrm rot="-2288454">
              <a:off x="4838" y="1034"/>
              <a:ext cx="348" cy="356"/>
              <a:chOff x="887" y="2040"/>
              <a:chExt cx="433" cy="422"/>
            </a:xfrm>
          </p:grpSpPr>
          <p:pic>
            <p:nvPicPr>
              <p:cNvPr id="52256" name="Picture 46"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52257" name="Oval 47"/>
              <p:cNvSpPr/>
              <p:nvPr/>
            </p:nvSpPr>
            <p:spPr>
              <a:xfrm>
                <a:off x="887" y="2040"/>
                <a:ext cx="433" cy="422"/>
              </a:xfrm>
              <a:prstGeom prst="ellipse">
                <a:avLst/>
              </a:prstGeom>
              <a:solidFill>
                <a:srgbClr val="FB4F2D">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2258" name="Picture 48"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55" name="Picture 49"/>
            <p:cNvPicPr>
              <a:picLocks noChangeAspect="1"/>
            </p:cNvPicPr>
            <p:nvPr/>
          </p:nvPicPr>
          <p:blipFill>
            <a:blip r:embed="rId4"/>
            <a:srcRect l="12015" t="9302" r="12404" b="12598"/>
            <a:stretch>
              <a:fillRect/>
            </a:stretch>
          </p:blipFill>
          <p:spPr>
            <a:xfrm>
              <a:off x="4830" y="1020"/>
              <a:ext cx="359" cy="370"/>
            </a:xfrm>
            <a:prstGeom prst="rect">
              <a:avLst/>
            </a:prstGeom>
            <a:noFill/>
            <a:ln w="9525">
              <a:noFill/>
            </a:ln>
          </p:spPr>
        </p:pic>
      </p:grpSp>
      <p:sp>
        <p:nvSpPr>
          <p:cNvPr id="52244" name="Line 50"/>
          <p:cNvSpPr/>
          <p:nvPr/>
        </p:nvSpPr>
        <p:spPr>
          <a:xfrm>
            <a:off x="2363788" y="6308725"/>
            <a:ext cx="4800600" cy="0"/>
          </a:xfrm>
          <a:prstGeom prst="line">
            <a:avLst/>
          </a:prstGeom>
          <a:ln w="28575" cap="rnd" cmpd="sng">
            <a:solidFill>
              <a:schemeClr val="tx1"/>
            </a:solidFill>
            <a:prstDash val="sysDot"/>
            <a:headEnd type="none" w="med" len="med"/>
            <a:tailEnd type="none" w="med" len="med"/>
          </a:ln>
        </p:spPr>
      </p:sp>
      <p:sp>
        <p:nvSpPr>
          <p:cNvPr id="52245" name="Rectangle 51"/>
          <p:cNvSpPr/>
          <p:nvPr/>
        </p:nvSpPr>
        <p:spPr>
          <a:xfrm>
            <a:off x="2627313" y="5589588"/>
            <a:ext cx="4884737"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dirty="0">
                <a:solidFill>
                  <a:srgbClr val="08122A"/>
                </a:solidFill>
                <a:ea typeface="宋体" panose="02010600030101010101" pitchFamily="2" charset="-122"/>
              </a:rPr>
              <a:t>6.</a:t>
            </a:r>
            <a:r>
              <a:rPr lang="zh-CN" altLang="en-US" sz="2000" dirty="0">
                <a:solidFill>
                  <a:srgbClr val="08122A"/>
                </a:solidFill>
                <a:latin typeface="宋体" panose="02010600030101010101" pitchFamily="2" charset="-122"/>
                <a:ea typeface="宋体" panose="02010600030101010101" pitchFamily="2" charset="-122"/>
              </a:rPr>
              <a:t>对现行组织机构、资源配备和职责分工等的评价。 </a:t>
            </a:r>
            <a:endParaRPr lang="en-US" altLang="zh-CN" sz="2000" dirty="0">
              <a:solidFill>
                <a:srgbClr val="08122A"/>
              </a:solidFill>
              <a:latin typeface="宋体" panose="02010600030101010101" pitchFamily="2" charset="-122"/>
              <a:ea typeface="宋体" panose="02010600030101010101" pitchFamily="2" charset="-122"/>
            </a:endParaRPr>
          </a:p>
        </p:txBody>
      </p:sp>
      <p:grpSp>
        <p:nvGrpSpPr>
          <p:cNvPr id="52246" name="Group 52"/>
          <p:cNvGrpSpPr/>
          <p:nvPr/>
        </p:nvGrpSpPr>
        <p:grpSpPr>
          <a:xfrm>
            <a:off x="2124075" y="5661025"/>
            <a:ext cx="393700" cy="393700"/>
            <a:chOff x="4803" y="1006"/>
            <a:chExt cx="416" cy="416"/>
          </a:xfrm>
        </p:grpSpPr>
        <p:sp>
          <p:nvSpPr>
            <p:cNvPr id="52247" name="Oval 53"/>
            <p:cNvSpPr/>
            <p:nvPr/>
          </p:nvSpPr>
          <p:spPr>
            <a:xfrm>
              <a:off x="480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48" name="Group 54"/>
            <p:cNvGrpSpPr/>
            <p:nvPr/>
          </p:nvGrpSpPr>
          <p:grpSpPr>
            <a:xfrm rot="-2288454">
              <a:off x="4838" y="1034"/>
              <a:ext cx="348" cy="356"/>
              <a:chOff x="887" y="2040"/>
              <a:chExt cx="433" cy="422"/>
            </a:xfrm>
          </p:grpSpPr>
          <p:pic>
            <p:nvPicPr>
              <p:cNvPr id="52250" name="Picture 55"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52251" name="Oval 56"/>
              <p:cNvSpPr/>
              <p:nvPr/>
            </p:nvSpPr>
            <p:spPr>
              <a:xfrm>
                <a:off x="887" y="2040"/>
                <a:ext cx="433" cy="422"/>
              </a:xfrm>
              <a:prstGeom prst="ellipse">
                <a:avLst/>
              </a:prstGeom>
              <a:solidFill>
                <a:srgbClr val="FB4F2D">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2252" name="Picture 57"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49" name="Picture 58"/>
            <p:cNvPicPr>
              <a:picLocks noChangeAspect="1"/>
            </p:cNvPicPr>
            <p:nvPr/>
          </p:nvPicPr>
          <p:blipFill>
            <a:blip r:embed="rId4"/>
            <a:srcRect l="12015" t="9302" r="12404" b="12598"/>
            <a:stretch>
              <a:fillRect/>
            </a:stretch>
          </p:blipFill>
          <p:spPr>
            <a:xfrm>
              <a:off x="4830" y="1020"/>
              <a:ext cx="359" cy="370"/>
            </a:xfrm>
            <a:prstGeom prst="rect">
              <a:avLst/>
            </a:prstGeom>
            <a:noFill/>
            <a:ln w="9525">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8162" name="Group 50"/>
          <p:cNvGrpSpPr/>
          <p:nvPr/>
        </p:nvGrpSpPr>
        <p:grpSpPr>
          <a:xfrm rot="692470">
            <a:off x="4787900" y="2259013"/>
            <a:ext cx="914400" cy="885825"/>
            <a:chOff x="4055" y="2088"/>
            <a:chExt cx="436" cy="422"/>
          </a:xfrm>
        </p:grpSpPr>
        <p:pic>
          <p:nvPicPr>
            <p:cNvPr id="53304" name="Picture 51" descr="circuler_1"/>
            <p:cNvPicPr>
              <a:picLocks noChangeAspect="1"/>
            </p:cNvPicPr>
            <p:nvPr/>
          </p:nvPicPr>
          <p:blipFill>
            <a:blip r:embed="rId1"/>
            <a:stretch>
              <a:fillRect/>
            </a:stretch>
          </p:blipFill>
          <p:spPr>
            <a:xfrm>
              <a:off x="4055" y="2088"/>
              <a:ext cx="436" cy="420"/>
            </a:xfrm>
            <a:prstGeom prst="rect">
              <a:avLst/>
            </a:prstGeom>
            <a:noFill/>
            <a:ln w="9525">
              <a:noFill/>
            </a:ln>
          </p:spPr>
        </p:pic>
        <p:sp>
          <p:nvSpPr>
            <p:cNvPr id="218164" name="Oval 52"/>
            <p:cNvSpPr>
              <a:spLocks noChangeArrowheads="1"/>
            </p:cNvSpPr>
            <p:nvPr/>
          </p:nvSpPr>
          <p:spPr bwMode="gray">
            <a:xfrm>
              <a:off x="4055" y="2088"/>
              <a:ext cx="433" cy="422"/>
            </a:xfrm>
            <a:prstGeom prst="ellipse">
              <a:avLst/>
            </a:prstGeom>
            <a:gradFill rotWithShape="1">
              <a:gsLst>
                <a:gs pos="0">
                  <a:schemeClr val="accent2">
                    <a:alpha val="78999"/>
                  </a:schemeClr>
                </a:gs>
                <a:gs pos="50000">
                  <a:schemeClr val="accent2">
                    <a:gamma/>
                    <a:shade val="46275"/>
                    <a:invGamma/>
                  </a:schemeClr>
                </a:gs>
                <a:gs pos="100000">
                  <a:schemeClr val="accent2">
                    <a:alpha val="78999"/>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306" name="Picture 53" descr="Picture2"/>
            <p:cNvPicPr>
              <a:picLocks noChangeAspect="1"/>
            </p:cNvPicPr>
            <p:nvPr/>
          </p:nvPicPr>
          <p:blipFill>
            <a:blip r:embed="rId2"/>
            <a:stretch>
              <a:fillRect/>
            </a:stretch>
          </p:blipFill>
          <p:spPr>
            <a:xfrm>
              <a:off x="4098" y="2092"/>
              <a:ext cx="345" cy="149"/>
            </a:xfrm>
            <a:prstGeom prst="rect">
              <a:avLst/>
            </a:prstGeom>
            <a:noFill/>
            <a:ln w="9525">
              <a:noFill/>
            </a:ln>
          </p:spPr>
        </p:pic>
      </p:grpSp>
      <p:sp>
        <p:nvSpPr>
          <p:cNvPr id="53251" name="Rectangle 2"/>
          <p:cNvSpPr>
            <a:spLocks noGrp="1"/>
          </p:cNvSpPr>
          <p:nvPr>
            <p:ph type="title"/>
          </p:nvPr>
        </p:nvSpPr>
        <p:spPr>
          <a:xfrm>
            <a:off x="733425" y="7048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en-US" altLang="zh-CN" dirty="0">
              <a:ea typeface="宋体" panose="02010600030101010101" pitchFamily="2" charset="-122"/>
            </a:endParaRPr>
          </a:p>
        </p:txBody>
      </p:sp>
      <p:sp>
        <p:nvSpPr>
          <p:cNvPr id="53252" name="Arc 3"/>
          <p:cNvSpPr/>
          <p:nvPr/>
        </p:nvSpPr>
        <p:spPr>
          <a:xfrm rot="692470">
            <a:off x="3800475" y="2520950"/>
            <a:ext cx="1382713" cy="1074738"/>
          </a:xfrm>
          <a:custGeom>
            <a:avLst/>
            <a:gdLst/>
            <a:ahLst/>
            <a:cxnLst>
              <a:cxn ang="0">
                <a:pos x="0" y="2218239"/>
              </a:cxn>
              <a:cxn ang="0">
                <a:pos x="149005942" y="2619276"/>
              </a:cxn>
              <a:cxn ang="0">
                <a:pos x="71477781" y="53475082"/>
              </a:cxn>
            </a:cxnLst>
            <a:pathLst>
              <a:path w="12831" h="21600" fill="none">
                <a:moveTo>
                  <a:pt x="-1" y="895"/>
                </a:moveTo>
                <a:cubicBezTo>
                  <a:pt x="1997" y="301"/>
                  <a:pt x="4070" y="0"/>
                  <a:pt x="6155" y="0"/>
                </a:cubicBezTo>
                <a:cubicBezTo>
                  <a:pt x="8422" y="0"/>
                  <a:pt x="10675" y="356"/>
                  <a:pt x="12831" y="1057"/>
                </a:cubicBezTo>
              </a:path>
              <a:path w="12831" h="21600" stroke="0">
                <a:moveTo>
                  <a:pt x="-1" y="895"/>
                </a:moveTo>
                <a:cubicBezTo>
                  <a:pt x="1997" y="301"/>
                  <a:pt x="4070" y="0"/>
                  <a:pt x="6155" y="0"/>
                </a:cubicBezTo>
                <a:cubicBezTo>
                  <a:pt x="8422" y="0"/>
                  <a:pt x="10675" y="356"/>
                  <a:pt x="12831" y="1057"/>
                </a:cubicBezTo>
                <a:lnTo>
                  <a:pt x="6155" y="21600"/>
                </a:lnTo>
                <a:lnTo>
                  <a:pt x="-1" y="895"/>
                </a:lnTo>
                <a:close/>
              </a:path>
            </a:pathLst>
          </a:custGeom>
          <a:noFill/>
          <a:ln w="9525" cap="flat" cmpd="sng">
            <a:solidFill>
              <a:schemeClr val="tx1">
                <a:alpha val="100000"/>
              </a:schemeClr>
            </a:solidFill>
            <a:prstDash val="sysDot"/>
            <a:round/>
            <a:headEnd type="none" w="med" len="med"/>
            <a:tailEnd type="triangle" w="med" len="med"/>
          </a:ln>
        </p:spPr>
        <p:txBody>
          <a:bodyPr/>
          <a:p>
            <a:endParaRPr lang="zh-CN" altLang="en-US"/>
          </a:p>
        </p:txBody>
      </p:sp>
      <p:grpSp>
        <p:nvGrpSpPr>
          <p:cNvPr id="53253" name="Group 4"/>
          <p:cNvGrpSpPr/>
          <p:nvPr/>
        </p:nvGrpSpPr>
        <p:grpSpPr>
          <a:xfrm>
            <a:off x="2667000" y="5772150"/>
            <a:ext cx="3581400" cy="914400"/>
            <a:chOff x="2309" y="1872"/>
            <a:chExt cx="1915" cy="749"/>
          </a:xfrm>
        </p:grpSpPr>
        <p:pic>
          <p:nvPicPr>
            <p:cNvPr id="53300" name="Picture 5" descr="shadow_1_m"/>
            <p:cNvPicPr>
              <a:picLocks noChangeAspect="1"/>
            </p:cNvPicPr>
            <p:nvPr/>
          </p:nvPicPr>
          <p:blipFill>
            <a:blip r:embed="rId3">
              <a:lum bright="17999"/>
            </a:blip>
            <a:stretch>
              <a:fillRect/>
            </a:stretch>
          </p:blipFill>
          <p:spPr>
            <a:xfrm>
              <a:off x="2309" y="2352"/>
              <a:ext cx="1915" cy="269"/>
            </a:xfrm>
            <a:prstGeom prst="rect">
              <a:avLst/>
            </a:prstGeom>
            <a:noFill/>
            <a:ln w="9525">
              <a:noFill/>
            </a:ln>
          </p:spPr>
        </p:pic>
        <p:grpSp>
          <p:nvGrpSpPr>
            <p:cNvPr id="53301" name="Group 6"/>
            <p:cNvGrpSpPr/>
            <p:nvPr/>
          </p:nvGrpSpPr>
          <p:grpSpPr>
            <a:xfrm>
              <a:off x="2310" y="1872"/>
              <a:ext cx="1901" cy="645"/>
              <a:chOff x="2310" y="1872"/>
              <a:chExt cx="1901" cy="645"/>
            </a:xfrm>
          </p:grpSpPr>
          <p:sp>
            <p:nvSpPr>
              <p:cNvPr id="53302" name="Oval 7"/>
              <p:cNvSpPr/>
              <p:nvPr/>
            </p:nvSpPr>
            <p:spPr>
              <a:xfrm>
                <a:off x="2316" y="1872"/>
                <a:ext cx="1895" cy="645"/>
              </a:xfrm>
              <a:prstGeom prst="ellipse">
                <a:avLst/>
              </a:prstGeom>
              <a:gradFill rotWithShape="1">
                <a:gsLst>
                  <a:gs pos="0">
                    <a:srgbClr val="7A7A7A"/>
                  </a:gs>
                  <a:gs pos="50000">
                    <a:srgbClr val="C0C0C0"/>
                  </a:gs>
                  <a:gs pos="100000">
                    <a:srgbClr val="7A7A7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3303" name="Oval 8"/>
              <p:cNvSpPr/>
              <p:nvPr/>
            </p:nvSpPr>
            <p:spPr>
              <a:xfrm>
                <a:off x="2310" y="1872"/>
                <a:ext cx="1901" cy="555"/>
              </a:xfrm>
              <a:prstGeom prst="ellipse">
                <a:avLst/>
              </a:prstGeom>
              <a:gradFill rotWithShape="1">
                <a:gsLst>
                  <a:gs pos="0">
                    <a:srgbClr val="C0C0C0"/>
                  </a:gs>
                  <a:gs pos="100000">
                    <a:srgbClr val="EAEAEA"/>
                  </a:gs>
                </a:gsLst>
                <a:lin ang="5400000" scaled="1"/>
                <a:tileRect/>
              </a:gradFill>
              <a:ln w="9525" cap="flat" cmpd="sng">
                <a:solidFill>
                  <a:srgbClr val="FFFFFF">
                    <a:alpha val="50195"/>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18121" name="Freeform 9"/>
          <p:cNvSpPr/>
          <p:nvPr/>
        </p:nvSpPr>
        <p:spPr bwMode="gray">
          <a:xfrm>
            <a:off x="3505200" y="1428750"/>
            <a:ext cx="2200275" cy="4800600"/>
          </a:xfrm>
          <a:custGeom>
            <a:avLst/>
            <a:gdLst>
              <a:gd name="T0" fmla="*/ 682 w 1416"/>
              <a:gd name="T1" fmla="*/ 350 h 3094"/>
              <a:gd name="T2" fmla="*/ 720 w 1416"/>
              <a:gd name="T3" fmla="*/ 242 h 3094"/>
              <a:gd name="T4" fmla="*/ 660 w 1416"/>
              <a:gd name="T5" fmla="*/ 39 h 3094"/>
              <a:gd name="T6" fmla="*/ 409 w 1416"/>
              <a:gd name="T7" fmla="*/ 118 h 3094"/>
              <a:gd name="T8" fmla="*/ 330 w 1416"/>
              <a:gd name="T9" fmla="*/ 348 h 3094"/>
              <a:gd name="T10" fmla="*/ 319 w 1416"/>
              <a:gd name="T11" fmla="*/ 450 h 3094"/>
              <a:gd name="T12" fmla="*/ 42 w 1416"/>
              <a:gd name="T13" fmla="*/ 826 h 3094"/>
              <a:gd name="T14" fmla="*/ 126 w 1416"/>
              <a:gd name="T15" fmla="*/ 994 h 3094"/>
              <a:gd name="T16" fmla="*/ 397 w 1416"/>
              <a:gd name="T17" fmla="*/ 1105 h 3094"/>
              <a:gd name="T18" fmla="*/ 126 w 1416"/>
              <a:gd name="T19" fmla="*/ 879 h 3094"/>
              <a:gd name="T20" fmla="*/ 348 w 1416"/>
              <a:gd name="T21" fmla="*/ 655 h 3094"/>
              <a:gd name="T22" fmla="*/ 480 w 1416"/>
              <a:gd name="T23" fmla="*/ 957 h 3094"/>
              <a:gd name="T24" fmla="*/ 336 w 1416"/>
              <a:gd name="T25" fmla="*/ 1212 h 3094"/>
              <a:gd name="T26" fmla="*/ 343 w 1416"/>
              <a:gd name="T27" fmla="*/ 1683 h 3094"/>
              <a:gd name="T28" fmla="*/ 462 w 1416"/>
              <a:gd name="T29" fmla="*/ 2019 h 3094"/>
              <a:gd name="T30" fmla="*/ 427 w 1416"/>
              <a:gd name="T31" fmla="*/ 2716 h 3094"/>
              <a:gd name="T32" fmla="*/ 354 w 1416"/>
              <a:gd name="T33" fmla="*/ 2784 h 3094"/>
              <a:gd name="T34" fmla="*/ 376 w 1416"/>
              <a:gd name="T35" fmla="*/ 3013 h 3094"/>
              <a:gd name="T36" fmla="*/ 402 w 1416"/>
              <a:gd name="T37" fmla="*/ 2959 h 3094"/>
              <a:gd name="T38" fmla="*/ 430 w 1416"/>
              <a:gd name="T39" fmla="*/ 2925 h 3094"/>
              <a:gd name="T40" fmla="*/ 628 w 1416"/>
              <a:gd name="T41" fmla="*/ 3094 h 3094"/>
              <a:gd name="T42" fmla="*/ 636 w 1416"/>
              <a:gd name="T43" fmla="*/ 3036 h 3094"/>
              <a:gd name="T44" fmla="*/ 604 w 1416"/>
              <a:gd name="T45" fmla="*/ 2913 h 3094"/>
              <a:gd name="T46" fmla="*/ 619 w 1416"/>
              <a:gd name="T47" fmla="*/ 2146 h 3094"/>
              <a:gd name="T48" fmla="*/ 639 w 1416"/>
              <a:gd name="T49" fmla="*/ 1968 h 3094"/>
              <a:gd name="T50" fmla="*/ 724 w 1416"/>
              <a:gd name="T51" fmla="*/ 1692 h 3094"/>
              <a:gd name="T52" fmla="*/ 772 w 1416"/>
              <a:gd name="T53" fmla="*/ 1138 h 3094"/>
              <a:gd name="T54" fmla="*/ 712 w 1416"/>
              <a:gd name="T55" fmla="*/ 816 h 3094"/>
              <a:gd name="T56" fmla="*/ 820 w 1416"/>
              <a:gd name="T57" fmla="*/ 934 h 3094"/>
              <a:gd name="T58" fmla="*/ 1060 w 1416"/>
              <a:gd name="T59" fmla="*/ 838 h 3094"/>
              <a:gd name="T60" fmla="*/ 1314 w 1416"/>
              <a:gd name="T61" fmla="*/ 592 h 3094"/>
              <a:gd name="T62" fmla="*/ 1414 w 1416"/>
              <a:gd name="T63" fmla="*/ 445 h 3094"/>
              <a:gd name="T64" fmla="*/ 1288 w 1416"/>
              <a:gd name="T65" fmla="*/ 501 h 3094"/>
              <a:gd name="T66" fmla="*/ 1234 w 1416"/>
              <a:gd name="T67" fmla="*/ 445 h 3094"/>
              <a:gd name="T68" fmla="*/ 1167 w 1416"/>
              <a:gd name="T69" fmla="*/ 573 h 3094"/>
              <a:gd name="T70" fmla="*/ 775 w 1416"/>
              <a:gd name="T71" fmla="*/ 607 h 3094"/>
              <a:gd name="T72" fmla="*/ 664 w 1416"/>
              <a:gd name="T73" fmla="*/ 439 h 3094"/>
              <a:gd name="T74" fmla="*/ 609 w 1416"/>
              <a:gd name="T75" fmla="*/ 378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gradFill rotWithShape="1">
            <a:gsLst>
              <a:gs pos="0">
                <a:schemeClr val="tx2"/>
              </a:gs>
              <a:gs pos="100000">
                <a:schemeClr val="tx2">
                  <a:gamma/>
                  <a:shade val="57255"/>
                  <a:invGamma/>
                </a:schemeClr>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3255" name="Group 10"/>
          <p:cNvGrpSpPr/>
          <p:nvPr/>
        </p:nvGrpSpPr>
        <p:grpSpPr>
          <a:xfrm>
            <a:off x="3324225" y="2190750"/>
            <a:ext cx="409575" cy="393700"/>
            <a:chOff x="1833" y="1596"/>
            <a:chExt cx="368" cy="355"/>
          </a:xfrm>
        </p:grpSpPr>
        <p:pic>
          <p:nvPicPr>
            <p:cNvPr id="53295" name="Picture 11" descr="circuler_1"/>
            <p:cNvPicPr>
              <a:picLocks noChangeAspect="1"/>
            </p:cNvPicPr>
            <p:nvPr/>
          </p:nvPicPr>
          <p:blipFill>
            <a:blip r:embed="rId1"/>
            <a:stretch>
              <a:fillRect/>
            </a:stretch>
          </p:blipFill>
          <p:spPr>
            <a:xfrm>
              <a:off x="1833" y="1596"/>
              <a:ext cx="368" cy="354"/>
            </a:xfrm>
            <a:prstGeom prst="rect">
              <a:avLst/>
            </a:prstGeom>
            <a:noFill/>
            <a:ln w="9525">
              <a:noFill/>
            </a:ln>
          </p:spPr>
        </p:pic>
        <p:sp>
          <p:nvSpPr>
            <p:cNvPr id="218124"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9" name="Picture 13" descr="Picture2"/>
            <p:cNvPicPr>
              <a:picLocks noChangeAspect="1"/>
            </p:cNvPicPr>
            <p:nvPr/>
          </p:nvPicPr>
          <p:blipFill>
            <a:blip r:embed="rId2"/>
            <a:stretch>
              <a:fillRect/>
            </a:stretch>
          </p:blipFill>
          <p:spPr>
            <a:xfrm>
              <a:off x="1869" y="1600"/>
              <a:ext cx="291" cy="125"/>
            </a:xfrm>
            <a:prstGeom prst="rect">
              <a:avLst/>
            </a:prstGeom>
            <a:noFill/>
            <a:ln w="9525">
              <a:noFill/>
            </a:ln>
          </p:spPr>
        </p:pic>
      </p:grpSp>
      <p:grpSp>
        <p:nvGrpSpPr>
          <p:cNvPr id="218130" name="Group 18"/>
          <p:cNvGrpSpPr/>
          <p:nvPr/>
        </p:nvGrpSpPr>
        <p:grpSpPr>
          <a:xfrm rot="692470">
            <a:off x="6162675" y="3343275"/>
            <a:ext cx="914400" cy="885825"/>
            <a:chOff x="4055" y="2088"/>
            <a:chExt cx="436" cy="422"/>
          </a:xfrm>
        </p:grpSpPr>
        <p:pic>
          <p:nvPicPr>
            <p:cNvPr id="53292" name="Picture 19" descr="circuler_1"/>
            <p:cNvPicPr>
              <a:picLocks noChangeAspect="1"/>
            </p:cNvPicPr>
            <p:nvPr/>
          </p:nvPicPr>
          <p:blipFill>
            <a:blip r:embed="rId1"/>
            <a:stretch>
              <a:fillRect/>
            </a:stretch>
          </p:blipFill>
          <p:spPr>
            <a:xfrm>
              <a:off x="4055" y="2088"/>
              <a:ext cx="436" cy="420"/>
            </a:xfrm>
            <a:prstGeom prst="rect">
              <a:avLst/>
            </a:prstGeom>
            <a:noFill/>
            <a:ln w="9525">
              <a:noFill/>
            </a:ln>
          </p:spPr>
        </p:pic>
        <p:sp>
          <p:nvSpPr>
            <p:cNvPr id="218132" name="Oval 20"/>
            <p:cNvSpPr>
              <a:spLocks noChangeArrowheads="1"/>
            </p:cNvSpPr>
            <p:nvPr/>
          </p:nvSpPr>
          <p:spPr bwMode="gray">
            <a:xfrm>
              <a:off x="4055" y="2088"/>
              <a:ext cx="433" cy="422"/>
            </a:xfrm>
            <a:prstGeom prst="ellipse">
              <a:avLst/>
            </a:prstGeom>
            <a:gradFill rotWithShape="1">
              <a:gsLst>
                <a:gs pos="0">
                  <a:schemeClr val="accent2">
                    <a:alpha val="78999"/>
                  </a:schemeClr>
                </a:gs>
                <a:gs pos="50000">
                  <a:schemeClr val="accent2">
                    <a:gamma/>
                    <a:shade val="46275"/>
                    <a:invGamma/>
                  </a:schemeClr>
                </a:gs>
                <a:gs pos="100000">
                  <a:schemeClr val="accent2">
                    <a:alpha val="78999"/>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4" name="Picture 21" descr="Picture2"/>
            <p:cNvPicPr>
              <a:picLocks noChangeAspect="1"/>
            </p:cNvPicPr>
            <p:nvPr/>
          </p:nvPicPr>
          <p:blipFill>
            <a:blip r:embed="rId2"/>
            <a:stretch>
              <a:fillRect/>
            </a:stretch>
          </p:blipFill>
          <p:spPr>
            <a:xfrm>
              <a:off x="4098" y="2092"/>
              <a:ext cx="345" cy="149"/>
            </a:xfrm>
            <a:prstGeom prst="rect">
              <a:avLst/>
            </a:prstGeom>
            <a:noFill/>
            <a:ln w="9525">
              <a:noFill/>
            </a:ln>
          </p:spPr>
        </p:pic>
      </p:grpSp>
      <p:grpSp>
        <p:nvGrpSpPr>
          <p:cNvPr id="218134" name="Group 22"/>
          <p:cNvGrpSpPr/>
          <p:nvPr/>
        </p:nvGrpSpPr>
        <p:grpSpPr>
          <a:xfrm>
            <a:off x="1762125" y="2278063"/>
            <a:ext cx="984250" cy="952500"/>
            <a:chOff x="887" y="2040"/>
            <a:chExt cx="433" cy="422"/>
          </a:xfrm>
        </p:grpSpPr>
        <p:pic>
          <p:nvPicPr>
            <p:cNvPr id="53289" name="Picture 23"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218136" name="Oval 24"/>
            <p:cNvSpPr>
              <a:spLocks noChangeArrowheads="1"/>
            </p:cNvSpPr>
            <p:nvPr/>
          </p:nvSpPr>
          <p:spPr bwMode="gray">
            <a:xfrm>
              <a:off x="887" y="2040"/>
              <a:ext cx="433" cy="422"/>
            </a:xfrm>
            <a:prstGeom prst="ellipse">
              <a:avLst/>
            </a:prstGeom>
            <a:gradFill rotWithShape="1">
              <a:gsLst>
                <a:gs pos="0">
                  <a:schemeClr val="folHlink">
                    <a:alpha val="80000"/>
                  </a:schemeClr>
                </a:gs>
                <a:gs pos="50000">
                  <a:schemeClr val="folHlink">
                    <a:gamma/>
                    <a:shade val="46275"/>
                    <a:invGamma/>
                  </a:schemeClr>
                </a:gs>
                <a:gs pos="100000">
                  <a:schemeClr val="folHlink">
                    <a:alpha val="80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1" name="Picture 25" descr="Picture2"/>
            <p:cNvPicPr>
              <a:picLocks noChangeAspect="1"/>
            </p:cNvPicPr>
            <p:nvPr/>
          </p:nvPicPr>
          <p:blipFill>
            <a:blip r:embed="rId2"/>
            <a:stretch>
              <a:fillRect/>
            </a:stretch>
          </p:blipFill>
          <p:spPr>
            <a:xfrm>
              <a:off x="930" y="2044"/>
              <a:ext cx="345" cy="149"/>
            </a:xfrm>
            <a:prstGeom prst="rect">
              <a:avLst/>
            </a:prstGeom>
            <a:noFill/>
            <a:ln w="9525">
              <a:noFill/>
            </a:ln>
          </p:spPr>
        </p:pic>
      </p:grpSp>
      <p:grpSp>
        <p:nvGrpSpPr>
          <p:cNvPr id="53258" name="Group 26"/>
          <p:cNvGrpSpPr/>
          <p:nvPr/>
        </p:nvGrpSpPr>
        <p:grpSpPr>
          <a:xfrm>
            <a:off x="2147888" y="3551238"/>
            <a:ext cx="660400" cy="631825"/>
            <a:chOff x="1224" y="2711"/>
            <a:chExt cx="530" cy="512"/>
          </a:xfrm>
        </p:grpSpPr>
        <p:pic>
          <p:nvPicPr>
            <p:cNvPr id="53284" name="Picture 27" descr="circuler_1"/>
            <p:cNvPicPr>
              <a:picLocks noChangeAspect="1"/>
            </p:cNvPicPr>
            <p:nvPr/>
          </p:nvPicPr>
          <p:blipFill>
            <a:blip r:embed="rId1"/>
            <a:stretch>
              <a:fillRect/>
            </a:stretch>
          </p:blipFill>
          <p:spPr>
            <a:xfrm>
              <a:off x="1224" y="2711"/>
              <a:ext cx="530" cy="511"/>
            </a:xfrm>
            <a:prstGeom prst="rect">
              <a:avLst/>
            </a:prstGeom>
            <a:noFill/>
            <a:ln w="9525">
              <a:noFill/>
            </a:ln>
          </p:spPr>
        </p:pic>
        <p:sp>
          <p:nvSpPr>
            <p:cNvPr id="218140"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8" name="Picture 29" descr="Picture2"/>
            <p:cNvPicPr>
              <a:picLocks noChangeAspect="1"/>
            </p:cNvPicPr>
            <p:nvPr/>
          </p:nvPicPr>
          <p:blipFill>
            <a:blip r:embed="rId2"/>
            <a:stretch>
              <a:fillRect/>
            </a:stretch>
          </p:blipFill>
          <p:spPr>
            <a:xfrm>
              <a:off x="1277" y="2716"/>
              <a:ext cx="419" cy="181"/>
            </a:xfrm>
            <a:prstGeom prst="rect">
              <a:avLst/>
            </a:prstGeom>
            <a:noFill/>
            <a:ln w="9525">
              <a:noFill/>
            </a:ln>
          </p:spPr>
        </p:pic>
      </p:grpSp>
      <p:grpSp>
        <p:nvGrpSpPr>
          <p:cNvPr id="218142" name="Group 30"/>
          <p:cNvGrpSpPr/>
          <p:nvPr/>
        </p:nvGrpSpPr>
        <p:grpSpPr>
          <a:xfrm>
            <a:off x="3427413" y="3911600"/>
            <a:ext cx="1263650" cy="1222375"/>
            <a:chOff x="2323" y="2847"/>
            <a:chExt cx="636" cy="616"/>
          </a:xfrm>
        </p:grpSpPr>
        <p:pic>
          <p:nvPicPr>
            <p:cNvPr id="53281" name="Picture 31" descr="circuler_1"/>
            <p:cNvPicPr>
              <a:picLocks noChangeAspect="1"/>
            </p:cNvPicPr>
            <p:nvPr/>
          </p:nvPicPr>
          <p:blipFill>
            <a:blip r:embed="rId1"/>
            <a:stretch>
              <a:fillRect/>
            </a:stretch>
          </p:blipFill>
          <p:spPr>
            <a:xfrm>
              <a:off x="2323" y="2847"/>
              <a:ext cx="636" cy="614"/>
            </a:xfrm>
            <a:prstGeom prst="rect">
              <a:avLst/>
            </a:prstGeom>
            <a:noFill/>
            <a:ln w="9525">
              <a:noFill/>
            </a:ln>
          </p:spPr>
        </p:pic>
        <p:sp>
          <p:nvSpPr>
            <p:cNvPr id="218144" name="Oval 32"/>
            <p:cNvSpPr>
              <a:spLocks noChangeArrowheads="1"/>
            </p:cNvSpPr>
            <p:nvPr/>
          </p:nvSpPr>
          <p:spPr bwMode="gray">
            <a:xfrm>
              <a:off x="2323" y="2847"/>
              <a:ext cx="632" cy="616"/>
            </a:xfrm>
            <a:prstGeom prst="ellipse">
              <a:avLst/>
            </a:prstGeom>
            <a:gradFill rotWithShape="1">
              <a:gsLst>
                <a:gs pos="0">
                  <a:schemeClr val="accent1">
                    <a:alpha val="80000"/>
                  </a:schemeClr>
                </a:gs>
                <a:gs pos="50000">
                  <a:schemeClr val="accent1">
                    <a:gamma/>
                    <a:shade val="60000"/>
                    <a:invGamma/>
                  </a:schemeClr>
                </a:gs>
                <a:gs pos="100000">
                  <a:schemeClr val="accent1">
                    <a:alpha val="80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3" name="Picture 33" descr="Picture2"/>
            <p:cNvPicPr>
              <a:picLocks noChangeAspect="1"/>
            </p:cNvPicPr>
            <p:nvPr/>
          </p:nvPicPr>
          <p:blipFill>
            <a:blip r:embed="rId2"/>
            <a:stretch>
              <a:fillRect/>
            </a:stretch>
          </p:blipFill>
          <p:spPr>
            <a:xfrm>
              <a:off x="2386" y="2853"/>
              <a:ext cx="503" cy="218"/>
            </a:xfrm>
            <a:prstGeom prst="rect">
              <a:avLst/>
            </a:prstGeom>
            <a:noFill/>
            <a:ln w="9525">
              <a:noFill/>
            </a:ln>
          </p:spPr>
        </p:pic>
      </p:grpSp>
      <p:grpSp>
        <p:nvGrpSpPr>
          <p:cNvPr id="53260" name="Group 34"/>
          <p:cNvGrpSpPr/>
          <p:nvPr/>
        </p:nvGrpSpPr>
        <p:grpSpPr>
          <a:xfrm>
            <a:off x="5454650" y="4313238"/>
            <a:ext cx="660400" cy="635000"/>
            <a:chOff x="3528" y="2759"/>
            <a:chExt cx="530" cy="512"/>
          </a:xfrm>
        </p:grpSpPr>
        <p:pic>
          <p:nvPicPr>
            <p:cNvPr id="53276" name="Picture 35" descr="circuler_1"/>
            <p:cNvPicPr>
              <a:picLocks noChangeAspect="1"/>
            </p:cNvPicPr>
            <p:nvPr/>
          </p:nvPicPr>
          <p:blipFill>
            <a:blip r:embed="rId1"/>
            <a:stretch>
              <a:fillRect/>
            </a:stretch>
          </p:blipFill>
          <p:spPr>
            <a:xfrm>
              <a:off x="3528" y="2759"/>
              <a:ext cx="530" cy="511"/>
            </a:xfrm>
            <a:prstGeom prst="rect">
              <a:avLst/>
            </a:prstGeom>
            <a:noFill/>
            <a:ln w="9525">
              <a:noFill/>
            </a:ln>
          </p:spPr>
        </p:pic>
        <p:sp>
          <p:nvSpPr>
            <p:cNvPr id="218148"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0" name="Picture 37" descr="Picture2"/>
            <p:cNvPicPr>
              <a:picLocks noChangeAspect="1"/>
            </p:cNvPicPr>
            <p:nvPr/>
          </p:nvPicPr>
          <p:blipFill>
            <a:blip r:embed="rId2"/>
            <a:stretch>
              <a:fillRect/>
            </a:stretch>
          </p:blipFill>
          <p:spPr>
            <a:xfrm>
              <a:off x="3581" y="2764"/>
              <a:ext cx="419" cy="181"/>
            </a:xfrm>
            <a:prstGeom prst="rect">
              <a:avLst/>
            </a:prstGeom>
            <a:noFill/>
            <a:ln w="9525">
              <a:noFill/>
            </a:ln>
          </p:spPr>
        </p:pic>
      </p:grpSp>
      <p:sp>
        <p:nvSpPr>
          <p:cNvPr id="53261" name="Arc 38"/>
          <p:cNvSpPr/>
          <p:nvPr/>
        </p:nvSpPr>
        <p:spPr>
          <a:xfrm rot="692470">
            <a:off x="4432300" y="2849563"/>
            <a:ext cx="1951038" cy="933450"/>
          </a:xfrm>
          <a:custGeom>
            <a:avLst/>
            <a:gdLst/>
            <a:ahLst/>
            <a:cxnLst>
              <a:cxn ang="0">
                <a:pos x="124385144" y="0"/>
              </a:cxn>
              <a:cxn ang="0">
                <a:pos x="210446112" y="17224985"/>
              </a:cxn>
              <a:cxn ang="0">
                <a:pos x="0" y="46423832"/>
              </a:cxn>
            </a:cxnLst>
            <a:pathLst>
              <a:path w="18088" h="18769" fill="none">
                <a:moveTo>
                  <a:pt x="10690" y="0"/>
                </a:moveTo>
                <a:cubicBezTo>
                  <a:pt x="13675" y="1700"/>
                  <a:pt x="16211" y="4087"/>
                  <a:pt x="18088" y="6963"/>
                </a:cubicBezTo>
              </a:path>
              <a:path w="18088" h="18769" stroke="0">
                <a:moveTo>
                  <a:pt x="10690" y="0"/>
                </a:moveTo>
                <a:cubicBezTo>
                  <a:pt x="13675" y="1700"/>
                  <a:pt x="16211" y="4087"/>
                  <a:pt x="18088" y="6963"/>
                </a:cubicBezTo>
                <a:lnTo>
                  <a:pt x="0" y="18769"/>
                </a:lnTo>
                <a:lnTo>
                  <a:pt x="10690" y="0"/>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2" name="Arc 39"/>
          <p:cNvSpPr/>
          <p:nvPr/>
        </p:nvSpPr>
        <p:spPr>
          <a:xfrm rot="692470">
            <a:off x="4278313" y="3754438"/>
            <a:ext cx="2328862" cy="657225"/>
          </a:xfrm>
          <a:custGeom>
            <a:avLst/>
            <a:gdLst/>
            <a:ahLst/>
            <a:cxnLst>
              <a:cxn ang="0">
                <a:pos x="250801941" y="0"/>
              </a:cxn>
              <a:cxn ang="0">
                <a:pos x="207348934" y="32666165"/>
              </a:cxn>
              <a:cxn ang="0">
                <a:pos x="0" y="2574177"/>
              </a:cxn>
            </a:cxnLst>
            <a:pathLst>
              <a:path w="21600" h="13223" fill="none">
                <a:moveTo>
                  <a:pt x="21574" y="0"/>
                </a:moveTo>
                <a:cubicBezTo>
                  <a:pt x="21591" y="347"/>
                  <a:pt x="21600" y="694"/>
                  <a:pt x="21600" y="1042"/>
                </a:cubicBezTo>
                <a:cubicBezTo>
                  <a:pt x="21600" y="5388"/>
                  <a:pt x="20288" y="9633"/>
                  <a:pt x="17837" y="13223"/>
                </a:cubicBezTo>
              </a:path>
              <a:path w="21600" h="13223" stroke="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3" name="Arc 40"/>
          <p:cNvSpPr/>
          <p:nvPr/>
        </p:nvSpPr>
        <p:spPr>
          <a:xfrm rot="692470">
            <a:off x="4240213" y="3683000"/>
            <a:ext cx="1309687" cy="1047750"/>
          </a:xfrm>
          <a:custGeom>
            <a:avLst/>
            <a:gdLst/>
            <a:ahLst/>
            <a:cxnLst>
              <a:cxn ang="0">
                <a:pos x="141443064" y="44163266"/>
              </a:cxn>
              <a:cxn ang="0">
                <a:pos x="54981691" y="52079324"/>
              </a:cxn>
              <a:cxn ang="0">
                <a:pos x="0" y="0"/>
              </a:cxn>
            </a:cxnLst>
            <a:pathLst>
              <a:path w="12127" h="21079" fill="none">
                <a:moveTo>
                  <a:pt x="12126" y="17874"/>
                </a:moveTo>
                <a:cubicBezTo>
                  <a:pt x="9879" y="19399"/>
                  <a:pt x="7364" y="20486"/>
                  <a:pt x="4714" y="21079"/>
                </a:cubicBezTo>
              </a:path>
              <a:path w="12127" h="21079" stroke="0">
                <a:moveTo>
                  <a:pt x="12126" y="17874"/>
                </a:moveTo>
                <a:cubicBezTo>
                  <a:pt x="9879" y="19399"/>
                  <a:pt x="7364" y="20486"/>
                  <a:pt x="4714" y="21079"/>
                </a:cubicBezTo>
                <a:lnTo>
                  <a:pt x="0" y="0"/>
                </a:lnTo>
                <a:lnTo>
                  <a:pt x="12126" y="17874"/>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4" name="Arc 41"/>
          <p:cNvSpPr/>
          <p:nvPr/>
        </p:nvSpPr>
        <p:spPr>
          <a:xfrm rot="692470">
            <a:off x="2776538" y="3386138"/>
            <a:ext cx="1503362" cy="1009650"/>
          </a:xfrm>
          <a:custGeom>
            <a:avLst/>
            <a:gdLst/>
            <a:ahLst/>
            <a:cxnLst>
              <a:cxn ang="0">
                <a:pos x="78478260" y="50051216"/>
              </a:cxn>
              <a:cxn ang="0">
                <a:pos x="0" y="40575220"/>
              </a:cxn>
              <a:cxn ang="0">
                <a:pos x="162281705" y="0"/>
              </a:cxn>
            </a:cxnLst>
            <a:pathLst>
              <a:path w="13927" h="20367" fill="none">
                <a:moveTo>
                  <a:pt x="6734" y="20367"/>
                </a:moveTo>
                <a:cubicBezTo>
                  <a:pt x="4275" y="19499"/>
                  <a:pt x="1993" y="18192"/>
                  <a:pt x="0" y="16510"/>
                </a:cubicBezTo>
              </a:path>
              <a:path w="13927" h="20367" stroke="0">
                <a:moveTo>
                  <a:pt x="6734" y="20367"/>
                </a:moveTo>
                <a:cubicBezTo>
                  <a:pt x="4275" y="19499"/>
                  <a:pt x="1993" y="18192"/>
                  <a:pt x="0" y="16510"/>
                </a:cubicBezTo>
                <a:lnTo>
                  <a:pt x="13927" y="0"/>
                </a:lnTo>
                <a:lnTo>
                  <a:pt x="6734" y="20367"/>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5" name="Arc 42"/>
          <p:cNvSpPr/>
          <p:nvPr/>
        </p:nvSpPr>
        <p:spPr>
          <a:xfrm rot="692470">
            <a:off x="1978025" y="3184525"/>
            <a:ext cx="2332038" cy="604838"/>
          </a:xfrm>
          <a:custGeom>
            <a:avLst/>
            <a:gdLst/>
            <a:ahLst/>
            <a:cxnLst>
              <a:cxn ang="0">
                <a:pos x="27241011" y="29990901"/>
              </a:cxn>
              <a:cxn ang="0">
                <a:pos x="1596906" y="0"/>
              </a:cxn>
              <a:cxn ang="0">
                <a:pos x="251777835" y="5964730"/>
              </a:cxn>
            </a:cxnLst>
            <a:pathLst>
              <a:path w="21600" h="12198" fill="none">
                <a:moveTo>
                  <a:pt x="2336" y="12198"/>
                </a:moveTo>
                <a:cubicBezTo>
                  <a:pt x="800" y="9169"/>
                  <a:pt x="0" y="5821"/>
                  <a:pt x="0" y="2426"/>
                </a:cubicBezTo>
                <a:cubicBezTo>
                  <a:pt x="0" y="1615"/>
                  <a:pt x="45" y="805"/>
                  <a:pt x="136" y="-1"/>
                </a:cubicBezTo>
              </a:path>
              <a:path w="21600" h="12198" stroke="0">
                <a:moveTo>
                  <a:pt x="2336" y="12198"/>
                </a:moveTo>
                <a:cubicBezTo>
                  <a:pt x="800" y="9169"/>
                  <a:pt x="0" y="5821"/>
                  <a:pt x="0" y="2426"/>
                </a:cubicBezTo>
                <a:cubicBezTo>
                  <a:pt x="0" y="1615"/>
                  <a:pt x="45" y="805"/>
                  <a:pt x="136" y="-1"/>
                </a:cubicBezTo>
                <a:lnTo>
                  <a:pt x="21600" y="2426"/>
                </a:lnTo>
                <a:lnTo>
                  <a:pt x="2336" y="12198"/>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6" name="Arc 43"/>
          <p:cNvSpPr/>
          <p:nvPr/>
        </p:nvSpPr>
        <p:spPr>
          <a:xfrm rot="692470">
            <a:off x="2632075" y="2465388"/>
            <a:ext cx="1808163" cy="903287"/>
          </a:xfrm>
          <a:custGeom>
            <a:avLst/>
            <a:gdLst/>
            <a:ahLst/>
            <a:cxnLst>
              <a:cxn ang="0">
                <a:pos x="0" y="11265612"/>
              </a:cxn>
              <a:cxn ang="0">
                <a:pos x="59784736" y="0"/>
              </a:cxn>
              <a:cxn ang="0">
                <a:pos x="195121356" y="44813940"/>
              </a:cxn>
            </a:cxnLst>
            <a:pathLst>
              <a:path w="16756" h="18207" fill="none">
                <a:moveTo>
                  <a:pt x="-1" y="4576"/>
                </a:moveTo>
                <a:cubicBezTo>
                  <a:pt x="1455" y="2786"/>
                  <a:pt x="3189" y="1241"/>
                  <a:pt x="5134" y="0"/>
                </a:cubicBezTo>
              </a:path>
              <a:path w="16756" h="18207" stroke="0">
                <a:moveTo>
                  <a:pt x="-1" y="4576"/>
                </a:moveTo>
                <a:cubicBezTo>
                  <a:pt x="1455" y="2786"/>
                  <a:pt x="3189" y="1241"/>
                  <a:pt x="5134" y="0"/>
                </a:cubicBezTo>
                <a:lnTo>
                  <a:pt x="16756" y="18207"/>
                </a:lnTo>
                <a:lnTo>
                  <a:pt x="-1" y="4576"/>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218156" name="Rectangle 44"/>
          <p:cNvSpPr/>
          <p:nvPr/>
        </p:nvSpPr>
        <p:spPr>
          <a:xfrm>
            <a:off x="1979613" y="239236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1</a:t>
            </a:r>
            <a:endParaRPr lang="en-US" altLang="zh-CN" b="1" dirty="0">
              <a:solidFill>
                <a:srgbClr val="FFFFFF"/>
              </a:solidFill>
              <a:ea typeface="宋体" panose="02010600030101010101" pitchFamily="2" charset="-122"/>
            </a:endParaRPr>
          </a:p>
        </p:txBody>
      </p:sp>
      <p:sp>
        <p:nvSpPr>
          <p:cNvPr id="218157" name="Rectangle 45"/>
          <p:cNvSpPr/>
          <p:nvPr/>
        </p:nvSpPr>
        <p:spPr>
          <a:xfrm>
            <a:off x="3802063" y="422751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2</a:t>
            </a:r>
            <a:endParaRPr lang="en-US" altLang="zh-CN" b="1" dirty="0">
              <a:solidFill>
                <a:srgbClr val="FFFFFF"/>
              </a:solidFill>
              <a:ea typeface="宋体" panose="02010600030101010101" pitchFamily="2" charset="-122"/>
            </a:endParaRPr>
          </a:p>
        </p:txBody>
      </p:sp>
      <p:sp>
        <p:nvSpPr>
          <p:cNvPr id="218158" name="Rectangle 46"/>
          <p:cNvSpPr/>
          <p:nvPr/>
        </p:nvSpPr>
        <p:spPr>
          <a:xfrm>
            <a:off x="6403975" y="349726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3</a:t>
            </a:r>
            <a:endParaRPr lang="en-US" altLang="zh-CN" b="1" dirty="0">
              <a:solidFill>
                <a:srgbClr val="FFFFFF"/>
              </a:solidFill>
              <a:ea typeface="宋体" panose="02010600030101010101" pitchFamily="2" charset="-122"/>
            </a:endParaRPr>
          </a:p>
        </p:txBody>
      </p:sp>
      <p:sp>
        <p:nvSpPr>
          <p:cNvPr id="218159" name="AutoShape 47"/>
          <p:cNvSpPr/>
          <p:nvPr/>
        </p:nvSpPr>
        <p:spPr>
          <a:xfrm>
            <a:off x="7086600" y="2713038"/>
            <a:ext cx="1898650" cy="544512"/>
          </a:xfrm>
          <a:prstGeom prst="accentCallout2">
            <a:avLst>
              <a:gd name="adj1" fmla="val 20991"/>
              <a:gd name="adj2" fmla="val -4014"/>
              <a:gd name="adj3" fmla="val 20991"/>
              <a:gd name="adj4" fmla="val -12375"/>
              <a:gd name="adj5" fmla="val 125657"/>
              <a:gd name="adj6" fmla="val -20736"/>
            </a:avLst>
          </a:prstGeom>
          <a:noFill/>
          <a:ln w="9525" cap="flat" cmpd="sng">
            <a:solidFill>
              <a:schemeClr val="accent2"/>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爆破员</a:t>
            </a:r>
            <a:endParaRPr lang="en-US" altLang="zh-CN" sz="2800" b="1" dirty="0">
              <a:solidFill>
                <a:srgbClr val="08122A"/>
              </a:solidFill>
              <a:ea typeface="宋体" panose="02010600030101010101" pitchFamily="2" charset="-122"/>
            </a:endParaRPr>
          </a:p>
        </p:txBody>
      </p:sp>
      <p:sp>
        <p:nvSpPr>
          <p:cNvPr id="218160" name="AutoShape 48"/>
          <p:cNvSpPr/>
          <p:nvPr/>
        </p:nvSpPr>
        <p:spPr>
          <a:xfrm>
            <a:off x="5029200" y="5151438"/>
            <a:ext cx="2371725" cy="544512"/>
          </a:xfrm>
          <a:prstGeom prst="accentCallout2">
            <a:avLst>
              <a:gd name="adj1" fmla="val 20991"/>
              <a:gd name="adj2" fmla="val -3213"/>
              <a:gd name="adj3" fmla="val 20991"/>
              <a:gd name="adj4" fmla="val -13051"/>
              <a:gd name="adj5" fmla="val -40523"/>
              <a:gd name="adj6" fmla="val -23227"/>
            </a:avLst>
          </a:prstGeom>
          <a:noFill/>
          <a:ln w="9525" cap="flat" cmpd="sng">
            <a:solidFill>
              <a:schemeClr val="accent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瓦斯检测员</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18161" name="AutoShape 49"/>
          <p:cNvSpPr/>
          <p:nvPr/>
        </p:nvSpPr>
        <p:spPr>
          <a:xfrm>
            <a:off x="152400" y="1809750"/>
            <a:ext cx="1790700" cy="544513"/>
          </a:xfrm>
          <a:prstGeom prst="accentCallout2">
            <a:avLst>
              <a:gd name="adj1" fmla="val 20991"/>
              <a:gd name="adj2" fmla="val 104255"/>
              <a:gd name="adj3" fmla="val 20991"/>
              <a:gd name="adj4" fmla="val 109218"/>
              <a:gd name="adj5" fmla="val 107287"/>
              <a:gd name="adj6" fmla="val 114449"/>
            </a:avLst>
          </a:prstGeom>
          <a:noFill/>
          <a:ln w="9525" cap="flat" cmpd="sng">
            <a:solidFill>
              <a:schemeClr val="folHlink"/>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spcBef>
                <a:spcPct val="0"/>
              </a:spcBef>
              <a:buClrTx/>
              <a:buFontTx/>
              <a:buNone/>
            </a:pPr>
            <a:r>
              <a:rPr lang="zh-CN" altLang="en-US" b="1" dirty="0">
                <a:solidFill>
                  <a:srgbClr val="08122A"/>
                </a:solidFill>
                <a:ea typeface="宋体" panose="02010600030101010101" pitchFamily="2" charset="-122"/>
              </a:rPr>
              <a:t>安全员</a:t>
            </a:r>
            <a:endParaRPr lang="zh-CN" altLang="en-US" b="1" dirty="0">
              <a:solidFill>
                <a:srgbClr val="08122A"/>
              </a:solidFill>
              <a:ea typeface="宋体" panose="02010600030101010101" pitchFamily="2" charset="-122"/>
            </a:endParaRPr>
          </a:p>
        </p:txBody>
      </p:sp>
      <p:sp>
        <p:nvSpPr>
          <p:cNvPr id="218166" name="Rectangle 54"/>
          <p:cNvSpPr/>
          <p:nvPr/>
        </p:nvSpPr>
        <p:spPr>
          <a:xfrm>
            <a:off x="5029200" y="2420938"/>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4</a:t>
            </a:r>
            <a:endParaRPr lang="en-US" altLang="zh-CN" b="1" dirty="0">
              <a:solidFill>
                <a:srgbClr val="FFFFFF"/>
              </a:solidFill>
              <a:ea typeface="宋体" panose="02010600030101010101" pitchFamily="2" charset="-122"/>
            </a:endParaRPr>
          </a:p>
        </p:txBody>
      </p:sp>
      <p:sp>
        <p:nvSpPr>
          <p:cNvPr id="218167" name="AutoShape 55"/>
          <p:cNvSpPr/>
          <p:nvPr/>
        </p:nvSpPr>
        <p:spPr>
          <a:xfrm>
            <a:off x="6156325" y="1628775"/>
            <a:ext cx="2736850" cy="544513"/>
          </a:xfrm>
          <a:prstGeom prst="accentCallout2">
            <a:avLst>
              <a:gd name="adj1" fmla="val 20991"/>
              <a:gd name="adj2" fmla="val -2782"/>
              <a:gd name="adj3" fmla="val 20991"/>
              <a:gd name="adj4" fmla="val -11194"/>
              <a:gd name="adj5" fmla="val 150144"/>
              <a:gd name="adj6" fmla="val -19662"/>
            </a:avLst>
          </a:prstGeom>
          <a:noFill/>
          <a:ln w="9525" cap="flat" cmpd="sng">
            <a:solidFill>
              <a:schemeClr val="accent2"/>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重要设备设施管理人员</a:t>
            </a:r>
            <a:endParaRPr lang="en-US" altLang="zh-CN" sz="2800" b="1" dirty="0">
              <a:solidFill>
                <a:srgbClr val="08122A"/>
              </a:solidFill>
              <a:ea typeface="宋体" panose="02010600030101010101" pitchFamily="2" charset="-122"/>
            </a:endParaRPr>
          </a:p>
        </p:txBody>
      </p:sp>
      <p:sp>
        <p:nvSpPr>
          <p:cNvPr id="218168" name="Text Box 56"/>
          <p:cNvSpPr txBox="1">
            <a:spLocks noChangeArrowheads="1"/>
          </p:cNvSpPr>
          <p:nvPr/>
        </p:nvSpPr>
        <p:spPr bwMode="auto">
          <a:xfrm>
            <a:off x="107950" y="5329238"/>
            <a:ext cx="3887788" cy="530225"/>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2.</a:t>
            </a:r>
            <a:r>
              <a:rPr kumimoji="0" lang="zh-CN" altLang="en-US"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评审工作的主持者</a:t>
            </a:r>
            <a:endParaRPr kumimoji="0" lang="zh-CN" altLang="en-US"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18168"/>
                                        </p:tgtEl>
                                        <p:attrNameLst>
                                          <p:attrName>style.visibility</p:attrName>
                                        </p:attrNameLst>
                                      </p:cBhvr>
                                      <p:to>
                                        <p:strVal val="visible"/>
                                      </p:to>
                                    </p:set>
                                    <p:set>
                                      <p:cBhvr>
                                        <p:cTn id="7" dur="455" fill="hold">
                                          <p:stCondLst>
                                            <p:cond delay="0"/>
                                          </p:stCondLst>
                                        </p:cTn>
                                        <p:tgtEl>
                                          <p:spTgt spid="218168"/>
                                        </p:tgtEl>
                                        <p:attrNameLst>
                                          <p:attrName>style.rotation</p:attrName>
                                        </p:attrNameLst>
                                      </p:cBhvr>
                                      <p:to>
                                        <p:strVal val="-45.0"/>
                                      </p:to>
                                    </p:set>
                                    <p:anim calcmode="lin" valueType="num">
                                      <p:cBhvr>
                                        <p:cTn id="8" dur="455" fill="hold">
                                          <p:stCondLst>
                                            <p:cond delay="455"/>
                                          </p:stCondLst>
                                        </p:cTn>
                                        <p:tgtEl>
                                          <p:spTgt spid="21816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21816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1816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1816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18156"/>
                                        </p:tgtEl>
                                        <p:attrNameLst>
                                          <p:attrName>style.visibility</p:attrName>
                                        </p:attrNameLst>
                                      </p:cBhvr>
                                      <p:to>
                                        <p:strVal val="visible"/>
                                      </p:to>
                                    </p:set>
                                    <p:animEffect transition="in" filter="wipe(down)">
                                      <p:cBhvr>
                                        <p:cTn id="16" dur="580">
                                          <p:stCondLst>
                                            <p:cond delay="0"/>
                                          </p:stCondLst>
                                        </p:cTn>
                                        <p:tgtEl>
                                          <p:spTgt spid="218156"/>
                                        </p:tgtEl>
                                      </p:cBhvr>
                                    </p:animEffect>
                                    <p:anim calcmode="lin" valueType="num">
                                      <p:cBhvr>
                                        <p:cTn id="17" dur="1822" tmFilter="0,0; 0.14,0.36; 0.43,0.73; 0.71,0.91; 1.0,1.0">
                                          <p:stCondLst>
                                            <p:cond delay="0"/>
                                          </p:stCondLst>
                                        </p:cTn>
                                        <p:tgtEl>
                                          <p:spTgt spid="21815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8156"/>
                                        </p:tgtEl>
                                        <p:attrNameLst>
                                          <p:attrName>ppt_y</p:attrName>
                                        </p:attrNameLst>
                                      </p:cBhvr>
                                      <p:tavLst>
                                        <p:tav tm="0" fmla="#ppt_y-sin(pi*$)/3">
                                          <p:val>
                                            <p:fltVal val="0.500000"/>
                                          </p:val>
                                        </p:tav>
                                        <p:tav tm="100000">
                                          <p:val>
                                            <p:fltVal val="1.000000"/>
                                          </p:val>
                                        </p:tav>
                                      </p:tavLst>
                                    </p:anim>
                                    <p:anim calcmode="lin" valueType="num">
                                      <p:cBhvr>
                                        <p:cTn id="19" dur="664" tmFilter="0, 0; 0.125,0.2665; 0.25,0.4; 0.375,0.465; 0.5,0.5;  0.625,0.535; 0.75,0.6; 0.875,0.7335; 1,1">
                                          <p:stCondLst>
                                            <p:cond delay="664"/>
                                          </p:stCondLst>
                                        </p:cTn>
                                        <p:tgtEl>
                                          <p:spTgt spid="218156"/>
                                        </p:tgtEl>
                                        <p:attrNameLst>
                                          <p:attrName>ppt_y</p:attrName>
                                        </p:attrNameLst>
                                      </p:cBhvr>
                                      <p:tavLst>
                                        <p:tav tm="0" fmla="#ppt_y-sin(pi*$)/9">
                                          <p:val>
                                            <p:fltVal val="0.000000"/>
                                          </p:val>
                                        </p:tav>
                                        <p:tav tm="100000">
                                          <p:val>
                                            <p:fltVal val="1.000000"/>
                                          </p:val>
                                        </p:tav>
                                      </p:tavLst>
                                    </p:anim>
                                    <p:anim calcmode="lin" valueType="num">
                                      <p:cBhvr>
                                        <p:cTn id="20" dur="332" tmFilter="0, 0; 0.125,0.2665; 0.25,0.4; 0.375,0.465; 0.5,0.5;  0.625,0.535; 0.75,0.6; 0.875,0.7335; 1,1">
                                          <p:stCondLst>
                                            <p:cond delay="1324"/>
                                          </p:stCondLst>
                                        </p:cTn>
                                        <p:tgtEl>
                                          <p:spTgt spid="218156"/>
                                        </p:tgtEl>
                                        <p:attrNameLst>
                                          <p:attrName>ppt_y</p:attrName>
                                        </p:attrNameLst>
                                      </p:cBhvr>
                                      <p:tavLst>
                                        <p:tav tm="0" fmla="#ppt_y-sin(pi*$)/27">
                                          <p:val>
                                            <p:fltVal val="0.000000"/>
                                          </p:val>
                                        </p:tav>
                                        <p:tav tm="100000">
                                          <p:val>
                                            <p:fltVal val="1.000000"/>
                                          </p:val>
                                        </p:tav>
                                      </p:tavLst>
                                    </p:anim>
                                    <p:anim calcmode="lin" valueType="num">
                                      <p:cBhvr>
                                        <p:cTn id="21" dur="164" tmFilter="0, 0; 0.125,0.2665; 0.25,0.4; 0.375,0.465; 0.5,0.5;  0.625,0.535; 0.75,0.6; 0.875,0.7335; 1,1">
                                          <p:stCondLst>
                                            <p:cond delay="1656"/>
                                          </p:stCondLst>
                                        </p:cTn>
                                        <p:tgtEl>
                                          <p:spTgt spid="218156"/>
                                        </p:tgtEl>
                                        <p:attrNameLst>
                                          <p:attrName>ppt_y</p:attrName>
                                        </p:attrNameLst>
                                      </p:cBhvr>
                                      <p:tavLst>
                                        <p:tav tm="0" fmla="#ppt_y-sin(pi*$)/81">
                                          <p:val>
                                            <p:fltVal val="0.000000"/>
                                          </p:val>
                                        </p:tav>
                                        <p:tav tm="100000">
                                          <p:val>
                                            <p:fltVal val="1.000000"/>
                                          </p:val>
                                        </p:tav>
                                      </p:tavLst>
                                    </p:anim>
                                    <p:animScale>
                                      <p:cBhvr>
                                        <p:cTn id="22" dur="26">
                                          <p:stCondLst>
                                            <p:cond delay="650"/>
                                          </p:stCondLst>
                                        </p:cTn>
                                        <p:tgtEl>
                                          <p:spTgt spid="218156"/>
                                        </p:tgtEl>
                                      </p:cBhvr>
                                      <p:to x="100000" y="60000"/>
                                    </p:animScale>
                                    <p:animScale>
                                      <p:cBhvr>
                                        <p:cTn id="23" dur="166" decel="50000">
                                          <p:stCondLst>
                                            <p:cond delay="676"/>
                                          </p:stCondLst>
                                        </p:cTn>
                                        <p:tgtEl>
                                          <p:spTgt spid="218156"/>
                                        </p:tgtEl>
                                      </p:cBhvr>
                                      <p:to x="100000" y="100000"/>
                                    </p:animScale>
                                    <p:animScale>
                                      <p:cBhvr>
                                        <p:cTn id="24" dur="26">
                                          <p:stCondLst>
                                            <p:cond delay="1312"/>
                                          </p:stCondLst>
                                        </p:cTn>
                                        <p:tgtEl>
                                          <p:spTgt spid="218156"/>
                                        </p:tgtEl>
                                      </p:cBhvr>
                                      <p:to x="100000" y="80000"/>
                                    </p:animScale>
                                    <p:animScale>
                                      <p:cBhvr>
                                        <p:cTn id="25" dur="166" decel="50000">
                                          <p:stCondLst>
                                            <p:cond delay="1338"/>
                                          </p:stCondLst>
                                        </p:cTn>
                                        <p:tgtEl>
                                          <p:spTgt spid="218156"/>
                                        </p:tgtEl>
                                      </p:cBhvr>
                                      <p:to x="100000" y="100000"/>
                                    </p:animScale>
                                    <p:animScale>
                                      <p:cBhvr>
                                        <p:cTn id="26" dur="26">
                                          <p:stCondLst>
                                            <p:cond delay="1642"/>
                                          </p:stCondLst>
                                        </p:cTn>
                                        <p:tgtEl>
                                          <p:spTgt spid="218156"/>
                                        </p:tgtEl>
                                      </p:cBhvr>
                                      <p:to x="100000" y="90000"/>
                                    </p:animScale>
                                    <p:animScale>
                                      <p:cBhvr>
                                        <p:cTn id="27" dur="166" decel="50000">
                                          <p:stCondLst>
                                            <p:cond delay="1668"/>
                                          </p:stCondLst>
                                        </p:cTn>
                                        <p:tgtEl>
                                          <p:spTgt spid="218156"/>
                                        </p:tgtEl>
                                      </p:cBhvr>
                                      <p:to x="100000" y="100000"/>
                                    </p:animScale>
                                    <p:animScale>
                                      <p:cBhvr>
                                        <p:cTn id="28" dur="26">
                                          <p:stCondLst>
                                            <p:cond delay="1808"/>
                                          </p:stCondLst>
                                        </p:cTn>
                                        <p:tgtEl>
                                          <p:spTgt spid="218156"/>
                                        </p:tgtEl>
                                      </p:cBhvr>
                                      <p:to x="100000" y="95000"/>
                                    </p:animScale>
                                    <p:animScale>
                                      <p:cBhvr>
                                        <p:cTn id="29" dur="166" decel="50000">
                                          <p:stCondLst>
                                            <p:cond delay="1834"/>
                                          </p:stCondLst>
                                        </p:cTn>
                                        <p:tgtEl>
                                          <p:spTgt spid="218156"/>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218134"/>
                                        </p:tgtEl>
                                        <p:attrNameLst>
                                          <p:attrName>style.visibility</p:attrName>
                                        </p:attrNameLst>
                                      </p:cBhvr>
                                      <p:to>
                                        <p:strVal val="visible"/>
                                      </p:to>
                                    </p:set>
                                    <p:animEffect transition="in" filter="wipe(down)">
                                      <p:cBhvr>
                                        <p:cTn id="32" dur="580">
                                          <p:stCondLst>
                                            <p:cond delay="0"/>
                                          </p:stCondLst>
                                        </p:cTn>
                                        <p:tgtEl>
                                          <p:spTgt spid="218134"/>
                                        </p:tgtEl>
                                      </p:cBhvr>
                                    </p:animEffect>
                                    <p:anim calcmode="lin" valueType="num">
                                      <p:cBhvr>
                                        <p:cTn id="33" dur="1822" tmFilter="0,0; 0.14,0.36; 0.43,0.73; 0.71,0.91; 1.0,1.0">
                                          <p:stCondLst>
                                            <p:cond delay="0"/>
                                          </p:stCondLst>
                                        </p:cTn>
                                        <p:tgtEl>
                                          <p:spTgt spid="21813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18134"/>
                                        </p:tgtEl>
                                        <p:attrNameLst>
                                          <p:attrName>ppt_y</p:attrName>
                                        </p:attrNameLst>
                                      </p:cBhvr>
                                      <p:tavLst>
                                        <p:tav tm="0" fmla="#ppt_y-sin(pi*$)/3">
                                          <p:val>
                                            <p:fltVal val="0.500000"/>
                                          </p:val>
                                        </p:tav>
                                        <p:tav tm="100000">
                                          <p:val>
                                            <p:fltVal val="1.000000"/>
                                          </p:val>
                                        </p:tav>
                                      </p:tavLst>
                                    </p:anim>
                                    <p:anim calcmode="lin" valueType="num">
                                      <p:cBhvr>
                                        <p:cTn id="35" dur="664" tmFilter="0, 0; 0.125,0.2665; 0.25,0.4; 0.375,0.465; 0.5,0.5;  0.625,0.535; 0.75,0.6; 0.875,0.7335; 1,1">
                                          <p:stCondLst>
                                            <p:cond delay="664"/>
                                          </p:stCondLst>
                                        </p:cTn>
                                        <p:tgtEl>
                                          <p:spTgt spid="218134"/>
                                        </p:tgtEl>
                                        <p:attrNameLst>
                                          <p:attrName>ppt_y</p:attrName>
                                        </p:attrNameLst>
                                      </p:cBhvr>
                                      <p:tavLst>
                                        <p:tav tm="0" fmla="#ppt_y-sin(pi*$)/9">
                                          <p:val>
                                            <p:fltVal val="0.000000"/>
                                          </p:val>
                                        </p:tav>
                                        <p:tav tm="100000">
                                          <p:val>
                                            <p:fltVal val="1.000000"/>
                                          </p:val>
                                        </p:tav>
                                      </p:tavLst>
                                    </p:anim>
                                    <p:anim calcmode="lin" valueType="num">
                                      <p:cBhvr>
                                        <p:cTn id="36" dur="332" tmFilter="0, 0; 0.125,0.2665; 0.25,0.4; 0.375,0.465; 0.5,0.5;  0.625,0.535; 0.75,0.6; 0.875,0.7335; 1,1">
                                          <p:stCondLst>
                                            <p:cond delay="1324"/>
                                          </p:stCondLst>
                                        </p:cTn>
                                        <p:tgtEl>
                                          <p:spTgt spid="218134"/>
                                        </p:tgtEl>
                                        <p:attrNameLst>
                                          <p:attrName>ppt_y</p:attrName>
                                        </p:attrNameLst>
                                      </p:cBhvr>
                                      <p:tavLst>
                                        <p:tav tm="0" fmla="#ppt_y-sin(pi*$)/27">
                                          <p:val>
                                            <p:fltVal val="0.000000"/>
                                          </p:val>
                                        </p:tav>
                                        <p:tav tm="100000">
                                          <p:val>
                                            <p:fltVal val="1.000000"/>
                                          </p:val>
                                        </p:tav>
                                      </p:tavLst>
                                    </p:anim>
                                    <p:anim calcmode="lin" valueType="num">
                                      <p:cBhvr>
                                        <p:cTn id="37" dur="164" tmFilter="0, 0; 0.125,0.2665; 0.25,0.4; 0.375,0.465; 0.5,0.5;  0.625,0.535; 0.75,0.6; 0.875,0.7335; 1,1">
                                          <p:stCondLst>
                                            <p:cond delay="1656"/>
                                          </p:stCondLst>
                                        </p:cTn>
                                        <p:tgtEl>
                                          <p:spTgt spid="218134"/>
                                        </p:tgtEl>
                                        <p:attrNameLst>
                                          <p:attrName>ppt_y</p:attrName>
                                        </p:attrNameLst>
                                      </p:cBhvr>
                                      <p:tavLst>
                                        <p:tav tm="0" fmla="#ppt_y-sin(pi*$)/81">
                                          <p:val>
                                            <p:fltVal val="0.000000"/>
                                          </p:val>
                                        </p:tav>
                                        <p:tav tm="100000">
                                          <p:val>
                                            <p:fltVal val="1.000000"/>
                                          </p:val>
                                        </p:tav>
                                      </p:tavLst>
                                    </p:anim>
                                    <p:animScale>
                                      <p:cBhvr>
                                        <p:cTn id="38" dur="26">
                                          <p:stCondLst>
                                            <p:cond delay="650"/>
                                          </p:stCondLst>
                                        </p:cTn>
                                        <p:tgtEl>
                                          <p:spTgt spid="218134"/>
                                        </p:tgtEl>
                                      </p:cBhvr>
                                      <p:to x="100000" y="60000"/>
                                    </p:animScale>
                                    <p:animScale>
                                      <p:cBhvr>
                                        <p:cTn id="39" dur="166" decel="50000">
                                          <p:stCondLst>
                                            <p:cond delay="676"/>
                                          </p:stCondLst>
                                        </p:cTn>
                                        <p:tgtEl>
                                          <p:spTgt spid="218134"/>
                                        </p:tgtEl>
                                      </p:cBhvr>
                                      <p:to x="100000" y="100000"/>
                                    </p:animScale>
                                    <p:animScale>
                                      <p:cBhvr>
                                        <p:cTn id="40" dur="26">
                                          <p:stCondLst>
                                            <p:cond delay="1312"/>
                                          </p:stCondLst>
                                        </p:cTn>
                                        <p:tgtEl>
                                          <p:spTgt spid="218134"/>
                                        </p:tgtEl>
                                      </p:cBhvr>
                                      <p:to x="100000" y="80000"/>
                                    </p:animScale>
                                    <p:animScale>
                                      <p:cBhvr>
                                        <p:cTn id="41" dur="166" decel="50000">
                                          <p:stCondLst>
                                            <p:cond delay="1338"/>
                                          </p:stCondLst>
                                        </p:cTn>
                                        <p:tgtEl>
                                          <p:spTgt spid="218134"/>
                                        </p:tgtEl>
                                      </p:cBhvr>
                                      <p:to x="100000" y="100000"/>
                                    </p:animScale>
                                    <p:animScale>
                                      <p:cBhvr>
                                        <p:cTn id="42" dur="26">
                                          <p:stCondLst>
                                            <p:cond delay="1642"/>
                                          </p:stCondLst>
                                        </p:cTn>
                                        <p:tgtEl>
                                          <p:spTgt spid="218134"/>
                                        </p:tgtEl>
                                      </p:cBhvr>
                                      <p:to x="100000" y="90000"/>
                                    </p:animScale>
                                    <p:animScale>
                                      <p:cBhvr>
                                        <p:cTn id="43" dur="166" decel="50000">
                                          <p:stCondLst>
                                            <p:cond delay="1668"/>
                                          </p:stCondLst>
                                        </p:cTn>
                                        <p:tgtEl>
                                          <p:spTgt spid="218134"/>
                                        </p:tgtEl>
                                      </p:cBhvr>
                                      <p:to x="100000" y="100000"/>
                                    </p:animScale>
                                    <p:animScale>
                                      <p:cBhvr>
                                        <p:cTn id="44" dur="26">
                                          <p:stCondLst>
                                            <p:cond delay="1808"/>
                                          </p:stCondLst>
                                        </p:cTn>
                                        <p:tgtEl>
                                          <p:spTgt spid="218134"/>
                                        </p:tgtEl>
                                      </p:cBhvr>
                                      <p:to x="100000" y="95000"/>
                                    </p:animScale>
                                    <p:animScale>
                                      <p:cBhvr>
                                        <p:cTn id="45" dur="166" decel="50000">
                                          <p:stCondLst>
                                            <p:cond delay="1834"/>
                                          </p:stCondLst>
                                        </p:cTn>
                                        <p:tgtEl>
                                          <p:spTgt spid="218134"/>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18161"/>
                                        </p:tgtEl>
                                        <p:attrNameLst>
                                          <p:attrName>style.visibility</p:attrName>
                                        </p:attrNameLst>
                                      </p:cBhvr>
                                      <p:to>
                                        <p:strVal val="visible"/>
                                      </p:to>
                                    </p:set>
                                    <p:animEffect transition="in" filter="wipe(down)">
                                      <p:cBhvr>
                                        <p:cTn id="48" dur="580">
                                          <p:stCondLst>
                                            <p:cond delay="0"/>
                                          </p:stCondLst>
                                        </p:cTn>
                                        <p:tgtEl>
                                          <p:spTgt spid="218161"/>
                                        </p:tgtEl>
                                      </p:cBhvr>
                                    </p:animEffect>
                                    <p:anim calcmode="lin" valueType="num">
                                      <p:cBhvr>
                                        <p:cTn id="49" dur="1822" tmFilter="0,0; 0.14,0.36; 0.43,0.73; 0.71,0.91; 1.0,1.0">
                                          <p:stCondLst>
                                            <p:cond delay="0"/>
                                          </p:stCondLst>
                                        </p:cTn>
                                        <p:tgtEl>
                                          <p:spTgt spid="21816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18161"/>
                                        </p:tgtEl>
                                        <p:attrNameLst>
                                          <p:attrName>ppt_y</p:attrName>
                                        </p:attrNameLst>
                                      </p:cBhvr>
                                      <p:tavLst>
                                        <p:tav tm="0" fmla="#ppt_y-sin(pi*$)/3">
                                          <p:val>
                                            <p:fltVal val="0.500000"/>
                                          </p:val>
                                        </p:tav>
                                        <p:tav tm="100000">
                                          <p:val>
                                            <p:fltVal val="1.000000"/>
                                          </p:val>
                                        </p:tav>
                                      </p:tavLst>
                                    </p:anim>
                                    <p:anim calcmode="lin" valueType="num">
                                      <p:cBhvr>
                                        <p:cTn id="51" dur="664" tmFilter="0, 0; 0.125,0.2665; 0.25,0.4; 0.375,0.465; 0.5,0.5;  0.625,0.535; 0.75,0.6; 0.875,0.7335; 1,1">
                                          <p:stCondLst>
                                            <p:cond delay="664"/>
                                          </p:stCondLst>
                                        </p:cTn>
                                        <p:tgtEl>
                                          <p:spTgt spid="218161"/>
                                        </p:tgtEl>
                                        <p:attrNameLst>
                                          <p:attrName>ppt_y</p:attrName>
                                        </p:attrNameLst>
                                      </p:cBhvr>
                                      <p:tavLst>
                                        <p:tav tm="0" fmla="#ppt_y-sin(pi*$)/9">
                                          <p:val>
                                            <p:fltVal val="0.000000"/>
                                          </p:val>
                                        </p:tav>
                                        <p:tav tm="100000">
                                          <p:val>
                                            <p:fltVal val="1.000000"/>
                                          </p:val>
                                        </p:tav>
                                      </p:tavLst>
                                    </p:anim>
                                    <p:anim calcmode="lin" valueType="num">
                                      <p:cBhvr>
                                        <p:cTn id="52" dur="332" tmFilter="0, 0; 0.125,0.2665; 0.25,0.4; 0.375,0.465; 0.5,0.5;  0.625,0.535; 0.75,0.6; 0.875,0.7335; 1,1">
                                          <p:stCondLst>
                                            <p:cond delay="1324"/>
                                          </p:stCondLst>
                                        </p:cTn>
                                        <p:tgtEl>
                                          <p:spTgt spid="218161"/>
                                        </p:tgtEl>
                                        <p:attrNameLst>
                                          <p:attrName>ppt_y</p:attrName>
                                        </p:attrNameLst>
                                      </p:cBhvr>
                                      <p:tavLst>
                                        <p:tav tm="0" fmla="#ppt_y-sin(pi*$)/27">
                                          <p:val>
                                            <p:fltVal val="0.000000"/>
                                          </p:val>
                                        </p:tav>
                                        <p:tav tm="100000">
                                          <p:val>
                                            <p:fltVal val="1.000000"/>
                                          </p:val>
                                        </p:tav>
                                      </p:tavLst>
                                    </p:anim>
                                    <p:anim calcmode="lin" valueType="num">
                                      <p:cBhvr>
                                        <p:cTn id="53" dur="164" tmFilter="0, 0; 0.125,0.2665; 0.25,0.4; 0.375,0.465; 0.5,0.5;  0.625,0.535; 0.75,0.6; 0.875,0.7335; 1,1">
                                          <p:stCondLst>
                                            <p:cond delay="1656"/>
                                          </p:stCondLst>
                                        </p:cTn>
                                        <p:tgtEl>
                                          <p:spTgt spid="218161"/>
                                        </p:tgtEl>
                                        <p:attrNameLst>
                                          <p:attrName>ppt_y</p:attrName>
                                        </p:attrNameLst>
                                      </p:cBhvr>
                                      <p:tavLst>
                                        <p:tav tm="0" fmla="#ppt_y-sin(pi*$)/81">
                                          <p:val>
                                            <p:fltVal val="0.000000"/>
                                          </p:val>
                                        </p:tav>
                                        <p:tav tm="100000">
                                          <p:val>
                                            <p:fltVal val="1.000000"/>
                                          </p:val>
                                        </p:tav>
                                      </p:tavLst>
                                    </p:anim>
                                    <p:animScale>
                                      <p:cBhvr>
                                        <p:cTn id="54" dur="26">
                                          <p:stCondLst>
                                            <p:cond delay="650"/>
                                          </p:stCondLst>
                                        </p:cTn>
                                        <p:tgtEl>
                                          <p:spTgt spid="218161"/>
                                        </p:tgtEl>
                                      </p:cBhvr>
                                      <p:to x="100000" y="60000"/>
                                    </p:animScale>
                                    <p:animScale>
                                      <p:cBhvr>
                                        <p:cTn id="55" dur="166" decel="50000">
                                          <p:stCondLst>
                                            <p:cond delay="676"/>
                                          </p:stCondLst>
                                        </p:cTn>
                                        <p:tgtEl>
                                          <p:spTgt spid="218161"/>
                                        </p:tgtEl>
                                      </p:cBhvr>
                                      <p:to x="100000" y="100000"/>
                                    </p:animScale>
                                    <p:animScale>
                                      <p:cBhvr>
                                        <p:cTn id="56" dur="26">
                                          <p:stCondLst>
                                            <p:cond delay="1312"/>
                                          </p:stCondLst>
                                        </p:cTn>
                                        <p:tgtEl>
                                          <p:spTgt spid="218161"/>
                                        </p:tgtEl>
                                      </p:cBhvr>
                                      <p:to x="100000" y="80000"/>
                                    </p:animScale>
                                    <p:animScale>
                                      <p:cBhvr>
                                        <p:cTn id="57" dur="166" decel="50000">
                                          <p:stCondLst>
                                            <p:cond delay="1338"/>
                                          </p:stCondLst>
                                        </p:cTn>
                                        <p:tgtEl>
                                          <p:spTgt spid="218161"/>
                                        </p:tgtEl>
                                      </p:cBhvr>
                                      <p:to x="100000" y="100000"/>
                                    </p:animScale>
                                    <p:animScale>
                                      <p:cBhvr>
                                        <p:cTn id="58" dur="26">
                                          <p:stCondLst>
                                            <p:cond delay="1642"/>
                                          </p:stCondLst>
                                        </p:cTn>
                                        <p:tgtEl>
                                          <p:spTgt spid="218161"/>
                                        </p:tgtEl>
                                      </p:cBhvr>
                                      <p:to x="100000" y="90000"/>
                                    </p:animScale>
                                    <p:animScale>
                                      <p:cBhvr>
                                        <p:cTn id="59" dur="166" decel="50000">
                                          <p:stCondLst>
                                            <p:cond delay="1668"/>
                                          </p:stCondLst>
                                        </p:cTn>
                                        <p:tgtEl>
                                          <p:spTgt spid="218161"/>
                                        </p:tgtEl>
                                      </p:cBhvr>
                                      <p:to x="100000" y="100000"/>
                                    </p:animScale>
                                    <p:animScale>
                                      <p:cBhvr>
                                        <p:cTn id="60" dur="26">
                                          <p:stCondLst>
                                            <p:cond delay="1808"/>
                                          </p:stCondLst>
                                        </p:cTn>
                                        <p:tgtEl>
                                          <p:spTgt spid="218161"/>
                                        </p:tgtEl>
                                      </p:cBhvr>
                                      <p:to x="100000" y="95000"/>
                                    </p:animScale>
                                    <p:animScale>
                                      <p:cBhvr>
                                        <p:cTn id="61" dur="166" decel="50000">
                                          <p:stCondLst>
                                            <p:cond delay="1834"/>
                                          </p:stCondLst>
                                        </p:cTn>
                                        <p:tgtEl>
                                          <p:spTgt spid="21816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218157"/>
                                        </p:tgtEl>
                                        <p:attrNameLst>
                                          <p:attrName>style.visibility</p:attrName>
                                        </p:attrNameLst>
                                      </p:cBhvr>
                                      <p:to>
                                        <p:strVal val="visible"/>
                                      </p:to>
                                    </p:set>
                                    <p:anim from="(-#ppt_w/2)" to="(#ppt_x)" calcmode="lin" valueType="num">
                                      <p:cBhvr>
                                        <p:cTn id="66" dur="600" fill="hold">
                                          <p:stCondLst>
                                            <p:cond delay="0"/>
                                          </p:stCondLst>
                                        </p:cTn>
                                        <p:tgtEl>
                                          <p:spTgt spid="218157"/>
                                        </p:tgtEl>
                                        <p:attrNameLst>
                                          <p:attrName>ppt_x</p:attrName>
                                        </p:attrNameLst>
                                      </p:cBhvr>
                                    </p:anim>
                                    <p:anim from="0" to="-1.0" calcmode="lin" valueType="num">
                                      <p:cBhvr>
                                        <p:cTn id="67" dur="200" decel="50000" autoRev="1" fill="hold">
                                          <p:stCondLst>
                                            <p:cond delay="600"/>
                                          </p:stCondLst>
                                        </p:cTn>
                                        <p:tgtEl>
                                          <p:spTgt spid="218157"/>
                                        </p:tgtEl>
                                        <p:attrNameLst>
                                          <p:attrName>xshear</p:attrName>
                                        </p:attrNameLst>
                                      </p:cBhvr>
                                    </p:anim>
                                    <p:animScale>
                                      <p:cBhvr>
                                        <p:cTn id="68" dur="200" decel="100000" autoRev="1" fill="hold">
                                          <p:stCondLst>
                                            <p:cond delay="600"/>
                                          </p:stCondLst>
                                        </p:cTn>
                                        <p:tgtEl>
                                          <p:spTgt spid="218157"/>
                                        </p:tgtEl>
                                      </p:cBhvr>
                                      <p:from x="100000" y="100000"/>
                                      <p:to x="80000" y="100000"/>
                                    </p:animScale>
                                    <p:anim by="(#ppt_h/3+#ppt_w*0.1)" calcmode="lin" valueType="num">
                                      <p:cBhvr additive="sum">
                                        <p:cTn id="69" dur="200" decel="100000" autoRev="1" fill="hold">
                                          <p:stCondLst>
                                            <p:cond delay="600"/>
                                          </p:stCondLst>
                                        </p:cTn>
                                        <p:tgtEl>
                                          <p:spTgt spid="218157"/>
                                        </p:tgtEl>
                                        <p:attrNameLst>
                                          <p:attrName>ppt_x</p:attrName>
                                        </p:attrNameLst>
                                      </p:cBhvr>
                                    </p:anim>
                                  </p:childTnLst>
                                </p:cTn>
                              </p:par>
                              <p:par>
                                <p:cTn id="70" presetID="34" presetClass="entr" presetSubtype="0" fill="hold" nodeType="withEffect">
                                  <p:stCondLst>
                                    <p:cond delay="0"/>
                                  </p:stCondLst>
                                  <p:childTnLst>
                                    <p:set>
                                      <p:cBhvr>
                                        <p:cTn id="71" dur="1" fill="hold">
                                          <p:stCondLst>
                                            <p:cond delay="0"/>
                                          </p:stCondLst>
                                        </p:cTn>
                                        <p:tgtEl>
                                          <p:spTgt spid="218142"/>
                                        </p:tgtEl>
                                        <p:attrNameLst>
                                          <p:attrName>style.visibility</p:attrName>
                                        </p:attrNameLst>
                                      </p:cBhvr>
                                      <p:to>
                                        <p:strVal val="visible"/>
                                      </p:to>
                                    </p:set>
                                    <p:anim from="(-#ppt_w/2)" to="(#ppt_x)" calcmode="lin" valueType="num">
                                      <p:cBhvr>
                                        <p:cTn id="72" dur="600" fill="hold">
                                          <p:stCondLst>
                                            <p:cond delay="0"/>
                                          </p:stCondLst>
                                        </p:cTn>
                                        <p:tgtEl>
                                          <p:spTgt spid="218142"/>
                                        </p:tgtEl>
                                        <p:attrNameLst>
                                          <p:attrName>ppt_x</p:attrName>
                                        </p:attrNameLst>
                                      </p:cBhvr>
                                    </p:anim>
                                    <p:anim from="0" to="-1.0" calcmode="lin" valueType="num">
                                      <p:cBhvr>
                                        <p:cTn id="73" dur="200" decel="50000" autoRev="1" fill="hold">
                                          <p:stCondLst>
                                            <p:cond delay="600"/>
                                          </p:stCondLst>
                                        </p:cTn>
                                        <p:tgtEl>
                                          <p:spTgt spid="218142"/>
                                        </p:tgtEl>
                                        <p:attrNameLst>
                                          <p:attrName>xshear</p:attrName>
                                        </p:attrNameLst>
                                      </p:cBhvr>
                                    </p:anim>
                                    <p:animScale>
                                      <p:cBhvr>
                                        <p:cTn id="74" dur="200" decel="100000" autoRev="1" fill="hold">
                                          <p:stCondLst>
                                            <p:cond delay="600"/>
                                          </p:stCondLst>
                                        </p:cTn>
                                        <p:tgtEl>
                                          <p:spTgt spid="218142"/>
                                        </p:tgtEl>
                                      </p:cBhvr>
                                      <p:from x="100000" y="100000"/>
                                      <p:to x="80000" y="100000"/>
                                    </p:animScale>
                                    <p:anim by="(#ppt_h/3+#ppt_w*0.1)" calcmode="lin" valueType="num">
                                      <p:cBhvr additive="sum">
                                        <p:cTn id="75" dur="200" decel="100000" autoRev="1" fill="hold">
                                          <p:stCondLst>
                                            <p:cond delay="600"/>
                                          </p:stCondLst>
                                        </p:cTn>
                                        <p:tgtEl>
                                          <p:spTgt spid="218142"/>
                                        </p:tgtEl>
                                        <p:attrNameLst>
                                          <p:attrName>ppt_x</p:attrName>
                                        </p:attrNameLst>
                                      </p:cBhvr>
                                    </p:anim>
                                  </p:childTnLst>
                                </p:cTn>
                              </p:par>
                              <p:par>
                                <p:cTn id="76" presetID="34" presetClass="entr" presetSubtype="0" fill="hold" grpId="0" nodeType="withEffect">
                                  <p:stCondLst>
                                    <p:cond delay="0"/>
                                  </p:stCondLst>
                                  <p:childTnLst>
                                    <p:set>
                                      <p:cBhvr>
                                        <p:cTn id="77" dur="1" fill="hold">
                                          <p:stCondLst>
                                            <p:cond delay="0"/>
                                          </p:stCondLst>
                                        </p:cTn>
                                        <p:tgtEl>
                                          <p:spTgt spid="218160"/>
                                        </p:tgtEl>
                                        <p:attrNameLst>
                                          <p:attrName>style.visibility</p:attrName>
                                        </p:attrNameLst>
                                      </p:cBhvr>
                                      <p:to>
                                        <p:strVal val="visible"/>
                                      </p:to>
                                    </p:set>
                                    <p:anim from="(-#ppt_w/2)" to="(#ppt_x)" calcmode="lin" valueType="num">
                                      <p:cBhvr>
                                        <p:cTn id="78" dur="600" fill="hold">
                                          <p:stCondLst>
                                            <p:cond delay="0"/>
                                          </p:stCondLst>
                                        </p:cTn>
                                        <p:tgtEl>
                                          <p:spTgt spid="218160"/>
                                        </p:tgtEl>
                                        <p:attrNameLst>
                                          <p:attrName>ppt_x</p:attrName>
                                        </p:attrNameLst>
                                      </p:cBhvr>
                                    </p:anim>
                                    <p:anim from="0" to="-1.0" calcmode="lin" valueType="num">
                                      <p:cBhvr>
                                        <p:cTn id="79" dur="200" decel="50000" autoRev="1" fill="hold">
                                          <p:stCondLst>
                                            <p:cond delay="600"/>
                                          </p:stCondLst>
                                        </p:cTn>
                                        <p:tgtEl>
                                          <p:spTgt spid="218160"/>
                                        </p:tgtEl>
                                        <p:attrNameLst>
                                          <p:attrName>xshear</p:attrName>
                                        </p:attrNameLst>
                                      </p:cBhvr>
                                    </p:anim>
                                    <p:animScale>
                                      <p:cBhvr>
                                        <p:cTn id="80" dur="200" decel="100000" autoRev="1" fill="hold">
                                          <p:stCondLst>
                                            <p:cond delay="600"/>
                                          </p:stCondLst>
                                        </p:cTn>
                                        <p:tgtEl>
                                          <p:spTgt spid="218160"/>
                                        </p:tgtEl>
                                      </p:cBhvr>
                                      <p:from x="100000" y="100000"/>
                                      <p:to x="80000" y="100000"/>
                                    </p:animScale>
                                    <p:anim by="(#ppt_h/3+#ppt_w*0.1)" calcmode="lin" valueType="num">
                                      <p:cBhvr additive="sum">
                                        <p:cTn id="81" dur="200" decel="100000" autoRev="1" fill="hold">
                                          <p:stCondLst>
                                            <p:cond delay="600"/>
                                          </p:stCondLst>
                                        </p:cTn>
                                        <p:tgtEl>
                                          <p:spTgt spid="218160"/>
                                        </p:tgtEl>
                                        <p:attrNameLst>
                                          <p:attrName>ppt_x</p:attrName>
                                        </p:attrNameLst>
                                      </p:cBhvr>
                                    </p:anim>
                                  </p:childTnLst>
                                </p:cTn>
                              </p:par>
                            </p:childTnLst>
                          </p:cTn>
                        </p:par>
                      </p:childTnLst>
                    </p:cTn>
                  </p:par>
                  <p:par>
                    <p:cTn id="82" fill="hold">
                      <p:stCondLst>
                        <p:cond delay="indefinite"/>
                      </p:stCondLst>
                      <p:childTnLst>
                        <p:par>
                          <p:cTn id="83" fill="hold">
                            <p:stCondLst>
                              <p:cond delay="0"/>
                            </p:stCondLst>
                            <p:childTnLst>
                              <p:par>
                                <p:cTn id="84" presetID="19" presetClass="entr" presetSubtype="10" fill="hold" grpId="0" nodeType="clickEffect">
                                  <p:stCondLst>
                                    <p:cond delay="0"/>
                                  </p:stCondLst>
                                  <p:childTnLst>
                                    <p:set>
                                      <p:cBhvr>
                                        <p:cTn id="85" dur="1" fill="hold">
                                          <p:stCondLst>
                                            <p:cond delay="0"/>
                                          </p:stCondLst>
                                        </p:cTn>
                                        <p:tgtEl>
                                          <p:spTgt spid="218158"/>
                                        </p:tgtEl>
                                        <p:attrNameLst>
                                          <p:attrName>style.visibility</p:attrName>
                                        </p:attrNameLst>
                                      </p:cBhvr>
                                      <p:to>
                                        <p:strVal val="visible"/>
                                      </p:to>
                                    </p:set>
                                    <p:anim calcmode="lin" valueType="num">
                                      <p:cBhvr>
                                        <p:cTn id="86" dur="5000" fill="hold"/>
                                        <p:tgtEl>
                                          <p:spTgt spid="218158"/>
                                        </p:tgtEl>
                                        <p:attrNameLst>
                                          <p:attrName>ppt_w</p:attrName>
                                        </p:attrNameLst>
                                      </p:cBhvr>
                                      <p:tavLst>
                                        <p:tav tm="0" fmla="#ppt_w*sin(2.5*pi*$)">
                                          <p:val>
                                            <p:fltVal val="0.000000"/>
                                          </p:val>
                                        </p:tav>
                                        <p:tav tm="100000">
                                          <p:val>
                                            <p:fltVal val="1.000000"/>
                                          </p:val>
                                        </p:tav>
                                      </p:tavLst>
                                    </p:anim>
                                    <p:anim calcmode="lin" valueType="num">
                                      <p:cBhvr>
                                        <p:cTn id="87" dur="5000" fill="hold"/>
                                        <p:tgtEl>
                                          <p:spTgt spid="218158"/>
                                        </p:tgtEl>
                                        <p:attrNameLst>
                                          <p:attrName>ppt_h</p:attrName>
                                        </p:attrNameLst>
                                      </p:cBhvr>
                                      <p:tavLst>
                                        <p:tav tm="0">
                                          <p:val>
                                            <p:strVal val="#ppt_h"/>
                                          </p:val>
                                        </p:tav>
                                        <p:tav tm="100000">
                                          <p:val>
                                            <p:strVal val="#ppt_h"/>
                                          </p:val>
                                        </p:tav>
                                      </p:tavLst>
                                    </p:anim>
                                  </p:childTnLst>
                                </p:cTn>
                              </p:par>
                              <p:par>
                                <p:cTn id="88" presetID="19" presetClass="entr" presetSubtype="10" fill="hold" nodeType="withEffect">
                                  <p:stCondLst>
                                    <p:cond delay="0"/>
                                  </p:stCondLst>
                                  <p:childTnLst>
                                    <p:set>
                                      <p:cBhvr>
                                        <p:cTn id="89" dur="1" fill="hold">
                                          <p:stCondLst>
                                            <p:cond delay="0"/>
                                          </p:stCondLst>
                                        </p:cTn>
                                        <p:tgtEl>
                                          <p:spTgt spid="218130"/>
                                        </p:tgtEl>
                                        <p:attrNameLst>
                                          <p:attrName>style.visibility</p:attrName>
                                        </p:attrNameLst>
                                      </p:cBhvr>
                                      <p:to>
                                        <p:strVal val="visible"/>
                                      </p:to>
                                    </p:set>
                                    <p:anim calcmode="lin" valueType="num">
                                      <p:cBhvr>
                                        <p:cTn id="90" dur="5000" fill="hold"/>
                                        <p:tgtEl>
                                          <p:spTgt spid="218130"/>
                                        </p:tgtEl>
                                        <p:attrNameLst>
                                          <p:attrName>ppt_w</p:attrName>
                                        </p:attrNameLst>
                                      </p:cBhvr>
                                      <p:tavLst>
                                        <p:tav tm="0" fmla="#ppt_w*sin(2.5*pi*$)">
                                          <p:val>
                                            <p:fltVal val="0.000000"/>
                                          </p:val>
                                        </p:tav>
                                        <p:tav tm="100000">
                                          <p:val>
                                            <p:fltVal val="1.000000"/>
                                          </p:val>
                                        </p:tav>
                                      </p:tavLst>
                                    </p:anim>
                                    <p:anim calcmode="lin" valueType="num">
                                      <p:cBhvr>
                                        <p:cTn id="91" dur="5000" fill="hold"/>
                                        <p:tgtEl>
                                          <p:spTgt spid="218130"/>
                                        </p:tgtEl>
                                        <p:attrNameLst>
                                          <p:attrName>ppt_h</p:attrName>
                                        </p:attrNameLst>
                                      </p:cBhvr>
                                      <p:tavLst>
                                        <p:tav tm="0">
                                          <p:val>
                                            <p:strVal val="#ppt_h"/>
                                          </p:val>
                                        </p:tav>
                                        <p:tav tm="100000">
                                          <p:val>
                                            <p:strVal val="#ppt_h"/>
                                          </p:val>
                                        </p:tav>
                                      </p:tavLst>
                                    </p:anim>
                                  </p:childTnLst>
                                </p:cTn>
                              </p:par>
                              <p:par>
                                <p:cTn id="92" presetID="19" presetClass="entr" presetSubtype="10" fill="hold" grpId="0" nodeType="withEffect">
                                  <p:stCondLst>
                                    <p:cond delay="0"/>
                                  </p:stCondLst>
                                  <p:childTnLst>
                                    <p:set>
                                      <p:cBhvr>
                                        <p:cTn id="93" dur="1" fill="hold">
                                          <p:stCondLst>
                                            <p:cond delay="0"/>
                                          </p:stCondLst>
                                        </p:cTn>
                                        <p:tgtEl>
                                          <p:spTgt spid="218159"/>
                                        </p:tgtEl>
                                        <p:attrNameLst>
                                          <p:attrName>style.visibility</p:attrName>
                                        </p:attrNameLst>
                                      </p:cBhvr>
                                      <p:to>
                                        <p:strVal val="visible"/>
                                      </p:to>
                                    </p:set>
                                    <p:anim calcmode="lin" valueType="num">
                                      <p:cBhvr>
                                        <p:cTn id="94" dur="5000" fill="hold"/>
                                        <p:tgtEl>
                                          <p:spTgt spid="218159"/>
                                        </p:tgtEl>
                                        <p:attrNameLst>
                                          <p:attrName>ppt_w</p:attrName>
                                        </p:attrNameLst>
                                      </p:cBhvr>
                                      <p:tavLst>
                                        <p:tav tm="0" fmla="#ppt_w*sin(2.5*pi*$)">
                                          <p:val>
                                            <p:fltVal val="0.000000"/>
                                          </p:val>
                                        </p:tav>
                                        <p:tav tm="100000">
                                          <p:val>
                                            <p:fltVal val="1.000000"/>
                                          </p:val>
                                        </p:tav>
                                      </p:tavLst>
                                    </p:anim>
                                    <p:anim calcmode="lin" valueType="num">
                                      <p:cBhvr>
                                        <p:cTn id="95" dur="5000" fill="hold"/>
                                        <p:tgtEl>
                                          <p:spTgt spid="218159"/>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3" presetClass="entr" presetSubtype="16" fill="hold" grpId="0" nodeType="clickEffect">
                                  <p:stCondLst>
                                    <p:cond delay="0"/>
                                  </p:stCondLst>
                                  <p:childTnLst>
                                    <p:set>
                                      <p:cBhvr>
                                        <p:cTn id="99" dur="1" fill="hold">
                                          <p:stCondLst>
                                            <p:cond delay="0"/>
                                          </p:stCondLst>
                                        </p:cTn>
                                        <p:tgtEl>
                                          <p:spTgt spid="218167"/>
                                        </p:tgtEl>
                                        <p:attrNameLst>
                                          <p:attrName>style.visibility</p:attrName>
                                        </p:attrNameLst>
                                      </p:cBhvr>
                                      <p:to>
                                        <p:strVal val="visible"/>
                                      </p:to>
                                    </p:set>
                                    <p:animEffect transition="in" filter="plus(in)">
                                      <p:cBhvr>
                                        <p:cTn id="100" dur="500"/>
                                        <p:tgtEl>
                                          <p:spTgt spid="218167"/>
                                        </p:tgtEl>
                                      </p:cBhvr>
                                    </p:animEffect>
                                  </p:childTnLst>
                                </p:cTn>
                              </p:par>
                              <p:par>
                                <p:cTn id="101" presetID="13" presetClass="entr" presetSubtype="16" fill="hold" grpId="0" nodeType="withEffect">
                                  <p:stCondLst>
                                    <p:cond delay="0"/>
                                  </p:stCondLst>
                                  <p:childTnLst>
                                    <p:set>
                                      <p:cBhvr>
                                        <p:cTn id="102" dur="1" fill="hold">
                                          <p:stCondLst>
                                            <p:cond delay="0"/>
                                          </p:stCondLst>
                                        </p:cTn>
                                        <p:tgtEl>
                                          <p:spTgt spid="218166"/>
                                        </p:tgtEl>
                                        <p:attrNameLst>
                                          <p:attrName>style.visibility</p:attrName>
                                        </p:attrNameLst>
                                      </p:cBhvr>
                                      <p:to>
                                        <p:strVal val="visible"/>
                                      </p:to>
                                    </p:set>
                                    <p:animEffect transition="in" filter="plus(in)">
                                      <p:cBhvr>
                                        <p:cTn id="103" dur="500"/>
                                        <p:tgtEl>
                                          <p:spTgt spid="218166"/>
                                        </p:tgtEl>
                                      </p:cBhvr>
                                    </p:animEffect>
                                  </p:childTnLst>
                                </p:cTn>
                              </p:par>
                              <p:par>
                                <p:cTn id="104" presetID="13" presetClass="entr" presetSubtype="16" fill="hold" nodeType="withEffect">
                                  <p:stCondLst>
                                    <p:cond delay="0"/>
                                  </p:stCondLst>
                                  <p:childTnLst>
                                    <p:set>
                                      <p:cBhvr>
                                        <p:cTn id="105" dur="1" fill="hold">
                                          <p:stCondLst>
                                            <p:cond delay="0"/>
                                          </p:stCondLst>
                                        </p:cTn>
                                        <p:tgtEl>
                                          <p:spTgt spid="218162"/>
                                        </p:tgtEl>
                                        <p:attrNameLst>
                                          <p:attrName>style.visibility</p:attrName>
                                        </p:attrNameLst>
                                      </p:cBhvr>
                                      <p:to>
                                        <p:strVal val="visible"/>
                                      </p:to>
                                    </p:set>
                                    <p:animEffect transition="in" filter="plus(in)">
                                      <p:cBhvr>
                                        <p:cTn id="106" dur="500"/>
                                        <p:tgtEl>
                                          <p:spTgt spid="21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6" grpId="0"/>
      <p:bldP spid="218157" grpId="0"/>
      <p:bldP spid="218158" grpId="0"/>
      <p:bldP spid="218159" grpId="0" animBg="1"/>
      <p:bldP spid="218160" grpId="0" animBg="1"/>
      <p:bldP spid="218166" grpId="0"/>
      <p:bldP spid="218167" grpId="0" animBg="1"/>
      <p:bldP spid="21816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xfrm>
            <a:off x="733425" y="6921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zh-CN" altLang="en-US" dirty="0">
              <a:ea typeface="宋体" panose="02010600030101010101" pitchFamily="2" charset="-122"/>
            </a:endParaRPr>
          </a:p>
        </p:txBody>
      </p:sp>
      <p:sp>
        <p:nvSpPr>
          <p:cNvPr id="54275" name="Rectangle 3"/>
          <p:cNvSpPr>
            <a:spLocks noGrp="1"/>
          </p:cNvSpPr>
          <p:nvPr>
            <p:ph idx="1"/>
          </p:nvPr>
        </p:nvSpPr>
        <p:spPr>
          <a:ln/>
        </p:spPr>
        <p:txBody>
          <a:bodyPr vert="horz" wrap="square" lIns="91440" tIns="45720" rIns="91440" bIns="45720" anchor="t" anchorCtr="0"/>
          <a:p>
            <a:pPr>
              <a:buNone/>
            </a:pPr>
            <a:r>
              <a:rPr lang="en-US" altLang="zh-CN" dirty="0">
                <a:ea typeface="宋体" panose="02010600030101010101" pitchFamily="2" charset="-122"/>
              </a:rPr>
              <a:t>3.</a:t>
            </a:r>
            <a:r>
              <a:rPr lang="zh-CN" altLang="en-US" dirty="0">
                <a:ea typeface="宋体" panose="02010600030101010101" pitchFamily="2" charset="-122"/>
              </a:rPr>
              <a:t>初始评价的基本方法</a:t>
            </a:r>
            <a:endParaRPr lang="zh-CN" altLang="en-US" dirty="0">
              <a:ea typeface="宋体" panose="02010600030101010101" pitchFamily="2" charset="-122"/>
            </a:endParaRPr>
          </a:p>
          <a:p>
            <a:pPr>
              <a:buNone/>
            </a:pPr>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202756" name="AutoShape 4"/>
          <p:cNvSpPr>
            <a:spLocks noChangeArrowheads="1"/>
          </p:cNvSpPr>
          <p:nvPr/>
        </p:nvSpPr>
        <p:spPr bwMode="gray">
          <a:xfrm>
            <a:off x="655638" y="4637088"/>
            <a:ext cx="2543175" cy="1600200"/>
          </a:xfrm>
          <a:prstGeom prst="roundRect">
            <a:avLst>
              <a:gd name="adj" fmla="val 12699"/>
            </a:avLst>
          </a:prstGeom>
          <a:gradFill rotWithShape="1">
            <a:gsLst>
              <a:gs pos="0">
                <a:schemeClr val="accent1">
                  <a:gamma/>
                  <a:shade val="79216"/>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77" name="Text Box 5"/>
          <p:cNvSpPr txBox="1"/>
          <p:nvPr/>
        </p:nvSpPr>
        <p:spPr>
          <a:xfrm>
            <a:off x="3538538" y="4008438"/>
            <a:ext cx="1995487"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ea typeface="宋体" panose="02010600030101010101" pitchFamily="2" charset="-122"/>
              </a:rPr>
              <a:t> </a:t>
            </a:r>
            <a:r>
              <a:rPr lang="zh-CN" altLang="en-US" b="1" dirty="0">
                <a:solidFill>
                  <a:srgbClr val="0000FF"/>
                </a:solidFill>
                <a:ea typeface="宋体" panose="02010600030101010101" pitchFamily="2" charset="-122"/>
              </a:rPr>
              <a:t>基本方法</a:t>
            </a:r>
            <a:endParaRPr lang="zh-CN" altLang="en-US" b="1" dirty="0">
              <a:solidFill>
                <a:srgbClr val="0000FF"/>
              </a:solidFill>
              <a:ea typeface="宋体" panose="02010600030101010101" pitchFamily="2" charset="-122"/>
            </a:endParaRPr>
          </a:p>
        </p:txBody>
      </p:sp>
      <p:sp>
        <p:nvSpPr>
          <p:cNvPr id="54278" name="Text Box 9"/>
          <p:cNvSpPr txBox="1"/>
          <p:nvPr/>
        </p:nvSpPr>
        <p:spPr>
          <a:xfrm>
            <a:off x="750888" y="4946650"/>
            <a:ext cx="23161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2.</a:t>
            </a:r>
            <a:r>
              <a:rPr lang="zh-CN" altLang="en-US" sz="2800" dirty="0">
                <a:ea typeface="宋体" panose="02010600030101010101" pitchFamily="2" charset="-122"/>
              </a:rPr>
              <a:t>面谈</a:t>
            </a:r>
            <a:endParaRPr lang="en-US" altLang="zh-CN" sz="2800" dirty="0">
              <a:ea typeface="宋体" panose="02010600030101010101" pitchFamily="2" charset="-122"/>
            </a:endParaRPr>
          </a:p>
        </p:txBody>
      </p:sp>
      <p:sp>
        <p:nvSpPr>
          <p:cNvPr id="202759" name="AutoShape 7"/>
          <p:cNvSpPr>
            <a:spLocks noChangeArrowheads="1"/>
          </p:cNvSpPr>
          <p:nvPr/>
        </p:nvSpPr>
        <p:spPr bwMode="gray">
          <a:xfrm>
            <a:off x="655638" y="2274888"/>
            <a:ext cx="2543175" cy="1600200"/>
          </a:xfrm>
          <a:prstGeom prst="roundRect">
            <a:avLst>
              <a:gd name="adj" fmla="val 12699"/>
            </a:avLst>
          </a:prstGeom>
          <a:gradFill rotWithShape="1">
            <a:gsLst>
              <a:gs pos="0">
                <a:schemeClr val="folHlink">
                  <a:gamma/>
                  <a:shade val="69804"/>
                  <a:invGamma/>
                </a:schemeClr>
              </a:gs>
              <a:gs pos="100000">
                <a:schemeClr val="fo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0" name="AutoShape 8"/>
          <p:cNvSpPr>
            <a:spLocks noChangeArrowheads="1"/>
          </p:cNvSpPr>
          <p:nvPr/>
        </p:nvSpPr>
        <p:spPr bwMode="gray">
          <a:xfrm>
            <a:off x="5989638" y="4637088"/>
            <a:ext cx="2543175" cy="1600200"/>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81" name="Text Box 9"/>
          <p:cNvSpPr txBox="1"/>
          <p:nvPr/>
        </p:nvSpPr>
        <p:spPr>
          <a:xfrm>
            <a:off x="6084888" y="4946650"/>
            <a:ext cx="23161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4.</a:t>
            </a:r>
            <a:r>
              <a:rPr lang="zh-CN" altLang="en-US" sz="2800" dirty="0">
                <a:ea typeface="宋体" panose="02010600030101010101" pitchFamily="2" charset="-122"/>
              </a:rPr>
              <a:t>测量</a:t>
            </a:r>
            <a:endParaRPr lang="en-US" altLang="zh-CN" sz="2800" dirty="0">
              <a:ea typeface="宋体" panose="02010600030101010101" pitchFamily="2" charset="-122"/>
            </a:endParaRPr>
          </a:p>
        </p:txBody>
      </p:sp>
      <p:sp>
        <p:nvSpPr>
          <p:cNvPr id="202763" name="AutoShape 11"/>
          <p:cNvSpPr>
            <a:spLocks noChangeArrowheads="1"/>
          </p:cNvSpPr>
          <p:nvPr/>
        </p:nvSpPr>
        <p:spPr bwMode="gray">
          <a:xfrm>
            <a:off x="5989638" y="2274888"/>
            <a:ext cx="2543175" cy="1600200"/>
          </a:xfrm>
          <a:prstGeom prst="roundRect">
            <a:avLst>
              <a:gd name="adj" fmla="val 12699"/>
            </a:avLst>
          </a:prstGeom>
          <a:gradFill rotWithShape="1">
            <a:gsLst>
              <a:gs pos="0">
                <a:schemeClr val="accent2">
                  <a:gamma/>
                  <a:shade val="79216"/>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83" name="Text Box 9"/>
          <p:cNvSpPr txBox="1"/>
          <p:nvPr/>
        </p:nvSpPr>
        <p:spPr>
          <a:xfrm>
            <a:off x="6084888" y="2643188"/>
            <a:ext cx="231616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3.</a:t>
            </a:r>
            <a:r>
              <a:rPr lang="zh-CN" altLang="en-US" sz="2800" dirty="0">
                <a:ea typeface="宋体" panose="02010600030101010101" pitchFamily="2" charset="-122"/>
              </a:rPr>
              <a:t>直接检查</a:t>
            </a:r>
            <a:endParaRPr lang="en-US" altLang="zh-CN" sz="2800" dirty="0">
              <a:ea typeface="宋体" panose="02010600030101010101" pitchFamily="2" charset="-122"/>
            </a:endParaRPr>
          </a:p>
        </p:txBody>
      </p:sp>
      <p:grpSp>
        <p:nvGrpSpPr>
          <p:cNvPr id="54284" name="Group 14"/>
          <p:cNvGrpSpPr/>
          <p:nvPr/>
        </p:nvGrpSpPr>
        <p:grpSpPr>
          <a:xfrm>
            <a:off x="3141663" y="2884488"/>
            <a:ext cx="2819400" cy="2803525"/>
            <a:chOff x="1968" y="1488"/>
            <a:chExt cx="1776" cy="1766"/>
          </a:xfrm>
        </p:grpSpPr>
        <p:sp>
          <p:nvSpPr>
            <p:cNvPr id="202767" name="AutoShape 15"/>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contourClr>
                <a:schemeClr val="hlink"/>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8" name="AutoShape 16"/>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contourClr>
                <a:schemeClr val="accent1"/>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9" name="AutoShape 17"/>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contourClr>
                <a:schemeClr val="folHlink"/>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70" name="AutoShape 18"/>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contourClr>
                <a:schemeClr val="accent2"/>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54285" name="Text Box 9"/>
          <p:cNvSpPr txBox="1"/>
          <p:nvPr/>
        </p:nvSpPr>
        <p:spPr>
          <a:xfrm>
            <a:off x="750888" y="2643188"/>
            <a:ext cx="231616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buNone/>
            </a:pPr>
            <a:r>
              <a:rPr lang="en-US" altLang="zh-CN" sz="2800" dirty="0">
                <a:ea typeface="宋体" panose="02010600030101010101" pitchFamily="2" charset="-122"/>
              </a:rPr>
              <a:t>1.</a:t>
            </a:r>
            <a:r>
              <a:rPr lang="zh-CN" altLang="en-US" sz="2800" dirty="0">
                <a:ea typeface="宋体" panose="02010600030101010101" pitchFamily="2" charset="-122"/>
              </a:rPr>
              <a:t>检查表</a:t>
            </a:r>
            <a:r>
              <a:rPr lang="en-US" altLang="zh-CN" sz="1400" b="1" dirty="0">
                <a:solidFill>
                  <a:srgbClr val="000000"/>
                </a:solidFill>
                <a:ea typeface="宋体" panose="02010600030101010101" pitchFamily="2" charset="-122"/>
              </a:rPr>
              <a:t>.</a:t>
            </a:r>
            <a:endParaRPr lang="en-US" altLang="zh-CN" sz="1400" b="1" dirty="0">
              <a:solidFill>
                <a:srgbClr val="000000"/>
              </a:solidFill>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5300"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5301" name="Group 5"/>
          <p:cNvGrpSpPr/>
          <p:nvPr/>
        </p:nvGrpSpPr>
        <p:grpSpPr>
          <a:xfrm>
            <a:off x="73025" y="1830388"/>
            <a:ext cx="3490913" cy="590550"/>
            <a:chOff x="46" y="1062"/>
            <a:chExt cx="2426" cy="554"/>
          </a:xfrm>
        </p:grpSpPr>
        <p:sp>
          <p:nvSpPr>
            <p:cNvPr id="55321"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22"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5323"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5302" name="Group 7"/>
          <p:cNvGrpSpPr/>
          <p:nvPr/>
        </p:nvGrpSpPr>
        <p:grpSpPr>
          <a:xfrm>
            <a:off x="2916238" y="4652963"/>
            <a:ext cx="5184775" cy="863600"/>
            <a:chOff x="2925" y="3158"/>
            <a:chExt cx="1225" cy="771"/>
          </a:xfrm>
        </p:grpSpPr>
        <p:sp>
          <p:nvSpPr>
            <p:cNvPr id="55318"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9"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20"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55303" name="Group 27"/>
          <p:cNvGrpSpPr/>
          <p:nvPr/>
        </p:nvGrpSpPr>
        <p:grpSpPr>
          <a:xfrm>
            <a:off x="539750" y="2420938"/>
            <a:ext cx="3744913" cy="719137"/>
            <a:chOff x="340" y="1616"/>
            <a:chExt cx="2404" cy="590"/>
          </a:xfrm>
        </p:grpSpPr>
        <p:sp>
          <p:nvSpPr>
            <p:cNvPr id="55315"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6"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7"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 name="Group 15"/>
          <p:cNvGrpSpPr/>
          <p:nvPr/>
        </p:nvGrpSpPr>
        <p:grpSpPr>
          <a:xfrm>
            <a:off x="1116013" y="3141663"/>
            <a:ext cx="4319587" cy="720725"/>
            <a:chOff x="4150" y="799"/>
            <a:chExt cx="1225" cy="771"/>
          </a:xfrm>
        </p:grpSpPr>
        <p:sp>
          <p:nvSpPr>
            <p:cNvPr id="55312"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3"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4"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55305" name="Group 19"/>
          <p:cNvGrpSpPr/>
          <p:nvPr/>
        </p:nvGrpSpPr>
        <p:grpSpPr>
          <a:xfrm>
            <a:off x="2051050" y="3860800"/>
            <a:ext cx="4608513" cy="792163"/>
            <a:chOff x="4195" y="2614"/>
            <a:chExt cx="1225" cy="771"/>
          </a:xfrm>
        </p:grpSpPr>
        <p:sp>
          <p:nvSpPr>
            <p:cNvPr id="55309"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0"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1"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5306"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07"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08"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945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9460" name="Rectangle 2"/>
          <p:cNvSpPr>
            <a:spLocks noGrp="1"/>
          </p:cNvSpPr>
          <p:nvPr>
            <p:ph type="title"/>
          </p:nvPr>
        </p:nvSpPr>
        <p:spPr>
          <a:xfrm>
            <a:off x="817563" y="731838"/>
            <a:ext cx="7716837" cy="563562"/>
          </a:xfrm>
          <a:ln/>
        </p:spPr>
        <p:txBody>
          <a:bodyPr vert="horz" wrap="square" lIns="91440" tIns="45720" rIns="91440" bIns="45720" anchor="ctr" anchorCtr="0"/>
          <a:p>
            <a:pPr eaLnBrk="1" hangingPunct="1"/>
            <a:r>
              <a:rPr lang="en-US" altLang="zh-CN" sz="2400" dirty="0">
                <a:ea typeface="宋体" panose="02010600030101010101" pitchFamily="2" charset="-122"/>
              </a:rPr>
              <a:t>1.</a:t>
            </a:r>
            <a:r>
              <a:rPr lang="zh-CN" altLang="en-US" sz="2400" dirty="0">
                <a:ea typeface="宋体" panose="02010600030101010101" pitchFamily="2" charset="-122"/>
              </a:rPr>
              <a:t>职业健康安全评价体系</a:t>
            </a:r>
            <a:r>
              <a:rPr lang="en-US" altLang="zh-CN" sz="2400" dirty="0">
                <a:ea typeface="宋体" panose="02010600030101010101" pitchFamily="2" charset="-122"/>
              </a:rPr>
              <a:t>18001</a:t>
            </a:r>
            <a:r>
              <a:rPr lang="zh-CN" altLang="en-US" sz="2400" dirty="0">
                <a:ea typeface="宋体" panose="02010600030101010101" pitchFamily="2" charset="-122"/>
              </a:rPr>
              <a:t>的产生背景</a:t>
            </a:r>
            <a:endParaRPr lang="zh-CN" altLang="en-US" sz="2400" dirty="0">
              <a:ea typeface="宋体" panose="02010600030101010101" pitchFamily="2" charset="-122"/>
            </a:endParaRPr>
          </a:p>
        </p:txBody>
      </p:sp>
      <p:sp>
        <p:nvSpPr>
          <p:cNvPr id="19461"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ea typeface="宋体" panose="02010600030101010101" pitchFamily="2" charset="-122"/>
            </a:endParaRPr>
          </a:p>
        </p:txBody>
      </p:sp>
      <p:sp>
        <p:nvSpPr>
          <p:cNvPr id="1338372"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8373"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38374" name="Text Box 6"/>
          <p:cNvSpPr txBox="1">
            <a:spLocks noChangeArrowheads="1"/>
          </p:cNvSpPr>
          <p:nvPr/>
        </p:nvSpPr>
        <p:spPr bwMode="black">
          <a:xfrm>
            <a:off x="4140200" y="1989138"/>
            <a:ext cx="4537075" cy="473075"/>
          </a:xfrm>
          <a:prstGeom prst="rect">
            <a:avLst/>
          </a:prstGeom>
          <a:noFill/>
          <a:ln w="9525" algn="ctr">
            <a:noFill/>
            <a:miter lim="800000"/>
          </a:ln>
          <a:effectLst/>
        </p:spPr>
        <p:txBody>
          <a:bodyPr>
            <a:spAutoFit/>
          </a:bodyPr>
          <a:lstStyle/>
          <a:p>
            <a:pPr marR="0" algn="just" defTabSz="914400" eaLnBrk="1" hangingPunct="1">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世界发达国家各自建立标准</a:t>
            </a:r>
            <a:endPar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338377" name="Text Box 9"/>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08122A"/>
                </a:solidFill>
                <a:latin typeface="Times New Roman" panose="02020603050405020304" pitchFamily="18" charset="0"/>
                <a:ea typeface="宋体" panose="02010600030101010101" pitchFamily="2" charset="-122"/>
              </a:rPr>
              <a:t>2.</a:t>
            </a:r>
            <a:r>
              <a:rPr lang="zh-CN" altLang="en-US" sz="2500" b="1" dirty="0">
                <a:solidFill>
                  <a:srgbClr val="08122A"/>
                </a:solidFill>
                <a:latin typeface="Times New Roman" panose="02020603050405020304" pitchFamily="18" charset="0"/>
                <a:ea typeface="宋体" panose="02010600030101010101" pitchFamily="2" charset="-122"/>
              </a:rPr>
              <a:t>为什么没有</a:t>
            </a:r>
            <a:r>
              <a:rPr lang="en-US" altLang="zh-CN" sz="2500" b="1" dirty="0">
                <a:solidFill>
                  <a:srgbClr val="08122A"/>
                </a:solidFill>
                <a:latin typeface="Times New Roman" panose="02020603050405020304" pitchFamily="18" charset="0"/>
                <a:ea typeface="宋体" panose="02010600030101010101" pitchFamily="2" charset="-122"/>
              </a:rPr>
              <a:t>ISO 18001?</a:t>
            </a:r>
            <a:endParaRPr lang="en-US" altLang="zh-CN" sz="1600" b="1" dirty="0">
              <a:solidFill>
                <a:srgbClr val="08122A"/>
              </a:solidFill>
              <a:ea typeface="宋体" panose="02010600030101010101" pitchFamily="2" charset="-122"/>
            </a:endParaRPr>
          </a:p>
        </p:txBody>
      </p:sp>
      <p:sp>
        <p:nvSpPr>
          <p:cNvPr id="1338378" name="Text Box 10"/>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1" lang="en-US" altLang="zh-CN" sz="2400" b="1" kern="1200" cap="none" spc="0" normalizeH="0" baseline="0" noProof="0">
                <a:solidFill>
                  <a:srgbClr val="08122A"/>
                </a:solidFill>
                <a:latin typeface="Times New Roman" panose="02020603050405020304" pitchFamily="18" charset="0"/>
                <a:ea typeface="宋体" panose="02010600030101010101" pitchFamily="2" charset="-122"/>
                <a:cs typeface="+mn-cs"/>
              </a:rPr>
              <a:t>3.</a:t>
            </a:r>
            <a:r>
              <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为什么会出现职业健康安全？</a:t>
            </a:r>
            <a:endParaRPr kumimoji="1" lang="zh-CN" altLang="en-US" sz="2400" b="1" kern="1200" cap="none" spc="0" normalizeH="0" baseline="0" noProof="0">
              <a:solidFill>
                <a:srgbClr val="08122A"/>
              </a:solidFill>
              <a:latin typeface="Times New Roman" panose="02020603050405020304" pitchFamily="18" charset="0"/>
              <a:ea typeface="宋体" panose="02010600030101010101" pitchFamily="2" charset="-122"/>
              <a:cs typeface="+mn-cs"/>
            </a:endParaRPr>
          </a:p>
        </p:txBody>
      </p:sp>
      <p:grpSp>
        <p:nvGrpSpPr>
          <p:cNvPr id="19467" name="Group 11"/>
          <p:cNvGrpSpPr/>
          <p:nvPr/>
        </p:nvGrpSpPr>
        <p:grpSpPr>
          <a:xfrm>
            <a:off x="3492500" y="2092325"/>
            <a:ext cx="482600" cy="473075"/>
            <a:chOff x="480" y="1200"/>
            <a:chExt cx="1042" cy="1019"/>
          </a:xfrm>
        </p:grpSpPr>
        <p:grpSp>
          <p:nvGrpSpPr>
            <p:cNvPr id="19478" name="Group 12"/>
            <p:cNvGrpSpPr/>
            <p:nvPr/>
          </p:nvGrpSpPr>
          <p:grpSpPr>
            <a:xfrm>
              <a:off x="480" y="1200"/>
              <a:ext cx="1042" cy="1019"/>
              <a:chOff x="480" y="1200"/>
              <a:chExt cx="1042" cy="1019"/>
            </a:xfrm>
          </p:grpSpPr>
          <p:pic>
            <p:nvPicPr>
              <p:cNvPr id="19480" name="Picture 13"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82" name="Oval 14"/>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9" name="Picture 15"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9468" name="Group 16"/>
          <p:cNvGrpSpPr/>
          <p:nvPr/>
        </p:nvGrpSpPr>
        <p:grpSpPr>
          <a:xfrm>
            <a:off x="3873500" y="3429000"/>
            <a:ext cx="482600" cy="473075"/>
            <a:chOff x="480" y="1200"/>
            <a:chExt cx="1042" cy="1019"/>
          </a:xfrm>
        </p:grpSpPr>
        <p:grpSp>
          <p:nvGrpSpPr>
            <p:cNvPr id="19474" name="Group 17"/>
            <p:cNvGrpSpPr/>
            <p:nvPr/>
          </p:nvGrpSpPr>
          <p:grpSpPr>
            <a:xfrm>
              <a:off x="480" y="1200"/>
              <a:ext cx="1042" cy="1019"/>
              <a:chOff x="480" y="1200"/>
              <a:chExt cx="1042" cy="1019"/>
            </a:xfrm>
          </p:grpSpPr>
          <p:pic>
            <p:nvPicPr>
              <p:cNvPr id="19476" name="Picture 18"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87" name="Oval 19"/>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5" name="Picture 20"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9469" name="Group 21"/>
          <p:cNvGrpSpPr/>
          <p:nvPr/>
        </p:nvGrpSpPr>
        <p:grpSpPr>
          <a:xfrm>
            <a:off x="3348038" y="4684713"/>
            <a:ext cx="482600" cy="473075"/>
            <a:chOff x="480" y="1200"/>
            <a:chExt cx="1042" cy="1019"/>
          </a:xfrm>
        </p:grpSpPr>
        <p:grpSp>
          <p:nvGrpSpPr>
            <p:cNvPr id="19470" name="Group 22"/>
            <p:cNvGrpSpPr/>
            <p:nvPr/>
          </p:nvGrpSpPr>
          <p:grpSpPr>
            <a:xfrm>
              <a:off x="480" y="1200"/>
              <a:ext cx="1042" cy="1019"/>
              <a:chOff x="480" y="1200"/>
              <a:chExt cx="1042" cy="1019"/>
            </a:xfrm>
          </p:grpSpPr>
          <p:pic>
            <p:nvPicPr>
              <p:cNvPr id="19472" name="Picture 23"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92" name="Oval 24"/>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1" name="Picture 25"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38373">
                                            <p:txEl>
                                              <p:charRg st="0" end="21"/>
                                            </p:txEl>
                                          </p:spTgt>
                                        </p:tgtEl>
                                        <p:attrNameLst>
                                          <p:attrName>style.visibility</p:attrName>
                                        </p:attrNameLst>
                                      </p:cBhvr>
                                      <p:to>
                                        <p:strVal val="visible"/>
                                      </p:to>
                                    </p:set>
                                    <p:animEffect transition="in" filter="fade">
                                      <p:cBhvr>
                                        <p:cTn id="7" dur="770" decel="100000"/>
                                        <p:tgtEl>
                                          <p:spTgt spid="1338373">
                                            <p:txEl>
                                              <p:charRg st="0" end="21"/>
                                            </p:txEl>
                                          </p:spTgt>
                                        </p:tgtEl>
                                      </p:cBhvr>
                                    </p:animEffect>
                                    <p:animScale>
                                      <p:cBhvr>
                                        <p:cTn id="8" dur="770" decel="100000"/>
                                        <p:tgtEl>
                                          <p:spTgt spid="1338373">
                                            <p:txEl>
                                              <p:charRg st="0" end="21"/>
                                            </p:txEl>
                                          </p:spTgt>
                                        </p:tgtEl>
                                      </p:cBhvr>
                                      <p:from x="10000" y="10000"/>
                                      <p:to x="200000" y="450000"/>
                                    </p:animScale>
                                    <p:animScale>
                                      <p:cBhvr>
                                        <p:cTn id="9" dur="1230" accel="100000" fill="hold">
                                          <p:stCondLst>
                                            <p:cond delay="770"/>
                                          </p:stCondLst>
                                        </p:cTn>
                                        <p:tgtEl>
                                          <p:spTgt spid="1338373">
                                            <p:txEl>
                                              <p:charRg st="0" end="21"/>
                                            </p:txEl>
                                          </p:spTgt>
                                        </p:tgtEl>
                                      </p:cBhvr>
                                      <p:from x="200000" y="450000"/>
                                      <p:to x="100000" y="100000"/>
                                    </p:animScale>
                                    <p:set>
                                      <p:cBhvr>
                                        <p:cTn id="10" dur="770" fill="hold"/>
                                        <p:tgtEl>
                                          <p:spTgt spid="1338373">
                                            <p:txEl>
                                              <p:charRg st="0" end="21"/>
                                            </p:txEl>
                                          </p:spTgt>
                                        </p:tgtEl>
                                        <p:attrNameLst>
                                          <p:attrName>ppt_x</p:attrName>
                                        </p:attrNameLst>
                                      </p:cBhvr>
                                      <p:to>
                                        <p:strVal val="(0.5)"/>
                                      </p:to>
                                    </p:set>
                                    <p:anim from="(0.5)" to="(#ppt_x)" calcmode="lin" valueType="num">
                                      <p:cBhvr>
                                        <p:cTn id="11" dur="1230" accel="100000" fill="hold">
                                          <p:stCondLst>
                                            <p:cond delay="770"/>
                                          </p:stCondLst>
                                        </p:cTn>
                                        <p:tgtEl>
                                          <p:spTgt spid="1338373">
                                            <p:txEl>
                                              <p:charRg st="0" end="21"/>
                                            </p:txEl>
                                          </p:spTgt>
                                        </p:tgtEl>
                                        <p:attrNameLst>
                                          <p:attrName>ppt_x</p:attrName>
                                        </p:attrNameLst>
                                      </p:cBhvr>
                                    </p:anim>
                                    <p:set>
                                      <p:cBhvr>
                                        <p:cTn id="12" dur="770" fill="hold"/>
                                        <p:tgtEl>
                                          <p:spTgt spid="1338373">
                                            <p:txEl>
                                              <p:charRg st="0" end="21"/>
                                            </p:txEl>
                                          </p:spTgt>
                                        </p:tgtEl>
                                        <p:attrNameLst>
                                          <p:attrName>ppt_y</p:attrName>
                                        </p:attrNameLst>
                                      </p:cBhvr>
                                      <p:to>
                                        <p:strVal val="(#ppt_y+0.4)"/>
                                      </p:to>
                                    </p:set>
                                    <p:anim from="(#ppt_y+0.4)" to="(#ppt_y)" calcmode="lin" valueType="num">
                                      <p:cBhvr>
                                        <p:cTn id="13" dur="1230" accel="100000" fill="hold">
                                          <p:stCondLst>
                                            <p:cond delay="770"/>
                                          </p:stCondLst>
                                        </p:cTn>
                                        <p:tgtEl>
                                          <p:spTgt spid="1338373">
                                            <p:txEl>
                                              <p:charRg st="0" end="2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iterate type="lt">
                                    <p:tmPct val="0"/>
                                  </p:iterate>
                                  <p:childTnLst>
                                    <p:set>
                                      <p:cBhvr>
                                        <p:cTn id="17" dur="1" fill="hold">
                                          <p:stCondLst>
                                            <p:cond delay="0"/>
                                          </p:stCondLst>
                                        </p:cTn>
                                        <p:tgtEl>
                                          <p:spTgt spid="1338374">
                                            <p:txEl>
                                              <p:charRg st="0" end="15"/>
                                            </p:txEl>
                                          </p:spTgt>
                                        </p:tgtEl>
                                        <p:attrNameLst>
                                          <p:attrName>style.visibility</p:attrName>
                                        </p:attrNameLst>
                                      </p:cBhvr>
                                      <p:to>
                                        <p:strVal val="visible"/>
                                      </p:to>
                                    </p:set>
                                    <p:animEffect transition="in" filter="blinds(horizontal)">
                                      <p:cBhvr>
                                        <p:cTn id="18" dur="500"/>
                                        <p:tgtEl>
                                          <p:spTgt spid="1338374">
                                            <p:txEl>
                                              <p:charRg st="0" end="1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1338377">
                                            <p:txEl>
                                              <p:charRg st="0" end="18"/>
                                            </p:txEl>
                                          </p:spTgt>
                                        </p:tgtEl>
                                        <p:attrNameLst>
                                          <p:attrName>style.visibility</p:attrName>
                                        </p:attrNameLst>
                                      </p:cBhvr>
                                      <p:to>
                                        <p:strVal val="visible"/>
                                      </p:to>
                                    </p:set>
                                    <p:animEffect transition="in" filter="fade">
                                      <p:cBhvr>
                                        <p:cTn id="23" dur="770" decel="100000"/>
                                        <p:tgtEl>
                                          <p:spTgt spid="1338377">
                                            <p:txEl>
                                              <p:charRg st="0" end="18"/>
                                            </p:txEl>
                                          </p:spTgt>
                                        </p:tgtEl>
                                      </p:cBhvr>
                                    </p:animEffect>
                                    <p:animScale>
                                      <p:cBhvr>
                                        <p:cTn id="24" dur="770" decel="100000"/>
                                        <p:tgtEl>
                                          <p:spTgt spid="1338377">
                                            <p:txEl>
                                              <p:charRg st="0" end="18"/>
                                            </p:txEl>
                                          </p:spTgt>
                                        </p:tgtEl>
                                      </p:cBhvr>
                                      <p:from x="10000" y="10000"/>
                                      <p:to x="200000" y="450000"/>
                                    </p:animScale>
                                    <p:animScale>
                                      <p:cBhvr>
                                        <p:cTn id="25" dur="1230" accel="100000" fill="hold">
                                          <p:stCondLst>
                                            <p:cond delay="770"/>
                                          </p:stCondLst>
                                        </p:cTn>
                                        <p:tgtEl>
                                          <p:spTgt spid="1338377">
                                            <p:txEl>
                                              <p:charRg st="0" end="18"/>
                                            </p:txEl>
                                          </p:spTgt>
                                        </p:tgtEl>
                                      </p:cBhvr>
                                      <p:from x="200000" y="450000"/>
                                      <p:to x="100000" y="100000"/>
                                    </p:animScale>
                                    <p:set>
                                      <p:cBhvr>
                                        <p:cTn id="26" dur="770" fill="hold"/>
                                        <p:tgtEl>
                                          <p:spTgt spid="1338377">
                                            <p:txEl>
                                              <p:charRg st="0" end="18"/>
                                            </p:txEl>
                                          </p:spTgt>
                                        </p:tgtEl>
                                        <p:attrNameLst>
                                          <p:attrName>ppt_x</p:attrName>
                                        </p:attrNameLst>
                                      </p:cBhvr>
                                      <p:to>
                                        <p:strVal val="(0.5)"/>
                                      </p:to>
                                    </p:set>
                                    <p:anim from="(0.5)" to="(#ppt_x)" calcmode="lin" valueType="num">
                                      <p:cBhvr>
                                        <p:cTn id="27" dur="1230" accel="100000" fill="hold">
                                          <p:stCondLst>
                                            <p:cond delay="770"/>
                                          </p:stCondLst>
                                        </p:cTn>
                                        <p:tgtEl>
                                          <p:spTgt spid="1338377">
                                            <p:txEl>
                                              <p:charRg st="0" end="18"/>
                                            </p:txEl>
                                          </p:spTgt>
                                        </p:tgtEl>
                                        <p:attrNameLst>
                                          <p:attrName>ppt_x</p:attrName>
                                        </p:attrNameLst>
                                      </p:cBhvr>
                                    </p:anim>
                                    <p:set>
                                      <p:cBhvr>
                                        <p:cTn id="28" dur="770" fill="hold"/>
                                        <p:tgtEl>
                                          <p:spTgt spid="1338377">
                                            <p:txEl>
                                              <p:charRg st="0" end="18"/>
                                            </p:txEl>
                                          </p:spTgt>
                                        </p:tgtEl>
                                        <p:attrNameLst>
                                          <p:attrName>ppt_y</p:attrName>
                                        </p:attrNameLst>
                                      </p:cBhvr>
                                      <p:to>
                                        <p:strVal val="(#ppt_y+0.4)"/>
                                      </p:to>
                                    </p:set>
                                    <p:anim from="(#ppt_y+0.4)" to="(#ppt_y)" calcmode="lin" valueType="num">
                                      <p:cBhvr>
                                        <p:cTn id="29" dur="1230" accel="100000" fill="hold">
                                          <p:stCondLst>
                                            <p:cond delay="770"/>
                                          </p:stCondLst>
                                        </p:cTn>
                                        <p:tgtEl>
                                          <p:spTgt spid="1338377">
                                            <p:txEl>
                                              <p:charRg st="0" end="18"/>
                                            </p:txEl>
                                          </p:spTgt>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38378">
                                            <p:txEl>
                                              <p:charRg st="0" end="16"/>
                                            </p:txEl>
                                          </p:spTgt>
                                        </p:tgtEl>
                                        <p:attrNameLst>
                                          <p:attrName>style.visibility</p:attrName>
                                        </p:attrNameLst>
                                      </p:cBhvr>
                                      <p:to>
                                        <p:strVal val="visible"/>
                                      </p:to>
                                    </p:set>
                                    <p:anim calcmode="lin" valueType="num">
                                      <p:cBhvr additive="base">
                                        <p:cTn id="34" dur="500" fill="hold"/>
                                        <p:tgtEl>
                                          <p:spTgt spid="1338378">
                                            <p:txEl>
                                              <p:charRg st="0" end="1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38378">
                                            <p:txEl>
                                              <p:charRg st="0" end="1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mph" presetSubtype="0" nodeType="clickEffect">
                                  <p:stCondLst>
                                    <p:cond delay="0"/>
                                  </p:stCondLst>
                                  <p:iterate type="lt">
                                    <p:tmAbs val="25"/>
                                  </p:iterate>
                                  <p:childTnLst>
                                    <p:set>
                                      <p:cBhvr override="childStyle">
                                        <p:cTn id="39" dur="indefinite"/>
                                        <p:tgtEl>
                                          <p:spTgt spid="1338374">
                                            <p:txEl>
                                              <p:charRg st="0"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步骤三 体系策划</a:t>
            </a:r>
            <a:endParaRPr lang="en-US" altLang="zh-CN" dirty="0">
              <a:ea typeface="宋体" panose="02010600030101010101" pitchFamily="2" charset="-122"/>
            </a:endParaRPr>
          </a:p>
        </p:txBody>
      </p:sp>
      <p:grpSp>
        <p:nvGrpSpPr>
          <p:cNvPr id="56323" name="Group 3"/>
          <p:cNvGrpSpPr/>
          <p:nvPr/>
        </p:nvGrpSpPr>
        <p:grpSpPr>
          <a:xfrm>
            <a:off x="1927225" y="3109913"/>
            <a:ext cx="5311775" cy="688975"/>
            <a:chOff x="720" y="1392"/>
            <a:chExt cx="4058" cy="480"/>
          </a:xfrm>
        </p:grpSpPr>
        <p:sp>
          <p:nvSpPr>
            <p:cNvPr id="219140"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61" name="Group 5"/>
            <p:cNvGrpSpPr/>
            <p:nvPr/>
          </p:nvGrpSpPr>
          <p:grpSpPr>
            <a:xfrm>
              <a:off x="730" y="1407"/>
              <a:ext cx="4043" cy="444"/>
              <a:chOff x="744" y="1407"/>
              <a:chExt cx="3988" cy="444"/>
            </a:xfrm>
          </p:grpSpPr>
          <p:sp>
            <p:nvSpPr>
              <p:cNvPr id="219142"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43"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4" name="Group 8"/>
          <p:cNvGrpSpPr/>
          <p:nvPr/>
        </p:nvGrpSpPr>
        <p:grpSpPr>
          <a:xfrm>
            <a:off x="1927225" y="3933825"/>
            <a:ext cx="5311775" cy="688975"/>
            <a:chOff x="720" y="1392"/>
            <a:chExt cx="4058" cy="480"/>
          </a:xfrm>
        </p:grpSpPr>
        <p:sp>
          <p:nvSpPr>
            <p:cNvPr id="219145"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57" name="Group 10"/>
            <p:cNvGrpSpPr/>
            <p:nvPr/>
          </p:nvGrpSpPr>
          <p:grpSpPr>
            <a:xfrm>
              <a:off x="730" y="1407"/>
              <a:ext cx="4043" cy="444"/>
              <a:chOff x="744" y="1407"/>
              <a:chExt cx="3988" cy="444"/>
            </a:xfrm>
          </p:grpSpPr>
          <p:sp>
            <p:nvSpPr>
              <p:cNvPr id="21914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4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5" name="Group 13"/>
          <p:cNvGrpSpPr/>
          <p:nvPr/>
        </p:nvGrpSpPr>
        <p:grpSpPr>
          <a:xfrm>
            <a:off x="1927225" y="4791075"/>
            <a:ext cx="5311775" cy="688975"/>
            <a:chOff x="720" y="1392"/>
            <a:chExt cx="4058" cy="480"/>
          </a:xfrm>
        </p:grpSpPr>
        <p:sp>
          <p:nvSpPr>
            <p:cNvPr id="219150"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53" name="Group 15"/>
            <p:cNvGrpSpPr/>
            <p:nvPr/>
          </p:nvGrpSpPr>
          <p:grpSpPr>
            <a:xfrm>
              <a:off x="730" y="1407"/>
              <a:ext cx="4043" cy="444"/>
              <a:chOff x="744" y="1407"/>
              <a:chExt cx="3988" cy="444"/>
            </a:xfrm>
          </p:grpSpPr>
          <p:sp>
            <p:nvSpPr>
              <p:cNvPr id="219152"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53"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6" name="Group 18"/>
          <p:cNvGrpSpPr/>
          <p:nvPr/>
        </p:nvGrpSpPr>
        <p:grpSpPr>
          <a:xfrm>
            <a:off x="1927225" y="2205038"/>
            <a:ext cx="5311775" cy="688975"/>
            <a:chOff x="720" y="1392"/>
            <a:chExt cx="4058" cy="480"/>
          </a:xfrm>
        </p:grpSpPr>
        <p:sp>
          <p:nvSpPr>
            <p:cNvPr id="219155"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49" name="Group 20"/>
            <p:cNvGrpSpPr/>
            <p:nvPr/>
          </p:nvGrpSpPr>
          <p:grpSpPr>
            <a:xfrm>
              <a:off x="730" y="1407"/>
              <a:ext cx="4043" cy="444"/>
              <a:chOff x="744" y="1407"/>
              <a:chExt cx="3988" cy="444"/>
            </a:xfrm>
          </p:grpSpPr>
          <p:sp>
            <p:nvSpPr>
              <p:cNvPr id="219157"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58"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56327" name="Text Box 23"/>
          <p:cNvSpPr txBox="1"/>
          <p:nvPr/>
        </p:nvSpPr>
        <p:spPr>
          <a:xfrm>
            <a:off x="2393950" y="2319338"/>
            <a:ext cx="44958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800" b="1" dirty="0">
                <a:solidFill>
                  <a:srgbClr val="08122A"/>
                </a:solidFill>
                <a:ea typeface="宋体" panose="02010600030101010101" pitchFamily="2" charset="-122"/>
              </a:rPr>
              <a:t>确立职业安全健康方针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19160" name="Text Box 24"/>
          <p:cNvSpPr txBox="1"/>
          <p:nvPr/>
        </p:nvSpPr>
        <p:spPr>
          <a:xfrm>
            <a:off x="2405063" y="3176588"/>
            <a:ext cx="4830762"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000" b="1" dirty="0">
                <a:solidFill>
                  <a:srgbClr val="08122A"/>
                </a:solidFill>
                <a:ea typeface="宋体" panose="02010600030101010101" pitchFamily="2" charset="-122"/>
              </a:rPr>
              <a:t>制定职业安全健康管理目标及其管理方案</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56329" name="Text Box 25"/>
          <p:cNvSpPr txBox="1"/>
          <p:nvPr/>
        </p:nvSpPr>
        <p:spPr>
          <a:xfrm>
            <a:off x="2405063" y="4035425"/>
            <a:ext cx="4495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800" b="1" dirty="0">
                <a:solidFill>
                  <a:srgbClr val="08122A"/>
                </a:solidFill>
                <a:ea typeface="宋体" panose="02010600030101010101" pitchFamily="2" charset="-122"/>
              </a:rPr>
              <a:t>职能分配和机构职责分工</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56330" name="Text Box 26"/>
          <p:cNvSpPr txBox="1"/>
          <p:nvPr/>
        </p:nvSpPr>
        <p:spPr>
          <a:xfrm>
            <a:off x="2405063" y="4883150"/>
            <a:ext cx="449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400" b="1" dirty="0">
                <a:solidFill>
                  <a:srgbClr val="08122A"/>
                </a:solidFill>
                <a:ea typeface="宋体" panose="02010600030101010101" pitchFamily="2" charset="-122"/>
              </a:rPr>
              <a:t>确定文件结构和各层次文件清单</a:t>
            </a:r>
            <a:r>
              <a:rPr lang="zh-CN" altLang="en-US" sz="2400" dirty="0">
                <a:solidFill>
                  <a:srgbClr val="08122A"/>
                </a:solidFill>
                <a:ea typeface="宋体" panose="02010600030101010101" pitchFamily="2" charset="-122"/>
              </a:rPr>
              <a:t> </a:t>
            </a:r>
            <a:endParaRPr lang="en-US" altLang="zh-CN" sz="2400" dirty="0">
              <a:solidFill>
                <a:srgbClr val="08122A"/>
              </a:solidFill>
              <a:ea typeface="宋体" panose="02010600030101010101" pitchFamily="2" charset="-122"/>
            </a:endParaRPr>
          </a:p>
        </p:txBody>
      </p:sp>
      <p:pic>
        <p:nvPicPr>
          <p:cNvPr id="56331" name="Picture 27" descr="1"/>
          <p:cNvPicPr>
            <a:picLocks noChangeAspect="1"/>
          </p:cNvPicPr>
          <p:nvPr/>
        </p:nvPicPr>
        <p:blipFill>
          <a:blip r:embed="rId1">
            <a:lum bright="-6000" contrast="24000"/>
          </a:blip>
          <a:srcRect l="42606" t="64474" r="19473"/>
          <a:stretch>
            <a:fillRect/>
          </a:stretch>
        </p:blipFill>
        <p:spPr>
          <a:xfrm>
            <a:off x="1727200" y="4819650"/>
            <a:ext cx="792163" cy="949325"/>
          </a:xfrm>
          <a:prstGeom prst="rect">
            <a:avLst/>
          </a:prstGeom>
          <a:noFill/>
          <a:ln w="9525">
            <a:noFill/>
          </a:ln>
        </p:spPr>
      </p:pic>
      <p:pic>
        <p:nvPicPr>
          <p:cNvPr id="56332" name="Picture 28" descr="1"/>
          <p:cNvPicPr>
            <a:picLocks noChangeAspect="1"/>
          </p:cNvPicPr>
          <p:nvPr/>
        </p:nvPicPr>
        <p:blipFill>
          <a:blip r:embed="rId1">
            <a:lum bright="-6000" contrast="24000"/>
          </a:blip>
          <a:srcRect l="42606" t="64474" r="19473"/>
          <a:stretch>
            <a:fillRect/>
          </a:stretch>
        </p:blipFill>
        <p:spPr>
          <a:xfrm>
            <a:off x="1743075" y="3913188"/>
            <a:ext cx="792163" cy="949325"/>
          </a:xfrm>
          <a:prstGeom prst="rect">
            <a:avLst/>
          </a:prstGeom>
          <a:noFill/>
          <a:ln w="9525">
            <a:noFill/>
          </a:ln>
        </p:spPr>
      </p:pic>
      <p:pic>
        <p:nvPicPr>
          <p:cNvPr id="56333" name="Picture 29" descr="1"/>
          <p:cNvPicPr>
            <a:picLocks noChangeAspect="1"/>
          </p:cNvPicPr>
          <p:nvPr/>
        </p:nvPicPr>
        <p:blipFill>
          <a:blip r:embed="rId1">
            <a:lum bright="-6000" contrast="24000"/>
          </a:blip>
          <a:srcRect l="42606" t="64474" r="19473"/>
          <a:stretch>
            <a:fillRect/>
          </a:stretch>
        </p:blipFill>
        <p:spPr>
          <a:xfrm>
            <a:off x="1743075" y="3062288"/>
            <a:ext cx="792163" cy="949325"/>
          </a:xfrm>
          <a:prstGeom prst="rect">
            <a:avLst/>
          </a:prstGeom>
          <a:noFill/>
          <a:ln w="9525">
            <a:noFill/>
          </a:ln>
        </p:spPr>
      </p:pic>
      <p:pic>
        <p:nvPicPr>
          <p:cNvPr id="56334" name="Picture 30" descr="1"/>
          <p:cNvPicPr>
            <a:picLocks noChangeAspect="1"/>
          </p:cNvPicPr>
          <p:nvPr/>
        </p:nvPicPr>
        <p:blipFill>
          <a:blip r:embed="rId1">
            <a:lum bright="-6000" contrast="24000"/>
          </a:blip>
          <a:srcRect l="42606" t="64474" r="19473"/>
          <a:stretch>
            <a:fillRect/>
          </a:stretch>
        </p:blipFill>
        <p:spPr>
          <a:xfrm>
            <a:off x="1731963" y="2205038"/>
            <a:ext cx="792162" cy="949325"/>
          </a:xfrm>
          <a:prstGeom prst="rect">
            <a:avLst/>
          </a:prstGeom>
          <a:noFill/>
          <a:ln w="9525">
            <a:noFill/>
          </a:ln>
        </p:spPr>
      </p:pic>
      <p:sp>
        <p:nvSpPr>
          <p:cNvPr id="56335" name="Text Box 31"/>
          <p:cNvSpPr txBox="1"/>
          <p:nvPr/>
        </p:nvSpPr>
        <p:spPr>
          <a:xfrm>
            <a:off x="2073275" y="4891088"/>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4</a:t>
            </a:r>
            <a:endParaRPr lang="en-US" altLang="zh-CN" sz="2400" b="1" dirty="0">
              <a:solidFill>
                <a:schemeClr val="bg1"/>
              </a:solidFill>
              <a:ea typeface="宋体" panose="02010600030101010101" pitchFamily="2" charset="-122"/>
            </a:endParaRPr>
          </a:p>
        </p:txBody>
      </p:sp>
      <p:sp>
        <p:nvSpPr>
          <p:cNvPr id="56336" name="Text Box 32"/>
          <p:cNvSpPr txBox="1"/>
          <p:nvPr/>
        </p:nvSpPr>
        <p:spPr>
          <a:xfrm>
            <a:off x="2052638" y="2297113"/>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1</a:t>
            </a:r>
            <a:endParaRPr lang="en-US" altLang="zh-CN" sz="2400" b="1" dirty="0">
              <a:solidFill>
                <a:schemeClr val="bg1"/>
              </a:solidFill>
              <a:ea typeface="宋体" panose="02010600030101010101" pitchFamily="2" charset="-122"/>
            </a:endParaRPr>
          </a:p>
        </p:txBody>
      </p:sp>
      <p:sp>
        <p:nvSpPr>
          <p:cNvPr id="56337" name="Text Box 33"/>
          <p:cNvSpPr txBox="1"/>
          <p:nvPr/>
        </p:nvSpPr>
        <p:spPr>
          <a:xfrm>
            <a:off x="2065338" y="31559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2</a:t>
            </a:r>
            <a:endParaRPr lang="en-US" altLang="zh-CN" sz="2400" b="1" dirty="0">
              <a:solidFill>
                <a:schemeClr val="bg1"/>
              </a:solidFill>
              <a:ea typeface="宋体" panose="02010600030101010101" pitchFamily="2" charset="-122"/>
            </a:endParaRPr>
          </a:p>
        </p:txBody>
      </p:sp>
      <p:sp>
        <p:nvSpPr>
          <p:cNvPr id="56338" name="Text Box 34"/>
          <p:cNvSpPr txBox="1"/>
          <p:nvPr/>
        </p:nvSpPr>
        <p:spPr>
          <a:xfrm>
            <a:off x="2065338" y="4043363"/>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3</a:t>
            </a:r>
            <a:endParaRPr lang="en-US" altLang="zh-CN" sz="2400" b="1" dirty="0">
              <a:solidFill>
                <a:schemeClr val="bg1"/>
              </a:solidFill>
              <a:ea typeface="宋体" panose="02010600030101010101" pitchFamily="2" charset="-122"/>
            </a:endParaRPr>
          </a:p>
        </p:txBody>
      </p:sp>
      <p:sp>
        <p:nvSpPr>
          <p:cNvPr id="56339" name="AutoShape 35"/>
          <p:cNvSpPr/>
          <p:nvPr/>
        </p:nvSpPr>
        <p:spPr>
          <a:xfrm>
            <a:off x="539750" y="1341438"/>
            <a:ext cx="6553200" cy="720725"/>
          </a:xfrm>
          <a:prstGeom prst="roundRect">
            <a:avLst>
              <a:gd name="adj" fmla="val 42181"/>
            </a:avLst>
          </a:prstGeom>
          <a:noFill/>
          <a:ln w="190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2800" b="1" dirty="0">
                <a:solidFill>
                  <a:srgbClr val="08122A"/>
                </a:solidFill>
                <a:ea typeface="宋体" panose="02010600030101010101" pitchFamily="2" charset="-122"/>
              </a:rPr>
              <a:t>体系策划的主要方面</a:t>
            </a:r>
            <a:endParaRPr lang="en-US" altLang="zh-CN" sz="1800" b="1" dirty="0">
              <a:solidFill>
                <a:srgbClr val="08122A"/>
              </a:solidFill>
              <a:ea typeface="宋体" panose="02010600030101010101" pitchFamily="2" charset="-122"/>
            </a:endParaRPr>
          </a:p>
        </p:txBody>
      </p:sp>
      <p:grpSp>
        <p:nvGrpSpPr>
          <p:cNvPr id="56340" name="Group 37"/>
          <p:cNvGrpSpPr/>
          <p:nvPr/>
        </p:nvGrpSpPr>
        <p:grpSpPr>
          <a:xfrm>
            <a:off x="1924050" y="5692775"/>
            <a:ext cx="5311775" cy="688975"/>
            <a:chOff x="720" y="1392"/>
            <a:chExt cx="4058" cy="480"/>
          </a:xfrm>
        </p:grpSpPr>
        <p:sp>
          <p:nvSpPr>
            <p:cNvPr id="219174" name="AutoShape 38"/>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45" name="Group 39"/>
            <p:cNvGrpSpPr/>
            <p:nvPr/>
          </p:nvGrpSpPr>
          <p:grpSpPr>
            <a:xfrm>
              <a:off x="730" y="1407"/>
              <a:ext cx="4043" cy="444"/>
              <a:chOff x="744" y="1407"/>
              <a:chExt cx="3988" cy="444"/>
            </a:xfrm>
          </p:grpSpPr>
          <p:sp>
            <p:nvSpPr>
              <p:cNvPr id="219176" name="AutoShape 40"/>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77" name="AutoShape 41"/>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56341" name="Text Box 42"/>
          <p:cNvSpPr txBox="1"/>
          <p:nvPr/>
        </p:nvSpPr>
        <p:spPr>
          <a:xfrm>
            <a:off x="2049463" y="57848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5</a:t>
            </a:r>
            <a:endParaRPr lang="en-US" altLang="zh-CN" sz="2400" b="1" dirty="0">
              <a:solidFill>
                <a:schemeClr val="bg1"/>
              </a:solidFill>
              <a:ea typeface="宋体" panose="02010600030101010101" pitchFamily="2" charset="-122"/>
            </a:endParaRPr>
          </a:p>
        </p:txBody>
      </p:sp>
      <p:pic>
        <p:nvPicPr>
          <p:cNvPr id="56342" name="Picture 43" descr="1"/>
          <p:cNvPicPr>
            <a:picLocks noChangeAspect="1"/>
          </p:cNvPicPr>
          <p:nvPr/>
        </p:nvPicPr>
        <p:blipFill>
          <a:blip r:embed="rId1">
            <a:lum bright="-6000" contrast="24000"/>
          </a:blip>
          <a:srcRect l="42606" t="64474" r="19473"/>
          <a:stretch>
            <a:fillRect/>
          </a:stretch>
        </p:blipFill>
        <p:spPr>
          <a:xfrm>
            <a:off x="1692275" y="5734050"/>
            <a:ext cx="792163" cy="949325"/>
          </a:xfrm>
          <a:prstGeom prst="rect">
            <a:avLst/>
          </a:prstGeom>
          <a:noFill/>
          <a:ln w="9525">
            <a:noFill/>
          </a:ln>
        </p:spPr>
      </p:pic>
      <p:sp>
        <p:nvSpPr>
          <p:cNvPr id="56343" name="Text Box 44"/>
          <p:cNvSpPr txBox="1"/>
          <p:nvPr/>
        </p:nvSpPr>
        <p:spPr>
          <a:xfrm>
            <a:off x="2411413" y="5661025"/>
            <a:ext cx="4824412"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Clr>
                <a:schemeClr val="tx1"/>
              </a:buClr>
              <a:buFontTx/>
              <a:buNone/>
            </a:pPr>
            <a:r>
              <a:rPr lang="zh-CN" altLang="en-US" sz="2000" b="1" dirty="0">
                <a:solidFill>
                  <a:srgbClr val="08122A"/>
                </a:solidFill>
                <a:ea typeface="宋体" panose="02010600030101010101" pitchFamily="2" charset="-122"/>
              </a:rPr>
              <a:t>为建立和实施职业安全健康管理体系准备必要的资源</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91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7348"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7349" name="Group 5"/>
          <p:cNvGrpSpPr/>
          <p:nvPr/>
        </p:nvGrpSpPr>
        <p:grpSpPr>
          <a:xfrm>
            <a:off x="73025" y="1830388"/>
            <a:ext cx="3490913" cy="590550"/>
            <a:chOff x="46" y="1062"/>
            <a:chExt cx="2426" cy="554"/>
          </a:xfrm>
        </p:grpSpPr>
        <p:sp>
          <p:nvSpPr>
            <p:cNvPr id="57369"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70"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7371"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7350" name="Group 7"/>
          <p:cNvGrpSpPr/>
          <p:nvPr/>
        </p:nvGrpSpPr>
        <p:grpSpPr>
          <a:xfrm>
            <a:off x="2916238" y="4652963"/>
            <a:ext cx="5184775" cy="863600"/>
            <a:chOff x="2925" y="3158"/>
            <a:chExt cx="1225" cy="771"/>
          </a:xfrm>
        </p:grpSpPr>
        <p:sp>
          <p:nvSpPr>
            <p:cNvPr id="57366"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7"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8"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57351" name="Group 27"/>
          <p:cNvGrpSpPr/>
          <p:nvPr/>
        </p:nvGrpSpPr>
        <p:grpSpPr>
          <a:xfrm>
            <a:off x="539750" y="2420938"/>
            <a:ext cx="3744913" cy="719137"/>
            <a:chOff x="340" y="1616"/>
            <a:chExt cx="2404" cy="590"/>
          </a:xfrm>
        </p:grpSpPr>
        <p:sp>
          <p:nvSpPr>
            <p:cNvPr id="57363"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4"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5"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7352" name="Group 15"/>
          <p:cNvGrpSpPr/>
          <p:nvPr/>
        </p:nvGrpSpPr>
        <p:grpSpPr>
          <a:xfrm>
            <a:off x="1116013" y="3141663"/>
            <a:ext cx="4319587" cy="720725"/>
            <a:chOff x="4150" y="799"/>
            <a:chExt cx="1225" cy="771"/>
          </a:xfrm>
        </p:grpSpPr>
        <p:sp>
          <p:nvSpPr>
            <p:cNvPr id="57360"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1"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2"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 name="Group 19"/>
          <p:cNvGrpSpPr/>
          <p:nvPr/>
        </p:nvGrpSpPr>
        <p:grpSpPr>
          <a:xfrm>
            <a:off x="2051050" y="3860800"/>
            <a:ext cx="4608513" cy="792163"/>
            <a:chOff x="4195" y="2614"/>
            <a:chExt cx="1225" cy="771"/>
          </a:xfrm>
        </p:grpSpPr>
        <p:sp>
          <p:nvSpPr>
            <p:cNvPr id="57357"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8"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9"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7354"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5"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6"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ln/>
        </p:spPr>
        <p:txBody>
          <a:bodyPr vert="horz" wrap="square" lIns="91440" tIns="45720" rIns="91440" bIns="45720" anchor="ctr" anchorCtr="0"/>
          <a:p>
            <a:r>
              <a:rPr lang="zh-CN" altLang="en-US" sz="3300" dirty="0">
                <a:ea typeface="宋体" panose="02010600030101010101" pitchFamily="2" charset="-122"/>
              </a:rPr>
              <a:t>步骤四 文件编写</a:t>
            </a:r>
            <a:endParaRPr lang="zh-CN" altLang="en-US" sz="3300" dirty="0">
              <a:ea typeface="宋体" panose="02010600030101010101" pitchFamily="2" charset="-122"/>
            </a:endParaRPr>
          </a:p>
        </p:txBody>
      </p:sp>
      <p:sp>
        <p:nvSpPr>
          <p:cNvPr id="58371" name="Oval 3"/>
          <p:cNvSpPr/>
          <p:nvPr/>
        </p:nvSpPr>
        <p:spPr>
          <a:xfrm>
            <a:off x="2514600" y="1600200"/>
            <a:ext cx="5257800" cy="5257800"/>
          </a:xfrm>
          <a:prstGeom prst="ellipse">
            <a:avLst/>
          </a:prstGeom>
          <a:solidFill>
            <a:schemeClr val="tx2">
              <a:alpha val="20000"/>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8372" name="Picture 4" descr="1111111"/>
          <p:cNvPicPr>
            <a:picLocks noChangeAspect="1"/>
          </p:cNvPicPr>
          <p:nvPr/>
        </p:nvPicPr>
        <p:blipFill>
          <a:blip r:embed="rId1"/>
          <a:stretch>
            <a:fillRect/>
          </a:stretch>
        </p:blipFill>
        <p:spPr>
          <a:xfrm>
            <a:off x="609600" y="2495550"/>
            <a:ext cx="2070100" cy="4362450"/>
          </a:xfrm>
          <a:prstGeom prst="rect">
            <a:avLst/>
          </a:prstGeom>
          <a:noFill/>
          <a:ln w="9525">
            <a:noFill/>
          </a:ln>
          <a:effectLst>
            <a:outerShdw dist="56796" dir="1593903" algn="ctr" rotWithShape="0">
              <a:srgbClr val="000000">
                <a:alpha val="50000"/>
              </a:srgbClr>
            </a:outerShdw>
          </a:effectLst>
        </p:spPr>
      </p:pic>
      <p:pic>
        <p:nvPicPr>
          <p:cNvPr id="58373" name="Picture 5" descr="EPS_ETC_0432"/>
          <p:cNvPicPr>
            <a:picLocks noChangeAspect="1"/>
          </p:cNvPicPr>
          <p:nvPr/>
        </p:nvPicPr>
        <p:blipFill>
          <a:blip r:embed="rId2"/>
          <a:stretch>
            <a:fillRect/>
          </a:stretch>
        </p:blipFill>
        <p:spPr>
          <a:xfrm>
            <a:off x="6300788" y="5181600"/>
            <a:ext cx="1609725" cy="1714500"/>
          </a:xfrm>
          <a:prstGeom prst="rect">
            <a:avLst/>
          </a:prstGeom>
          <a:noFill/>
          <a:ln w="9525">
            <a:noFill/>
          </a:ln>
        </p:spPr>
      </p:pic>
      <p:sp>
        <p:nvSpPr>
          <p:cNvPr id="58374" name="Oval 6"/>
          <p:cNvSpPr/>
          <p:nvPr/>
        </p:nvSpPr>
        <p:spPr>
          <a:xfrm>
            <a:off x="3962400" y="2971800"/>
            <a:ext cx="3581400" cy="3581400"/>
          </a:xfrm>
          <a:prstGeom prst="ellipse">
            <a:avLst/>
          </a:prstGeom>
          <a:solidFill>
            <a:schemeClr val="tx2">
              <a:alpha val="1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8375" name="Oval 7"/>
          <p:cNvSpPr/>
          <p:nvPr/>
        </p:nvSpPr>
        <p:spPr>
          <a:xfrm>
            <a:off x="5257800" y="4267200"/>
            <a:ext cx="1981200" cy="1981200"/>
          </a:xfrm>
          <a:prstGeom prst="ellipse">
            <a:avLst/>
          </a:prstGeom>
          <a:solidFill>
            <a:schemeClr val="tx2">
              <a:alpha val="1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20168" name="Freeform 8"/>
          <p:cNvSpPr/>
          <p:nvPr/>
        </p:nvSpPr>
        <p:spPr>
          <a:xfrm rot="10677336" flipH="1">
            <a:off x="6019800" y="5029200"/>
            <a:ext cx="533400" cy="492125"/>
          </a:xfrm>
          <a:custGeom>
            <a:avLst/>
            <a:gdLst/>
            <a:ahLst/>
            <a:cxnLst>
              <a:cxn ang="0">
                <a:pos x="0" y="248907519"/>
              </a:cxn>
              <a:cxn ang="0">
                <a:pos x="72886078" y="84418910"/>
              </a:cxn>
              <a:cxn ang="0">
                <a:pos x="72281661" y="132256191"/>
              </a:cxn>
              <a:cxn ang="0">
                <a:pos x="138248571" y="0"/>
              </a:cxn>
              <a:cxn ang="0">
                <a:pos x="65295365" y="164488609"/>
              </a:cxn>
              <a:cxn ang="0">
                <a:pos x="65966910" y="116651327"/>
              </a:cxn>
              <a:cxn ang="0">
                <a:pos x="0" y="248907519"/>
              </a:cxn>
            </a:cxnLst>
            <a:pathLst>
              <a:path w="2058" h="973">
                <a:moveTo>
                  <a:pt x="0" y="973"/>
                </a:moveTo>
                <a:lnTo>
                  <a:pt x="1085" y="330"/>
                </a:lnTo>
                <a:lnTo>
                  <a:pt x="1076" y="517"/>
                </a:lnTo>
                <a:lnTo>
                  <a:pt x="2058" y="0"/>
                </a:lnTo>
                <a:lnTo>
                  <a:pt x="972" y="643"/>
                </a:lnTo>
                <a:lnTo>
                  <a:pt x="982" y="456"/>
                </a:lnTo>
                <a:lnTo>
                  <a:pt x="0" y="973"/>
                </a:lnTo>
                <a:close/>
              </a:path>
            </a:pathLst>
          </a:custGeom>
          <a:solidFill>
            <a:srgbClr val="FFFFFF">
              <a:alpha val="100000"/>
            </a:srgbClr>
          </a:solidFill>
          <a:ln w="3175">
            <a:noFill/>
          </a:ln>
        </p:spPr>
        <p:txBody>
          <a:bodyPr/>
          <a:p>
            <a:endParaRPr lang="zh-CN" altLang="en-US"/>
          </a:p>
        </p:txBody>
      </p:sp>
      <p:sp>
        <p:nvSpPr>
          <p:cNvPr id="58377" name="Rectangle 10"/>
          <p:cNvSpPr/>
          <p:nvPr/>
        </p:nvSpPr>
        <p:spPr>
          <a:xfrm>
            <a:off x="2843213" y="2951163"/>
            <a:ext cx="4968875" cy="27098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2400" dirty="0">
                <a:solidFill>
                  <a:srgbClr val="08122A"/>
                </a:solidFill>
                <a:ea typeface="宋体" panose="02010600030101010101" pitchFamily="2" charset="-122"/>
              </a:rPr>
              <a:t>对职业安全健康管理体系中的方针、策划、实施与运行、检查与纠正措施、管理评审等要素的相应规定，按照本企业的特点形成文件，使煤矿企业对各类职业安全健康危害的控制形成规范化的管理。</a:t>
            </a:r>
            <a:br>
              <a:rPr lang="zh-CN" altLang="en-US" sz="2800" dirty="0">
                <a:solidFill>
                  <a:srgbClr val="08122A"/>
                </a:solidFill>
                <a:ea typeface="宋体" panose="02010600030101010101" pitchFamily="2" charset="-122"/>
              </a:rPr>
            </a:br>
            <a:endParaRPr lang="en-US" altLang="zh-CN" sz="2800" dirty="0">
              <a:solidFill>
                <a:srgbClr val="08122A"/>
              </a:solidFill>
              <a:ea typeface="宋体" panose="02010600030101010101" pitchFamily="2" charset="-122"/>
            </a:endParaRPr>
          </a:p>
        </p:txBody>
      </p:sp>
      <p:grpSp>
        <p:nvGrpSpPr>
          <p:cNvPr id="58378" name="Group 11"/>
          <p:cNvGrpSpPr/>
          <p:nvPr/>
        </p:nvGrpSpPr>
        <p:grpSpPr>
          <a:xfrm>
            <a:off x="4648200" y="5638800"/>
            <a:ext cx="1143000" cy="1055688"/>
            <a:chOff x="482" y="1851"/>
            <a:chExt cx="860" cy="796"/>
          </a:xfrm>
        </p:grpSpPr>
        <p:sp>
          <p:nvSpPr>
            <p:cNvPr id="58380" name="Freeform 12"/>
            <p:cNvSpPr/>
            <p:nvPr/>
          </p:nvSpPr>
          <p:spPr>
            <a:xfrm>
              <a:off x="567" y="2464"/>
              <a:ext cx="335" cy="173"/>
            </a:xfrm>
            <a:custGeom>
              <a:avLst/>
              <a:gdLst/>
              <a:ahLst/>
              <a:cxnLst>
                <a:cxn ang="0">
                  <a:pos x="0" y="166"/>
                </a:cxn>
                <a:cxn ang="0">
                  <a:pos x="58" y="173"/>
                </a:cxn>
                <a:cxn ang="0">
                  <a:pos x="297" y="32"/>
                </a:cxn>
                <a:cxn ang="0">
                  <a:pos x="289" y="8"/>
                </a:cxn>
                <a:cxn ang="0">
                  <a:pos x="223" y="26"/>
                </a:cxn>
                <a:cxn ang="0">
                  <a:pos x="0" y="166"/>
                </a:cxn>
              </a:cxnLst>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1" name="Freeform 13"/>
            <p:cNvSpPr/>
            <p:nvPr/>
          </p:nvSpPr>
          <p:spPr>
            <a:xfrm>
              <a:off x="797" y="2401"/>
              <a:ext cx="367" cy="170"/>
            </a:xfrm>
            <a:custGeom>
              <a:avLst/>
              <a:gdLst/>
              <a:ahLst/>
              <a:cxnLst>
                <a:cxn ang="0">
                  <a:pos x="0" y="158"/>
                </a:cxn>
                <a:cxn ang="0">
                  <a:pos x="80" y="170"/>
                </a:cxn>
                <a:cxn ang="0">
                  <a:pos x="332" y="37"/>
                </a:cxn>
                <a:cxn ang="0">
                  <a:pos x="292" y="1"/>
                </a:cxn>
                <a:cxn ang="0">
                  <a:pos x="230" y="29"/>
                </a:cxn>
                <a:cxn ang="0">
                  <a:pos x="0" y="158"/>
                </a:cxn>
              </a:cxnLst>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2" name="Freeform 14"/>
            <p:cNvSpPr/>
            <p:nvPr/>
          </p:nvSpPr>
          <p:spPr>
            <a:xfrm>
              <a:off x="1035" y="2504"/>
              <a:ext cx="307" cy="143"/>
            </a:xfrm>
            <a:custGeom>
              <a:avLst/>
              <a:gdLst/>
              <a:ahLst/>
              <a:cxnLst>
                <a:cxn ang="0">
                  <a:pos x="0" y="134"/>
                </a:cxn>
                <a:cxn ang="0">
                  <a:pos x="66" y="143"/>
                </a:cxn>
                <a:cxn ang="0">
                  <a:pos x="282" y="35"/>
                </a:cxn>
                <a:cxn ang="0">
                  <a:pos x="219" y="17"/>
                </a:cxn>
                <a:cxn ang="0">
                  <a:pos x="0" y="134"/>
                </a:cxn>
              </a:cxnLst>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3" name="Freeform 15"/>
            <p:cNvSpPr/>
            <p:nvPr/>
          </p:nvSpPr>
          <p:spPr>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CC">
                    <a:alpha val="100000"/>
                  </a:srgbClr>
                </a:gs>
                <a:gs pos="100000">
                  <a:srgbClr val="76765E">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sp>
          <p:nvSpPr>
            <p:cNvPr id="58384" name="Freeform 16"/>
            <p:cNvSpPr/>
            <p:nvPr/>
          </p:nvSpPr>
          <p:spPr>
            <a:xfrm>
              <a:off x="698" y="1851"/>
              <a:ext cx="282" cy="716"/>
            </a:xfrm>
            <a:custGeom>
              <a:avLst/>
              <a:gdLst/>
              <a:ahLst/>
              <a:cxnLst>
                <a:cxn ang="0">
                  <a:pos x="164" y="160"/>
                </a:cxn>
                <a:cxn ang="0">
                  <a:pos x="117" y="79"/>
                </a:cxn>
                <a:cxn ang="0">
                  <a:pos x="191" y="1"/>
                </a:cxn>
                <a:cxn ang="0">
                  <a:pos x="271" y="82"/>
                </a:cxn>
                <a:cxn ang="0">
                  <a:pos x="214" y="160"/>
                </a:cxn>
                <a:cxn ang="0">
                  <a:pos x="213" y="196"/>
                </a:cxn>
                <a:cxn ang="0">
                  <a:pos x="331" y="229"/>
                </a:cxn>
                <a:cxn ang="0">
                  <a:pos x="350" y="323"/>
                </a:cxn>
                <a:cxn ang="0">
                  <a:pos x="345" y="508"/>
                </a:cxn>
                <a:cxn ang="0">
                  <a:pos x="331" y="578"/>
                </a:cxn>
                <a:cxn ang="0">
                  <a:pos x="311" y="488"/>
                </a:cxn>
                <a:cxn ang="0">
                  <a:pos x="296" y="320"/>
                </a:cxn>
                <a:cxn ang="0">
                  <a:pos x="269" y="508"/>
                </a:cxn>
                <a:cxn ang="0">
                  <a:pos x="228" y="901"/>
                </a:cxn>
                <a:cxn ang="0">
                  <a:pos x="123" y="895"/>
                </a:cxn>
                <a:cxn ang="0">
                  <a:pos x="79" y="515"/>
                </a:cxn>
                <a:cxn ang="0">
                  <a:pos x="53" y="330"/>
                </a:cxn>
                <a:cxn ang="0">
                  <a:pos x="39" y="491"/>
                </a:cxn>
                <a:cxn ang="0">
                  <a:pos x="19" y="578"/>
                </a:cxn>
                <a:cxn ang="0">
                  <a:pos x="1" y="483"/>
                </a:cxn>
                <a:cxn ang="0">
                  <a:pos x="11" y="292"/>
                </a:cxn>
                <a:cxn ang="0">
                  <a:pos x="37" y="221"/>
                </a:cxn>
                <a:cxn ang="0">
                  <a:pos x="161" y="196"/>
                </a:cxn>
                <a:cxn ang="0">
                  <a:pos x="164" y="160"/>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CCFF">
                    <a:alpha val="100000"/>
                  </a:srgbClr>
                </a:gs>
                <a:gs pos="100000">
                  <a:srgbClr val="765E76">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sp>
          <p:nvSpPr>
            <p:cNvPr id="58385" name="Freeform 17"/>
            <p:cNvSpPr/>
            <p:nvPr/>
          </p:nvSpPr>
          <p:spPr>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CCFFCC">
                    <a:alpha val="100000"/>
                  </a:srgbClr>
                </a:gs>
                <a:gs pos="100000">
                  <a:srgbClr val="5E765E">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grpSp>
      <p:sp>
        <p:nvSpPr>
          <p:cNvPr id="58379" name="Rectangle 18"/>
          <p:cNvSpPr/>
          <p:nvPr/>
        </p:nvSpPr>
        <p:spPr>
          <a:xfrm>
            <a:off x="0" y="6648450"/>
            <a:ext cx="9144000" cy="214313"/>
          </a:xfrm>
          <a:prstGeom prst="rect">
            <a:avLst/>
          </a:prstGeom>
          <a:solidFill>
            <a:srgbClr val="000000">
              <a:alpha val="50195"/>
            </a:srgbClr>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800" b="1" dirty="0">
                <a:solidFill>
                  <a:srgbClr val="FFFFFF"/>
                </a:solidFill>
                <a:ea typeface="宋体" panose="02010600030101010101" pitchFamily="2" charset="-122"/>
              </a:rPr>
              <a:t>[Image Info] </a:t>
            </a:r>
            <a:r>
              <a:rPr lang="en-US" altLang="zh-CN" sz="800" dirty="0">
                <a:solidFill>
                  <a:srgbClr val="FFFFFF"/>
                </a:solidFill>
                <a:ea typeface="宋体" panose="02010600030101010101" pitchFamily="2" charset="-122"/>
                <a:hlinkClick r:id="rId3"/>
              </a:rPr>
              <a:t>www.wizdata.co.kr</a:t>
            </a:r>
            <a:r>
              <a:rPr lang="en-US" altLang="zh-CN" sz="800" dirty="0">
                <a:solidFill>
                  <a:srgbClr val="FFFFFF"/>
                </a:solidFill>
                <a:ea typeface="宋体" panose="02010600030101010101" pitchFamily="2" charset="-122"/>
              </a:rPr>
              <a:t>          Note to customers : This image has been licensed to be used within this PowerPoint template only.  You may not extract the image for any other use. </a:t>
            </a:r>
            <a:endParaRPr lang="en-US" altLang="zh-CN" sz="800" dirty="0">
              <a:solidFill>
                <a:srgbClr val="FFFFFF"/>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0168"/>
                                        </p:tgtEl>
                                        <p:attrNameLst>
                                          <p:attrName>style.visibility</p:attrName>
                                        </p:attrNameLst>
                                      </p:cBhvr>
                                      <p:to>
                                        <p:strVal val="visible"/>
                                      </p:to>
                                    </p:set>
                                    <p:animEffect transition="in" filter="wipe(down)">
                                      <p:cBhvr>
                                        <p:cTn id="7" dur="500"/>
                                        <p:tgtEl>
                                          <p:spTgt spid="220168"/>
                                        </p:tgtEl>
                                      </p:cBhvr>
                                    </p:animEffect>
                                  </p:childTnLst>
                                </p:cTn>
                              </p:par>
                              <p:par>
                                <p:cTn id="8" presetID="10" presetClass="exit" presetSubtype="0" fill="hold" nodeType="withEffect">
                                  <p:stCondLst>
                                    <p:cond delay="4000"/>
                                  </p:stCondLst>
                                  <p:childTnLst>
                                    <p:animEffect transition="out" filter="fade">
                                      <p:cBhvr>
                                        <p:cTn id="9" dur="1000"/>
                                        <p:tgtEl>
                                          <p:spTgt spid="220168"/>
                                        </p:tgtEl>
                                      </p:cBhvr>
                                    </p:animEffect>
                                    <p:set>
                                      <p:cBhvr>
                                        <p:cTn id="10" dur="1" fill="hold">
                                          <p:stCondLst>
                                            <p:cond delay="999"/>
                                          </p:stCondLst>
                                        </p:cTn>
                                        <p:tgtEl>
                                          <p:spTgt spid="220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 name="页脚占位符 2"/>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403906" name="Text Box 2"/>
          <p:cNvSpPr txBox="1"/>
          <p:nvPr/>
        </p:nvSpPr>
        <p:spPr>
          <a:xfrm>
            <a:off x="665163" y="765175"/>
            <a:ext cx="84788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dirty="0">
                <a:solidFill>
                  <a:schemeClr val="bg1"/>
                </a:solidFill>
                <a:latin typeface="Times New Roman" panose="02020603050405020304" pitchFamily="18" charset="0"/>
                <a:ea typeface="宋体" panose="02010600030101010101" pitchFamily="2" charset="-122"/>
              </a:rPr>
              <a:t>文件化管理体系的文件结构</a:t>
            </a:r>
            <a:endParaRPr lang="zh-CN" altLang="en-US" sz="2800" b="1" dirty="0">
              <a:solidFill>
                <a:schemeClr val="bg1"/>
              </a:solidFill>
              <a:ea typeface="宋体" panose="02010600030101010101" pitchFamily="2" charset="-122"/>
            </a:endParaRPr>
          </a:p>
        </p:txBody>
      </p:sp>
      <p:sp>
        <p:nvSpPr>
          <p:cNvPr id="59397" name="Text Box 3"/>
          <p:cNvSpPr txBox="1"/>
          <p:nvPr/>
        </p:nvSpPr>
        <p:spPr>
          <a:xfrm>
            <a:off x="3563938" y="2740025"/>
            <a:ext cx="5256212" cy="2057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95250" lvl="0" indent="-95250" eaLnBrk="1" hangingPunct="1"/>
            <a:r>
              <a:rPr lang="en-US" altLang="zh-CN" sz="2800" b="1" dirty="0">
                <a:solidFill>
                  <a:srgbClr val="0000CC"/>
                </a:solidFill>
                <a:ea typeface="宋体" panose="02010600030101010101" pitchFamily="2" charset="-122"/>
              </a:rPr>
              <a:t> </a:t>
            </a:r>
            <a:r>
              <a:rPr lang="zh-CN" altLang="en-US" sz="2800" b="1" dirty="0">
                <a:solidFill>
                  <a:srgbClr val="111111"/>
                </a:solidFill>
                <a:ea typeface="宋体" panose="02010600030101010101" pitchFamily="2" charset="-122"/>
              </a:rPr>
              <a:t>职业健康安全管理体系手册</a:t>
            </a:r>
            <a:endParaRPr lang="zh-CN" altLang="en-US" sz="2800"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r>
              <a:rPr lang="zh-CN" altLang="en-US" b="1" dirty="0">
                <a:solidFill>
                  <a:srgbClr val="111111"/>
                </a:solidFill>
                <a:ea typeface="宋体" panose="02010600030101010101" pitchFamily="2" charset="-122"/>
              </a:rPr>
              <a:t> 职业健康安全程序文件</a:t>
            </a:r>
            <a:endParaRPr lang="zh-CN" altLang="en-US"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r>
              <a:rPr lang="zh-CN" altLang="en-US" b="1" dirty="0">
                <a:solidFill>
                  <a:srgbClr val="111111"/>
                </a:solidFill>
                <a:ea typeface="宋体" panose="02010600030101010101" pitchFamily="2" charset="-122"/>
              </a:rPr>
              <a:t> 作业指导书</a:t>
            </a:r>
            <a:endParaRPr lang="zh-CN" altLang="en-US"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endParaRPr lang="zh-CN" altLang="en-US" dirty="0">
              <a:solidFill>
                <a:srgbClr val="111111"/>
              </a:solidFill>
              <a:ea typeface="宋体" panose="02010600030101010101" pitchFamily="2" charset="-122"/>
            </a:endParaRPr>
          </a:p>
        </p:txBody>
      </p:sp>
      <p:pic>
        <p:nvPicPr>
          <p:cNvPr id="59398" name="Picture 43" descr="MCj03114300000[1]"/>
          <p:cNvPicPr>
            <a:picLocks noChangeAspect="1"/>
          </p:cNvPicPr>
          <p:nvPr/>
        </p:nvPicPr>
        <p:blipFill>
          <a:blip r:embed="rId1"/>
          <a:stretch>
            <a:fillRect/>
          </a:stretch>
        </p:blipFill>
        <p:spPr>
          <a:xfrm>
            <a:off x="395288" y="2565400"/>
            <a:ext cx="3455987" cy="2190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403906"/>
                                        </p:tgtEl>
                                        <p:attrNameLst>
                                          <p:attrName>ppt_x</p:attrName>
                                          <p:attrName>ppt_y</p:attrName>
                                        </p:attrNameLst>
                                      </p:cBhvr>
                                    </p:animMotion>
                                    <p:animRot by="1500000">
                                      <p:cBhvr>
                                        <p:cTn id="7" dur="125" fill="hold">
                                          <p:stCondLst>
                                            <p:cond delay="0"/>
                                          </p:stCondLst>
                                        </p:cTn>
                                        <p:tgtEl>
                                          <p:spTgt spid="1403906"/>
                                        </p:tgtEl>
                                        <p:attrNameLst>
                                          <p:attrName>r</p:attrName>
                                        </p:attrNameLst>
                                      </p:cBhvr>
                                    </p:animRot>
                                    <p:animRot by="-1500000">
                                      <p:cBhvr>
                                        <p:cTn id="8" dur="125" fill="hold">
                                          <p:stCondLst>
                                            <p:cond delay="125"/>
                                          </p:stCondLst>
                                        </p:cTn>
                                        <p:tgtEl>
                                          <p:spTgt spid="1403906"/>
                                        </p:tgtEl>
                                        <p:attrNameLst>
                                          <p:attrName>r</p:attrName>
                                        </p:attrNameLst>
                                      </p:cBhvr>
                                    </p:animRot>
                                    <p:animRot by="-1500000">
                                      <p:cBhvr>
                                        <p:cTn id="9" dur="125" fill="hold">
                                          <p:stCondLst>
                                            <p:cond delay="250"/>
                                          </p:stCondLst>
                                        </p:cTn>
                                        <p:tgtEl>
                                          <p:spTgt spid="1403906"/>
                                        </p:tgtEl>
                                        <p:attrNameLst>
                                          <p:attrName>r</p:attrName>
                                        </p:attrNameLst>
                                      </p:cBhvr>
                                    </p:animRot>
                                    <p:animRot by="1500000">
                                      <p:cBhvr>
                                        <p:cTn id="10" dur="125" fill="hold">
                                          <p:stCondLst>
                                            <p:cond delay="375"/>
                                          </p:stCondLst>
                                        </p:cTn>
                                        <p:tgtEl>
                                          <p:spTgt spid="14039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0420"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60421" name="Group 5"/>
          <p:cNvGrpSpPr/>
          <p:nvPr/>
        </p:nvGrpSpPr>
        <p:grpSpPr>
          <a:xfrm>
            <a:off x="73025" y="1830388"/>
            <a:ext cx="3490913" cy="590550"/>
            <a:chOff x="46" y="1062"/>
            <a:chExt cx="2426" cy="554"/>
          </a:xfrm>
        </p:grpSpPr>
        <p:sp>
          <p:nvSpPr>
            <p:cNvPr id="60441"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42"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60443"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7"/>
          <p:cNvGrpSpPr/>
          <p:nvPr/>
        </p:nvGrpSpPr>
        <p:grpSpPr>
          <a:xfrm>
            <a:off x="2916238" y="4652963"/>
            <a:ext cx="5184775" cy="863600"/>
            <a:chOff x="2925" y="3158"/>
            <a:chExt cx="1225" cy="771"/>
          </a:xfrm>
        </p:grpSpPr>
        <p:sp>
          <p:nvSpPr>
            <p:cNvPr id="60438"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9"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40"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60423" name="Group 27"/>
          <p:cNvGrpSpPr/>
          <p:nvPr/>
        </p:nvGrpSpPr>
        <p:grpSpPr>
          <a:xfrm>
            <a:off x="539750" y="2420938"/>
            <a:ext cx="3744913" cy="719137"/>
            <a:chOff x="340" y="1616"/>
            <a:chExt cx="2404" cy="590"/>
          </a:xfrm>
        </p:grpSpPr>
        <p:sp>
          <p:nvSpPr>
            <p:cNvPr id="60435"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6"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7"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60424" name="Group 15"/>
          <p:cNvGrpSpPr/>
          <p:nvPr/>
        </p:nvGrpSpPr>
        <p:grpSpPr>
          <a:xfrm>
            <a:off x="1116013" y="3141663"/>
            <a:ext cx="4319587" cy="720725"/>
            <a:chOff x="4150" y="799"/>
            <a:chExt cx="1225" cy="771"/>
          </a:xfrm>
        </p:grpSpPr>
        <p:sp>
          <p:nvSpPr>
            <p:cNvPr id="60432"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3"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4"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0425" name="Group 19"/>
          <p:cNvGrpSpPr/>
          <p:nvPr/>
        </p:nvGrpSpPr>
        <p:grpSpPr>
          <a:xfrm>
            <a:off x="2051050" y="3860800"/>
            <a:ext cx="4608513" cy="792163"/>
            <a:chOff x="4195" y="2614"/>
            <a:chExt cx="1225" cy="771"/>
          </a:xfrm>
        </p:grpSpPr>
        <p:sp>
          <p:nvSpPr>
            <p:cNvPr id="60429"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0"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1"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60426"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27"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28"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144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61445" name="Group 5"/>
          <p:cNvGrpSpPr/>
          <p:nvPr/>
        </p:nvGrpSpPr>
        <p:grpSpPr>
          <a:xfrm>
            <a:off x="73025" y="1830388"/>
            <a:ext cx="3490913" cy="590550"/>
            <a:chOff x="46" y="1062"/>
            <a:chExt cx="2426" cy="554"/>
          </a:xfrm>
        </p:grpSpPr>
        <p:sp>
          <p:nvSpPr>
            <p:cNvPr id="61466"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7"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61468"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61446" name="Group 7"/>
          <p:cNvGrpSpPr/>
          <p:nvPr/>
        </p:nvGrpSpPr>
        <p:grpSpPr>
          <a:xfrm>
            <a:off x="2916238" y="4652963"/>
            <a:ext cx="5184775" cy="863600"/>
            <a:chOff x="2925" y="3158"/>
            <a:chExt cx="1225" cy="771"/>
          </a:xfrm>
        </p:grpSpPr>
        <p:sp>
          <p:nvSpPr>
            <p:cNvPr id="61463"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4"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5"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61447" name="Group 27"/>
          <p:cNvGrpSpPr/>
          <p:nvPr/>
        </p:nvGrpSpPr>
        <p:grpSpPr>
          <a:xfrm>
            <a:off x="539750" y="2420938"/>
            <a:ext cx="3744913" cy="719137"/>
            <a:chOff x="340" y="1616"/>
            <a:chExt cx="2404" cy="590"/>
          </a:xfrm>
        </p:grpSpPr>
        <p:sp>
          <p:nvSpPr>
            <p:cNvPr id="61460"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1"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2"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61448" name="Group 15"/>
          <p:cNvGrpSpPr/>
          <p:nvPr/>
        </p:nvGrpSpPr>
        <p:grpSpPr>
          <a:xfrm>
            <a:off x="1116013" y="3141663"/>
            <a:ext cx="4319587" cy="720725"/>
            <a:chOff x="4150" y="799"/>
            <a:chExt cx="1225" cy="771"/>
          </a:xfrm>
        </p:grpSpPr>
        <p:sp>
          <p:nvSpPr>
            <p:cNvPr id="61457"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8"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9"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1449" name="Group 19"/>
          <p:cNvGrpSpPr/>
          <p:nvPr/>
        </p:nvGrpSpPr>
        <p:grpSpPr>
          <a:xfrm>
            <a:off x="2051050" y="3860800"/>
            <a:ext cx="4608513" cy="792163"/>
            <a:chOff x="4195" y="2614"/>
            <a:chExt cx="1225" cy="771"/>
          </a:xfrm>
        </p:grpSpPr>
        <p:sp>
          <p:nvSpPr>
            <p:cNvPr id="61454"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5"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6"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grpSp>
        <p:nvGrpSpPr>
          <p:cNvPr id="226332" name="Group 28"/>
          <p:cNvGrpSpPr/>
          <p:nvPr/>
        </p:nvGrpSpPr>
        <p:grpSpPr>
          <a:xfrm>
            <a:off x="3997325" y="5507038"/>
            <a:ext cx="5146675" cy="955675"/>
            <a:chOff x="2518" y="3469"/>
            <a:chExt cx="3242" cy="602"/>
          </a:xfrm>
        </p:grpSpPr>
        <p:sp>
          <p:nvSpPr>
            <p:cNvPr id="61451" name="AutoShape 8"/>
            <p:cNvSpPr/>
            <p:nvPr/>
          </p:nvSpPr>
          <p:spPr>
            <a:xfrm>
              <a:off x="2518" y="3475"/>
              <a:ext cx="3242" cy="596"/>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endParaRPr lang="zh-CN" altLang="en-US" sz="2800" dirty="0">
                <a:solidFill>
                  <a:srgbClr val="08122A"/>
                </a:solidFill>
                <a:ea typeface="宋体" panose="02010600030101010101" pitchFamily="2" charset="-122"/>
              </a:endParaRPr>
            </a:p>
          </p:txBody>
        </p:sp>
        <p:sp>
          <p:nvSpPr>
            <p:cNvPr id="61452" name="AutoShape 9"/>
            <p:cNvSpPr/>
            <p:nvPr/>
          </p:nvSpPr>
          <p:spPr>
            <a:xfrm rot="5400000">
              <a:off x="5040" y="3367"/>
              <a:ext cx="596" cy="799"/>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3" name="Text Box 10"/>
            <p:cNvSpPr txBox="1"/>
            <p:nvPr/>
          </p:nvSpPr>
          <p:spPr>
            <a:xfrm>
              <a:off x="2759" y="3641"/>
              <a:ext cx="2040"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63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6" name="Group 4"/>
          <p:cNvGrpSpPr/>
          <p:nvPr/>
        </p:nvGrpSpPr>
        <p:grpSpPr>
          <a:xfrm>
            <a:off x="1181100" y="920750"/>
            <a:ext cx="6819900" cy="4975225"/>
            <a:chOff x="735" y="117"/>
            <a:chExt cx="4315" cy="3352"/>
          </a:xfrm>
        </p:grpSpPr>
        <p:sp>
          <p:nvSpPr>
            <p:cNvPr id="290821" name="AutoShape 5"/>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2" name="AutoShape 6"/>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3" name="AutoShape 7"/>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4" name="AutoShape 8"/>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90825" name="Rectangle 9"/>
          <p:cNvSpPr>
            <a:spLocks noChangeArrowheads="1"/>
          </p:cNvSpPr>
          <p:nvPr/>
        </p:nvSpPr>
        <p:spPr bwMode="gray">
          <a:xfrm>
            <a:off x="2268538" y="2060575"/>
            <a:ext cx="4535488"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煤矿职业健康安全管理体系实施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6" name="Rectangle 10"/>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煤矿职业健康安全管理体系实施</a:t>
            </a:r>
            <a:endParaRPr lang="en-US" altLang="zh-CN" dirty="0">
              <a:ea typeface="宋体" panose="02010600030101010101" pitchFamily="2" charset="-122"/>
            </a:endParaRPr>
          </a:p>
        </p:txBody>
      </p:sp>
      <p:grpSp>
        <p:nvGrpSpPr>
          <p:cNvPr id="290827" name="Group 11"/>
          <p:cNvGrpSpPr/>
          <p:nvPr/>
        </p:nvGrpSpPr>
        <p:grpSpPr>
          <a:xfrm>
            <a:off x="6381750" y="2971800"/>
            <a:ext cx="1466850" cy="1447800"/>
            <a:chOff x="708" y="2203"/>
            <a:chExt cx="751" cy="741"/>
          </a:xfrm>
        </p:grpSpPr>
        <p:sp>
          <p:nvSpPr>
            <p:cNvPr id="290828" name="Oval 12"/>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80" name="Picture 13"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0830" name="Group 14"/>
          <p:cNvGrpSpPr/>
          <p:nvPr/>
        </p:nvGrpSpPr>
        <p:grpSpPr>
          <a:xfrm>
            <a:off x="3867150" y="4572000"/>
            <a:ext cx="1466850" cy="1447800"/>
            <a:chOff x="708" y="2203"/>
            <a:chExt cx="751" cy="741"/>
          </a:xfrm>
        </p:grpSpPr>
        <p:sp>
          <p:nvSpPr>
            <p:cNvPr id="290831" name="Oval 15"/>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78" name="Picture 16"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0833" name="Group 17"/>
          <p:cNvGrpSpPr/>
          <p:nvPr/>
        </p:nvGrpSpPr>
        <p:grpSpPr>
          <a:xfrm>
            <a:off x="1223963" y="2924175"/>
            <a:ext cx="1547812" cy="1604963"/>
            <a:chOff x="708" y="2203"/>
            <a:chExt cx="751" cy="741"/>
          </a:xfrm>
        </p:grpSpPr>
        <p:sp>
          <p:nvSpPr>
            <p:cNvPr id="290834"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76" name="Picture 19"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290836" name="Text Box 20"/>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290837" name="Text Box 21"/>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290838" name="Text Box 22"/>
          <p:cNvSpPr txBox="1"/>
          <p:nvPr/>
        </p:nvSpPr>
        <p:spPr>
          <a:xfrm>
            <a:off x="971550" y="3495675"/>
            <a:ext cx="21605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08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1" nodeType="clickEffect">
                                  <p:stCondLst>
                                    <p:cond delay="0"/>
                                  </p:stCondLst>
                                  <p:childTnLst>
                                    <p:set>
                                      <p:cBhvr>
                                        <p:cTn id="10" dur="1" fill="hold">
                                          <p:stCondLst>
                                            <p:cond delay="0"/>
                                          </p:stCondLst>
                                        </p:cTn>
                                        <p:tgtEl>
                                          <p:spTgt spid="290838"/>
                                        </p:tgtEl>
                                        <p:attrNameLst>
                                          <p:attrName>style.visibility</p:attrName>
                                        </p:attrNameLst>
                                      </p:cBhvr>
                                      <p:to>
                                        <p:strVal val="visible"/>
                                      </p:to>
                                    </p:set>
                                    <p:animEffect transition="in" filter="wipe(down)">
                                      <p:cBhvr>
                                        <p:cTn id="11" dur="580">
                                          <p:stCondLst>
                                            <p:cond delay="0"/>
                                          </p:stCondLst>
                                        </p:cTn>
                                        <p:tgtEl>
                                          <p:spTgt spid="290838"/>
                                        </p:tgtEl>
                                      </p:cBhvr>
                                    </p:animEffect>
                                    <p:anim calcmode="lin" valueType="num">
                                      <p:cBhvr>
                                        <p:cTn id="12" dur="1822" tmFilter="0,0; 0.14,0.36; 0.43,0.73; 0.71,0.91; 1.0,1.0">
                                          <p:stCondLst>
                                            <p:cond delay="0"/>
                                          </p:stCondLst>
                                        </p:cTn>
                                        <p:tgtEl>
                                          <p:spTgt spid="29083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90838"/>
                                        </p:tgtEl>
                                        <p:attrNameLst>
                                          <p:attrName>ppt_y</p:attrName>
                                        </p:attrNameLst>
                                      </p:cBhvr>
                                      <p:tavLst>
                                        <p:tav tm="0" fmla="#ppt_y-sin(pi*$)/3">
                                          <p:val>
                                            <p:fltVal val="0.500000"/>
                                          </p:val>
                                        </p:tav>
                                        <p:tav tm="100000">
                                          <p:val>
                                            <p:fltVal val="1.000000"/>
                                          </p:val>
                                        </p:tav>
                                      </p:tavLst>
                                    </p:anim>
                                    <p:anim calcmode="lin" valueType="num">
                                      <p:cBhvr>
                                        <p:cTn id="14" dur="664" tmFilter="0, 0; 0.125,0.2665; 0.25,0.4; 0.375,0.465; 0.5,0.5;  0.625,0.535; 0.75,0.6; 0.875,0.7335; 1,1">
                                          <p:stCondLst>
                                            <p:cond delay="664"/>
                                          </p:stCondLst>
                                        </p:cTn>
                                        <p:tgtEl>
                                          <p:spTgt spid="290838"/>
                                        </p:tgtEl>
                                        <p:attrNameLst>
                                          <p:attrName>ppt_y</p:attrName>
                                        </p:attrNameLst>
                                      </p:cBhvr>
                                      <p:tavLst>
                                        <p:tav tm="0" fmla="#ppt_y-sin(pi*$)/9">
                                          <p:val>
                                            <p:fltVal val="0.000000"/>
                                          </p:val>
                                        </p:tav>
                                        <p:tav tm="100000">
                                          <p:val>
                                            <p:fltVal val="1.000000"/>
                                          </p:val>
                                        </p:tav>
                                      </p:tavLst>
                                    </p:anim>
                                    <p:anim calcmode="lin" valueType="num">
                                      <p:cBhvr>
                                        <p:cTn id="15" dur="332" tmFilter="0, 0; 0.125,0.2665; 0.25,0.4; 0.375,0.465; 0.5,0.5;  0.625,0.535; 0.75,0.6; 0.875,0.7335; 1,1">
                                          <p:stCondLst>
                                            <p:cond delay="1324"/>
                                          </p:stCondLst>
                                        </p:cTn>
                                        <p:tgtEl>
                                          <p:spTgt spid="290838"/>
                                        </p:tgtEl>
                                        <p:attrNameLst>
                                          <p:attrName>ppt_y</p:attrName>
                                        </p:attrNameLst>
                                      </p:cBhvr>
                                      <p:tavLst>
                                        <p:tav tm="0" fmla="#ppt_y-sin(pi*$)/27">
                                          <p:val>
                                            <p:fltVal val="0.000000"/>
                                          </p:val>
                                        </p:tav>
                                        <p:tav tm="100000">
                                          <p:val>
                                            <p:fltVal val="1.000000"/>
                                          </p:val>
                                        </p:tav>
                                      </p:tavLst>
                                    </p:anim>
                                    <p:anim calcmode="lin" valueType="num">
                                      <p:cBhvr>
                                        <p:cTn id="16" dur="164" tmFilter="0, 0; 0.125,0.2665; 0.25,0.4; 0.375,0.465; 0.5,0.5;  0.625,0.535; 0.75,0.6; 0.875,0.7335; 1,1">
                                          <p:stCondLst>
                                            <p:cond delay="1656"/>
                                          </p:stCondLst>
                                        </p:cTn>
                                        <p:tgtEl>
                                          <p:spTgt spid="290838"/>
                                        </p:tgtEl>
                                        <p:attrNameLst>
                                          <p:attrName>ppt_y</p:attrName>
                                        </p:attrNameLst>
                                      </p:cBhvr>
                                      <p:tavLst>
                                        <p:tav tm="0" fmla="#ppt_y-sin(pi*$)/81">
                                          <p:val>
                                            <p:fltVal val="0.000000"/>
                                          </p:val>
                                        </p:tav>
                                        <p:tav tm="100000">
                                          <p:val>
                                            <p:fltVal val="1.000000"/>
                                          </p:val>
                                        </p:tav>
                                      </p:tavLst>
                                    </p:anim>
                                    <p:animScale>
                                      <p:cBhvr>
                                        <p:cTn id="17" dur="26">
                                          <p:stCondLst>
                                            <p:cond delay="650"/>
                                          </p:stCondLst>
                                        </p:cTn>
                                        <p:tgtEl>
                                          <p:spTgt spid="290838"/>
                                        </p:tgtEl>
                                      </p:cBhvr>
                                      <p:to x="100000" y="60000"/>
                                    </p:animScale>
                                    <p:animScale>
                                      <p:cBhvr>
                                        <p:cTn id="18" dur="166" decel="50000">
                                          <p:stCondLst>
                                            <p:cond delay="676"/>
                                          </p:stCondLst>
                                        </p:cTn>
                                        <p:tgtEl>
                                          <p:spTgt spid="290838"/>
                                        </p:tgtEl>
                                      </p:cBhvr>
                                      <p:to x="100000" y="100000"/>
                                    </p:animScale>
                                    <p:animScale>
                                      <p:cBhvr>
                                        <p:cTn id="19" dur="26">
                                          <p:stCondLst>
                                            <p:cond delay="1312"/>
                                          </p:stCondLst>
                                        </p:cTn>
                                        <p:tgtEl>
                                          <p:spTgt spid="290838"/>
                                        </p:tgtEl>
                                      </p:cBhvr>
                                      <p:to x="100000" y="80000"/>
                                    </p:animScale>
                                    <p:animScale>
                                      <p:cBhvr>
                                        <p:cTn id="20" dur="166" decel="50000">
                                          <p:stCondLst>
                                            <p:cond delay="1338"/>
                                          </p:stCondLst>
                                        </p:cTn>
                                        <p:tgtEl>
                                          <p:spTgt spid="290838"/>
                                        </p:tgtEl>
                                      </p:cBhvr>
                                      <p:to x="100000" y="100000"/>
                                    </p:animScale>
                                    <p:animScale>
                                      <p:cBhvr>
                                        <p:cTn id="21" dur="26">
                                          <p:stCondLst>
                                            <p:cond delay="1642"/>
                                          </p:stCondLst>
                                        </p:cTn>
                                        <p:tgtEl>
                                          <p:spTgt spid="290838"/>
                                        </p:tgtEl>
                                      </p:cBhvr>
                                      <p:to x="100000" y="90000"/>
                                    </p:animScale>
                                    <p:animScale>
                                      <p:cBhvr>
                                        <p:cTn id="22" dur="166" decel="50000">
                                          <p:stCondLst>
                                            <p:cond delay="1668"/>
                                          </p:stCondLst>
                                        </p:cTn>
                                        <p:tgtEl>
                                          <p:spTgt spid="290838"/>
                                        </p:tgtEl>
                                      </p:cBhvr>
                                      <p:to x="100000" y="100000"/>
                                    </p:animScale>
                                    <p:animScale>
                                      <p:cBhvr>
                                        <p:cTn id="23" dur="26">
                                          <p:stCondLst>
                                            <p:cond delay="1808"/>
                                          </p:stCondLst>
                                        </p:cTn>
                                        <p:tgtEl>
                                          <p:spTgt spid="290838"/>
                                        </p:tgtEl>
                                      </p:cBhvr>
                                      <p:to x="100000" y="95000"/>
                                    </p:animScale>
                                    <p:animScale>
                                      <p:cBhvr>
                                        <p:cTn id="24" dur="166" decel="50000">
                                          <p:stCondLst>
                                            <p:cond delay="1834"/>
                                          </p:stCondLst>
                                        </p:cTn>
                                        <p:tgtEl>
                                          <p:spTgt spid="290838"/>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290833"/>
                                        </p:tgtEl>
                                        <p:attrNameLst>
                                          <p:attrName>style.visibility</p:attrName>
                                        </p:attrNameLst>
                                      </p:cBhvr>
                                      <p:to>
                                        <p:strVal val="visible"/>
                                      </p:to>
                                    </p:set>
                                    <p:animEffect transition="in" filter="wipe(down)">
                                      <p:cBhvr>
                                        <p:cTn id="27" dur="580">
                                          <p:stCondLst>
                                            <p:cond delay="0"/>
                                          </p:stCondLst>
                                        </p:cTn>
                                        <p:tgtEl>
                                          <p:spTgt spid="290833"/>
                                        </p:tgtEl>
                                      </p:cBhvr>
                                    </p:animEffect>
                                    <p:anim calcmode="lin" valueType="num">
                                      <p:cBhvr>
                                        <p:cTn id="28" dur="1822" tmFilter="0,0; 0.14,0.36; 0.43,0.73; 0.71,0.91; 1.0,1.0">
                                          <p:stCondLst>
                                            <p:cond delay="0"/>
                                          </p:stCondLst>
                                        </p:cTn>
                                        <p:tgtEl>
                                          <p:spTgt spid="29083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90833"/>
                                        </p:tgtEl>
                                        <p:attrNameLst>
                                          <p:attrName>ppt_y</p:attrName>
                                        </p:attrNameLst>
                                      </p:cBhvr>
                                      <p:tavLst>
                                        <p:tav tm="0" fmla="#ppt_y-sin(pi*$)/3">
                                          <p:val>
                                            <p:fltVal val="0.500000"/>
                                          </p:val>
                                        </p:tav>
                                        <p:tav tm="100000">
                                          <p:val>
                                            <p:fltVal val="1.000000"/>
                                          </p:val>
                                        </p:tav>
                                      </p:tavLst>
                                    </p:anim>
                                    <p:anim calcmode="lin" valueType="num">
                                      <p:cBhvr>
                                        <p:cTn id="30" dur="664" tmFilter="0, 0; 0.125,0.2665; 0.25,0.4; 0.375,0.465; 0.5,0.5;  0.625,0.535; 0.75,0.6; 0.875,0.7335; 1,1">
                                          <p:stCondLst>
                                            <p:cond delay="664"/>
                                          </p:stCondLst>
                                        </p:cTn>
                                        <p:tgtEl>
                                          <p:spTgt spid="290833"/>
                                        </p:tgtEl>
                                        <p:attrNameLst>
                                          <p:attrName>ppt_y</p:attrName>
                                        </p:attrNameLst>
                                      </p:cBhvr>
                                      <p:tavLst>
                                        <p:tav tm="0" fmla="#ppt_y-sin(pi*$)/9">
                                          <p:val>
                                            <p:fltVal val="0.000000"/>
                                          </p:val>
                                        </p:tav>
                                        <p:tav tm="100000">
                                          <p:val>
                                            <p:fltVal val="1.000000"/>
                                          </p:val>
                                        </p:tav>
                                      </p:tavLst>
                                    </p:anim>
                                    <p:anim calcmode="lin" valueType="num">
                                      <p:cBhvr>
                                        <p:cTn id="31" dur="332" tmFilter="0, 0; 0.125,0.2665; 0.25,0.4; 0.375,0.465; 0.5,0.5;  0.625,0.535; 0.75,0.6; 0.875,0.7335; 1,1">
                                          <p:stCondLst>
                                            <p:cond delay="1324"/>
                                          </p:stCondLst>
                                        </p:cTn>
                                        <p:tgtEl>
                                          <p:spTgt spid="290833"/>
                                        </p:tgtEl>
                                        <p:attrNameLst>
                                          <p:attrName>ppt_y</p:attrName>
                                        </p:attrNameLst>
                                      </p:cBhvr>
                                      <p:tavLst>
                                        <p:tav tm="0" fmla="#ppt_y-sin(pi*$)/27">
                                          <p:val>
                                            <p:fltVal val="0.000000"/>
                                          </p:val>
                                        </p:tav>
                                        <p:tav tm="100000">
                                          <p:val>
                                            <p:fltVal val="1.000000"/>
                                          </p:val>
                                        </p:tav>
                                      </p:tavLst>
                                    </p:anim>
                                    <p:anim calcmode="lin" valueType="num">
                                      <p:cBhvr>
                                        <p:cTn id="32" dur="164" tmFilter="0, 0; 0.125,0.2665; 0.25,0.4; 0.375,0.465; 0.5,0.5;  0.625,0.535; 0.75,0.6; 0.875,0.7335; 1,1">
                                          <p:stCondLst>
                                            <p:cond delay="1656"/>
                                          </p:stCondLst>
                                        </p:cTn>
                                        <p:tgtEl>
                                          <p:spTgt spid="290833"/>
                                        </p:tgtEl>
                                        <p:attrNameLst>
                                          <p:attrName>ppt_y</p:attrName>
                                        </p:attrNameLst>
                                      </p:cBhvr>
                                      <p:tavLst>
                                        <p:tav tm="0" fmla="#ppt_y-sin(pi*$)/81">
                                          <p:val>
                                            <p:fltVal val="0.000000"/>
                                          </p:val>
                                        </p:tav>
                                        <p:tav tm="100000">
                                          <p:val>
                                            <p:fltVal val="1.000000"/>
                                          </p:val>
                                        </p:tav>
                                      </p:tavLst>
                                    </p:anim>
                                    <p:animScale>
                                      <p:cBhvr>
                                        <p:cTn id="33" dur="26">
                                          <p:stCondLst>
                                            <p:cond delay="650"/>
                                          </p:stCondLst>
                                        </p:cTn>
                                        <p:tgtEl>
                                          <p:spTgt spid="290833"/>
                                        </p:tgtEl>
                                      </p:cBhvr>
                                      <p:to x="100000" y="60000"/>
                                    </p:animScale>
                                    <p:animScale>
                                      <p:cBhvr>
                                        <p:cTn id="34" dur="166" decel="50000">
                                          <p:stCondLst>
                                            <p:cond delay="676"/>
                                          </p:stCondLst>
                                        </p:cTn>
                                        <p:tgtEl>
                                          <p:spTgt spid="290833"/>
                                        </p:tgtEl>
                                      </p:cBhvr>
                                      <p:to x="100000" y="100000"/>
                                    </p:animScale>
                                    <p:animScale>
                                      <p:cBhvr>
                                        <p:cTn id="35" dur="26">
                                          <p:stCondLst>
                                            <p:cond delay="1312"/>
                                          </p:stCondLst>
                                        </p:cTn>
                                        <p:tgtEl>
                                          <p:spTgt spid="290833"/>
                                        </p:tgtEl>
                                      </p:cBhvr>
                                      <p:to x="100000" y="80000"/>
                                    </p:animScale>
                                    <p:animScale>
                                      <p:cBhvr>
                                        <p:cTn id="36" dur="166" decel="50000">
                                          <p:stCondLst>
                                            <p:cond delay="1338"/>
                                          </p:stCondLst>
                                        </p:cTn>
                                        <p:tgtEl>
                                          <p:spTgt spid="290833"/>
                                        </p:tgtEl>
                                      </p:cBhvr>
                                      <p:to x="100000" y="100000"/>
                                    </p:animScale>
                                    <p:animScale>
                                      <p:cBhvr>
                                        <p:cTn id="37" dur="26">
                                          <p:stCondLst>
                                            <p:cond delay="1642"/>
                                          </p:stCondLst>
                                        </p:cTn>
                                        <p:tgtEl>
                                          <p:spTgt spid="290833"/>
                                        </p:tgtEl>
                                      </p:cBhvr>
                                      <p:to x="100000" y="90000"/>
                                    </p:animScale>
                                    <p:animScale>
                                      <p:cBhvr>
                                        <p:cTn id="38" dur="166" decel="50000">
                                          <p:stCondLst>
                                            <p:cond delay="1668"/>
                                          </p:stCondLst>
                                        </p:cTn>
                                        <p:tgtEl>
                                          <p:spTgt spid="290833"/>
                                        </p:tgtEl>
                                      </p:cBhvr>
                                      <p:to x="100000" y="100000"/>
                                    </p:animScale>
                                    <p:animScale>
                                      <p:cBhvr>
                                        <p:cTn id="39" dur="26">
                                          <p:stCondLst>
                                            <p:cond delay="1808"/>
                                          </p:stCondLst>
                                        </p:cTn>
                                        <p:tgtEl>
                                          <p:spTgt spid="290833"/>
                                        </p:tgtEl>
                                      </p:cBhvr>
                                      <p:to x="100000" y="95000"/>
                                    </p:animScale>
                                    <p:animScale>
                                      <p:cBhvr>
                                        <p:cTn id="40" dur="166" decel="50000">
                                          <p:stCondLst>
                                            <p:cond delay="1834"/>
                                          </p:stCondLst>
                                        </p:cTn>
                                        <p:tgtEl>
                                          <p:spTgt spid="29083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90837"/>
                                        </p:tgtEl>
                                        <p:attrNameLst>
                                          <p:attrName>style.visibility</p:attrName>
                                        </p:attrNameLst>
                                      </p:cBhvr>
                                      <p:to>
                                        <p:strVal val="visible"/>
                                      </p:to>
                                    </p:set>
                                    <p:animEffect transition="in" filter="blinds(horizontal)">
                                      <p:cBhvr>
                                        <p:cTn id="45" dur="500"/>
                                        <p:tgtEl>
                                          <p:spTgt spid="290837"/>
                                        </p:tgtEl>
                                      </p:cBhvr>
                                    </p:animEffect>
                                  </p:childTnLst>
                                </p:cTn>
                              </p:par>
                              <p:par>
                                <p:cTn id="46" presetID="3" presetClass="entr" presetSubtype="10" fill="hold" nodeType="withEffect">
                                  <p:stCondLst>
                                    <p:cond delay="0"/>
                                  </p:stCondLst>
                                  <p:childTnLst>
                                    <p:set>
                                      <p:cBhvr>
                                        <p:cTn id="47" dur="1" fill="hold">
                                          <p:stCondLst>
                                            <p:cond delay="0"/>
                                          </p:stCondLst>
                                        </p:cTn>
                                        <p:tgtEl>
                                          <p:spTgt spid="290830"/>
                                        </p:tgtEl>
                                        <p:attrNameLst>
                                          <p:attrName>style.visibility</p:attrName>
                                        </p:attrNameLst>
                                      </p:cBhvr>
                                      <p:to>
                                        <p:strVal val="visible"/>
                                      </p:to>
                                    </p:set>
                                    <p:animEffect transition="in" filter="blinds(horizontal)">
                                      <p:cBhvr>
                                        <p:cTn id="48" dur="500"/>
                                        <p:tgtEl>
                                          <p:spTgt spid="2908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90836"/>
                                        </p:tgtEl>
                                        <p:attrNameLst>
                                          <p:attrName>style.visibility</p:attrName>
                                        </p:attrNameLst>
                                      </p:cBhvr>
                                      <p:to>
                                        <p:strVal val="visible"/>
                                      </p:to>
                                    </p:set>
                                    <p:animEffect transition="in" filter="randombar(horizontal)">
                                      <p:cBhvr>
                                        <p:cTn id="53" dur="500"/>
                                        <p:tgtEl>
                                          <p:spTgt spid="290836"/>
                                        </p:tgtEl>
                                      </p:cBhvr>
                                    </p:animEffect>
                                  </p:childTnLst>
                                </p:cTn>
                              </p:par>
                              <p:par>
                                <p:cTn id="54" presetID="14" presetClass="entr" presetSubtype="10" fill="hold" nodeType="withEffect">
                                  <p:stCondLst>
                                    <p:cond delay="0"/>
                                  </p:stCondLst>
                                  <p:childTnLst>
                                    <p:set>
                                      <p:cBhvr>
                                        <p:cTn id="55" dur="1" fill="hold">
                                          <p:stCondLst>
                                            <p:cond delay="0"/>
                                          </p:stCondLst>
                                        </p:cTn>
                                        <p:tgtEl>
                                          <p:spTgt spid="290827"/>
                                        </p:tgtEl>
                                        <p:attrNameLst>
                                          <p:attrName>style.visibility</p:attrName>
                                        </p:attrNameLst>
                                      </p:cBhvr>
                                      <p:to>
                                        <p:strVal val="visible"/>
                                      </p:to>
                                    </p:set>
                                    <p:animEffect transition="in" filter="randombar(horizontal)">
                                      <p:cBhvr>
                                        <p:cTn id="56" dur="500"/>
                                        <p:tgtEl>
                                          <p:spTgt spid="29082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0" nodeType="clickEffect">
                                  <p:stCondLst>
                                    <p:cond delay="0"/>
                                  </p:stCondLst>
                                  <p:childTnLst>
                                    <p:animScale>
                                      <p:cBhvr>
                                        <p:cTn id="60" dur="2000" fill="hold"/>
                                        <p:tgtEl>
                                          <p:spTgt spid="290838"/>
                                        </p:tgtEl>
                                      </p:cBhvr>
                                      <p:by x="150000" y="150000"/>
                                    </p:animScale>
                                  </p:childTnLst>
                                </p:cTn>
                              </p:par>
                              <p:par>
                                <p:cTn id="61" presetID="6" presetClass="emph" presetSubtype="0" fill="hold" nodeType="withEffect">
                                  <p:stCondLst>
                                    <p:cond delay="0"/>
                                  </p:stCondLst>
                                  <p:childTnLst>
                                    <p:animScale>
                                      <p:cBhvr>
                                        <p:cTn id="62" dur="2000" fill="hold"/>
                                        <p:tgtEl>
                                          <p:spTgt spid="2908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6" grpId="0"/>
      <p:bldP spid="290836" grpId="0"/>
      <p:bldP spid="290837" grpId="0"/>
      <p:bldP spid="290838" grpId="0"/>
      <p:bldP spid="29083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一、职业健康安全方针与承诺</a:t>
            </a:r>
            <a:endParaRPr lang="zh-CN" altLang="en-US" dirty="0">
              <a:ea typeface="宋体" panose="02010600030101010101" pitchFamily="2" charset="-122"/>
            </a:endParaRPr>
          </a:p>
        </p:txBody>
      </p:sp>
      <p:sp>
        <p:nvSpPr>
          <p:cNvPr id="63491" name="Rectangle 3" descr="深色木质"/>
          <p:cNvSpPr>
            <a:spLocks noGrp="1"/>
          </p:cNvSpPr>
          <p:nvPr>
            <p:ph idx="1"/>
          </p:nvPr>
        </p:nvSpPr>
        <p:spPr>
          <a:blipFill rotWithShape="1">
            <a:blip r:embed="rId1"/>
          </a:blipFill>
          <a:ln/>
        </p:spPr>
        <p:txBody>
          <a:bodyPr vert="horz" wrap="square" lIns="91440" tIns="45720" rIns="91440" bIns="45720" anchor="t" anchorCtr="0"/>
          <a:p>
            <a:pPr>
              <a:buNone/>
            </a:pPr>
            <a:endParaRPr lang="en-US" altLang="zh-CN" dirty="0">
              <a:solidFill>
                <a:srgbClr val="FFFFFF"/>
              </a:solidFill>
              <a:ea typeface="宋体" panose="02010600030101010101" pitchFamily="2" charset="-122"/>
            </a:endParaRPr>
          </a:p>
          <a:p>
            <a:pPr>
              <a:buNone/>
            </a:pPr>
            <a:r>
              <a:rPr lang="en-US" altLang="zh-CN" dirty="0">
                <a:solidFill>
                  <a:srgbClr val="FFFFFF"/>
                </a:solidFill>
                <a:ea typeface="宋体" panose="02010600030101010101" pitchFamily="2" charset="-122"/>
              </a:rPr>
              <a:t>1</a:t>
            </a:r>
            <a:r>
              <a:rPr lang="zh-CN" altLang="en-US" dirty="0">
                <a:solidFill>
                  <a:srgbClr val="FFFFFF"/>
                </a:solidFill>
                <a:ea typeface="宋体" panose="02010600030101010101" pitchFamily="2" charset="-122"/>
              </a:rPr>
              <a:t>．职业健康安全方针</a:t>
            </a:r>
            <a:br>
              <a:rPr lang="zh-CN" altLang="en-US" dirty="0">
                <a:solidFill>
                  <a:srgbClr val="FFFFFF"/>
                </a:solidFill>
                <a:ea typeface="宋体" panose="02010600030101010101" pitchFamily="2" charset="-122"/>
              </a:rPr>
            </a:br>
            <a:r>
              <a:rPr lang="zh-CN" altLang="en-US" dirty="0">
                <a:solidFill>
                  <a:srgbClr val="FFFFFF"/>
                </a:solidFill>
                <a:ea typeface="宋体" panose="02010600030101010101" pitchFamily="2" charset="-122"/>
              </a:rPr>
              <a:t>　　职业健康安全方针规定煤矿企业职业健康安全工作的方向和原则，确定煤矿企业职业健康安全责任及绩效总目标以及在职业健康安全管理方面的承诺，并为下一步职业健康安全管理体系目标的策划提供指导。</a:t>
            </a:r>
            <a:br>
              <a:rPr lang="zh-CN" altLang="en-US" dirty="0">
                <a:solidFill>
                  <a:srgbClr val="FFFFFF"/>
                </a:solidFill>
                <a:ea typeface="宋体" panose="02010600030101010101" pitchFamily="2" charset="-122"/>
              </a:rPr>
            </a:br>
            <a:endParaRPr lang="zh-CN" altLang="en-US" dirty="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8898"/>
                                        </p:tgtEl>
                                        <p:attrNameLst>
                                          <p:attrName>fillcolor</p:attrName>
                                        </p:attrNameLst>
                                      </p:cBhvr>
                                      <p:to>
                                        <a:srgbClr val="FF0000"/>
                                      </p:to>
                                    </p:animClr>
                                    <p:set>
                                      <p:cBhvr>
                                        <p:cTn id="7" dur="2000" fill="hold"/>
                                        <p:tgtEl>
                                          <p:spTgt spid="208898"/>
                                        </p:tgtEl>
                                        <p:attrNameLst>
                                          <p:attrName>fill.type</p:attrName>
                                        </p:attrNameLst>
                                      </p:cBhvr>
                                      <p:to>
                                        <p:strVal val="solid"/>
                                      </p:to>
                                    </p:set>
                                    <p:set>
                                      <p:cBhvr>
                                        <p:cTn id="8" dur="2000" fill="hold"/>
                                        <p:tgtEl>
                                          <p:spTgt spid="20889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2088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ln/>
        </p:spPr>
        <p:txBody>
          <a:bodyPr vert="horz" wrap="square" lIns="91440" tIns="45720" rIns="91440" bIns="45720" anchor="ctr" anchorCtr="0"/>
          <a:p>
            <a:r>
              <a:rPr lang="en-US" altLang="zh-CN" dirty="0">
                <a:latin typeface="宋体" panose="02010600030101010101" pitchFamily="2" charset="-122"/>
                <a:ea typeface="宋体" panose="02010600030101010101" pitchFamily="2" charset="-122"/>
              </a:rPr>
              <a:t>1.1</a:t>
            </a:r>
            <a:r>
              <a:rPr lang="zh-CN" altLang="en-US" dirty="0">
                <a:latin typeface="宋体" panose="02010600030101010101" pitchFamily="2" charset="-122"/>
                <a:ea typeface="宋体" panose="02010600030101010101" pitchFamily="2" charset="-122"/>
              </a:rPr>
              <a:t>　</a:t>
            </a:r>
            <a:r>
              <a:rPr lang="zh-CN" altLang="en-US" dirty="0">
                <a:ea typeface="宋体" panose="02010600030101010101" pitchFamily="2" charset="-122"/>
              </a:rPr>
              <a:t>职业安全健康方针的制定与管理</a:t>
            </a:r>
            <a:endParaRPr lang="zh-CN" altLang="en-US" b="0" dirty="0">
              <a:ea typeface="宋体" panose="02010600030101010101" pitchFamily="2" charset="-122"/>
            </a:endParaRPr>
          </a:p>
        </p:txBody>
      </p:sp>
      <p:sp>
        <p:nvSpPr>
          <p:cNvPr id="64515" name="Rectangle 3" descr="胡桃"/>
          <p:cNvSpPr>
            <a:spLocks noGrp="1"/>
          </p:cNvSpPr>
          <p:nvPr>
            <p:ph idx="1"/>
          </p:nvPr>
        </p:nvSpPr>
        <p:spPr>
          <a:xfrm>
            <a:off x="519113" y="1501775"/>
            <a:ext cx="8229600" cy="4879975"/>
          </a:xfrm>
          <a:blipFill rotWithShape="1">
            <a:blip r:embed="rId1"/>
          </a:blipFill>
          <a:ln/>
        </p:spPr>
        <p:txBody>
          <a:bodyPr vert="horz" wrap="square" lIns="91440" tIns="45720" rIns="91440" bIns="45720" anchor="t" anchorCtr="0"/>
          <a:p>
            <a:pPr>
              <a:lnSpc>
                <a:spcPct val="90000"/>
              </a:lnSpc>
              <a:buNone/>
            </a:pPr>
            <a:r>
              <a:rPr lang="zh-CN" altLang="en-US" sz="2800" dirty="0">
                <a:ea typeface="宋体" panose="02010600030101010101" pitchFamily="2" charset="-122"/>
              </a:rPr>
              <a:t>    </a:t>
            </a:r>
            <a:r>
              <a:rPr lang="en-US" altLang="zh-CN" sz="2800" dirty="0">
                <a:solidFill>
                  <a:srgbClr val="FF0066"/>
                </a:solidFill>
                <a:ea typeface="宋体" panose="02010600030101010101" pitchFamily="2" charset="-122"/>
              </a:rPr>
              <a:t>1)</a:t>
            </a:r>
            <a:r>
              <a:rPr lang="zh-CN" altLang="en-US" sz="2800" dirty="0">
                <a:solidFill>
                  <a:srgbClr val="FF0066"/>
                </a:solidFill>
                <a:ea typeface="宋体" panose="02010600030101010101" pitchFamily="2" charset="-122"/>
              </a:rPr>
              <a:t>职业健康安全方针可由管理者代表或其他企业高层管理人员组织制定，经全体员工讨论确定。</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2)</a:t>
            </a:r>
            <a:r>
              <a:rPr lang="zh-CN" altLang="en-US" sz="2800" dirty="0">
                <a:solidFill>
                  <a:srgbClr val="FF0066"/>
                </a:solidFill>
                <a:ea typeface="宋体" panose="02010600030101010101" pitchFamily="2" charset="-122"/>
              </a:rPr>
              <a:t>职业健康安全方针应由煤矿企业主要负责人批准实施。</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3)</a:t>
            </a:r>
            <a:r>
              <a:rPr lang="zh-CN" altLang="en-US" sz="2800" dirty="0">
                <a:solidFill>
                  <a:srgbClr val="FF0066"/>
                </a:solidFill>
                <a:ea typeface="宋体" panose="02010600030101010101" pitchFamily="2" charset="-122"/>
              </a:rPr>
              <a:t>职业健康安全方针应传达到全体员工，可为相关方所获取。</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4)</a:t>
            </a:r>
            <a:r>
              <a:rPr lang="zh-CN" altLang="en-US" sz="2800" dirty="0">
                <a:solidFill>
                  <a:srgbClr val="FF0066"/>
                </a:solidFill>
                <a:ea typeface="宋体" panose="02010600030101010101" pitchFamily="2" charset="-122"/>
              </a:rPr>
              <a:t>职业健康安全方针要形成文件，付诸实施，予以保持。</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5)</a:t>
            </a:r>
            <a:r>
              <a:rPr lang="zh-CN" altLang="en-US" sz="2800" dirty="0">
                <a:solidFill>
                  <a:srgbClr val="FF0066"/>
                </a:solidFill>
                <a:ea typeface="宋体" panose="02010600030101010101" pitchFamily="2" charset="-122"/>
              </a:rPr>
              <a:t>职业健康安全方针要定期进行评审、修订，确保其对煤矿企业职业健康安全的适宜性。如果对方针进行修订，应及时与员工和相关方进行交流</a:t>
            </a:r>
            <a:br>
              <a:rPr lang="zh-CN" altLang="en-US" sz="2800" dirty="0">
                <a:solidFill>
                  <a:srgbClr val="FF0066"/>
                </a:solidFill>
                <a:ea typeface="宋体" panose="02010600030101010101" pitchFamily="2" charset="-122"/>
              </a:rPr>
            </a:br>
            <a:endParaRPr lang="zh-CN" altLang="en-US" sz="2800" dirty="0">
              <a:solidFill>
                <a:srgbClr val="FF0066"/>
              </a:solidFill>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1.2 </a:t>
            </a:r>
            <a:r>
              <a:rPr lang="zh-CN" altLang="en-US" dirty="0">
                <a:ea typeface="宋体" panose="02010600030101010101" pitchFamily="2" charset="-122"/>
              </a:rPr>
              <a:t>制定职业健康安全方针应考虑因素</a:t>
            </a:r>
            <a:endParaRPr lang="en-US" altLang="zh-CN" dirty="0">
              <a:ea typeface="宋体" panose="02010600030101010101" pitchFamily="2" charset="-122"/>
            </a:endParaRPr>
          </a:p>
        </p:txBody>
      </p:sp>
      <p:sp>
        <p:nvSpPr>
          <p:cNvPr id="65539" name="Rectangle 3" descr="绿色大理石"/>
          <p:cNvSpPr>
            <a:spLocks noGrp="1"/>
          </p:cNvSpPr>
          <p:nvPr>
            <p:ph idx="1"/>
          </p:nvPr>
        </p:nvSpPr>
        <p:spPr>
          <a:blipFill rotWithShape="1">
            <a:blip r:embed="rId1"/>
          </a:blipFill>
          <a:ln/>
        </p:spPr>
        <p:txBody>
          <a:bodyPr vert="horz" wrap="square" lIns="91440" tIns="45720" rIns="91440" bIns="45720" anchor="t" anchorCtr="0"/>
          <a:p>
            <a:pPr>
              <a:lnSpc>
                <a:spcPct val="80000"/>
              </a:lnSpc>
              <a:buNone/>
            </a:pPr>
            <a:endParaRPr lang="zh-CN" altLang="en-US" sz="2000" dirty="0">
              <a:ea typeface="宋体" panose="02010600030101010101" pitchFamily="2" charset="-122"/>
            </a:endParaRPr>
          </a:p>
          <a:p>
            <a:pPr>
              <a:lnSpc>
                <a:spcPct val="80000"/>
              </a:lnSpc>
              <a:buNone/>
            </a:pPr>
            <a:r>
              <a:rPr lang="zh-CN" altLang="en-US" sz="2000" dirty="0">
                <a:ea typeface="宋体" panose="02010600030101010101" pitchFamily="2" charset="-122"/>
              </a:rPr>
              <a:t>    　  </a:t>
            </a:r>
            <a:r>
              <a:rPr lang="en-US" altLang="zh-CN" sz="2800" dirty="0">
                <a:solidFill>
                  <a:schemeClr val="bg1"/>
                </a:solidFill>
                <a:ea typeface="宋体" panose="02010600030101010101" pitchFamily="2" charset="-122"/>
              </a:rPr>
              <a:t>1)</a:t>
            </a:r>
            <a:r>
              <a:rPr lang="zh-CN" altLang="en-US" sz="2800" dirty="0">
                <a:solidFill>
                  <a:schemeClr val="bg1"/>
                </a:solidFill>
                <a:ea typeface="宋体" panose="02010600030101010101" pitchFamily="2" charset="-122"/>
              </a:rPr>
              <a:t>煤矿企业适用的职业健康安全法律法规及其他要求。</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2)</a:t>
            </a:r>
            <a:r>
              <a:rPr lang="zh-CN" altLang="en-US" sz="2800" dirty="0">
                <a:solidFill>
                  <a:schemeClr val="bg1"/>
                </a:solidFill>
                <a:ea typeface="宋体" panose="02010600030101010101" pitchFamily="2" charset="-122"/>
              </a:rPr>
              <a:t>煤矿企业的职业健康安全风险、活动性质及规模。</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3)</a:t>
            </a:r>
            <a:r>
              <a:rPr lang="zh-CN" altLang="en-US" sz="2800" dirty="0">
                <a:solidFill>
                  <a:schemeClr val="bg1"/>
                </a:solidFill>
                <a:ea typeface="宋体" panose="02010600030101010101" pitchFamily="2" charset="-122"/>
              </a:rPr>
              <a:t>企业过去和现在的职业健康安全绩效。</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4)</a:t>
            </a:r>
            <a:r>
              <a:rPr lang="zh-CN" altLang="en-US" sz="2800" dirty="0">
                <a:solidFill>
                  <a:schemeClr val="bg1"/>
                </a:solidFill>
                <a:ea typeface="宋体" panose="02010600030101010101" pitchFamily="2" charset="-122"/>
              </a:rPr>
              <a:t>持续改进的可能性和必要性。</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5)</a:t>
            </a:r>
            <a:r>
              <a:rPr lang="zh-CN" altLang="en-US" sz="2800" dirty="0">
                <a:solidFill>
                  <a:schemeClr val="bg1"/>
                </a:solidFill>
                <a:ea typeface="宋体" panose="02010600030101010101" pitchFamily="2" charset="-122"/>
              </a:rPr>
              <a:t>所需要的资源，包括人力、物力、财力、技术等。特别注意可能导致重大事故发生的作业和活动所需要的资源，如矿井通风、排水、瓦斯排放等方面所需的资源。</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6)</a:t>
            </a:r>
            <a:r>
              <a:rPr lang="zh-CN" altLang="en-US" sz="2800" dirty="0">
                <a:solidFill>
                  <a:schemeClr val="bg1"/>
                </a:solidFill>
                <a:ea typeface="宋体" panose="02010600030101010101" pitchFamily="2" charset="-122"/>
              </a:rPr>
              <a:t>员工及其代表、承包方和其他外来人员的意见和建议</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7)</a:t>
            </a:r>
            <a:r>
              <a:rPr lang="zh-CN" altLang="en-US" sz="2800" dirty="0">
                <a:solidFill>
                  <a:schemeClr val="bg1"/>
                </a:solidFill>
                <a:ea typeface="宋体" panose="02010600030101010101" pitchFamily="2" charset="-122"/>
              </a:rPr>
              <a:t>其他相关方的需求。</a:t>
            </a:r>
            <a:endParaRPr lang="zh-CN" altLang="en-US" sz="2800" dirty="0">
              <a:solidFill>
                <a:schemeClr val="bg1"/>
              </a:solidFill>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048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grpSp>
        <p:nvGrpSpPr>
          <p:cNvPr id="2" name="Group 14"/>
          <p:cNvGrpSpPr/>
          <p:nvPr/>
        </p:nvGrpSpPr>
        <p:grpSpPr>
          <a:xfrm>
            <a:off x="107950" y="1557338"/>
            <a:ext cx="3241675" cy="792162"/>
            <a:chOff x="3964" y="2071"/>
            <a:chExt cx="1484" cy="330"/>
          </a:xfrm>
        </p:grpSpPr>
        <p:sp>
          <p:nvSpPr>
            <p:cNvPr id="20542" name="AutoShape 15"/>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3" name="AutoShape 16"/>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0485" name="AutoShape 17"/>
          <p:cNvSpPr/>
          <p:nvPr/>
        </p:nvSpPr>
        <p:spPr>
          <a:xfrm rot="-2052668">
            <a:off x="4691063" y="2308225"/>
            <a:ext cx="730250" cy="215900"/>
          </a:xfrm>
          <a:prstGeom prst="rightArrow">
            <a:avLst>
              <a:gd name="adj1" fmla="val 35166"/>
              <a:gd name="adj2" fmla="val 136969"/>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6" name="AutoShape 18"/>
          <p:cNvSpPr/>
          <p:nvPr/>
        </p:nvSpPr>
        <p:spPr>
          <a:xfrm rot="2060573">
            <a:off x="4721225" y="4797425"/>
            <a:ext cx="728663" cy="266700"/>
          </a:xfrm>
          <a:prstGeom prst="rightArrow">
            <a:avLst>
              <a:gd name="adj1" fmla="val 35166"/>
              <a:gd name="adj2" fmla="val 110639"/>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7" name="AutoShape 19"/>
          <p:cNvSpPr/>
          <p:nvPr/>
        </p:nvSpPr>
        <p:spPr>
          <a:xfrm rot="-8669231">
            <a:off x="3429000" y="2473325"/>
            <a:ext cx="873125" cy="144463"/>
          </a:xfrm>
          <a:prstGeom prst="rightArrow">
            <a:avLst>
              <a:gd name="adj1" fmla="val 35166"/>
              <a:gd name="adj2" fmla="val 244751"/>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8" name="AutoShape 21"/>
          <p:cNvSpPr/>
          <p:nvPr/>
        </p:nvSpPr>
        <p:spPr>
          <a:xfrm rot="-1335002">
            <a:off x="5133975" y="3122613"/>
            <a:ext cx="835025" cy="228600"/>
          </a:xfrm>
          <a:prstGeom prst="rightArrow">
            <a:avLst>
              <a:gd name="adj1" fmla="val 35166"/>
              <a:gd name="adj2" fmla="val 14792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9" name="Oval 22"/>
          <p:cNvSpPr/>
          <p:nvPr/>
        </p:nvSpPr>
        <p:spPr>
          <a:xfrm>
            <a:off x="2916238" y="2349500"/>
            <a:ext cx="3095625" cy="3095625"/>
          </a:xfrm>
          <a:prstGeom prst="ellipse">
            <a:avLst/>
          </a:prstGeom>
          <a:noFill/>
          <a:ln w="38100" cap="flat" cmpd="sng">
            <a:solidFill>
              <a:srgbClr val="C0C0C0"/>
            </a:solidFill>
            <a:prstDash val="solid"/>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0490" name="Group 23"/>
          <p:cNvGrpSpPr/>
          <p:nvPr/>
        </p:nvGrpSpPr>
        <p:grpSpPr>
          <a:xfrm>
            <a:off x="3484563" y="2809875"/>
            <a:ext cx="1989137" cy="1987550"/>
            <a:chOff x="2238" y="1769"/>
            <a:chExt cx="1361" cy="1361"/>
          </a:xfrm>
        </p:grpSpPr>
        <p:sp>
          <p:nvSpPr>
            <p:cNvPr id="20532" name="Oval 24"/>
            <p:cNvSpPr/>
            <p:nvPr/>
          </p:nvSpPr>
          <p:spPr>
            <a:xfrm>
              <a:off x="2238" y="1769"/>
              <a:ext cx="1361" cy="1361"/>
            </a:xfrm>
            <a:prstGeom prst="ellipse">
              <a:avLst/>
            </a:prstGeom>
            <a:gradFill rotWithShape="1">
              <a:gsLst>
                <a:gs pos="0">
                  <a:srgbClr val="93D4E9"/>
                </a:gs>
                <a:gs pos="50000">
                  <a:srgbClr val="0099CC"/>
                </a:gs>
                <a:gs pos="100000">
                  <a:srgbClr val="93D4E9"/>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3" name="Oval 25"/>
            <p:cNvSpPr/>
            <p:nvPr/>
          </p:nvSpPr>
          <p:spPr>
            <a:xfrm>
              <a:off x="2327" y="1858"/>
              <a:ext cx="1183" cy="1183"/>
            </a:xfrm>
            <a:prstGeom prst="ellipse">
              <a:avLst/>
            </a:prstGeom>
            <a:gradFill rotWithShape="1">
              <a:gsLst>
                <a:gs pos="0">
                  <a:srgbClr val="00536E"/>
                </a:gs>
                <a:gs pos="50000">
                  <a:srgbClr val="0099CC"/>
                </a:gs>
                <a:gs pos="100000">
                  <a:srgbClr val="00536E"/>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4" name="Oval 26"/>
            <p:cNvSpPr/>
            <p:nvPr/>
          </p:nvSpPr>
          <p:spPr>
            <a:xfrm>
              <a:off x="2328" y="1860"/>
              <a:ext cx="1183" cy="1183"/>
            </a:xfrm>
            <a:prstGeom prst="ellipse">
              <a:avLst/>
            </a:prstGeom>
            <a:gradFill rotWithShape="1">
              <a:gsLst>
                <a:gs pos="0">
                  <a:srgbClr val="006182"/>
                </a:gs>
                <a:gs pos="100000">
                  <a:srgbClr val="0099CC">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5" name="Oval 27"/>
            <p:cNvSpPr/>
            <p:nvPr/>
          </p:nvSpPr>
          <p:spPr>
            <a:xfrm>
              <a:off x="2391" y="1917"/>
              <a:ext cx="1065" cy="106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0536" name="Group 28"/>
            <p:cNvGrpSpPr/>
            <p:nvPr/>
          </p:nvGrpSpPr>
          <p:grpSpPr>
            <a:xfrm>
              <a:off x="2410" y="1929"/>
              <a:ext cx="1031" cy="1031"/>
              <a:chOff x="4166" y="1706"/>
              <a:chExt cx="1252" cy="1252"/>
            </a:xfrm>
          </p:grpSpPr>
          <p:sp>
            <p:nvSpPr>
              <p:cNvPr id="20538" name="Oval 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9" name="Oval 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0" name="Oval 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1" name="Oval 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0537" name="Text Box 33"/>
            <p:cNvSpPr txBox="1"/>
            <p:nvPr/>
          </p:nvSpPr>
          <p:spPr>
            <a:xfrm>
              <a:off x="2867" y="2297"/>
              <a:ext cx="126" cy="3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400" b="1" dirty="0">
                <a:solidFill>
                  <a:srgbClr val="080808"/>
                </a:solidFill>
                <a:ea typeface="宋体" panose="02010600030101010101" pitchFamily="2" charset="-122"/>
              </a:endParaRPr>
            </a:p>
          </p:txBody>
        </p:sp>
      </p:grpSp>
      <p:sp>
        <p:nvSpPr>
          <p:cNvPr id="1341474" name="Text Box 34"/>
          <p:cNvSpPr txBox="1">
            <a:spLocks noChangeArrowheads="1"/>
          </p:cNvSpPr>
          <p:nvPr/>
        </p:nvSpPr>
        <p:spPr bwMode="auto">
          <a:xfrm>
            <a:off x="-36512" y="1574800"/>
            <a:ext cx="3240088" cy="641350"/>
          </a:xfrm>
          <a:prstGeom prst="rect">
            <a:avLst/>
          </a:prstGeom>
          <a:noFill/>
          <a:ln w="9525">
            <a:noFill/>
            <a:miter lim="800000"/>
          </a:ln>
          <a:effectLst>
            <a:outerShdw dist="17961" dir="2700000" algn="ctr" rotWithShape="0">
              <a:srgbClr val="000000"/>
            </a:outerShdw>
          </a:effectLst>
        </p:spPr>
        <p:txBody>
          <a:bodyPr>
            <a:spAutoFit/>
          </a:bodyPr>
          <a:lstStyle/>
          <a:p>
            <a:pPr marR="0" algn="ctr" defTabSz="914400" eaLnBrk="1" hangingPunct="1">
              <a:spcBef>
                <a:spcPct val="50000"/>
              </a:spcBef>
              <a:buClrTx/>
              <a:buSzTx/>
              <a:buFontTx/>
              <a:buNone/>
              <a:defRPr/>
            </a:pP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1996</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英国颁布了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BS8800《</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职业健康安全管理体系指南</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nvGrpSpPr>
          <p:cNvPr id="5" name="Group 74"/>
          <p:cNvGrpSpPr/>
          <p:nvPr/>
        </p:nvGrpSpPr>
        <p:grpSpPr>
          <a:xfrm>
            <a:off x="0" y="3644900"/>
            <a:ext cx="2916238" cy="936625"/>
            <a:chOff x="0" y="2296"/>
            <a:chExt cx="1837" cy="590"/>
          </a:xfrm>
        </p:grpSpPr>
        <p:grpSp>
          <p:nvGrpSpPr>
            <p:cNvPr id="20528" name="Group 11"/>
            <p:cNvGrpSpPr/>
            <p:nvPr/>
          </p:nvGrpSpPr>
          <p:grpSpPr>
            <a:xfrm>
              <a:off x="46" y="2296"/>
              <a:ext cx="1791" cy="590"/>
              <a:chOff x="3964" y="2071"/>
              <a:chExt cx="1484" cy="330"/>
            </a:xfrm>
          </p:grpSpPr>
          <p:sp>
            <p:nvSpPr>
              <p:cNvPr id="20530" name="AutoShape 12"/>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1" name="AutoShape 13"/>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6" name="Text Box 36"/>
            <p:cNvSpPr txBox="1">
              <a:spLocks noChangeArrowheads="1"/>
            </p:cNvSpPr>
            <p:nvPr/>
          </p:nvSpPr>
          <p:spPr bwMode="auto">
            <a:xfrm>
              <a:off x="0" y="2296"/>
              <a:ext cx="1723" cy="460"/>
            </a:xfrm>
            <a:prstGeom prst="rect">
              <a:avLst/>
            </a:prstGeom>
            <a:noFill/>
            <a:ln w="9525">
              <a:noFill/>
              <a:miter lim="800000"/>
            </a:ln>
            <a:effectLst>
              <a:outerShdw dist="17961" dir="2700000" algn="ctr" rotWithShape="0">
                <a:srgbClr val="000000"/>
              </a:outerShdw>
            </a:effectLst>
          </p:spPr>
          <p:txBody>
            <a:bodyPr>
              <a:spAutoFit/>
            </a:bodyPr>
            <a:lstStyle/>
            <a:p>
              <a:pPr marR="0" defTabSz="914400" eaLnBrk="1" hangingPunct="1">
                <a:buClrTx/>
                <a:buSzTx/>
                <a:buFontTx/>
                <a:buNone/>
                <a:defRPr/>
              </a:pP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1997</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澳大利亚</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新西兰提出了</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职业健康安全管理体系原则、体系和支持技术通用指南</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草案</a:t>
              </a:r>
              <a:endPar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grpSp>
        <p:nvGrpSpPr>
          <p:cNvPr id="10305" name="Group 65"/>
          <p:cNvGrpSpPr/>
          <p:nvPr/>
        </p:nvGrpSpPr>
        <p:grpSpPr>
          <a:xfrm>
            <a:off x="6083300" y="2492375"/>
            <a:ext cx="2809875" cy="1152525"/>
            <a:chOff x="3832" y="1570"/>
            <a:chExt cx="1770" cy="726"/>
          </a:xfrm>
        </p:grpSpPr>
        <p:grpSp>
          <p:nvGrpSpPr>
            <p:cNvPr id="20524" name="Group 5"/>
            <p:cNvGrpSpPr/>
            <p:nvPr/>
          </p:nvGrpSpPr>
          <p:grpSpPr>
            <a:xfrm>
              <a:off x="3832" y="1570"/>
              <a:ext cx="1770" cy="726"/>
              <a:chOff x="3964" y="2071"/>
              <a:chExt cx="1484" cy="330"/>
            </a:xfrm>
          </p:grpSpPr>
          <p:sp>
            <p:nvSpPr>
              <p:cNvPr id="20526" name="AutoShape 6"/>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27" name="AutoShape 7"/>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7" name="Text Box 37"/>
            <p:cNvSpPr txBox="1">
              <a:spLocks noChangeArrowheads="1"/>
            </p:cNvSpPr>
            <p:nvPr/>
          </p:nvSpPr>
          <p:spPr bwMode="auto">
            <a:xfrm>
              <a:off x="3833" y="1604"/>
              <a:ext cx="1769" cy="647"/>
            </a:xfrm>
            <a:prstGeom prst="rect">
              <a:avLst/>
            </a:prstGeom>
            <a:noFill/>
            <a:ln w="9525">
              <a:noFill/>
              <a:miter lim="800000"/>
            </a:ln>
            <a:effectLst>
              <a:outerShdw dist="17961" dir="2700000" algn="ctr" rotWithShape="0">
                <a:srgbClr val="000000"/>
              </a:outerShdw>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1999</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英国标准协会（</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BSI</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），挪威船级社（</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DNV</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）等</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13</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个组织提出了职业健康安全评价系列（</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标准，即</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OHSAS18001OHSAS18002 《</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规范</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2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sp>
        <p:nvSpPr>
          <p:cNvPr id="20494" name="Rectangle 38"/>
          <p:cNvSpPr>
            <a:spLocks noGrp="1"/>
          </p:cNvSpPr>
          <p:nvPr>
            <p:ph type="title"/>
          </p:nvPr>
        </p:nvSpPr>
        <p:spPr>
          <a:xfrm>
            <a:off x="1692275" y="914400"/>
            <a:ext cx="6096000" cy="192088"/>
          </a:xfrm>
          <a:ln/>
        </p:spPr>
        <p:txBody>
          <a:bodyPr vert="horz" wrap="square" lIns="91440" tIns="45720" rIns="91440" bIns="45720" anchor="ctr" anchorCtr="0"/>
          <a:p>
            <a:pPr algn="ctr" eaLnBrk="1" hangingPunct="1"/>
            <a:r>
              <a:rPr lang="zh-CN" altLang="en-US" sz="2800" b="0" dirty="0">
                <a:ea typeface="宋体" panose="02010600030101010101" pitchFamily="2" charset="-122"/>
              </a:rPr>
              <a:t>世界发达国家各自建立标准</a:t>
            </a:r>
            <a:endParaRPr lang="zh-CN" altLang="en-US" sz="2800" dirty="0">
              <a:ea typeface="华文新魏" pitchFamily="2" charset="-122"/>
            </a:endParaRPr>
          </a:p>
        </p:txBody>
      </p:sp>
      <p:sp>
        <p:nvSpPr>
          <p:cNvPr id="20495" name="AutoShape 48"/>
          <p:cNvSpPr/>
          <p:nvPr/>
        </p:nvSpPr>
        <p:spPr>
          <a:xfrm rot="10800000">
            <a:off x="2840038" y="3860800"/>
            <a:ext cx="795337" cy="265113"/>
          </a:xfrm>
          <a:prstGeom prst="rightArrow">
            <a:avLst>
              <a:gd name="adj1" fmla="val 35166"/>
              <a:gd name="adj2" fmla="val 121485"/>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6" name="AutoShape 49"/>
          <p:cNvSpPr/>
          <p:nvPr/>
        </p:nvSpPr>
        <p:spPr>
          <a:xfrm rot="-10169810">
            <a:off x="3200400" y="2997200"/>
            <a:ext cx="795338" cy="192088"/>
          </a:xfrm>
          <a:prstGeom prst="rightArrow">
            <a:avLst>
              <a:gd name="adj1" fmla="val 35166"/>
              <a:gd name="adj2" fmla="val 16767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7" name="AutoShape 50"/>
          <p:cNvSpPr/>
          <p:nvPr/>
        </p:nvSpPr>
        <p:spPr>
          <a:xfrm rot="8638499">
            <a:off x="3276600" y="4724400"/>
            <a:ext cx="647700" cy="323850"/>
          </a:xfrm>
          <a:prstGeom prst="rightArrow">
            <a:avLst>
              <a:gd name="adj1" fmla="val 35166"/>
              <a:gd name="adj2" fmla="val 8099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8" name="AutoShape 51"/>
          <p:cNvSpPr/>
          <p:nvPr/>
        </p:nvSpPr>
        <p:spPr>
          <a:xfrm rot="1019870">
            <a:off x="5216525" y="4027488"/>
            <a:ext cx="795338" cy="265112"/>
          </a:xfrm>
          <a:prstGeom prst="rightArrow">
            <a:avLst>
              <a:gd name="adj1" fmla="val 35166"/>
              <a:gd name="adj2" fmla="val 121486"/>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 name="Group 75"/>
          <p:cNvGrpSpPr/>
          <p:nvPr/>
        </p:nvGrpSpPr>
        <p:grpSpPr>
          <a:xfrm>
            <a:off x="34925" y="4868863"/>
            <a:ext cx="3313113" cy="1008062"/>
            <a:chOff x="22" y="3067"/>
            <a:chExt cx="2087" cy="635"/>
          </a:xfrm>
        </p:grpSpPr>
        <p:grpSp>
          <p:nvGrpSpPr>
            <p:cNvPr id="20520" name="Group 45"/>
            <p:cNvGrpSpPr/>
            <p:nvPr/>
          </p:nvGrpSpPr>
          <p:grpSpPr>
            <a:xfrm>
              <a:off x="46" y="3067"/>
              <a:ext cx="2063" cy="635"/>
              <a:chOff x="3964" y="2071"/>
              <a:chExt cx="1484" cy="330"/>
            </a:xfrm>
          </p:grpSpPr>
          <p:sp>
            <p:nvSpPr>
              <p:cNvPr id="20522" name="AutoShape 46"/>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23" name="AutoShape 47"/>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1" name="Text Box 61"/>
            <p:cNvSpPr txBox="1">
              <a:spLocks noChangeArrowheads="1"/>
            </p:cNvSpPr>
            <p:nvPr/>
          </p:nvSpPr>
          <p:spPr bwMode="auto">
            <a:xfrm>
              <a:off x="22" y="3067"/>
              <a:ext cx="1996" cy="577"/>
            </a:xfrm>
            <a:prstGeom prst="rect">
              <a:avLst/>
            </a:prstGeom>
            <a:noFill/>
            <a:ln w="9525">
              <a:noFill/>
              <a:miter lim="800000"/>
            </a:ln>
            <a:effectLst/>
          </p:spPr>
          <p:txBody>
            <a:bodyPr>
              <a:spAutoFit/>
            </a:bodyPr>
            <a:lstStyle/>
            <a:p>
              <a:pPr marR="0" defTabSz="914400" eaLnBrk="1" hangingPunct="1">
                <a:buClrTx/>
                <a:buSzTx/>
                <a:buFontTx/>
                <a:buNone/>
                <a:defRPr/>
              </a:pP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日本工业安全卫生协议（</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JISHA</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）提出了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职业健康安全管理体系导则</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grpSp>
        <p:nvGrpSpPr>
          <p:cNvPr id="11" name="Group 76"/>
          <p:cNvGrpSpPr/>
          <p:nvPr/>
        </p:nvGrpSpPr>
        <p:grpSpPr>
          <a:xfrm>
            <a:off x="5651500" y="1555750"/>
            <a:ext cx="3313113" cy="793750"/>
            <a:chOff x="3424" y="980"/>
            <a:chExt cx="2087" cy="500"/>
          </a:xfrm>
        </p:grpSpPr>
        <p:grpSp>
          <p:nvGrpSpPr>
            <p:cNvPr id="20516" name="Group 39"/>
            <p:cNvGrpSpPr/>
            <p:nvPr/>
          </p:nvGrpSpPr>
          <p:grpSpPr>
            <a:xfrm>
              <a:off x="3424" y="980"/>
              <a:ext cx="2041" cy="500"/>
              <a:chOff x="3964" y="2071"/>
              <a:chExt cx="1484" cy="330"/>
            </a:xfrm>
          </p:grpSpPr>
          <p:sp>
            <p:nvSpPr>
              <p:cNvPr id="20518" name="AutoShape 40"/>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9" name="AutoShape 41"/>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3" name="Text Box 63"/>
            <p:cNvSpPr txBox="1">
              <a:spLocks noChangeArrowheads="1"/>
            </p:cNvSpPr>
            <p:nvPr/>
          </p:nvSpPr>
          <p:spPr bwMode="auto">
            <a:xfrm>
              <a:off x="3424" y="985"/>
              <a:ext cx="2087" cy="404"/>
            </a:xfrm>
            <a:prstGeom prst="rect">
              <a:avLst/>
            </a:prstGeom>
            <a:noFill/>
            <a:ln w="9525">
              <a:noFill/>
              <a:miter lim="800000"/>
            </a:ln>
            <a:effectLst/>
          </p:spPr>
          <p:txBody>
            <a:bodyPr>
              <a:spAutoFit/>
            </a:bodyPr>
            <a:lstStyle/>
            <a:p>
              <a:pPr marR="0" defTabSz="914400" eaLnBrk="1" hangingPunct="1">
                <a:buClrTx/>
                <a:buSzTx/>
                <a:buFontTx/>
                <a:buNone/>
                <a:defRPr/>
              </a:pP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挪威船级社（</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DNV</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制订了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职业健康安全管理体系认证 标准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3" name="Group 82"/>
          <p:cNvGrpSpPr/>
          <p:nvPr/>
        </p:nvGrpSpPr>
        <p:grpSpPr>
          <a:xfrm>
            <a:off x="5724525" y="5084763"/>
            <a:ext cx="3384550" cy="1079500"/>
            <a:chOff x="3470" y="3204"/>
            <a:chExt cx="2132" cy="680"/>
          </a:xfrm>
        </p:grpSpPr>
        <p:grpSp>
          <p:nvGrpSpPr>
            <p:cNvPr id="20512" name="Group 54"/>
            <p:cNvGrpSpPr/>
            <p:nvPr/>
          </p:nvGrpSpPr>
          <p:grpSpPr>
            <a:xfrm>
              <a:off x="3515" y="3204"/>
              <a:ext cx="1996" cy="680"/>
              <a:chOff x="3964" y="2071"/>
              <a:chExt cx="1484" cy="330"/>
            </a:xfrm>
          </p:grpSpPr>
          <p:sp>
            <p:nvSpPr>
              <p:cNvPr id="20514" name="AutoShape 55"/>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5" name="AutoShape 56"/>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4" name="Text Box 64"/>
            <p:cNvSpPr txBox="1">
              <a:spLocks noChangeArrowheads="1"/>
            </p:cNvSpPr>
            <p:nvPr/>
          </p:nvSpPr>
          <p:spPr bwMode="auto">
            <a:xfrm>
              <a:off x="3470" y="3312"/>
              <a:ext cx="2132" cy="526"/>
            </a:xfrm>
            <a:prstGeom prst="rect">
              <a:avLst/>
            </a:prstGeom>
            <a:noFill/>
            <a:ln w="9525">
              <a:noFill/>
              <a:miter lim="800000"/>
            </a:ln>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2002</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月中华人民共和国国家标准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GB/T28001-2001《</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职业健康安全管理体系规范</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5" name="Group 81"/>
          <p:cNvGrpSpPr/>
          <p:nvPr/>
        </p:nvGrpSpPr>
        <p:grpSpPr>
          <a:xfrm>
            <a:off x="6011863" y="4005263"/>
            <a:ext cx="3024187" cy="968375"/>
            <a:chOff x="3787" y="2523"/>
            <a:chExt cx="1905" cy="610"/>
          </a:xfrm>
        </p:grpSpPr>
        <p:grpSp>
          <p:nvGrpSpPr>
            <p:cNvPr id="20508" name="Group 42"/>
            <p:cNvGrpSpPr/>
            <p:nvPr/>
          </p:nvGrpSpPr>
          <p:grpSpPr>
            <a:xfrm>
              <a:off x="3810" y="2523"/>
              <a:ext cx="1815" cy="610"/>
              <a:chOff x="3964" y="2071"/>
              <a:chExt cx="1484" cy="330"/>
            </a:xfrm>
          </p:grpSpPr>
          <p:sp>
            <p:nvSpPr>
              <p:cNvPr id="20510" name="AutoShape 43"/>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1" name="AutoShape 44"/>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5" name="Text Box 65"/>
            <p:cNvSpPr txBox="1">
              <a:spLocks noChangeArrowheads="1"/>
            </p:cNvSpPr>
            <p:nvPr/>
          </p:nvSpPr>
          <p:spPr bwMode="auto">
            <a:xfrm>
              <a:off x="3787" y="2614"/>
              <a:ext cx="1905" cy="475"/>
            </a:xfrm>
            <a:prstGeom prst="rect">
              <a:avLst/>
            </a:prstGeom>
            <a:noFill/>
            <a:ln w="9525">
              <a:noFill/>
              <a:miter lim="800000"/>
            </a:ln>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1999</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10</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 中国国家经贸委颁布了</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职业健康安全管理体系试行标准</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6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7" name="Group 73"/>
          <p:cNvGrpSpPr/>
          <p:nvPr/>
        </p:nvGrpSpPr>
        <p:grpSpPr>
          <a:xfrm>
            <a:off x="58738" y="2565400"/>
            <a:ext cx="3073400" cy="935038"/>
            <a:chOff x="37" y="1616"/>
            <a:chExt cx="1936" cy="589"/>
          </a:xfrm>
        </p:grpSpPr>
        <p:grpSp>
          <p:nvGrpSpPr>
            <p:cNvPr id="20504" name="Group 2"/>
            <p:cNvGrpSpPr/>
            <p:nvPr/>
          </p:nvGrpSpPr>
          <p:grpSpPr>
            <a:xfrm>
              <a:off x="45" y="1616"/>
              <a:ext cx="1928" cy="589"/>
              <a:chOff x="3964" y="2071"/>
              <a:chExt cx="1484" cy="330"/>
            </a:xfrm>
          </p:grpSpPr>
          <p:sp>
            <p:nvSpPr>
              <p:cNvPr id="20506" name="AutoShape 3"/>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07" name="AutoShape 4"/>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12" name="Rectangle 72"/>
            <p:cNvSpPr>
              <a:spLocks noChangeArrowheads="1"/>
            </p:cNvSpPr>
            <p:nvPr/>
          </p:nvSpPr>
          <p:spPr bwMode="auto">
            <a:xfrm>
              <a:off x="37" y="1616"/>
              <a:ext cx="1800" cy="577"/>
            </a:xfrm>
            <a:prstGeom prst="rect">
              <a:avLst/>
            </a:prstGeom>
            <a:noFill/>
            <a:ln w="9525" algn="ctr">
              <a:noFill/>
              <a:miter lim="800000"/>
            </a:ln>
            <a:effectLst/>
          </p:spPr>
          <p:txBody>
            <a:bodyPr lIns="90000" tIns="46800" rIns="90000" bIns="46800">
              <a:spAutoFit/>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1996</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年 美国工业卫生协议制定了</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的指导性文件</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41474"/>
                                        </p:tgtEl>
                                        <p:attrNameLst>
                                          <p:attrName>style.visibility</p:attrName>
                                        </p:attrNameLst>
                                      </p:cBhvr>
                                      <p:to>
                                        <p:strVal val="visible"/>
                                      </p:to>
                                    </p:set>
                                    <p:anim calcmode="lin" valueType="num">
                                      <p:cBhvr>
                                        <p:cTn id="7" dur="500" decel="50000" fill="hold">
                                          <p:stCondLst>
                                            <p:cond delay="0"/>
                                          </p:stCondLst>
                                        </p:cTn>
                                        <p:tgtEl>
                                          <p:spTgt spid="1341474"/>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3414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41474"/>
                                        </p:tgtEl>
                                        <p:attrNameLst>
                                          <p:attrName>ppt_w</p:attrName>
                                        </p:attrNameLst>
                                      </p:cBhvr>
                                      <p:tavLst>
                                        <p:tav tm="0">
                                          <p:val>
                                            <p:strVal val="#ppt_w*.05"/>
                                          </p:val>
                                        </p:tav>
                                        <p:tav tm="100000">
                                          <p:val>
                                            <p:strVal val="#ppt_w"/>
                                          </p:val>
                                        </p:tav>
                                      </p:tavLst>
                                    </p:anim>
                                    <p:anim calcmode="lin" valueType="num">
                                      <p:cBhvr>
                                        <p:cTn id="10" dur="1000" fill="hold"/>
                                        <p:tgtEl>
                                          <p:spTgt spid="13414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414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414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414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41474"/>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770" decel="100000"/>
                                        <p:tgtEl>
                                          <p:spTgt spid="11"/>
                                        </p:tgtEl>
                                      </p:cBhvr>
                                    </p:animEffect>
                                    <p:animScale>
                                      <p:cBhvr>
                                        <p:cTn id="47" dur="770" decel="100000"/>
                                        <p:tgtEl>
                                          <p:spTgt spid="11"/>
                                        </p:tgtEl>
                                      </p:cBhvr>
                                      <p:from x="10000" y="10000"/>
                                      <p:to x="200000" y="450000"/>
                                    </p:animScale>
                                    <p:animScale>
                                      <p:cBhvr>
                                        <p:cTn id="48" dur="1230" accel="100000" fill="hold">
                                          <p:stCondLst>
                                            <p:cond delay="770"/>
                                          </p:stCondLst>
                                        </p:cTn>
                                        <p:tgtEl>
                                          <p:spTgt spid="11"/>
                                        </p:tgtEl>
                                      </p:cBhvr>
                                      <p:from x="200000" y="450000"/>
                                      <p:to x="100000" y="100000"/>
                                    </p:animScale>
                                    <p:set>
                                      <p:cBhvr>
                                        <p:cTn id="49" dur="770" fill="hold"/>
                                        <p:tgtEl>
                                          <p:spTgt spid="11"/>
                                        </p:tgtEl>
                                        <p:attrNameLst>
                                          <p:attrName>ppt_x</p:attrName>
                                        </p:attrNameLst>
                                      </p:cBhvr>
                                      <p:to>
                                        <p:strVal val="(0.5)"/>
                                      </p:to>
                                    </p:set>
                                    <p:anim from="(0.5)" to="(#ppt_x)" calcmode="lin" valueType="num">
                                      <p:cBhvr>
                                        <p:cTn id="50" dur="1230" accel="100000" fill="hold">
                                          <p:stCondLst>
                                            <p:cond delay="770"/>
                                          </p:stCondLst>
                                        </p:cTn>
                                        <p:tgtEl>
                                          <p:spTgt spid="11"/>
                                        </p:tgtEl>
                                        <p:attrNameLst>
                                          <p:attrName>ppt_x</p:attrName>
                                        </p:attrNameLst>
                                      </p:cBhvr>
                                    </p:anim>
                                    <p:set>
                                      <p:cBhvr>
                                        <p:cTn id="51" dur="770" fill="hold"/>
                                        <p:tgtEl>
                                          <p:spTgt spid="11"/>
                                        </p:tgtEl>
                                        <p:attrNameLst>
                                          <p:attrName>ppt_y</p:attrName>
                                        </p:attrNameLst>
                                      </p:cBhvr>
                                      <p:to>
                                        <p:strVal val="(#ppt_y+0.4)"/>
                                      </p:to>
                                    </p:set>
                                    <p:anim from="(#ppt_y+0.4)" to="(#ppt_y)" calcmode="lin" valueType="num">
                                      <p:cBhvr>
                                        <p:cTn id="52" dur="1230" accel="100000" fill="hold">
                                          <p:stCondLst>
                                            <p:cond delay="770"/>
                                          </p:stCondLst>
                                        </p:cTn>
                                        <p:tgtEl>
                                          <p:spTgt spid="11"/>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05"/>
                                        </p:tgtEl>
                                        <p:attrNameLst>
                                          <p:attrName>style.visibility</p:attrName>
                                        </p:attrNameLst>
                                      </p:cBhvr>
                                      <p:to>
                                        <p:strVal val="visible"/>
                                      </p:to>
                                    </p:set>
                                    <p:animEffect transition="in" filter="blinds(horizontal)">
                                      <p:cBhvr>
                                        <p:cTn id="57" dur="500"/>
                                        <p:tgtEl>
                                          <p:spTgt spid="1030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ssolv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一、职业健康安全方针与承诺</a:t>
            </a:r>
            <a:endParaRPr lang="zh-CN" altLang="en-US" dirty="0">
              <a:ea typeface="宋体" panose="02010600030101010101" pitchFamily="2" charset="-122"/>
            </a:endParaRPr>
          </a:p>
        </p:txBody>
      </p:sp>
      <p:sp>
        <p:nvSpPr>
          <p:cNvPr id="66563" name="Rectangle 3"/>
          <p:cNvSpPr>
            <a:spLocks noGrp="1"/>
          </p:cNvSpPr>
          <p:nvPr>
            <p:ph idx="1"/>
          </p:nvPr>
        </p:nvSpPr>
        <p:spPr>
          <a:ln/>
        </p:spPr>
        <p:txBody>
          <a:bodyPr vert="horz" wrap="square" lIns="91440" tIns="45720" rIns="91440" bIns="45720" anchor="t" anchorCtr="0"/>
          <a:p>
            <a:pPr>
              <a:lnSpc>
                <a:spcPct val="90000"/>
              </a:lnSpc>
              <a:buNone/>
            </a:pPr>
            <a:r>
              <a:rPr lang="en-US" altLang="zh-CN" sz="2400" dirty="0">
                <a:ea typeface="宋体" panose="02010600030101010101" pitchFamily="2" charset="-122"/>
              </a:rPr>
              <a:t>2</a:t>
            </a:r>
            <a:r>
              <a:rPr lang="zh-CN" altLang="en-US" sz="2400" dirty="0">
                <a:ea typeface="宋体" panose="02010600030101010101" pitchFamily="2" charset="-122"/>
              </a:rPr>
              <a:t>．承诺</a:t>
            </a:r>
            <a:br>
              <a:rPr lang="zh-CN" altLang="en-US" sz="2400" dirty="0">
                <a:ea typeface="宋体" panose="02010600030101010101" pitchFamily="2" charset="-122"/>
              </a:rPr>
            </a:br>
            <a:r>
              <a:rPr lang="zh-CN" altLang="en-US" sz="2400" dirty="0">
                <a:ea typeface="宋体" panose="02010600030101010101" pitchFamily="2" charset="-122"/>
              </a:rPr>
              <a:t>　　职业健康安全管理是企业负责人的责任与义务，包括达到法律法规对职业健康安全的要求。企业负责人应表明其对职业健康安全活动的有力领导并作出承诺，对建立职业健康安全管理体系作出妥善安排。职业健康安全管理体系应包括：方针、组织、计划与实施、评价和改进措施等主要要素。</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(1)</a:t>
            </a:r>
            <a:r>
              <a:rPr lang="zh-CN" altLang="en-US" sz="2400" dirty="0">
                <a:ea typeface="宋体" panose="02010600030101010101" pitchFamily="2" charset="-122"/>
              </a:rPr>
              <a:t>有企业负责人与各高层管理人员的领导与承诺。</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(2)</a:t>
            </a:r>
            <a:r>
              <a:rPr lang="zh-CN" altLang="en-US" sz="2400" dirty="0">
                <a:ea typeface="宋体" panose="02010600030101010101" pitchFamily="2" charset="-122"/>
              </a:rPr>
              <a:t>支持与承诺相关的活动与要求。</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(3)</a:t>
            </a:r>
            <a:r>
              <a:rPr lang="zh-CN" altLang="en-US" sz="2400" dirty="0">
                <a:ea typeface="宋体" panose="02010600030101010101" pitchFamily="2" charset="-122"/>
              </a:rPr>
              <a:t>考虑必要的资源，包括人力、物力、各组织机构等</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(4)</a:t>
            </a:r>
            <a:r>
              <a:rPr lang="zh-CN" altLang="en-US" sz="2400" dirty="0">
                <a:ea typeface="宋体" panose="02010600030101010101" pitchFamily="2" charset="-122"/>
              </a:rPr>
              <a:t>制定机构与行动方案支持最高管理者的工作。</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(5)</a:t>
            </a:r>
            <a:r>
              <a:rPr lang="zh-CN" altLang="en-US" sz="2400" dirty="0">
                <a:ea typeface="宋体" panose="02010600030101010101" pitchFamily="2" charset="-122"/>
              </a:rPr>
              <a:t>建立制度要求企业负责人或最高管理者定期讨论职业健康安全问题。 </a:t>
            </a:r>
            <a:endParaRPr lang="zh-CN" altLang="en-US" sz="2400" dirty="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6" name="Group 2"/>
          <p:cNvGrpSpPr/>
          <p:nvPr/>
        </p:nvGrpSpPr>
        <p:grpSpPr>
          <a:xfrm>
            <a:off x="1181100" y="920750"/>
            <a:ext cx="6819900" cy="4975225"/>
            <a:chOff x="735" y="117"/>
            <a:chExt cx="4315" cy="3352"/>
          </a:xfrm>
        </p:grpSpPr>
        <p:sp>
          <p:nvSpPr>
            <p:cNvPr id="292867" name="AutoShape 3"/>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68" name="AutoShape 4"/>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69" name="AutoShape 5"/>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70" name="AutoShape 6"/>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92871" name="Rectangle 7"/>
          <p:cNvSpPr>
            <a:spLocks noChangeArrowheads="1"/>
          </p:cNvSpPr>
          <p:nvPr/>
        </p:nvSpPr>
        <p:spPr bwMode="gray">
          <a:xfrm>
            <a:off x="2559050" y="2349500"/>
            <a:ext cx="3884613"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67588" name="Rectangle 8"/>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职业健康安全管理体系实施</a:t>
            </a:r>
            <a:endParaRPr lang="en-US" altLang="zh-CN" dirty="0">
              <a:ea typeface="宋体" panose="02010600030101010101" pitchFamily="2" charset="-122"/>
            </a:endParaRPr>
          </a:p>
        </p:txBody>
      </p:sp>
      <p:grpSp>
        <p:nvGrpSpPr>
          <p:cNvPr id="67589" name="Group 9"/>
          <p:cNvGrpSpPr/>
          <p:nvPr/>
        </p:nvGrpSpPr>
        <p:grpSpPr>
          <a:xfrm>
            <a:off x="6381750" y="2971800"/>
            <a:ext cx="1466850" cy="1447800"/>
            <a:chOff x="708" y="2203"/>
            <a:chExt cx="751" cy="741"/>
          </a:xfrm>
        </p:grpSpPr>
        <p:sp>
          <p:nvSpPr>
            <p:cNvPr id="292874"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600" name="Picture 11"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2876" name="Group 12"/>
          <p:cNvGrpSpPr/>
          <p:nvPr/>
        </p:nvGrpSpPr>
        <p:grpSpPr>
          <a:xfrm>
            <a:off x="3867150" y="4572000"/>
            <a:ext cx="1466850" cy="1447800"/>
            <a:chOff x="708" y="2203"/>
            <a:chExt cx="751" cy="741"/>
          </a:xfrm>
        </p:grpSpPr>
        <p:sp>
          <p:nvSpPr>
            <p:cNvPr id="292877" name="Oval 13"/>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598" name="Picture 14"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67591" name="Group 15"/>
          <p:cNvGrpSpPr/>
          <p:nvPr/>
        </p:nvGrpSpPr>
        <p:grpSpPr>
          <a:xfrm>
            <a:off x="1295400" y="3048000"/>
            <a:ext cx="1547813" cy="1604963"/>
            <a:chOff x="708" y="2203"/>
            <a:chExt cx="751" cy="741"/>
          </a:xfrm>
        </p:grpSpPr>
        <p:sp>
          <p:nvSpPr>
            <p:cNvPr id="292880" name="Oval 16"/>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596" name="Picture 17"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67592" name="Text Box 18"/>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292883" name="Text Box 19"/>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67594" name="Text Box 20"/>
          <p:cNvSpPr txBox="1"/>
          <p:nvPr/>
        </p:nvSpPr>
        <p:spPr>
          <a:xfrm>
            <a:off x="1042988" y="3619500"/>
            <a:ext cx="21605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2883"/>
                                        </p:tgtEl>
                                      </p:cBhvr>
                                      <p:by x="150000" y="150000"/>
                                    </p:animScale>
                                  </p:childTnLst>
                                </p:cTn>
                              </p:par>
                              <p:par>
                                <p:cTn id="7" presetID="6" presetClass="emph" presetSubtype="0" fill="hold" nodeType="withEffect">
                                  <p:stCondLst>
                                    <p:cond delay="0"/>
                                  </p:stCondLst>
                                  <p:childTnLst>
                                    <p:animScale>
                                      <p:cBhvr>
                                        <p:cTn id="8" dur="2000" fill="hold"/>
                                        <p:tgtEl>
                                          <p:spTgt spid="2928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68611" name="Rectangle 3"/>
          <p:cNvSpPr>
            <a:spLocks noGrp="1"/>
          </p:cNvSpPr>
          <p:nvPr>
            <p:ph idx="1"/>
          </p:nvPr>
        </p:nvSpPr>
        <p:spPr>
          <a:ln/>
        </p:spPr>
        <p:txBody>
          <a:bodyPr vert="horz" wrap="square" lIns="91440" tIns="45720" rIns="91440" bIns="45720" anchor="t" anchorCtr="0"/>
          <a:p>
            <a:pPr>
              <a:lnSpc>
                <a:spcPct val="90000"/>
              </a:lnSpc>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机构与职责</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）基本要求</a:t>
            </a:r>
            <a:endParaRPr lang="zh-CN" altLang="en-US" dirty="0">
              <a:solidFill>
                <a:srgbClr val="08122A"/>
              </a:solidFill>
              <a:ea typeface="宋体" panose="02010600030101010101" pitchFamily="2" charset="-122"/>
            </a:endParaRPr>
          </a:p>
          <a:p>
            <a:pPr>
              <a:lnSpc>
                <a:spcPct val="90000"/>
              </a:lnSpc>
              <a:buNone/>
            </a:pPr>
            <a:r>
              <a:rPr lang="zh-CN" altLang="en-US" dirty="0">
                <a:solidFill>
                  <a:srgbClr val="08122A"/>
                </a:solidFill>
                <a:ea typeface="宋体" panose="02010600030101010101" pitchFamily="2" charset="-122"/>
              </a:rPr>
              <a:t>　　    </a:t>
            </a:r>
            <a:r>
              <a:rPr lang="zh-CN" altLang="en-US" dirty="0">
                <a:ea typeface="宋体" panose="02010600030101010101" pitchFamily="2" charset="-122"/>
              </a:rPr>
              <a:t>为有效地实施职业健康安全管理，需要对各相关层次机构的作用、职责和权限进行界定，形成文件，予以传达，以便顺利完成职业健康安全任务。</a:t>
            </a:r>
            <a:br>
              <a:rPr lang="zh-CN" altLang="en-US" dirty="0">
                <a:ea typeface="宋体" panose="02010600030101010101" pitchFamily="2" charset="-122"/>
              </a:rPr>
            </a:br>
            <a:r>
              <a:rPr lang="zh-CN" altLang="en-US" dirty="0">
                <a:ea typeface="宋体" panose="02010600030101010101" pitchFamily="2" charset="-122"/>
              </a:rPr>
              <a:t>　　如可行，</a:t>
            </a:r>
            <a:r>
              <a:rPr lang="zh-CN" altLang="en-US" dirty="0">
                <a:solidFill>
                  <a:srgbClr val="FF0000"/>
                </a:solidFill>
                <a:ea typeface="宋体" panose="02010600030101010101" pitchFamily="2" charset="-122"/>
              </a:rPr>
              <a:t>煤矿企业应建立职业安全健康管理委员会</a:t>
            </a:r>
            <a:r>
              <a:rPr lang="en-US" altLang="zh-CN" dirty="0">
                <a:solidFill>
                  <a:srgbClr val="FF0000"/>
                </a:solidFill>
                <a:ea typeface="宋体" panose="02010600030101010101" pitchFamily="2" charset="-122"/>
              </a:rPr>
              <a:t>(</a:t>
            </a:r>
            <a:r>
              <a:rPr lang="zh-CN" altLang="en-US" dirty="0">
                <a:solidFill>
                  <a:srgbClr val="FF0000"/>
                </a:solidFill>
                <a:ea typeface="宋体" panose="02010600030101010101" pitchFamily="2" charset="-122"/>
              </a:rPr>
              <a:t>简称安委会</a:t>
            </a:r>
            <a:r>
              <a:rPr lang="en-US" altLang="zh-CN" dirty="0">
                <a:solidFill>
                  <a:srgbClr val="FF0000"/>
                </a:solidFill>
                <a:ea typeface="宋体" panose="02010600030101010101" pitchFamily="2" charset="-122"/>
              </a:rPr>
              <a:t>)</a:t>
            </a:r>
            <a:r>
              <a:rPr lang="zh-CN" altLang="en-US" dirty="0">
                <a:ea typeface="宋体" panose="02010600030101010101" pitchFamily="2" charset="-122"/>
              </a:rPr>
              <a:t>，安委会主任由企业的最高管理者担任。安委会是企业安全管理的决策机构 </a:t>
            </a:r>
            <a:endParaRPr lang="zh-CN" altLang="en-US" dirty="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69635" name="Rectangle 3"/>
          <p:cNvSpPr>
            <a:spLocks noGrp="1"/>
          </p:cNvSpPr>
          <p:nvPr>
            <p:ph idx="1"/>
          </p:nvPr>
        </p:nvSpPr>
        <p:spPr>
          <a:ln/>
        </p:spPr>
        <p:txBody>
          <a:bodyPr vert="horz" wrap="square" lIns="91440" tIns="45720" rIns="91440" bIns="45720" anchor="t" anchorCtr="0"/>
          <a:p>
            <a:pPr>
              <a:lnSpc>
                <a:spcPct val="80000"/>
              </a:lnSpc>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机构与职责</a:t>
            </a:r>
            <a:br>
              <a:rPr lang="zh-CN" altLang="en-US" dirty="0">
                <a:solidFill>
                  <a:srgbClr val="08122A"/>
                </a:solidFill>
                <a:ea typeface="宋体" panose="02010600030101010101" pitchFamily="2" charset="-122"/>
              </a:rPr>
            </a:br>
            <a:r>
              <a:rPr lang="zh-CN" altLang="en-US" sz="1800" dirty="0">
                <a:solidFill>
                  <a:srgbClr val="08122A"/>
                </a:solidFill>
                <a:ea typeface="宋体" panose="02010600030101010101" pitchFamily="2" charset="-122"/>
              </a:rPr>
              <a:t>（</a:t>
            </a:r>
            <a:r>
              <a:rPr lang="en-US" altLang="zh-CN" sz="1800" dirty="0">
                <a:solidFill>
                  <a:srgbClr val="08122A"/>
                </a:solidFill>
                <a:ea typeface="宋体" panose="02010600030101010101" pitchFamily="2" charset="-122"/>
              </a:rPr>
              <a:t>1</a:t>
            </a:r>
            <a:r>
              <a:rPr lang="zh-CN" altLang="en-US" sz="1800" dirty="0">
                <a:solidFill>
                  <a:srgbClr val="08122A"/>
                </a:solidFill>
                <a:ea typeface="宋体" panose="02010600030101010101" pitchFamily="2" charset="-122"/>
              </a:rPr>
              <a:t>）基本要求</a:t>
            </a:r>
            <a:endParaRPr lang="zh-CN" altLang="en-US" sz="1800" dirty="0">
              <a:solidFill>
                <a:srgbClr val="08122A"/>
              </a:solidFill>
              <a:ea typeface="宋体" panose="02010600030101010101" pitchFamily="2" charset="-122"/>
            </a:endParaRPr>
          </a:p>
          <a:p>
            <a:pPr>
              <a:lnSpc>
                <a:spcPct val="80000"/>
              </a:lnSpc>
              <a:buNone/>
            </a:pPr>
            <a:r>
              <a:rPr lang="zh-CN" altLang="en-US" sz="2800" dirty="0">
                <a:solidFill>
                  <a:srgbClr val="08122A"/>
                </a:solidFill>
                <a:ea typeface="宋体" panose="02010600030101010101" pitchFamily="2" charset="-122"/>
              </a:rPr>
              <a:t>　</a:t>
            </a:r>
            <a:r>
              <a:rPr lang="zh-CN" altLang="en-US" sz="2800" dirty="0">
                <a:solidFill>
                  <a:srgbClr val="FF0000"/>
                </a:solidFill>
                <a:ea typeface="宋体" panose="02010600030101010101" pitchFamily="2" charset="-122"/>
              </a:rPr>
              <a:t>安委会的主要职责：</a:t>
            </a:r>
            <a:endParaRPr lang="zh-CN" altLang="en-US" sz="2800" dirty="0">
              <a:solidFill>
                <a:srgbClr val="FF0000"/>
              </a:solidFill>
              <a:ea typeface="宋体" panose="02010600030101010101" pitchFamily="2" charset="-122"/>
            </a:endParaRPr>
          </a:p>
          <a:p>
            <a:pPr>
              <a:lnSpc>
                <a:spcPct val="80000"/>
              </a:lnSpc>
              <a:buNone/>
            </a:pPr>
            <a:r>
              <a:rPr lang="en-US" altLang="zh-CN" sz="1800" dirty="0">
                <a:ea typeface="宋体" panose="02010600030101010101" pitchFamily="2" charset="-122"/>
              </a:rPr>
              <a:t>         </a:t>
            </a:r>
            <a:r>
              <a:rPr lang="en-US" altLang="zh-CN" sz="2400" dirty="0">
                <a:solidFill>
                  <a:srgbClr val="111111"/>
                </a:solidFill>
                <a:ea typeface="宋体" panose="02010600030101010101" pitchFamily="2" charset="-122"/>
              </a:rPr>
              <a:t>1)</a:t>
            </a:r>
            <a:r>
              <a:rPr lang="zh-CN" altLang="en-US" sz="2400" dirty="0">
                <a:solidFill>
                  <a:srgbClr val="111111"/>
                </a:solidFill>
                <a:ea typeface="宋体" panose="02010600030101010101" pitchFamily="2" charset="-122"/>
              </a:rPr>
              <a:t>负责贯彻落实职业安全健康法律法规及其他要求。</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2)</a:t>
            </a:r>
            <a:r>
              <a:rPr lang="zh-CN" altLang="en-US" sz="2400" dirty="0">
                <a:solidFill>
                  <a:srgbClr val="111111"/>
                </a:solidFill>
                <a:ea typeface="宋体" panose="02010600030101010101" pitchFamily="2" charset="-122"/>
              </a:rPr>
              <a:t>审定企业的职业安全健康方针、目标和管理方案，并监督职能部门和基层单位的实施。</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3)</a:t>
            </a:r>
            <a:r>
              <a:rPr lang="zh-CN" altLang="en-US" sz="2400" dirty="0">
                <a:solidFill>
                  <a:srgbClr val="111111"/>
                </a:solidFill>
                <a:ea typeface="宋体" panose="02010600030101010101" pitchFamily="2" charset="-122"/>
              </a:rPr>
              <a:t>研究重大事故隐患治理方案，审定上报的重大技术措施项目，确保安全生产所须的投入。</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4)</a:t>
            </a:r>
            <a:r>
              <a:rPr lang="zh-CN" altLang="en-US" sz="2400" dirty="0">
                <a:solidFill>
                  <a:srgbClr val="111111"/>
                </a:solidFill>
                <a:ea typeface="宋体" panose="02010600030101010101" pitchFamily="2" charset="-122"/>
              </a:rPr>
              <a:t>研究部署阶段性的事故防范重点。定期召开安委会会议，听取职能部门工作汇报，研究解决职业安全健康管理体系运行存在的重大问题。</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5)</a:t>
            </a:r>
            <a:r>
              <a:rPr lang="zh-CN" altLang="en-US" sz="2400" dirty="0">
                <a:solidFill>
                  <a:srgbClr val="111111"/>
                </a:solidFill>
                <a:ea typeface="宋体" panose="02010600030101010101" pitchFamily="2" charset="-122"/>
              </a:rPr>
              <a:t>建立职业安全健康管理年度目标和日常管理的激励制度，定期对下级职能部门及基层单位的安全健康管理工作进行检查。</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6)</a:t>
            </a:r>
            <a:r>
              <a:rPr lang="zh-CN" altLang="en-US" sz="2400" dirty="0">
                <a:solidFill>
                  <a:srgbClr val="111111"/>
                </a:solidFill>
                <a:ea typeface="宋体" panose="02010600030101010101" pitchFamily="2" charset="-122"/>
              </a:rPr>
              <a:t>研究决定有关安全健康工作的重大问题。</a:t>
            </a:r>
            <a:endParaRPr lang="zh-CN" altLang="en-US" sz="2400" dirty="0">
              <a:solidFill>
                <a:srgbClr val="111111"/>
              </a:solidFill>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0659" name="Rectangle 3"/>
          <p:cNvSpPr>
            <a:spLocks noGrp="1"/>
          </p:cNvSpPr>
          <p:nvPr>
            <p:ph idx="1"/>
          </p:nvPr>
        </p:nvSpPr>
        <p:spPr>
          <a:ln/>
        </p:spPr>
        <p:txBody>
          <a:bodyPr vert="horz" wrap="square" lIns="91440" tIns="45720" rIns="91440" bIns="45720" anchor="t" anchorCtr="0"/>
          <a:p>
            <a:pPr>
              <a:buNone/>
            </a:pPr>
            <a:r>
              <a:rPr lang="en-US" altLang="zh-CN" b="1" dirty="0">
                <a:solidFill>
                  <a:srgbClr val="08122A"/>
                </a:solidFill>
                <a:ea typeface="宋体" panose="02010600030101010101" pitchFamily="2" charset="-122"/>
              </a:rPr>
              <a:t>2.</a:t>
            </a:r>
            <a:r>
              <a:rPr lang="zh-CN" altLang="en-US" b="1" dirty="0">
                <a:solidFill>
                  <a:srgbClr val="08122A"/>
                </a:solidFill>
                <a:ea typeface="宋体" panose="02010600030101010101" pitchFamily="2" charset="-122"/>
              </a:rPr>
              <a:t>能力和培训</a:t>
            </a:r>
            <a:endParaRPr lang="zh-CN" altLang="en-US" b="1" dirty="0">
              <a:solidFill>
                <a:srgbClr val="08122A"/>
              </a:solidFill>
              <a:ea typeface="宋体" panose="02010600030101010101" pitchFamily="2" charset="-122"/>
            </a:endParaRPr>
          </a:p>
          <a:p>
            <a:pPr>
              <a:buNone/>
            </a:pP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培训管理程序的编制</a:t>
            </a:r>
            <a:br>
              <a:rPr lang="zh-CN" altLang="en-US" dirty="0">
                <a:solidFill>
                  <a:srgbClr val="08122A"/>
                </a:solidFill>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(a)</a:t>
            </a:r>
            <a:r>
              <a:rPr lang="zh-CN" altLang="en-US" dirty="0">
                <a:ea typeface="宋体" panose="02010600030101010101" pitchFamily="2" charset="-122"/>
              </a:rPr>
              <a:t>有关部门开展培训工作的职责；</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(b)</a:t>
            </a:r>
            <a:r>
              <a:rPr lang="zh-CN" altLang="en-US" dirty="0">
                <a:ea typeface="宋体" panose="02010600030101010101" pitchFamily="2" charset="-122"/>
              </a:rPr>
              <a:t>培训需求的确定；</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(c)</a:t>
            </a:r>
            <a:r>
              <a:rPr lang="zh-CN" altLang="en-US" dirty="0">
                <a:ea typeface="宋体" panose="02010600030101010101" pitchFamily="2" charset="-122"/>
              </a:rPr>
              <a:t>培训计划；</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(d)</a:t>
            </a:r>
            <a:r>
              <a:rPr lang="zh-CN" altLang="en-US" dirty="0">
                <a:ea typeface="宋体" panose="02010600030101010101" pitchFamily="2" charset="-122"/>
              </a:rPr>
              <a:t>培训的实施；</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(e)</a:t>
            </a:r>
            <a:r>
              <a:rPr lang="zh-CN" altLang="en-US" dirty="0">
                <a:ea typeface="宋体" panose="02010600030101010101" pitchFamily="2" charset="-122"/>
              </a:rPr>
              <a:t>培训的考核与评价；</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(f)</a:t>
            </a:r>
            <a:r>
              <a:rPr lang="zh-CN" altLang="en-US" dirty="0">
                <a:ea typeface="宋体" panose="02010600030101010101" pitchFamily="2" charset="-122"/>
              </a:rPr>
              <a:t>培训记录。</a:t>
            </a:r>
            <a:br>
              <a:rPr lang="zh-CN" altLang="en-US" dirty="0">
                <a:ea typeface="宋体" panose="02010600030101010101" pitchFamily="2" charset="-122"/>
              </a:rPr>
            </a:br>
            <a:endParaRPr lang="zh-CN" altLang="en-US" dirty="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1683" name="Rectangle 3"/>
          <p:cNvSpPr>
            <a:spLocks noGrp="1"/>
          </p:cNvSpPr>
          <p:nvPr>
            <p:ph idx="1"/>
          </p:nvPr>
        </p:nvSpPr>
        <p:spPr>
          <a:ln/>
        </p:spPr>
        <p:txBody>
          <a:bodyPr vert="horz" wrap="square" lIns="91440" tIns="45720" rIns="91440" bIns="45720" anchor="t" anchorCtr="0"/>
          <a:p>
            <a:pPr>
              <a:buNone/>
            </a:pPr>
            <a:r>
              <a:rPr lang="en-US" altLang="zh-CN" sz="4000" b="1" dirty="0">
                <a:solidFill>
                  <a:srgbClr val="08122A"/>
                </a:solidFill>
                <a:ea typeface="宋体" panose="02010600030101010101" pitchFamily="2" charset="-122"/>
              </a:rPr>
              <a:t>2.</a:t>
            </a:r>
            <a:r>
              <a:rPr lang="zh-CN" altLang="en-US" sz="4000" b="1" dirty="0">
                <a:solidFill>
                  <a:srgbClr val="08122A"/>
                </a:solidFill>
                <a:ea typeface="宋体" panose="02010600030101010101" pitchFamily="2" charset="-122"/>
              </a:rPr>
              <a:t>能力和培训</a:t>
            </a:r>
            <a:endParaRPr lang="zh-CN" altLang="en-US" sz="4000" b="1" dirty="0">
              <a:solidFill>
                <a:srgbClr val="08122A"/>
              </a:solidFill>
              <a:ea typeface="宋体" panose="02010600030101010101" pitchFamily="2" charset="-122"/>
            </a:endParaRPr>
          </a:p>
          <a:p>
            <a:pPr>
              <a:buNone/>
            </a:pP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(2)</a:t>
            </a:r>
            <a:r>
              <a:rPr lang="zh-CN" altLang="en-US" dirty="0">
                <a:solidFill>
                  <a:srgbClr val="08122A"/>
                </a:solidFill>
                <a:ea typeface="宋体" panose="02010600030101010101" pitchFamily="2" charset="-122"/>
              </a:rPr>
              <a:t>员工的职业健康安全意识及能力要求</a:t>
            </a:r>
            <a:br>
              <a:rPr lang="zh-CN" altLang="en-US" dirty="0">
                <a:solidFill>
                  <a:srgbClr val="08122A"/>
                </a:solidFill>
                <a:ea typeface="宋体" panose="02010600030101010101" pitchFamily="2" charset="-122"/>
              </a:rPr>
            </a:br>
            <a:r>
              <a:rPr lang="zh-CN" altLang="en-US" dirty="0">
                <a:ea typeface="宋体" panose="02010600030101010101" pitchFamily="2" charset="-122"/>
              </a:rPr>
              <a:t>　　</a:t>
            </a:r>
            <a:endParaRPr lang="zh-CN" altLang="en-US" dirty="0">
              <a:ea typeface="宋体" panose="02010600030101010101" pitchFamily="2" charset="-122"/>
            </a:endParaRPr>
          </a:p>
        </p:txBody>
      </p:sp>
      <p:grpSp>
        <p:nvGrpSpPr>
          <p:cNvPr id="71684" name="Group 3"/>
          <p:cNvGrpSpPr/>
          <p:nvPr/>
        </p:nvGrpSpPr>
        <p:grpSpPr>
          <a:xfrm>
            <a:off x="2195513" y="3355975"/>
            <a:ext cx="4905375" cy="2425700"/>
            <a:chOff x="995" y="1472"/>
            <a:chExt cx="3785" cy="1872"/>
          </a:xfrm>
        </p:grpSpPr>
        <p:sp>
          <p:nvSpPr>
            <p:cNvPr id="71695" name="AutoShape 4"/>
            <p:cNvSpPr/>
            <p:nvPr/>
          </p:nvSpPr>
          <p:spPr>
            <a:xfrm>
              <a:off x="995" y="1588"/>
              <a:ext cx="3785" cy="1756"/>
            </a:xfrm>
            <a:custGeom>
              <a:avLst/>
              <a:gdLst>
                <a:gd name="txL" fmla="*/ 3162 w 21600"/>
                <a:gd name="txT" fmla="*/ 3161 h 21600"/>
                <a:gd name="txR" fmla="*/ 18438 w 21600"/>
                <a:gd name="txB" fmla="*/ 18439 h 21600"/>
              </a:gdLst>
              <a:ahLst/>
              <a:cxnLst>
                <a:cxn ang="0">
                  <a:pos x="58" y="0"/>
                </a:cxn>
                <a:cxn ang="0">
                  <a:pos x="17" y="2"/>
                </a:cxn>
                <a:cxn ang="0">
                  <a:pos x="0" y="6"/>
                </a:cxn>
                <a:cxn ang="0">
                  <a:pos x="17" y="10"/>
                </a:cxn>
                <a:cxn ang="0">
                  <a:pos x="58" y="12"/>
                </a:cxn>
                <a:cxn ang="0">
                  <a:pos x="99" y="10"/>
                </a:cxn>
                <a:cxn ang="0">
                  <a:pos x="116" y="6"/>
                </a:cxn>
                <a:cxn ang="0">
                  <a:pos x="99" y="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alpha val="100000"/>
                  </a:srgbClr>
                </a:gs>
                <a:gs pos="50000">
                  <a:srgbClr val="808080">
                    <a:alpha val="100000"/>
                  </a:srgbClr>
                </a:gs>
                <a:gs pos="100000">
                  <a:srgbClr val="3B3B3B">
                    <a:alpha val="100000"/>
                  </a:srgbClr>
                </a:gs>
              </a:gsLst>
              <a:lin ang="18900000" scaled="1"/>
              <a:tileRect/>
            </a:gradFill>
            <a:ln w="9525">
              <a:noFill/>
            </a:ln>
          </p:spPr>
          <p:txBody>
            <a:bodyPr/>
            <a:p>
              <a:endParaRPr lang="zh-CN" altLang="en-US"/>
            </a:p>
          </p:txBody>
        </p:sp>
        <p:sp>
          <p:nvSpPr>
            <p:cNvPr id="1167365" name="AutoShape 5"/>
            <p:cNvSpPr>
              <a:spLocks noChangeArrowheads="1"/>
            </p:cNvSpPr>
            <p:nvPr/>
          </p:nvSpPr>
          <p:spPr bwMode="gray">
            <a:xfrm>
              <a:off x="995" y="1478"/>
              <a:ext cx="3785" cy="1756"/>
            </a:xfrm>
            <a:custGeom>
              <a:avLst/>
              <a:gdLst>
                <a:gd name="T0" fmla="*/ 1893 w 21600"/>
                <a:gd name="T1" fmla="*/ 0 h 21600"/>
                <a:gd name="T2" fmla="*/ 554 w 21600"/>
                <a:gd name="T3" fmla="*/ 257 h 21600"/>
                <a:gd name="T4" fmla="*/ 0 w 21600"/>
                <a:gd name="T5" fmla="*/ 878 h 21600"/>
                <a:gd name="T6" fmla="*/ 554 w 21600"/>
                <a:gd name="T7" fmla="*/ 1499 h 21600"/>
                <a:gd name="T8" fmla="*/ 1893 w 21600"/>
                <a:gd name="T9" fmla="*/ 1756 h 21600"/>
                <a:gd name="T10" fmla="*/ 3231 w 21600"/>
                <a:gd name="T11" fmla="*/ 1499 h 21600"/>
                <a:gd name="T12" fmla="*/ 3785 w 21600"/>
                <a:gd name="T13" fmla="*/ 878 h 21600"/>
                <a:gd name="T14" fmla="*/ 3231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amma/>
                    <a:tint val="34902"/>
                    <a:invGamma/>
                  </a:schemeClr>
                </a:gs>
                <a:gs pos="100000">
                  <a:schemeClr val="accent2"/>
                </a:gs>
              </a:gsLst>
              <a:path path="rect">
                <a:fillToRect l="50000" t="50000" r="50000" b="50000"/>
              </a:path>
            </a:gradFill>
            <a:ln>
              <a:noFill/>
            </a:ln>
          </p:spPr>
          <p:txBody>
            <a:bodyPr wrap="none" anchor="ct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71697" name="Line 6"/>
            <p:cNvSpPr/>
            <p:nvPr/>
          </p:nvSpPr>
          <p:spPr>
            <a:xfrm flipV="1">
              <a:off x="2872" y="1472"/>
              <a:ext cx="0" cy="359"/>
            </a:xfrm>
            <a:prstGeom prst="line">
              <a:avLst/>
            </a:prstGeom>
            <a:ln w="9525" cap="flat" cmpd="sng">
              <a:solidFill>
                <a:schemeClr val="bg1"/>
              </a:solidFill>
              <a:prstDash val="solid"/>
              <a:headEnd type="none" w="med" len="med"/>
              <a:tailEnd type="none" w="med" len="med"/>
            </a:ln>
          </p:spPr>
        </p:sp>
        <p:sp>
          <p:nvSpPr>
            <p:cNvPr id="71698" name="Line 7"/>
            <p:cNvSpPr/>
            <p:nvPr/>
          </p:nvSpPr>
          <p:spPr>
            <a:xfrm>
              <a:off x="1793" y="1974"/>
              <a:ext cx="0" cy="115"/>
            </a:xfrm>
            <a:prstGeom prst="line">
              <a:avLst/>
            </a:prstGeom>
            <a:ln w="9525" cap="flat" cmpd="sng">
              <a:solidFill>
                <a:schemeClr val="bg1"/>
              </a:solidFill>
              <a:prstDash val="solid"/>
              <a:headEnd type="none" w="med" len="med"/>
              <a:tailEnd type="none" w="med" len="med"/>
            </a:ln>
          </p:spPr>
        </p:sp>
        <p:sp>
          <p:nvSpPr>
            <p:cNvPr id="71699" name="Line 8"/>
            <p:cNvSpPr/>
            <p:nvPr/>
          </p:nvSpPr>
          <p:spPr>
            <a:xfrm>
              <a:off x="3951" y="1959"/>
              <a:ext cx="0" cy="123"/>
            </a:xfrm>
            <a:prstGeom prst="line">
              <a:avLst/>
            </a:prstGeom>
            <a:ln w="9525" cap="flat" cmpd="sng">
              <a:solidFill>
                <a:schemeClr val="bg1"/>
              </a:solidFill>
              <a:prstDash val="solid"/>
              <a:headEnd type="none" w="med" len="med"/>
              <a:tailEnd type="none" w="med" len="med"/>
            </a:ln>
          </p:spPr>
        </p:sp>
        <p:sp>
          <p:nvSpPr>
            <p:cNvPr id="71700" name="Line 9"/>
            <p:cNvSpPr/>
            <p:nvPr/>
          </p:nvSpPr>
          <p:spPr>
            <a:xfrm flipV="1">
              <a:off x="3951" y="1794"/>
              <a:ext cx="384" cy="165"/>
            </a:xfrm>
            <a:prstGeom prst="line">
              <a:avLst/>
            </a:prstGeom>
            <a:ln w="9525" cap="flat" cmpd="sng">
              <a:solidFill>
                <a:schemeClr val="bg1"/>
              </a:solidFill>
              <a:prstDash val="solid"/>
              <a:headEnd type="none" w="med" len="med"/>
              <a:tailEnd type="none" w="med" len="med"/>
            </a:ln>
          </p:spPr>
        </p:sp>
        <p:sp>
          <p:nvSpPr>
            <p:cNvPr id="71701" name="Line 10"/>
            <p:cNvSpPr/>
            <p:nvPr/>
          </p:nvSpPr>
          <p:spPr>
            <a:xfrm flipH="1" flipV="1">
              <a:off x="1413" y="1801"/>
              <a:ext cx="378" cy="171"/>
            </a:xfrm>
            <a:prstGeom prst="line">
              <a:avLst/>
            </a:prstGeom>
            <a:ln w="9525" cap="flat" cmpd="sng">
              <a:solidFill>
                <a:schemeClr val="bg1"/>
              </a:solidFill>
              <a:prstDash val="solid"/>
              <a:headEnd type="none" w="med" len="med"/>
              <a:tailEnd type="none" w="med" len="med"/>
            </a:ln>
          </p:spPr>
        </p:sp>
        <p:sp>
          <p:nvSpPr>
            <p:cNvPr id="71702" name="Line 11"/>
            <p:cNvSpPr/>
            <p:nvPr/>
          </p:nvSpPr>
          <p:spPr>
            <a:xfrm flipH="1">
              <a:off x="1856" y="2884"/>
              <a:ext cx="291" cy="209"/>
            </a:xfrm>
            <a:prstGeom prst="line">
              <a:avLst/>
            </a:prstGeom>
            <a:ln w="9525" cap="flat" cmpd="sng">
              <a:solidFill>
                <a:schemeClr val="bg1"/>
              </a:solidFill>
              <a:prstDash val="solid"/>
              <a:headEnd type="none" w="med" len="med"/>
              <a:tailEnd type="none" w="med" len="med"/>
            </a:ln>
          </p:spPr>
        </p:sp>
        <p:sp>
          <p:nvSpPr>
            <p:cNvPr id="71703" name="Line 12"/>
            <p:cNvSpPr/>
            <p:nvPr/>
          </p:nvSpPr>
          <p:spPr>
            <a:xfrm>
              <a:off x="3752" y="2843"/>
              <a:ext cx="365" cy="181"/>
            </a:xfrm>
            <a:prstGeom prst="line">
              <a:avLst/>
            </a:prstGeom>
            <a:ln w="9525" cap="flat" cmpd="sng">
              <a:solidFill>
                <a:schemeClr val="bg1"/>
              </a:solidFill>
              <a:prstDash val="solid"/>
              <a:headEnd type="none" w="med" len="med"/>
              <a:tailEnd type="none" w="med" len="med"/>
            </a:ln>
          </p:spPr>
        </p:sp>
        <p:sp>
          <p:nvSpPr>
            <p:cNvPr id="71704" name="Line 13"/>
            <p:cNvSpPr/>
            <p:nvPr/>
          </p:nvSpPr>
          <p:spPr>
            <a:xfrm flipH="1">
              <a:off x="1850" y="3090"/>
              <a:ext cx="7" cy="110"/>
            </a:xfrm>
            <a:prstGeom prst="line">
              <a:avLst/>
            </a:prstGeom>
            <a:ln w="9525" cap="flat" cmpd="sng">
              <a:solidFill>
                <a:schemeClr val="bg1"/>
              </a:solidFill>
              <a:prstDash val="solid"/>
              <a:headEnd type="none" w="med" len="med"/>
              <a:tailEnd type="none" w="med" len="med"/>
            </a:ln>
          </p:spPr>
        </p:sp>
        <p:sp>
          <p:nvSpPr>
            <p:cNvPr id="71705" name="Line 14"/>
            <p:cNvSpPr/>
            <p:nvPr/>
          </p:nvSpPr>
          <p:spPr>
            <a:xfrm flipH="1">
              <a:off x="4112" y="3022"/>
              <a:ext cx="7" cy="110"/>
            </a:xfrm>
            <a:prstGeom prst="line">
              <a:avLst/>
            </a:prstGeom>
            <a:ln w="9525" cap="flat" cmpd="sng">
              <a:solidFill>
                <a:schemeClr val="bg1"/>
              </a:solidFill>
              <a:prstDash val="solid"/>
              <a:headEnd type="none" w="med" len="med"/>
              <a:tailEnd type="none" w="med" len="med"/>
            </a:ln>
          </p:spPr>
        </p:sp>
      </p:grpSp>
      <p:sp>
        <p:nvSpPr>
          <p:cNvPr id="71685" name="Line 19"/>
          <p:cNvSpPr/>
          <p:nvPr/>
        </p:nvSpPr>
        <p:spPr>
          <a:xfrm flipV="1">
            <a:off x="1908175" y="4581525"/>
            <a:ext cx="576263" cy="0"/>
          </a:xfrm>
          <a:prstGeom prst="line">
            <a:avLst/>
          </a:prstGeom>
          <a:ln w="9525" cap="flat" cmpd="sng">
            <a:solidFill>
              <a:schemeClr val="tx1"/>
            </a:solidFill>
            <a:prstDash val="solid"/>
            <a:headEnd type="none" w="med" len="med"/>
            <a:tailEnd type="oval" w="med" len="med"/>
          </a:ln>
        </p:spPr>
      </p:sp>
      <p:sp>
        <p:nvSpPr>
          <p:cNvPr id="71686" name="Text Box 20"/>
          <p:cNvSpPr txBox="1"/>
          <p:nvPr/>
        </p:nvSpPr>
        <p:spPr>
          <a:xfrm>
            <a:off x="2555875" y="2781300"/>
            <a:ext cx="1676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１</a:t>
            </a:r>
            <a:r>
              <a:rPr lang="en-US" altLang="zh-CN" sz="2000" b="1" dirty="0">
                <a:ea typeface="宋体" panose="02010600030101010101" pitchFamily="2" charset="-122"/>
              </a:rPr>
              <a:t>.</a:t>
            </a:r>
            <a:r>
              <a:rPr lang="zh-CN" altLang="en-US" sz="2000" b="1" dirty="0">
                <a:ea typeface="宋体" panose="02010600030101010101" pitchFamily="2" charset="-122"/>
              </a:rPr>
              <a:t>思想意识</a:t>
            </a:r>
            <a:endParaRPr lang="zh-CN" altLang="en-US" sz="2000" b="1" dirty="0">
              <a:ea typeface="宋体" panose="02010600030101010101" pitchFamily="2" charset="-122"/>
            </a:endParaRPr>
          </a:p>
        </p:txBody>
      </p:sp>
      <p:sp>
        <p:nvSpPr>
          <p:cNvPr id="71687" name="Text Box 21"/>
          <p:cNvSpPr txBox="1"/>
          <p:nvPr/>
        </p:nvSpPr>
        <p:spPr>
          <a:xfrm>
            <a:off x="5487988" y="2781300"/>
            <a:ext cx="16764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５</a:t>
            </a:r>
            <a:r>
              <a:rPr lang="en-US" altLang="zh-CN" sz="2000" b="1" dirty="0">
                <a:ea typeface="宋体" panose="02010600030101010101" pitchFamily="2" charset="-122"/>
              </a:rPr>
              <a:t>.</a:t>
            </a:r>
            <a:r>
              <a:rPr lang="zh-CN" altLang="en-US" sz="2000" b="1" dirty="0">
                <a:ea typeface="宋体" panose="02010600030101010101" pitchFamily="2" charset="-122"/>
              </a:rPr>
              <a:t>获得法定资格和能力</a:t>
            </a:r>
            <a:endParaRPr lang="zh-CN" altLang="en-US" sz="2000" b="1" dirty="0">
              <a:ea typeface="宋体" panose="02010600030101010101" pitchFamily="2" charset="-122"/>
            </a:endParaRPr>
          </a:p>
        </p:txBody>
      </p:sp>
      <p:sp>
        <p:nvSpPr>
          <p:cNvPr id="71688" name="Text Box 22"/>
          <p:cNvSpPr txBox="1"/>
          <p:nvPr/>
        </p:nvSpPr>
        <p:spPr>
          <a:xfrm>
            <a:off x="7283450" y="4314825"/>
            <a:ext cx="1609725"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ea typeface="宋体" panose="02010600030101010101" pitchFamily="2" charset="-122"/>
              </a:rPr>
              <a:t>４</a:t>
            </a:r>
            <a:r>
              <a:rPr lang="en-US" altLang="zh-CN" sz="2000" b="1" dirty="0">
                <a:ea typeface="宋体" panose="02010600030101010101" pitchFamily="2" charset="-122"/>
              </a:rPr>
              <a:t>.</a:t>
            </a:r>
            <a:r>
              <a:rPr lang="zh-CN" altLang="en-US" sz="2000" b="1" dirty="0">
                <a:ea typeface="宋体" panose="02010600030101010101" pitchFamily="2" charset="-122"/>
              </a:rPr>
              <a:t>正确使用救护器材</a:t>
            </a:r>
            <a:endParaRPr lang="zh-CN" altLang="en-US" sz="2000" b="1" dirty="0">
              <a:ea typeface="宋体" panose="02010600030101010101" pitchFamily="2" charset="-122"/>
            </a:endParaRPr>
          </a:p>
        </p:txBody>
      </p:sp>
      <p:sp>
        <p:nvSpPr>
          <p:cNvPr id="71689" name="Text Box 23"/>
          <p:cNvSpPr txBox="1"/>
          <p:nvPr/>
        </p:nvSpPr>
        <p:spPr>
          <a:xfrm>
            <a:off x="3886200" y="6070600"/>
            <a:ext cx="20542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３</a:t>
            </a:r>
            <a:r>
              <a:rPr lang="en-US" altLang="zh-CN" sz="2000" b="1" dirty="0">
                <a:ea typeface="宋体" panose="02010600030101010101" pitchFamily="2" charset="-122"/>
              </a:rPr>
              <a:t>.</a:t>
            </a:r>
            <a:r>
              <a:rPr lang="zh-CN" altLang="en-US" sz="2000" b="1" dirty="0">
                <a:ea typeface="宋体" panose="02010600030101010101" pitchFamily="2" charset="-122"/>
              </a:rPr>
              <a:t>了解岗位风险</a:t>
            </a:r>
            <a:endParaRPr lang="en-US" altLang="zh-CN" sz="2000" b="1" dirty="0">
              <a:ea typeface="宋体" panose="02010600030101010101" pitchFamily="2" charset="-122"/>
            </a:endParaRPr>
          </a:p>
        </p:txBody>
      </p:sp>
      <p:sp>
        <p:nvSpPr>
          <p:cNvPr id="71690" name="Text Box 24"/>
          <p:cNvSpPr txBox="1"/>
          <p:nvPr/>
        </p:nvSpPr>
        <p:spPr>
          <a:xfrm>
            <a:off x="388938" y="4318000"/>
            <a:ext cx="1570037"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ea typeface="宋体" panose="02010600030101010101" pitchFamily="2" charset="-122"/>
              </a:rPr>
              <a:t>２</a:t>
            </a:r>
            <a:r>
              <a:rPr lang="en-US" altLang="zh-CN" sz="2000" b="1" dirty="0">
                <a:ea typeface="宋体" panose="02010600030101010101" pitchFamily="2" charset="-122"/>
              </a:rPr>
              <a:t>.</a:t>
            </a:r>
            <a:r>
              <a:rPr lang="zh-CN" altLang="en-US" sz="2000" b="1" dirty="0">
                <a:ea typeface="宋体" panose="02010600030101010101" pitchFamily="2" charset="-122"/>
              </a:rPr>
              <a:t>正确而且熟练的岗位操作</a:t>
            </a:r>
            <a:endParaRPr lang="zh-CN" altLang="en-US" sz="2000" b="1" dirty="0">
              <a:ea typeface="宋体" panose="02010600030101010101" pitchFamily="2" charset="-122"/>
            </a:endParaRPr>
          </a:p>
        </p:txBody>
      </p:sp>
      <p:sp>
        <p:nvSpPr>
          <p:cNvPr id="71691" name="Line 17"/>
          <p:cNvSpPr/>
          <p:nvPr/>
        </p:nvSpPr>
        <p:spPr>
          <a:xfrm flipV="1">
            <a:off x="4787900" y="5486400"/>
            <a:ext cx="0" cy="534988"/>
          </a:xfrm>
          <a:prstGeom prst="line">
            <a:avLst/>
          </a:prstGeom>
          <a:ln w="9525" cap="flat" cmpd="sng">
            <a:solidFill>
              <a:schemeClr val="tx1"/>
            </a:solidFill>
            <a:prstDash val="solid"/>
            <a:headEnd type="none" w="med" len="med"/>
            <a:tailEnd type="oval" w="med" len="med"/>
          </a:ln>
        </p:spPr>
      </p:sp>
      <p:sp>
        <p:nvSpPr>
          <p:cNvPr id="71692" name="Line 18"/>
          <p:cNvSpPr/>
          <p:nvPr/>
        </p:nvSpPr>
        <p:spPr>
          <a:xfrm flipH="1" flipV="1">
            <a:off x="6732588" y="4581525"/>
            <a:ext cx="576262" cy="0"/>
          </a:xfrm>
          <a:prstGeom prst="line">
            <a:avLst/>
          </a:prstGeom>
          <a:ln w="9525" cap="flat" cmpd="sng">
            <a:solidFill>
              <a:schemeClr val="tx1"/>
            </a:solidFill>
            <a:prstDash val="solid"/>
            <a:headEnd type="none" w="med" len="med"/>
            <a:tailEnd type="oval" w="med" len="med"/>
          </a:ln>
        </p:spPr>
      </p:sp>
      <p:sp>
        <p:nvSpPr>
          <p:cNvPr id="71693" name="Line 16"/>
          <p:cNvSpPr/>
          <p:nvPr/>
        </p:nvSpPr>
        <p:spPr>
          <a:xfrm flipH="1">
            <a:off x="5519738" y="3213100"/>
            <a:ext cx="347662" cy="409575"/>
          </a:xfrm>
          <a:prstGeom prst="line">
            <a:avLst/>
          </a:prstGeom>
          <a:ln w="9525" cap="flat" cmpd="sng">
            <a:solidFill>
              <a:schemeClr val="tx1"/>
            </a:solidFill>
            <a:prstDash val="solid"/>
            <a:headEnd type="none" w="med" len="med"/>
            <a:tailEnd type="oval" w="med" len="med"/>
          </a:ln>
        </p:spPr>
      </p:sp>
      <p:sp>
        <p:nvSpPr>
          <p:cNvPr id="71694" name="Line 15"/>
          <p:cNvSpPr/>
          <p:nvPr/>
        </p:nvSpPr>
        <p:spPr>
          <a:xfrm>
            <a:off x="3419475" y="3141663"/>
            <a:ext cx="280988" cy="431800"/>
          </a:xfrm>
          <a:prstGeom prst="line">
            <a:avLst/>
          </a:prstGeom>
          <a:ln w="9525" cap="flat" cmpd="sng">
            <a:solidFill>
              <a:schemeClr val="tx1"/>
            </a:solidFill>
            <a:prstDash val="solid"/>
            <a:headEnd type="none" w="med" len="med"/>
            <a:tailEnd type="oval" w="med" len="med"/>
          </a:ln>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2707"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2.</a:t>
            </a:r>
            <a:r>
              <a:rPr lang="zh-CN" altLang="en-US" sz="3600" b="1" dirty="0">
                <a:solidFill>
                  <a:srgbClr val="08122A"/>
                </a:solidFill>
                <a:ea typeface="宋体" panose="02010600030101010101" pitchFamily="2" charset="-122"/>
              </a:rPr>
              <a:t>能力和培训</a:t>
            </a:r>
            <a:endParaRPr lang="zh-CN" altLang="en-US" sz="3600" b="1" dirty="0">
              <a:solidFill>
                <a:srgbClr val="08122A"/>
              </a:solidFill>
              <a:ea typeface="宋体" panose="02010600030101010101" pitchFamily="2" charset="-122"/>
            </a:endParaRPr>
          </a:p>
          <a:p>
            <a:pPr>
              <a:buNone/>
            </a:pP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(3)</a:t>
            </a:r>
            <a:r>
              <a:rPr lang="zh-CN" altLang="en-US" sz="2800" dirty="0">
                <a:solidFill>
                  <a:srgbClr val="08122A"/>
                </a:solidFill>
                <a:ea typeface="宋体" panose="02010600030101010101" pitchFamily="2" charset="-122"/>
              </a:rPr>
              <a:t>培训内容</a:t>
            </a:r>
            <a:br>
              <a:rPr lang="zh-CN" altLang="en-US" sz="2800" dirty="0">
                <a:solidFill>
                  <a:srgbClr val="08122A"/>
                </a:solidFill>
                <a:ea typeface="宋体" panose="02010600030101010101" pitchFamily="2" charset="-122"/>
              </a:rPr>
            </a:br>
            <a:r>
              <a:rPr lang="zh-CN" altLang="en-US" sz="2800" dirty="0">
                <a:ea typeface="宋体" panose="02010600030101010101" pitchFamily="2" charset="-122"/>
              </a:rPr>
              <a:t>　　培训内容应包括煤矿生产的特点和在生产中可能存在的危害，以及一旦发生事故，自救和救护的设备、手段和方法。通过培训至少应使员工了解可能存在的危害，如：电气设备等可能引起的明火、瓦斯爆炸、煤尘爆炸、冲击地压、突水、片帮冒顶、电伤害、机械伤害、粉尘危害、噪声危害、振动危害等。</a:t>
            </a:r>
            <a:br>
              <a:rPr lang="zh-CN" altLang="en-US" sz="2800" dirty="0">
                <a:ea typeface="宋体" panose="02010600030101010101" pitchFamily="2" charset="-122"/>
              </a:rPr>
            </a:br>
            <a:endParaRPr lang="zh-CN" altLang="en-US" sz="2800" dirty="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3731"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(1)</a:t>
            </a:r>
            <a:r>
              <a:rPr lang="zh-CN" altLang="en-US" dirty="0">
                <a:solidFill>
                  <a:srgbClr val="111111"/>
                </a:solidFill>
                <a:ea typeface="宋体" panose="02010600030101010101" pitchFamily="2" charset="-122"/>
              </a:rPr>
              <a:t>内容</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a)</a:t>
            </a:r>
            <a:r>
              <a:rPr lang="zh-CN" altLang="en-US" dirty="0">
                <a:solidFill>
                  <a:srgbClr val="111111"/>
                </a:solidFill>
                <a:ea typeface="宋体" panose="02010600030101010101" pitchFamily="2" charset="-122"/>
              </a:rPr>
              <a:t>企业的职业安全健康方针和目标；</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b)</a:t>
            </a:r>
            <a:r>
              <a:rPr lang="zh-CN" altLang="en-US" dirty="0">
                <a:solidFill>
                  <a:srgbClr val="111111"/>
                </a:solidFill>
                <a:ea typeface="宋体" panose="02010600030101010101" pitchFamily="2" charset="-122"/>
              </a:rPr>
              <a:t>为实施职业安全健康管理体系所确定的关键岗位与职责；</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c)</a:t>
            </a:r>
            <a:r>
              <a:rPr lang="zh-CN" altLang="en-US" dirty="0">
                <a:solidFill>
                  <a:srgbClr val="111111"/>
                </a:solidFill>
                <a:ea typeface="宋体" panose="02010600030101010101" pitchFamily="2" charset="-122"/>
              </a:rPr>
              <a:t>重大职业安全健康危害、重大危险源清单以及相应预防和控制措施；</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d)</a:t>
            </a:r>
            <a:r>
              <a:rPr lang="zh-CN" altLang="en-US" dirty="0">
                <a:solidFill>
                  <a:srgbClr val="111111"/>
                </a:solidFill>
                <a:ea typeface="宋体" panose="02010600030101010101" pitchFamily="2" charset="-122"/>
              </a:rPr>
              <a:t>职业安全健康管理体系框架内的管理方案、程序、作业指导书和其它内部文件。</a:t>
            </a:r>
            <a:endParaRPr lang="zh-CN" altLang="en-US" dirty="0">
              <a:solidFill>
                <a:srgbClr val="111111"/>
              </a:solidFill>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4755"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(2)</a:t>
            </a:r>
            <a:r>
              <a:rPr lang="zh-CN" altLang="en-US" dirty="0">
                <a:solidFill>
                  <a:srgbClr val="111111"/>
                </a:solidFill>
                <a:ea typeface="宋体" panose="02010600030101010101" pitchFamily="2" charset="-122"/>
              </a:rPr>
              <a:t>体系文件编制</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1)</a:t>
            </a:r>
            <a:r>
              <a:rPr lang="zh-CN" altLang="en-US" dirty="0">
                <a:solidFill>
                  <a:srgbClr val="111111"/>
                </a:solidFill>
                <a:ea typeface="宋体" panose="02010600030101010101" pitchFamily="2" charset="-122"/>
              </a:rPr>
              <a:t>成立编写小组</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成立由相关熟悉生产过程中安全健康管理、设备管理、工艺流程、技术设计、工程项目管理等人员参加的编写小组。对小组人员进行有关职业安全健康管理体系知识的培训，统一文件格式</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2)</a:t>
            </a:r>
            <a:r>
              <a:rPr lang="zh-CN" altLang="en-US" dirty="0">
                <a:solidFill>
                  <a:srgbClr val="111111"/>
                </a:solidFill>
                <a:ea typeface="宋体" panose="02010600030101010101" pitchFamily="2" charset="-122"/>
              </a:rPr>
              <a:t>编制文件过程中应考虑的因素</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5779"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(3)</a:t>
            </a:r>
            <a:r>
              <a:rPr lang="zh-CN" altLang="en-US" dirty="0">
                <a:solidFill>
                  <a:srgbClr val="111111"/>
                </a:solidFill>
                <a:ea typeface="宋体" panose="02010600030101010101" pitchFamily="2" charset="-122"/>
              </a:rPr>
              <a:t>应建立并保存字迹清楚、标识明确的职业安全健康记录</a:t>
            </a:r>
            <a:br>
              <a:rPr lang="zh-CN" altLang="en-US" dirty="0">
                <a:solidFill>
                  <a:srgbClr val="111111"/>
                </a:solidFill>
                <a:ea typeface="宋体" panose="02010600030101010101" pitchFamily="2" charset="-122"/>
              </a:rPr>
            </a:br>
            <a:r>
              <a:rPr lang="en-US" altLang="zh-CN" dirty="0">
                <a:solidFill>
                  <a:srgbClr val="111111"/>
                </a:solidFill>
                <a:ea typeface="宋体" panose="02010600030101010101" pitchFamily="2" charset="-122"/>
              </a:rPr>
              <a:t>(4)</a:t>
            </a:r>
            <a:r>
              <a:rPr lang="zh-CN" altLang="en-US" dirty="0">
                <a:solidFill>
                  <a:srgbClr val="111111"/>
                </a:solidFill>
                <a:ea typeface="宋体" panose="02010600030101010101" pitchFamily="2" charset="-122"/>
              </a:rPr>
              <a:t>煤矿企业记录的管理</a:t>
            </a:r>
            <a:br>
              <a:rPr lang="zh-CN" altLang="en-US" dirty="0">
                <a:solidFill>
                  <a:srgbClr val="111111"/>
                </a:solidFill>
                <a:ea typeface="宋体" panose="02010600030101010101" pitchFamily="2" charset="-122"/>
              </a:rPr>
            </a:br>
            <a:endParaRPr lang="zh-CN" altLang="en-US" dirty="0">
              <a:solidFill>
                <a:srgbClr val="111111"/>
              </a:solidFill>
              <a:ea typeface="宋体" panose="02010600030101010101" pitchFamily="2" charset="-122"/>
            </a:endParaRPr>
          </a:p>
          <a:p>
            <a:pPr>
              <a:buNone/>
            </a:pPr>
            <a:endParaRPr lang="zh-CN" altLang="en-US" dirty="0">
              <a:solidFill>
                <a:srgbClr val="111111"/>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150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1508" name="Text Box 3"/>
          <p:cNvSpPr txBox="1"/>
          <p:nvPr/>
        </p:nvSpPr>
        <p:spPr>
          <a:xfrm>
            <a:off x="620713" y="677863"/>
            <a:ext cx="6831012"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800" b="1" dirty="0">
                <a:solidFill>
                  <a:schemeClr val="bg1"/>
                </a:solidFill>
                <a:ea typeface="宋体" panose="02010600030101010101" pitchFamily="2" charset="-122"/>
              </a:rPr>
              <a:t>1.</a:t>
            </a:r>
            <a:r>
              <a:rPr lang="zh-CN" altLang="en-US" sz="2800" b="1" dirty="0">
                <a:solidFill>
                  <a:schemeClr val="bg1"/>
                </a:solidFill>
                <a:ea typeface="宋体" panose="02010600030101010101" pitchFamily="2" charset="-122"/>
              </a:rPr>
              <a:t>职业健康安全评价体系</a:t>
            </a:r>
            <a:r>
              <a:rPr lang="en-US" altLang="zh-CN" sz="2800" b="1" dirty="0">
                <a:solidFill>
                  <a:schemeClr val="bg1"/>
                </a:solidFill>
                <a:ea typeface="宋体" panose="02010600030101010101" pitchFamily="2" charset="-122"/>
              </a:rPr>
              <a:t>18001</a:t>
            </a:r>
            <a:r>
              <a:rPr lang="zh-CN" altLang="en-US" sz="2800" b="1" dirty="0">
                <a:solidFill>
                  <a:schemeClr val="bg1"/>
                </a:solidFill>
                <a:ea typeface="宋体" panose="02010600030101010101" pitchFamily="2" charset="-122"/>
              </a:rPr>
              <a:t>的产生背景</a:t>
            </a:r>
            <a:endParaRPr lang="zh-CN" altLang="en-US" sz="2800" b="1" dirty="0">
              <a:solidFill>
                <a:schemeClr val="bg1"/>
              </a:solidFill>
              <a:ea typeface="宋体" panose="02010600030101010101" pitchFamily="2" charset="-122"/>
            </a:endParaRPr>
          </a:p>
        </p:txBody>
      </p:sp>
      <p:sp>
        <p:nvSpPr>
          <p:cNvPr id="1344516"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510"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44518" name="Text Box 6"/>
          <p:cNvSpPr txBox="1">
            <a:spLocks noChangeArrowheads="1"/>
          </p:cNvSpPr>
          <p:nvPr/>
        </p:nvSpPr>
        <p:spPr bwMode="black">
          <a:xfrm>
            <a:off x="4140200" y="2060575"/>
            <a:ext cx="4537075" cy="473075"/>
          </a:xfrm>
          <a:prstGeom prst="rect">
            <a:avLst/>
          </a:prstGeom>
          <a:noFill/>
          <a:ln w="9525" algn="ctr">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a:t>
            </a:r>
            <a:r>
              <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世界发达国家各自建立标准</a:t>
            </a:r>
            <a:endPar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44519" name="Text Box 7"/>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111111"/>
                </a:solidFill>
                <a:latin typeface="Times New Roman" panose="02020603050405020304" pitchFamily="18" charset="0"/>
                <a:ea typeface="宋体" panose="02010600030101010101" pitchFamily="2" charset="-122"/>
              </a:rPr>
              <a:t>2.</a:t>
            </a:r>
            <a:r>
              <a:rPr lang="zh-CN" altLang="en-US" sz="2500" b="1" dirty="0">
                <a:solidFill>
                  <a:srgbClr val="111111"/>
                </a:solidFill>
                <a:latin typeface="Times New Roman" panose="02020603050405020304" pitchFamily="18" charset="0"/>
                <a:ea typeface="宋体" panose="02010600030101010101" pitchFamily="2" charset="-122"/>
              </a:rPr>
              <a:t>为什么没有</a:t>
            </a:r>
            <a:r>
              <a:rPr lang="en-US" altLang="zh-CN" sz="2500" b="1" dirty="0">
                <a:solidFill>
                  <a:srgbClr val="111111"/>
                </a:solidFill>
                <a:latin typeface="Times New Roman" panose="02020603050405020304" pitchFamily="18" charset="0"/>
                <a:ea typeface="宋体" panose="02010600030101010101" pitchFamily="2" charset="-122"/>
              </a:rPr>
              <a:t>ISO 18001?</a:t>
            </a:r>
            <a:endParaRPr lang="en-US" altLang="zh-CN" sz="1600" b="1" dirty="0">
              <a:solidFill>
                <a:srgbClr val="111111"/>
              </a:solidFill>
              <a:ea typeface="宋体" panose="02010600030101010101" pitchFamily="2" charset="-122"/>
            </a:endParaRPr>
          </a:p>
        </p:txBody>
      </p:sp>
      <p:sp>
        <p:nvSpPr>
          <p:cNvPr id="1344520" name="Text Box 8"/>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2400" b="1" i="0" u="none" strike="noStrike" kern="1200" cap="none" spc="0" normalizeH="0" baseline="0" noProof="0">
                <a:ln>
                  <a:noFill/>
                </a:ln>
                <a:solidFill>
                  <a:srgbClr val="111111"/>
                </a:solidFill>
                <a:effectLst/>
                <a:uLnTx/>
                <a:uFillTx/>
                <a:latin typeface="Times New Roman" panose="02020603050405020304" pitchFamily="18" charset="0"/>
                <a:ea typeface="宋体" panose="02010600030101010101" pitchFamily="2" charset="-122"/>
                <a:cs typeface="+mn-cs"/>
              </a:rPr>
              <a:t>3.</a:t>
            </a:r>
            <a:r>
              <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为什么会出现职业健康安全？</a:t>
            </a:r>
            <a:endParaRPr kumimoji="1" lang="zh-CN" altLang="en-US" sz="2400" b="1" i="0" u="none" strike="noStrike" kern="1200" cap="none" spc="0" normalizeH="0" baseline="0" noProof="0">
              <a:ln>
                <a:noFill/>
              </a:ln>
              <a:solidFill>
                <a:srgbClr val="111111"/>
              </a:solidFill>
              <a:effectLst/>
              <a:uLnTx/>
              <a:uFillTx/>
              <a:latin typeface="Times New Roman" panose="02020603050405020304" pitchFamily="18" charset="0"/>
              <a:ea typeface="宋体" panose="02010600030101010101" pitchFamily="2" charset="-122"/>
              <a:cs typeface="+mn-cs"/>
            </a:endParaRPr>
          </a:p>
        </p:txBody>
      </p:sp>
      <p:grpSp>
        <p:nvGrpSpPr>
          <p:cNvPr id="21514" name="Group 9"/>
          <p:cNvGrpSpPr/>
          <p:nvPr/>
        </p:nvGrpSpPr>
        <p:grpSpPr>
          <a:xfrm>
            <a:off x="3492500" y="2092325"/>
            <a:ext cx="482600" cy="473075"/>
            <a:chOff x="480" y="1200"/>
            <a:chExt cx="1042" cy="1019"/>
          </a:xfrm>
        </p:grpSpPr>
        <p:grpSp>
          <p:nvGrpSpPr>
            <p:cNvPr id="21525" name="Group 10"/>
            <p:cNvGrpSpPr/>
            <p:nvPr/>
          </p:nvGrpSpPr>
          <p:grpSpPr>
            <a:xfrm>
              <a:off x="480" y="1200"/>
              <a:ext cx="1042" cy="1019"/>
              <a:chOff x="480" y="1200"/>
              <a:chExt cx="1042" cy="1019"/>
            </a:xfrm>
          </p:grpSpPr>
          <p:pic>
            <p:nvPicPr>
              <p:cNvPr id="21527" name="Picture 1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24" name="Oval 12"/>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26" name="Picture 13"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1515" name="Group 14"/>
          <p:cNvGrpSpPr/>
          <p:nvPr/>
        </p:nvGrpSpPr>
        <p:grpSpPr>
          <a:xfrm>
            <a:off x="3873500" y="3429000"/>
            <a:ext cx="482600" cy="473075"/>
            <a:chOff x="480" y="1200"/>
            <a:chExt cx="1042" cy="1019"/>
          </a:xfrm>
        </p:grpSpPr>
        <p:grpSp>
          <p:nvGrpSpPr>
            <p:cNvPr id="21521" name="Group 15"/>
            <p:cNvGrpSpPr/>
            <p:nvPr/>
          </p:nvGrpSpPr>
          <p:grpSpPr>
            <a:xfrm>
              <a:off x="480" y="1200"/>
              <a:ext cx="1042" cy="1019"/>
              <a:chOff x="480" y="1200"/>
              <a:chExt cx="1042" cy="1019"/>
            </a:xfrm>
          </p:grpSpPr>
          <p:pic>
            <p:nvPicPr>
              <p:cNvPr id="21523" name="Picture 16"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29" name="Oval 17"/>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22" name="Picture 18"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1516" name="Group 19"/>
          <p:cNvGrpSpPr/>
          <p:nvPr/>
        </p:nvGrpSpPr>
        <p:grpSpPr>
          <a:xfrm>
            <a:off x="3348038" y="4684713"/>
            <a:ext cx="482600" cy="473075"/>
            <a:chOff x="480" y="1200"/>
            <a:chExt cx="1042" cy="1019"/>
          </a:xfrm>
        </p:grpSpPr>
        <p:grpSp>
          <p:nvGrpSpPr>
            <p:cNvPr id="21517" name="Group 20"/>
            <p:cNvGrpSpPr/>
            <p:nvPr/>
          </p:nvGrpSpPr>
          <p:grpSpPr>
            <a:xfrm>
              <a:off x="480" y="1200"/>
              <a:ext cx="1042" cy="1019"/>
              <a:chOff x="480" y="1200"/>
              <a:chExt cx="1042" cy="1019"/>
            </a:xfrm>
          </p:grpSpPr>
          <p:pic>
            <p:nvPicPr>
              <p:cNvPr id="21519" name="Picture 2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34" name="Oval 22"/>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18" name="Picture 23"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44519"/>
                                        </p:tgtEl>
                                        <p:attrNameLst>
                                          <p:attrName>style.visibility</p:attrName>
                                        </p:attrNameLst>
                                      </p:cBhvr>
                                      <p:to>
                                        <p:strVal val="visible"/>
                                      </p:to>
                                    </p:set>
                                    <p:animEffect transition="in" filter="fade">
                                      <p:cBhvr>
                                        <p:cTn id="7" dur="770" decel="100000"/>
                                        <p:tgtEl>
                                          <p:spTgt spid="1344519"/>
                                        </p:tgtEl>
                                      </p:cBhvr>
                                    </p:animEffect>
                                    <p:animScale>
                                      <p:cBhvr>
                                        <p:cTn id="8" dur="770" decel="100000"/>
                                        <p:tgtEl>
                                          <p:spTgt spid="1344519"/>
                                        </p:tgtEl>
                                      </p:cBhvr>
                                      <p:from x="10000" y="10000"/>
                                      <p:to x="200000" y="450000"/>
                                    </p:animScale>
                                    <p:animScale>
                                      <p:cBhvr>
                                        <p:cTn id="9" dur="1230" accel="100000" fill="hold">
                                          <p:stCondLst>
                                            <p:cond delay="770"/>
                                          </p:stCondLst>
                                        </p:cTn>
                                        <p:tgtEl>
                                          <p:spTgt spid="1344519"/>
                                        </p:tgtEl>
                                      </p:cBhvr>
                                      <p:from x="200000" y="450000"/>
                                      <p:to x="100000" y="100000"/>
                                    </p:animScale>
                                    <p:set>
                                      <p:cBhvr>
                                        <p:cTn id="10" dur="770" fill="hold"/>
                                        <p:tgtEl>
                                          <p:spTgt spid="1344519"/>
                                        </p:tgtEl>
                                        <p:attrNameLst>
                                          <p:attrName>ppt_x</p:attrName>
                                        </p:attrNameLst>
                                      </p:cBhvr>
                                      <p:to>
                                        <p:strVal val="(0.5)"/>
                                      </p:to>
                                    </p:set>
                                    <p:anim from="(0.5)" to="(#ppt_x)" calcmode="lin" valueType="num">
                                      <p:cBhvr>
                                        <p:cTn id="11" dur="1230" accel="100000" fill="hold">
                                          <p:stCondLst>
                                            <p:cond delay="770"/>
                                          </p:stCondLst>
                                        </p:cTn>
                                        <p:tgtEl>
                                          <p:spTgt spid="1344519"/>
                                        </p:tgtEl>
                                        <p:attrNameLst>
                                          <p:attrName>ppt_x</p:attrName>
                                        </p:attrNameLst>
                                      </p:cBhvr>
                                    </p:anim>
                                    <p:set>
                                      <p:cBhvr>
                                        <p:cTn id="12" dur="770" fill="hold"/>
                                        <p:tgtEl>
                                          <p:spTgt spid="1344519"/>
                                        </p:tgtEl>
                                        <p:attrNameLst>
                                          <p:attrName>ppt_y</p:attrName>
                                        </p:attrNameLst>
                                      </p:cBhvr>
                                      <p:to>
                                        <p:strVal val="(#ppt_y+0.4)"/>
                                      </p:to>
                                    </p:set>
                                    <p:anim from="(#ppt_y+0.4)" to="(#ppt_y)" calcmode="lin" valueType="num">
                                      <p:cBhvr>
                                        <p:cTn id="13" dur="1230" accel="100000" fill="hold">
                                          <p:stCondLst>
                                            <p:cond delay="770"/>
                                          </p:stCondLst>
                                        </p:cTn>
                                        <p:tgtEl>
                                          <p:spTgt spid="13445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6803" name="Rectangle 3"/>
          <p:cNvSpPr>
            <a:spLocks noGrp="1"/>
          </p:cNvSpPr>
          <p:nvPr>
            <p:ph idx="1"/>
          </p:nvPr>
        </p:nvSpPr>
        <p:spPr>
          <a:ln/>
        </p:spPr>
        <p:txBody>
          <a:bodyPr vert="horz" wrap="square" lIns="91440" tIns="45720" rIns="91440" bIns="45720" anchor="t" anchorCtr="0"/>
          <a:p>
            <a:pPr>
              <a:lnSpc>
                <a:spcPct val="80000"/>
              </a:lnSpc>
              <a:buNone/>
            </a:pPr>
            <a:r>
              <a:rPr lang="en-US" altLang="zh-CN" b="1" dirty="0">
                <a:solidFill>
                  <a:srgbClr val="08122A"/>
                </a:solidFill>
                <a:ea typeface="宋体" panose="02010600030101010101" pitchFamily="2" charset="-122"/>
              </a:rPr>
              <a:t>4.</a:t>
            </a:r>
            <a:r>
              <a:rPr lang="zh-CN" altLang="en-US" b="1" dirty="0">
                <a:solidFill>
                  <a:srgbClr val="08122A"/>
                </a:solidFill>
                <a:ea typeface="宋体" panose="02010600030101010101" pitchFamily="2" charset="-122"/>
              </a:rPr>
              <a:t>协商与交流</a:t>
            </a:r>
            <a:endParaRPr lang="zh-CN" altLang="en-US" b="1" dirty="0">
              <a:solidFill>
                <a:srgbClr val="08122A"/>
              </a:solidFill>
              <a:ea typeface="宋体" panose="02010600030101010101" pitchFamily="2" charset="-122"/>
            </a:endParaRPr>
          </a:p>
          <a:p>
            <a:pPr>
              <a:lnSpc>
                <a:spcPct val="80000"/>
              </a:lnSpc>
              <a:buNone/>
            </a:pPr>
            <a:r>
              <a:rPr lang="zh-CN" altLang="en-US" sz="2800" dirty="0">
                <a:ea typeface="宋体" panose="02010600030101010101" pitchFamily="2" charset="-122"/>
              </a:rPr>
              <a:t>　</a:t>
            </a:r>
            <a:r>
              <a:rPr lang="en-US" altLang="zh-CN" sz="2800" dirty="0">
                <a:solidFill>
                  <a:srgbClr val="111111"/>
                </a:solidFill>
                <a:ea typeface="宋体" panose="02010600030101010101" pitchFamily="2" charset="-122"/>
              </a:rPr>
              <a:t>(1)</a:t>
            </a:r>
            <a:r>
              <a:rPr lang="zh-CN" altLang="en-US" sz="2800" dirty="0">
                <a:solidFill>
                  <a:srgbClr val="111111"/>
                </a:solidFill>
                <a:ea typeface="宋体" panose="02010600030101010101" pitchFamily="2" charset="-122"/>
              </a:rPr>
              <a:t>目的；</a:t>
            </a:r>
            <a:br>
              <a:rPr lang="zh-CN" altLang="en-US" sz="2800" dirty="0">
                <a:solidFill>
                  <a:srgbClr val="111111"/>
                </a:solidFill>
                <a:ea typeface="宋体" panose="02010600030101010101" pitchFamily="2" charset="-122"/>
              </a:rPr>
            </a:br>
            <a:r>
              <a:rPr lang="en-US" altLang="zh-CN" sz="2800" dirty="0">
                <a:solidFill>
                  <a:srgbClr val="111111"/>
                </a:solidFill>
                <a:ea typeface="宋体" panose="02010600030101010101" pitchFamily="2" charset="-122"/>
              </a:rPr>
              <a:t>(2)</a:t>
            </a:r>
            <a:r>
              <a:rPr lang="zh-CN" altLang="en-US" sz="2800" dirty="0">
                <a:solidFill>
                  <a:srgbClr val="111111"/>
                </a:solidFill>
                <a:ea typeface="宋体" panose="02010600030101010101" pitchFamily="2" charset="-122"/>
              </a:rPr>
              <a:t>实施要求；</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文件化</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知识</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技能</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应急知识</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a:t>
            </a:r>
            <a:r>
              <a:rPr lang="en-US" altLang="zh-CN" sz="2800" dirty="0">
                <a:solidFill>
                  <a:srgbClr val="111111"/>
                </a:solidFill>
                <a:ea typeface="宋体" panose="02010600030101010101" pitchFamily="2" charset="-122"/>
              </a:rPr>
              <a:t>(3)</a:t>
            </a:r>
            <a:r>
              <a:rPr lang="zh-CN" altLang="en-US" sz="2800" dirty="0">
                <a:solidFill>
                  <a:srgbClr val="111111"/>
                </a:solidFill>
                <a:ea typeface="宋体" panose="02010600030101010101" pitchFamily="2" charset="-122"/>
              </a:rPr>
              <a:t>协商与交流的内容（　）     </a:t>
            </a:r>
            <a:br>
              <a:rPr lang="zh-CN" altLang="en-US" sz="2800" dirty="0">
                <a:solidFill>
                  <a:srgbClr val="111111"/>
                </a:solidFill>
                <a:ea typeface="宋体" panose="02010600030101010101" pitchFamily="2" charset="-122"/>
              </a:rPr>
            </a:br>
            <a:r>
              <a:rPr lang="en-US" altLang="zh-CN" sz="2800" dirty="0">
                <a:solidFill>
                  <a:srgbClr val="111111"/>
                </a:solidFill>
                <a:ea typeface="宋体" panose="02010600030101010101" pitchFamily="2" charset="-122"/>
              </a:rPr>
              <a:t>(4)</a:t>
            </a:r>
            <a:r>
              <a:rPr lang="zh-CN" altLang="en-US" sz="2800" dirty="0">
                <a:solidFill>
                  <a:srgbClr val="111111"/>
                </a:solidFill>
                <a:ea typeface="宋体" panose="02010600030101010101" pitchFamily="2" charset="-122"/>
              </a:rPr>
              <a:t>协商交流的方式 </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信息通报会、各种媒体适用、集体培训、面对面  交流、  板报出版物等；</a:t>
            </a:r>
            <a:endParaRPr lang="zh-CN" altLang="en-US" sz="2800" dirty="0">
              <a:solidFill>
                <a:srgbClr val="111111"/>
              </a:solidFill>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6" name="Group 2"/>
          <p:cNvGrpSpPr/>
          <p:nvPr/>
        </p:nvGrpSpPr>
        <p:grpSpPr>
          <a:xfrm>
            <a:off x="1181100" y="920750"/>
            <a:ext cx="6819900" cy="4975225"/>
            <a:chOff x="735" y="117"/>
            <a:chExt cx="4315" cy="3352"/>
          </a:xfrm>
        </p:grpSpPr>
        <p:sp>
          <p:nvSpPr>
            <p:cNvPr id="303107" name="AutoShape 3"/>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08" name="AutoShape 4"/>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09" name="AutoShape 5"/>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10" name="AutoShape 6"/>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303111" name="Rectangle 7"/>
          <p:cNvSpPr>
            <a:spLocks noChangeArrowheads="1"/>
          </p:cNvSpPr>
          <p:nvPr/>
        </p:nvSpPr>
        <p:spPr bwMode="gray">
          <a:xfrm>
            <a:off x="2559050" y="2349500"/>
            <a:ext cx="3884613"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7828" name="Rectangle 8"/>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职业健康安全管理体系实施</a:t>
            </a:r>
            <a:endParaRPr lang="en-US" altLang="zh-CN" dirty="0">
              <a:ea typeface="宋体" panose="02010600030101010101" pitchFamily="2" charset="-122"/>
            </a:endParaRPr>
          </a:p>
        </p:txBody>
      </p:sp>
      <p:grpSp>
        <p:nvGrpSpPr>
          <p:cNvPr id="303113" name="Group 9"/>
          <p:cNvGrpSpPr/>
          <p:nvPr/>
        </p:nvGrpSpPr>
        <p:grpSpPr>
          <a:xfrm>
            <a:off x="6381750" y="2971800"/>
            <a:ext cx="1466850" cy="1447800"/>
            <a:chOff x="708" y="2203"/>
            <a:chExt cx="751" cy="741"/>
          </a:xfrm>
        </p:grpSpPr>
        <p:sp>
          <p:nvSpPr>
            <p:cNvPr id="303114"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40" name="Picture 11"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77830" name="Group 12"/>
          <p:cNvGrpSpPr/>
          <p:nvPr/>
        </p:nvGrpSpPr>
        <p:grpSpPr>
          <a:xfrm>
            <a:off x="3867150" y="4572000"/>
            <a:ext cx="1466850" cy="1447800"/>
            <a:chOff x="708" y="2203"/>
            <a:chExt cx="751" cy="741"/>
          </a:xfrm>
        </p:grpSpPr>
        <p:sp>
          <p:nvSpPr>
            <p:cNvPr id="303117" name="Oval 13"/>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38" name="Picture 14"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77831" name="Group 15"/>
          <p:cNvGrpSpPr/>
          <p:nvPr/>
        </p:nvGrpSpPr>
        <p:grpSpPr>
          <a:xfrm>
            <a:off x="1295400" y="3048000"/>
            <a:ext cx="1547813" cy="1604963"/>
            <a:chOff x="708" y="2203"/>
            <a:chExt cx="751" cy="741"/>
          </a:xfrm>
        </p:grpSpPr>
        <p:sp>
          <p:nvSpPr>
            <p:cNvPr id="303120" name="Oval 16"/>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36" name="Picture 17"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303122" name="Text Box 18"/>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77833" name="Text Box 19"/>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77834" name="Text Box 20"/>
          <p:cNvSpPr txBox="1"/>
          <p:nvPr/>
        </p:nvSpPr>
        <p:spPr>
          <a:xfrm>
            <a:off x="1042988" y="3619500"/>
            <a:ext cx="21605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3122"/>
                                        </p:tgtEl>
                                      </p:cBhvr>
                                      <p:by x="150000" y="150000"/>
                                    </p:animScale>
                                  </p:childTnLst>
                                </p:cTn>
                              </p:par>
                              <p:par>
                                <p:cTn id="7" presetID="6" presetClass="emph" presetSubtype="0" fill="hold" nodeType="withEffect">
                                  <p:stCondLst>
                                    <p:cond delay="0"/>
                                  </p:stCondLst>
                                  <p:childTnLst>
                                    <p:animScale>
                                      <p:cBhvr>
                                        <p:cTn id="8" dur="2000" fill="hold"/>
                                        <p:tgtEl>
                                          <p:spTgt spid="3031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三</a:t>
            </a:r>
            <a:r>
              <a:rPr lang="en-US" altLang="zh-CN" dirty="0">
                <a:ea typeface="宋体" panose="02010600030101010101" pitchFamily="2" charset="-122"/>
              </a:rPr>
              <a:t>.</a:t>
            </a:r>
            <a:r>
              <a:rPr lang="zh-CN" altLang="en-US" dirty="0">
                <a:ea typeface="宋体" panose="02010600030101010101" pitchFamily="2" charset="-122"/>
              </a:rPr>
              <a:t>计划与实施</a:t>
            </a:r>
            <a:endParaRPr lang="zh-CN" altLang="en-US" dirty="0">
              <a:ea typeface="宋体" panose="02010600030101010101" pitchFamily="2" charset="-122"/>
            </a:endParaRPr>
          </a:p>
        </p:txBody>
      </p:sp>
      <p:sp>
        <p:nvSpPr>
          <p:cNvPr id="78851"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8852"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8853"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6486"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76487"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88"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89"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0"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1"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2"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8861"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6494" name="Text Box 14"/>
          <p:cNvSpPr txBox="1"/>
          <p:nvPr/>
        </p:nvSpPr>
        <p:spPr>
          <a:xfrm>
            <a:off x="-36512" y="3519488"/>
            <a:ext cx="3336925"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．法律法规及其他要求</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6495" name="Text Box 15"/>
          <p:cNvSpPr txBox="1"/>
          <p:nvPr/>
        </p:nvSpPr>
        <p:spPr>
          <a:xfrm>
            <a:off x="969963" y="2292350"/>
            <a:ext cx="542925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 </a:t>
            </a: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．风险辨识、风险评价和风险控制的策划</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276496" name="Text Box 16"/>
          <p:cNvSpPr txBox="1"/>
          <p:nvPr/>
        </p:nvSpPr>
        <p:spPr>
          <a:xfrm>
            <a:off x="5413375" y="2713038"/>
            <a:ext cx="1909763"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chemeClr val="bg1"/>
                </a:solidFill>
                <a:ea typeface="宋体" panose="02010600030101010101" pitchFamily="2" charset="-122"/>
              </a:rPr>
              <a:t>5.</a:t>
            </a:r>
            <a:r>
              <a:rPr lang="zh-CN" altLang="en-US" sz="2800" b="1" dirty="0">
                <a:solidFill>
                  <a:schemeClr val="bg1"/>
                </a:solidFill>
                <a:ea typeface="宋体" panose="02010600030101010101" pitchFamily="2" charset="-122"/>
              </a:rPr>
              <a:t>持续改进</a:t>
            </a:r>
            <a:endParaRPr lang="en-US" altLang="zh-CN" sz="2800" b="1" dirty="0">
              <a:solidFill>
                <a:schemeClr val="bg1"/>
              </a:solidFill>
              <a:ea typeface="宋体" panose="02010600030101010101" pitchFamily="2" charset="-122"/>
            </a:endParaRPr>
          </a:p>
        </p:txBody>
      </p:sp>
      <p:sp>
        <p:nvSpPr>
          <p:cNvPr id="276497" name="Text Box 17"/>
          <p:cNvSpPr txBox="1"/>
          <p:nvPr/>
        </p:nvSpPr>
        <p:spPr>
          <a:xfrm>
            <a:off x="5076825" y="3989388"/>
            <a:ext cx="2266950"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．运行控制</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6498" name="Text Box 18"/>
          <p:cNvSpPr txBox="1"/>
          <p:nvPr/>
        </p:nvSpPr>
        <p:spPr>
          <a:xfrm>
            <a:off x="611188" y="4584700"/>
            <a:ext cx="5738812"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．职业健康安全目标、指标及其管理方案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76499"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8868"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6482"/>
                                        </p:tgtEl>
                                        <p:attrNameLst>
                                          <p:attrName>fillcolor</p:attrName>
                                        </p:attrNameLst>
                                      </p:cBhvr>
                                      <p:to>
                                        <a:srgbClr val="FF0000"/>
                                      </p:to>
                                    </p:animClr>
                                    <p:set>
                                      <p:cBhvr>
                                        <p:cTn id="7" dur="2000" fill="hold"/>
                                        <p:tgtEl>
                                          <p:spTgt spid="276482"/>
                                        </p:tgtEl>
                                        <p:attrNameLst>
                                          <p:attrName>fill.type</p:attrName>
                                        </p:attrNameLst>
                                      </p:cBhvr>
                                      <p:to>
                                        <p:strVal val="solid"/>
                                      </p:to>
                                    </p:set>
                                    <p:set>
                                      <p:cBhvr>
                                        <p:cTn id="8" dur="2000" fill="hold"/>
                                        <p:tgtEl>
                                          <p:spTgt spid="27648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76495"/>
                                        </p:tgtEl>
                                        <p:attrNameLst>
                                          <p:attrName>style.visibility</p:attrName>
                                        </p:attrNameLst>
                                      </p:cBhvr>
                                      <p:to>
                                        <p:strVal val="visible"/>
                                      </p:to>
                                    </p:set>
                                    <p:anim calcmode="lin" valueType="num">
                                      <p:cBhvr additive="base">
                                        <p:cTn id="13" dur="500" fill="hold"/>
                                        <p:tgtEl>
                                          <p:spTgt spid="276495"/>
                                        </p:tgtEl>
                                        <p:attrNameLst>
                                          <p:attrName>ppt_x</p:attrName>
                                        </p:attrNameLst>
                                      </p:cBhvr>
                                      <p:tavLst>
                                        <p:tav tm="0">
                                          <p:val>
                                            <p:strVal val="0-#ppt_w/2"/>
                                          </p:val>
                                        </p:tav>
                                        <p:tav tm="100000">
                                          <p:val>
                                            <p:strVal val="#ppt_x"/>
                                          </p:val>
                                        </p:tav>
                                      </p:tavLst>
                                    </p:anim>
                                    <p:anim calcmode="lin" valueType="num">
                                      <p:cBhvr additive="base">
                                        <p:cTn id="14" dur="500" fill="hold"/>
                                        <p:tgtEl>
                                          <p:spTgt spid="276495"/>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276488"/>
                                        </p:tgtEl>
                                        <p:attrNameLst>
                                          <p:attrName>style.visibility</p:attrName>
                                        </p:attrNameLst>
                                      </p:cBhvr>
                                      <p:to>
                                        <p:strVal val="visible"/>
                                      </p:to>
                                    </p:set>
                                    <p:anim calcmode="lin" valueType="num">
                                      <p:cBhvr additive="base">
                                        <p:cTn id="17" dur="500" fill="hold"/>
                                        <p:tgtEl>
                                          <p:spTgt spid="276488"/>
                                        </p:tgtEl>
                                        <p:attrNameLst>
                                          <p:attrName>ppt_x</p:attrName>
                                        </p:attrNameLst>
                                      </p:cBhvr>
                                      <p:tavLst>
                                        <p:tav tm="0">
                                          <p:val>
                                            <p:strVal val="0-#ppt_w/2"/>
                                          </p:val>
                                        </p:tav>
                                        <p:tav tm="100000">
                                          <p:val>
                                            <p:strVal val="#ppt_x"/>
                                          </p:val>
                                        </p:tav>
                                      </p:tavLst>
                                    </p:anim>
                                    <p:anim calcmode="lin" valueType="num">
                                      <p:cBhvr additive="base">
                                        <p:cTn id="18" dur="500" fill="hold"/>
                                        <p:tgtEl>
                                          <p:spTgt spid="27648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494"/>
                                        </p:tgtEl>
                                        <p:attrNameLst>
                                          <p:attrName>style.visibility</p:attrName>
                                        </p:attrNameLst>
                                      </p:cBhvr>
                                      <p:to>
                                        <p:strVal val="visible"/>
                                      </p:to>
                                    </p:set>
                                    <p:anim calcmode="lin" valueType="num">
                                      <p:cBhvr additive="base">
                                        <p:cTn id="23" dur="500" fill="hold"/>
                                        <p:tgtEl>
                                          <p:spTgt spid="276494"/>
                                        </p:tgtEl>
                                        <p:attrNameLst>
                                          <p:attrName>ppt_x</p:attrName>
                                        </p:attrNameLst>
                                      </p:cBhvr>
                                      <p:tavLst>
                                        <p:tav tm="0">
                                          <p:val>
                                            <p:strVal val="0-#ppt_w/2"/>
                                          </p:val>
                                        </p:tav>
                                        <p:tav tm="100000">
                                          <p:val>
                                            <p:strVal val="#ppt_x"/>
                                          </p:val>
                                        </p:tav>
                                      </p:tavLst>
                                    </p:anim>
                                    <p:anim calcmode="lin" valueType="num">
                                      <p:cBhvr additive="base">
                                        <p:cTn id="24" dur="500" fill="hold"/>
                                        <p:tgtEl>
                                          <p:spTgt spid="27649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76489"/>
                                        </p:tgtEl>
                                        <p:attrNameLst>
                                          <p:attrName>style.visibility</p:attrName>
                                        </p:attrNameLst>
                                      </p:cBhvr>
                                      <p:to>
                                        <p:strVal val="visible"/>
                                      </p:to>
                                    </p:set>
                                    <p:anim calcmode="lin" valueType="num">
                                      <p:cBhvr additive="base">
                                        <p:cTn id="27" dur="500" fill="hold"/>
                                        <p:tgtEl>
                                          <p:spTgt spid="276489"/>
                                        </p:tgtEl>
                                        <p:attrNameLst>
                                          <p:attrName>ppt_x</p:attrName>
                                        </p:attrNameLst>
                                      </p:cBhvr>
                                      <p:tavLst>
                                        <p:tav tm="0">
                                          <p:val>
                                            <p:strVal val="0-#ppt_w/2"/>
                                          </p:val>
                                        </p:tav>
                                        <p:tav tm="100000">
                                          <p:val>
                                            <p:strVal val="#ppt_x"/>
                                          </p:val>
                                        </p:tav>
                                      </p:tavLst>
                                    </p:anim>
                                    <p:anim calcmode="lin" valueType="num">
                                      <p:cBhvr additive="base">
                                        <p:cTn id="28" dur="500" fill="hold"/>
                                        <p:tgtEl>
                                          <p:spTgt spid="27648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276498"/>
                                        </p:tgtEl>
                                        <p:attrNameLst>
                                          <p:attrName>style.visibility</p:attrName>
                                        </p:attrNameLst>
                                      </p:cBhvr>
                                      <p:to>
                                        <p:strVal val="visible"/>
                                      </p:to>
                                    </p:set>
                                    <p:animEffect transition="in" filter="wheel(4)">
                                      <p:cBhvr>
                                        <p:cTn id="33" dur="1000"/>
                                        <p:tgtEl>
                                          <p:spTgt spid="276498"/>
                                        </p:tgtEl>
                                      </p:cBhvr>
                                    </p:animEffect>
                                  </p:childTnLst>
                                </p:cTn>
                              </p:par>
                              <p:par>
                                <p:cTn id="34" presetID="21" presetClass="entr" presetSubtype="4" fill="hold" nodeType="withEffect">
                                  <p:stCondLst>
                                    <p:cond delay="0"/>
                                  </p:stCondLst>
                                  <p:childTnLst>
                                    <p:set>
                                      <p:cBhvr>
                                        <p:cTn id="35" dur="1" fill="hold">
                                          <p:stCondLst>
                                            <p:cond delay="0"/>
                                          </p:stCondLst>
                                        </p:cTn>
                                        <p:tgtEl>
                                          <p:spTgt spid="276487"/>
                                        </p:tgtEl>
                                        <p:attrNameLst>
                                          <p:attrName>style.visibility</p:attrName>
                                        </p:attrNameLst>
                                      </p:cBhvr>
                                      <p:to>
                                        <p:strVal val="visible"/>
                                      </p:to>
                                    </p:set>
                                    <p:animEffect transition="in" filter="wheel(4)">
                                      <p:cBhvr>
                                        <p:cTn id="36" dur="1000"/>
                                        <p:tgtEl>
                                          <p:spTgt spid="276487"/>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76497"/>
                                        </p:tgtEl>
                                        <p:attrNameLst>
                                          <p:attrName>style.visibility</p:attrName>
                                        </p:attrNameLst>
                                      </p:cBhvr>
                                      <p:to>
                                        <p:strVal val="visible"/>
                                      </p:to>
                                    </p:set>
                                    <p:animEffect transition="in" filter="wedge">
                                      <p:cBhvr>
                                        <p:cTn id="41" dur="1000"/>
                                        <p:tgtEl>
                                          <p:spTgt spid="276497"/>
                                        </p:tgtEl>
                                      </p:cBhvr>
                                    </p:animEffect>
                                  </p:childTnLst>
                                </p:cTn>
                              </p:par>
                              <p:par>
                                <p:cTn id="42" presetID="20" presetClass="entr" presetSubtype="0" fill="hold" nodeType="withEffect">
                                  <p:stCondLst>
                                    <p:cond delay="0"/>
                                  </p:stCondLst>
                                  <p:childTnLst>
                                    <p:set>
                                      <p:cBhvr>
                                        <p:cTn id="43" dur="1" fill="hold">
                                          <p:stCondLst>
                                            <p:cond delay="0"/>
                                          </p:stCondLst>
                                        </p:cTn>
                                        <p:tgtEl>
                                          <p:spTgt spid="276491"/>
                                        </p:tgtEl>
                                        <p:attrNameLst>
                                          <p:attrName>style.visibility</p:attrName>
                                        </p:attrNameLst>
                                      </p:cBhvr>
                                      <p:to>
                                        <p:strVal val="visible"/>
                                      </p:to>
                                    </p:set>
                                    <p:animEffect transition="in" filter="wedge">
                                      <p:cBhvr>
                                        <p:cTn id="44" dur="1000"/>
                                        <p:tgtEl>
                                          <p:spTgt spid="276491"/>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276496"/>
                                        </p:tgtEl>
                                        <p:attrNameLst>
                                          <p:attrName>style.visibility</p:attrName>
                                        </p:attrNameLst>
                                      </p:cBhvr>
                                      <p:to>
                                        <p:strVal val="visible"/>
                                      </p:to>
                                    </p:set>
                                    <p:anim calcmode="lin" valueType="num">
                                      <p:cBhvr>
                                        <p:cTn id="49" dur="500" decel="50000" fill="hold">
                                          <p:stCondLst>
                                            <p:cond delay="0"/>
                                          </p:stCondLst>
                                        </p:cTn>
                                        <p:tgtEl>
                                          <p:spTgt spid="276496"/>
                                        </p:tgtEl>
                                        <p:attrNameLst>
                                          <p:attrName>style.rotation</p:attrName>
                                        </p:attrNameLst>
                                      </p:cBhvr>
                                      <p:tavLst>
                                        <p:tav tm="0">
                                          <p:val>
                                            <p:fltVal val="-90.000000"/>
                                          </p:val>
                                        </p:tav>
                                        <p:tav tm="100000">
                                          <p:val>
                                            <p:fltVal val="0.000000"/>
                                          </p:val>
                                        </p:tav>
                                      </p:tavLst>
                                    </p:anim>
                                    <p:anim calcmode="lin" valueType="num">
                                      <p:cBhvr>
                                        <p:cTn id="50" dur="500" decel="50000" fill="hold">
                                          <p:stCondLst>
                                            <p:cond delay="0"/>
                                          </p:stCondLst>
                                        </p:cTn>
                                        <p:tgtEl>
                                          <p:spTgt spid="27649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76496"/>
                                        </p:tgtEl>
                                        <p:attrNameLst>
                                          <p:attrName>ppt_w</p:attrName>
                                        </p:attrNameLst>
                                      </p:cBhvr>
                                      <p:tavLst>
                                        <p:tav tm="0">
                                          <p:val>
                                            <p:strVal val="#ppt_w*.05"/>
                                          </p:val>
                                        </p:tav>
                                        <p:tav tm="100000">
                                          <p:val>
                                            <p:strVal val="#ppt_w"/>
                                          </p:val>
                                        </p:tav>
                                      </p:tavLst>
                                    </p:anim>
                                    <p:anim calcmode="lin" valueType="num">
                                      <p:cBhvr>
                                        <p:cTn id="52" dur="1000" fill="hold"/>
                                        <p:tgtEl>
                                          <p:spTgt spid="27649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7649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7649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7649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76496"/>
                                        </p:tgtEl>
                                      </p:cBhvr>
                                    </p:animEffect>
                                  </p:childTnLst>
                                </p:cTn>
                              </p:par>
                              <p:par>
                                <p:cTn id="57" presetID="25" presetClass="entr" presetSubtype="0" fill="hold" nodeType="withEffect">
                                  <p:stCondLst>
                                    <p:cond delay="0"/>
                                  </p:stCondLst>
                                  <p:childTnLst>
                                    <p:set>
                                      <p:cBhvr>
                                        <p:cTn id="58" dur="1" fill="hold">
                                          <p:stCondLst>
                                            <p:cond delay="0"/>
                                          </p:stCondLst>
                                        </p:cTn>
                                        <p:tgtEl>
                                          <p:spTgt spid="276486"/>
                                        </p:tgtEl>
                                        <p:attrNameLst>
                                          <p:attrName>style.visibility</p:attrName>
                                        </p:attrNameLst>
                                      </p:cBhvr>
                                      <p:to>
                                        <p:strVal val="visible"/>
                                      </p:to>
                                    </p:set>
                                    <p:anim calcmode="lin" valueType="num">
                                      <p:cBhvr>
                                        <p:cTn id="59" dur="500" decel="50000" fill="hold">
                                          <p:stCondLst>
                                            <p:cond delay="0"/>
                                          </p:stCondLst>
                                        </p:cTn>
                                        <p:tgtEl>
                                          <p:spTgt spid="276486"/>
                                        </p:tgtEl>
                                        <p:attrNameLst>
                                          <p:attrName>style.rotation</p:attrName>
                                        </p:attrNameLst>
                                      </p:cBhvr>
                                      <p:tavLst>
                                        <p:tav tm="0">
                                          <p:val>
                                            <p:fltVal val="-90.000000"/>
                                          </p:val>
                                        </p:tav>
                                        <p:tav tm="100000">
                                          <p:val>
                                            <p:fltVal val="0.000000"/>
                                          </p:val>
                                        </p:tav>
                                      </p:tavLst>
                                    </p:anim>
                                    <p:anim calcmode="lin" valueType="num">
                                      <p:cBhvr>
                                        <p:cTn id="60" dur="500" decel="50000" fill="hold">
                                          <p:stCondLst>
                                            <p:cond delay="0"/>
                                          </p:stCondLst>
                                        </p:cTn>
                                        <p:tgtEl>
                                          <p:spTgt spid="27648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76486"/>
                                        </p:tgtEl>
                                        <p:attrNameLst>
                                          <p:attrName>ppt_w</p:attrName>
                                        </p:attrNameLst>
                                      </p:cBhvr>
                                      <p:tavLst>
                                        <p:tav tm="0">
                                          <p:val>
                                            <p:strVal val="#ppt_w*.05"/>
                                          </p:val>
                                        </p:tav>
                                        <p:tav tm="100000">
                                          <p:val>
                                            <p:strVal val="#ppt_w"/>
                                          </p:val>
                                        </p:tav>
                                      </p:tavLst>
                                    </p:anim>
                                    <p:anim calcmode="lin" valueType="num">
                                      <p:cBhvr>
                                        <p:cTn id="62" dur="1000" fill="hold"/>
                                        <p:tgtEl>
                                          <p:spTgt spid="27648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7648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7648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7648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4" grpId="0"/>
      <p:bldP spid="276495" grpId="0"/>
      <p:bldP spid="276496" grpId="0"/>
      <p:bldP spid="276497" grpId="0"/>
      <p:bldP spid="27649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xfrm>
            <a:off x="539750" y="731838"/>
            <a:ext cx="8424863" cy="563562"/>
          </a:xfrm>
          <a:ln/>
        </p:spPr>
        <p:txBody>
          <a:bodyPr vert="horz" wrap="square" lIns="91440" tIns="45720" rIns="91440" bIns="45720" anchor="ctr" anchorCtr="0"/>
          <a:p>
            <a:r>
              <a:rPr lang="en-US" altLang="zh-CN" dirty="0">
                <a:ea typeface="宋体" panose="02010600030101010101" pitchFamily="2" charset="-122"/>
              </a:rPr>
              <a:t>3.1 </a:t>
            </a:r>
            <a:r>
              <a:rPr lang="zh-CN" altLang="en-US" dirty="0">
                <a:ea typeface="宋体" panose="02010600030101010101" pitchFamily="2" charset="-122"/>
              </a:rPr>
              <a:t>危险源辨识、风险评价和风险控制的策划</a:t>
            </a:r>
            <a:endParaRPr lang="en-US" altLang="zh-CN" dirty="0">
              <a:ea typeface="宋体" panose="02010600030101010101" pitchFamily="2" charset="-122"/>
            </a:endParaRPr>
          </a:p>
        </p:txBody>
      </p:sp>
      <p:sp>
        <p:nvSpPr>
          <p:cNvPr id="79875"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6"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7"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8"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77511"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2"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3"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4"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5"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6"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9885"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86" name="Text Box 14"/>
          <p:cNvSpPr txBox="1"/>
          <p:nvPr/>
        </p:nvSpPr>
        <p:spPr>
          <a:xfrm>
            <a:off x="-36512" y="3519488"/>
            <a:ext cx="3336925"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．法律法规及其他要求</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7519" name="Text Box 15"/>
          <p:cNvSpPr txBox="1"/>
          <p:nvPr/>
        </p:nvSpPr>
        <p:spPr>
          <a:xfrm>
            <a:off x="1182688" y="2276475"/>
            <a:ext cx="4995862"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危险源辨识、风险评价和风险控制的策划</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79888" name="Text Box 16"/>
          <p:cNvSpPr txBox="1"/>
          <p:nvPr/>
        </p:nvSpPr>
        <p:spPr>
          <a:xfrm>
            <a:off x="5413375" y="2713038"/>
            <a:ext cx="1909763"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chemeClr val="bg1"/>
                </a:solidFill>
                <a:ea typeface="宋体" panose="02010600030101010101" pitchFamily="2" charset="-122"/>
              </a:rPr>
              <a:t>5.</a:t>
            </a:r>
            <a:r>
              <a:rPr lang="zh-CN" altLang="en-US" sz="2800" b="1" dirty="0">
                <a:solidFill>
                  <a:schemeClr val="bg1"/>
                </a:solidFill>
                <a:ea typeface="宋体" panose="02010600030101010101" pitchFamily="2" charset="-122"/>
              </a:rPr>
              <a:t>持续改进</a:t>
            </a:r>
            <a:endParaRPr lang="en-US" altLang="zh-CN" sz="2800" b="1" dirty="0">
              <a:solidFill>
                <a:schemeClr val="bg1"/>
              </a:solidFill>
              <a:ea typeface="宋体" panose="02010600030101010101" pitchFamily="2" charset="-122"/>
            </a:endParaRPr>
          </a:p>
        </p:txBody>
      </p:sp>
      <p:sp>
        <p:nvSpPr>
          <p:cNvPr id="79889" name="Text Box 17"/>
          <p:cNvSpPr txBox="1"/>
          <p:nvPr/>
        </p:nvSpPr>
        <p:spPr>
          <a:xfrm>
            <a:off x="5076825" y="3989388"/>
            <a:ext cx="2266950"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．运行控制</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79890" name="Text Box 18"/>
          <p:cNvSpPr txBox="1"/>
          <p:nvPr/>
        </p:nvSpPr>
        <p:spPr>
          <a:xfrm>
            <a:off x="611188" y="4781550"/>
            <a:ext cx="5738812"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．职业健康安全目标、指标及其管理方案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77523"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9892"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77519"/>
                                        </p:tgtEl>
                                        <p:attrNameLst>
                                          <p:attrName>fillcolor</p:attrName>
                                        </p:attrNameLst>
                                      </p:cBhvr>
                                      <p:to>
                                        <a:srgbClr val="FF0000"/>
                                      </p:to>
                                    </p:animClr>
                                    <p:set>
                                      <p:cBhvr>
                                        <p:cTn id="7" dur="2000" fill="hold"/>
                                        <p:tgtEl>
                                          <p:spTgt spid="277519"/>
                                        </p:tgtEl>
                                        <p:attrNameLst>
                                          <p:attrName>fill.type</p:attrName>
                                        </p:attrNameLst>
                                      </p:cBhvr>
                                      <p:to>
                                        <p:strVal val="solid"/>
                                      </p:to>
                                    </p:set>
                                    <p:set>
                                      <p:cBhvr>
                                        <p:cTn id="8" dur="2000" fill="hold"/>
                                        <p:tgtEl>
                                          <p:spTgt spid="277519"/>
                                        </p:tgtEl>
                                        <p:attrNameLst>
                                          <p:attrName>fill.on</p:attrName>
                                        </p:attrNameLst>
                                      </p:cBhvr>
                                      <p:to>
                                        <p:strVal val="true"/>
                                      </p:to>
                                    </p:set>
                                  </p:childTnLst>
                                </p:cTn>
                              </p:par>
                              <p:par>
                                <p:cTn id="9" presetID="2" presetClass="entr" presetSubtype="9" fill="hold" nodeType="withEffect">
                                  <p:stCondLst>
                                    <p:cond delay="0"/>
                                  </p:stCondLst>
                                  <p:childTnLst>
                                    <p:set>
                                      <p:cBhvr>
                                        <p:cTn id="10" dur="1" fill="hold">
                                          <p:stCondLst>
                                            <p:cond delay="0"/>
                                          </p:stCondLst>
                                        </p:cTn>
                                        <p:tgtEl>
                                          <p:spTgt spid="277512"/>
                                        </p:tgtEl>
                                        <p:attrNameLst>
                                          <p:attrName>style.visibility</p:attrName>
                                        </p:attrNameLst>
                                      </p:cBhvr>
                                      <p:to>
                                        <p:strVal val="visible"/>
                                      </p:to>
                                    </p:set>
                                    <p:anim calcmode="lin" valueType="num">
                                      <p:cBhvr additive="base">
                                        <p:cTn id="11" dur="500" fill="hold"/>
                                        <p:tgtEl>
                                          <p:spTgt spid="277512"/>
                                        </p:tgtEl>
                                        <p:attrNameLst>
                                          <p:attrName>ppt_x</p:attrName>
                                        </p:attrNameLst>
                                      </p:cBhvr>
                                      <p:tavLst>
                                        <p:tav tm="0">
                                          <p:val>
                                            <p:strVal val="0-#ppt_w/2"/>
                                          </p:val>
                                        </p:tav>
                                        <p:tav tm="100000">
                                          <p:val>
                                            <p:strVal val="#ppt_x"/>
                                          </p:val>
                                        </p:tav>
                                      </p:tavLst>
                                    </p:anim>
                                    <p:anim calcmode="lin" valueType="num">
                                      <p:cBhvr additive="base">
                                        <p:cTn id="12" dur="500" fill="hold"/>
                                        <p:tgtEl>
                                          <p:spTgt spid="2775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日期占位符 1"/>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73" name="页脚占位符 2"/>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228802" name="Text Box 2"/>
          <p:cNvSpPr txBox="1"/>
          <p:nvPr/>
        </p:nvSpPr>
        <p:spPr>
          <a:xfrm>
            <a:off x="641350" y="836613"/>
            <a:ext cx="85026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3.1.1 </a:t>
            </a:r>
            <a:r>
              <a:rPr lang="zh-CN" altLang="en-US" sz="2400" b="1" dirty="0">
                <a:solidFill>
                  <a:schemeClr val="bg1"/>
                </a:solidFill>
                <a:latin typeface="Times New Roman" panose="02020603050405020304" pitchFamily="18" charset="0"/>
                <a:ea typeface="宋体" panose="02010600030101010101" pitchFamily="2" charset="-122"/>
              </a:rPr>
              <a:t>危险源辨识、风险评价与危险控制的策划的基本步骤</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80901" name="未知"/>
          <p:cNvSpPr/>
          <p:nvPr/>
        </p:nvSpPr>
        <p:spPr>
          <a:xfrm>
            <a:off x="7434263" y="1279525"/>
            <a:ext cx="387350" cy="44450"/>
          </a:xfrm>
          <a:custGeom>
            <a:avLst/>
            <a:gdLst>
              <a:gd name="txL" fmla="*/ 0 w 263"/>
              <a:gd name="txT" fmla="*/ 0 h 28"/>
              <a:gd name="txR" fmla="*/ 263 w 263"/>
              <a:gd name="txB" fmla="*/ 28 h 28"/>
            </a:gdLst>
            <a:ahLst/>
            <a:cxnLst>
              <a:cxn ang="0">
                <a:pos x="529280637" y="0"/>
              </a:cxn>
              <a:cxn ang="0">
                <a:pos x="529280637" y="0"/>
              </a:cxn>
              <a:cxn ang="0">
                <a:pos x="540126437" y="0"/>
              </a:cxn>
              <a:cxn ang="0">
                <a:pos x="540126437" y="12601575"/>
              </a:cxn>
              <a:cxn ang="0">
                <a:pos x="548802782" y="12601575"/>
              </a:cxn>
              <a:cxn ang="0">
                <a:pos x="548802782" y="12601575"/>
              </a:cxn>
              <a:cxn ang="0">
                <a:pos x="559648582" y="25201563"/>
              </a:cxn>
              <a:cxn ang="0">
                <a:pos x="559648582" y="25201563"/>
              </a:cxn>
              <a:cxn ang="0">
                <a:pos x="559648582" y="35282188"/>
              </a:cxn>
              <a:cxn ang="0">
                <a:pos x="570494382" y="35282188"/>
              </a:cxn>
              <a:cxn ang="0">
                <a:pos x="559648582" y="35282188"/>
              </a:cxn>
              <a:cxn ang="0">
                <a:pos x="559648582" y="47883763"/>
              </a:cxn>
              <a:cxn ang="0">
                <a:pos x="559648582" y="60483750"/>
              </a:cxn>
              <a:cxn ang="0">
                <a:pos x="559648582" y="60483750"/>
              </a:cxn>
              <a:cxn ang="0">
                <a:pos x="548802782" y="60483750"/>
              </a:cxn>
              <a:cxn ang="0">
                <a:pos x="548802782" y="60483750"/>
              </a:cxn>
              <a:cxn ang="0">
                <a:pos x="540126437" y="70564375"/>
              </a:cxn>
              <a:cxn ang="0">
                <a:pos x="529280637" y="70564375"/>
              </a:cxn>
              <a:cxn ang="0">
                <a:pos x="41213745" y="70564375"/>
              </a:cxn>
              <a:cxn ang="0">
                <a:pos x="41213745" y="70564375"/>
              </a:cxn>
              <a:cxn ang="0">
                <a:pos x="30367945" y="70564375"/>
              </a:cxn>
              <a:cxn ang="0">
                <a:pos x="19522145" y="70564375"/>
              </a:cxn>
              <a:cxn ang="0">
                <a:pos x="19522145" y="60483750"/>
              </a:cxn>
              <a:cxn ang="0">
                <a:pos x="10845800" y="60483750"/>
              </a:cxn>
              <a:cxn ang="0">
                <a:pos x="10845800" y="60483750"/>
              </a:cxn>
              <a:cxn ang="0">
                <a:pos x="0" y="47883763"/>
              </a:cxn>
              <a:cxn ang="0">
                <a:pos x="0" y="47883763"/>
              </a:cxn>
              <a:cxn ang="0">
                <a:pos x="0" y="35282188"/>
              </a:cxn>
              <a:cxn ang="0">
                <a:pos x="0" y="35282188"/>
              </a:cxn>
              <a:cxn ang="0">
                <a:pos x="0" y="25201563"/>
              </a:cxn>
              <a:cxn ang="0">
                <a:pos x="0" y="25201563"/>
              </a:cxn>
              <a:cxn ang="0">
                <a:pos x="10845800" y="12601575"/>
              </a:cxn>
              <a:cxn ang="0">
                <a:pos x="10845800" y="12601575"/>
              </a:cxn>
              <a:cxn ang="0">
                <a:pos x="19522145" y="12601575"/>
              </a:cxn>
              <a:cxn ang="0">
                <a:pos x="30367945" y="12601575"/>
              </a:cxn>
              <a:cxn ang="0">
                <a:pos x="30367945" y="0"/>
              </a:cxn>
            </a:cxnLst>
            <a:rect l="txL" t="txT" r="txR" b="txB"/>
            <a:pathLst>
              <a:path w="263" h="28">
                <a:moveTo>
                  <a:pt x="19" y="0"/>
                </a:moveTo>
                <a:lnTo>
                  <a:pt x="244" y="0"/>
                </a:lnTo>
                <a:lnTo>
                  <a:pt x="249" y="0"/>
                </a:lnTo>
                <a:lnTo>
                  <a:pt x="249" y="5"/>
                </a:lnTo>
                <a:lnTo>
                  <a:pt x="253" y="5"/>
                </a:lnTo>
                <a:lnTo>
                  <a:pt x="258" y="5"/>
                </a:lnTo>
                <a:lnTo>
                  <a:pt x="258" y="10"/>
                </a:lnTo>
                <a:lnTo>
                  <a:pt x="258" y="14"/>
                </a:lnTo>
                <a:lnTo>
                  <a:pt x="263" y="14"/>
                </a:lnTo>
                <a:lnTo>
                  <a:pt x="258" y="14"/>
                </a:lnTo>
                <a:lnTo>
                  <a:pt x="258" y="19"/>
                </a:lnTo>
                <a:lnTo>
                  <a:pt x="258" y="24"/>
                </a:lnTo>
                <a:lnTo>
                  <a:pt x="253" y="24"/>
                </a:lnTo>
                <a:lnTo>
                  <a:pt x="249" y="28"/>
                </a:lnTo>
                <a:lnTo>
                  <a:pt x="244" y="28"/>
                </a:lnTo>
                <a:lnTo>
                  <a:pt x="19" y="28"/>
                </a:lnTo>
                <a:lnTo>
                  <a:pt x="14" y="28"/>
                </a:lnTo>
                <a:lnTo>
                  <a:pt x="9" y="28"/>
                </a:lnTo>
                <a:lnTo>
                  <a:pt x="9" y="24"/>
                </a:lnTo>
                <a:lnTo>
                  <a:pt x="5" y="24"/>
                </a:lnTo>
                <a:lnTo>
                  <a:pt x="0" y="24"/>
                </a:lnTo>
                <a:lnTo>
                  <a:pt x="0" y="19"/>
                </a:lnTo>
                <a:lnTo>
                  <a:pt x="0" y="14"/>
                </a:lnTo>
                <a:lnTo>
                  <a:pt x="0" y="10"/>
                </a:lnTo>
                <a:lnTo>
                  <a:pt x="5" y="10"/>
                </a:lnTo>
                <a:lnTo>
                  <a:pt x="5" y="5"/>
                </a:lnTo>
                <a:lnTo>
                  <a:pt x="9" y="5"/>
                </a:lnTo>
                <a:lnTo>
                  <a:pt x="14" y="5"/>
                </a:lnTo>
                <a:lnTo>
                  <a:pt x="14" y="0"/>
                </a:lnTo>
                <a:lnTo>
                  <a:pt x="19"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2" name="未知"/>
          <p:cNvSpPr/>
          <p:nvPr/>
        </p:nvSpPr>
        <p:spPr>
          <a:xfrm>
            <a:off x="7385050" y="1600200"/>
            <a:ext cx="481013" cy="50800"/>
          </a:xfrm>
          <a:custGeom>
            <a:avLst/>
            <a:gdLst>
              <a:gd name="txL" fmla="*/ 0 w 328"/>
              <a:gd name="txT" fmla="*/ 0 h 32"/>
              <a:gd name="txR" fmla="*/ 328 w 328"/>
              <a:gd name="txB" fmla="*/ 32 h 32"/>
            </a:gdLst>
            <a:ahLst/>
            <a:cxnLst>
              <a:cxn ang="0">
                <a:pos x="655941883" y="0"/>
              </a:cxn>
              <a:cxn ang="0">
                <a:pos x="655941883" y="0"/>
              </a:cxn>
              <a:cxn ang="0">
                <a:pos x="666695750" y="0"/>
              </a:cxn>
              <a:cxn ang="0">
                <a:pos x="675298257" y="0"/>
              </a:cxn>
              <a:cxn ang="0">
                <a:pos x="686050657" y="0"/>
              </a:cxn>
              <a:cxn ang="0">
                <a:pos x="696804524" y="10080625"/>
              </a:cxn>
              <a:cxn ang="0">
                <a:pos x="696804524" y="10080625"/>
              </a:cxn>
              <a:cxn ang="0">
                <a:pos x="696804524" y="22682200"/>
              </a:cxn>
              <a:cxn ang="0">
                <a:pos x="705407031" y="35282188"/>
              </a:cxn>
              <a:cxn ang="0">
                <a:pos x="705407031" y="35282188"/>
              </a:cxn>
              <a:cxn ang="0">
                <a:pos x="705407031" y="35282188"/>
              </a:cxn>
              <a:cxn ang="0">
                <a:pos x="696804524" y="45362813"/>
              </a:cxn>
              <a:cxn ang="0">
                <a:pos x="696804524" y="57964388"/>
              </a:cxn>
              <a:cxn ang="0">
                <a:pos x="696804524" y="70564375"/>
              </a:cxn>
              <a:cxn ang="0">
                <a:pos x="686050657" y="70564375"/>
              </a:cxn>
              <a:cxn ang="0">
                <a:pos x="675298257" y="70564375"/>
              </a:cxn>
              <a:cxn ang="0">
                <a:pos x="675298257" y="80645000"/>
              </a:cxn>
              <a:cxn ang="0">
                <a:pos x="666695750" y="80645000"/>
              </a:cxn>
              <a:cxn ang="0">
                <a:pos x="51615041" y="80645000"/>
              </a:cxn>
              <a:cxn ang="0">
                <a:pos x="40862641" y="80645000"/>
              </a:cxn>
              <a:cxn ang="0">
                <a:pos x="40862641" y="80645000"/>
              </a:cxn>
              <a:cxn ang="0">
                <a:pos x="30108774" y="80645000"/>
              </a:cxn>
              <a:cxn ang="0">
                <a:pos x="21506267" y="70564375"/>
              </a:cxn>
              <a:cxn ang="0">
                <a:pos x="10753867" y="70564375"/>
              </a:cxn>
              <a:cxn ang="0">
                <a:pos x="10753867" y="57964388"/>
              </a:cxn>
              <a:cxn ang="0">
                <a:pos x="0" y="57964388"/>
              </a:cxn>
              <a:cxn ang="0">
                <a:pos x="0" y="45362813"/>
              </a:cxn>
              <a:cxn ang="0">
                <a:pos x="0" y="35282188"/>
              </a:cxn>
              <a:cxn ang="0">
                <a:pos x="0" y="35282188"/>
              </a:cxn>
              <a:cxn ang="0">
                <a:pos x="0" y="22682200"/>
              </a:cxn>
              <a:cxn ang="0">
                <a:pos x="10753867" y="22682200"/>
              </a:cxn>
              <a:cxn ang="0">
                <a:pos x="10753867" y="10080625"/>
              </a:cxn>
              <a:cxn ang="0">
                <a:pos x="10753867" y="10080625"/>
              </a:cxn>
              <a:cxn ang="0">
                <a:pos x="21506267" y="0"/>
              </a:cxn>
              <a:cxn ang="0">
                <a:pos x="30108774" y="0"/>
              </a:cxn>
              <a:cxn ang="0">
                <a:pos x="40862641" y="0"/>
              </a:cxn>
            </a:cxnLst>
            <a:rect l="txL" t="txT" r="txR" b="txB"/>
            <a:pathLst>
              <a:path w="328" h="32">
                <a:moveTo>
                  <a:pt x="24" y="0"/>
                </a:moveTo>
                <a:lnTo>
                  <a:pt x="305" y="0"/>
                </a:lnTo>
                <a:lnTo>
                  <a:pt x="310" y="0"/>
                </a:lnTo>
                <a:lnTo>
                  <a:pt x="314" y="0"/>
                </a:lnTo>
                <a:lnTo>
                  <a:pt x="319" y="0"/>
                </a:lnTo>
                <a:lnTo>
                  <a:pt x="319" y="4"/>
                </a:lnTo>
                <a:lnTo>
                  <a:pt x="324" y="4"/>
                </a:lnTo>
                <a:lnTo>
                  <a:pt x="324" y="9"/>
                </a:lnTo>
                <a:lnTo>
                  <a:pt x="328" y="14"/>
                </a:lnTo>
                <a:lnTo>
                  <a:pt x="328" y="18"/>
                </a:lnTo>
                <a:lnTo>
                  <a:pt x="324" y="18"/>
                </a:lnTo>
                <a:lnTo>
                  <a:pt x="324" y="23"/>
                </a:lnTo>
                <a:lnTo>
                  <a:pt x="324" y="28"/>
                </a:lnTo>
                <a:lnTo>
                  <a:pt x="319" y="28"/>
                </a:lnTo>
                <a:lnTo>
                  <a:pt x="314" y="28"/>
                </a:lnTo>
                <a:lnTo>
                  <a:pt x="314" y="32"/>
                </a:lnTo>
                <a:lnTo>
                  <a:pt x="310" y="32"/>
                </a:lnTo>
                <a:lnTo>
                  <a:pt x="305" y="32"/>
                </a:lnTo>
                <a:lnTo>
                  <a:pt x="24" y="32"/>
                </a:lnTo>
                <a:lnTo>
                  <a:pt x="19" y="32"/>
                </a:lnTo>
                <a:lnTo>
                  <a:pt x="14" y="32"/>
                </a:lnTo>
                <a:lnTo>
                  <a:pt x="10" y="28"/>
                </a:lnTo>
                <a:lnTo>
                  <a:pt x="5" y="28"/>
                </a:lnTo>
                <a:lnTo>
                  <a:pt x="5" y="23"/>
                </a:lnTo>
                <a:lnTo>
                  <a:pt x="0" y="23"/>
                </a:lnTo>
                <a:lnTo>
                  <a:pt x="0" y="18"/>
                </a:lnTo>
                <a:lnTo>
                  <a:pt x="0" y="14"/>
                </a:lnTo>
                <a:lnTo>
                  <a:pt x="0" y="9"/>
                </a:lnTo>
                <a:lnTo>
                  <a:pt x="5" y="9"/>
                </a:lnTo>
                <a:lnTo>
                  <a:pt x="5" y="4"/>
                </a:lnTo>
                <a:lnTo>
                  <a:pt x="10" y="0"/>
                </a:lnTo>
                <a:lnTo>
                  <a:pt x="14" y="0"/>
                </a:lnTo>
                <a:lnTo>
                  <a:pt x="19" y="0"/>
                </a:lnTo>
                <a:lnTo>
                  <a:pt x="24"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3" name="未知"/>
          <p:cNvSpPr/>
          <p:nvPr/>
        </p:nvSpPr>
        <p:spPr>
          <a:xfrm>
            <a:off x="6891338" y="4254500"/>
            <a:ext cx="1470025" cy="163513"/>
          </a:xfrm>
          <a:custGeom>
            <a:avLst/>
            <a:gdLst>
              <a:gd name="txL" fmla="*/ 0 w 1003"/>
              <a:gd name="txT" fmla="*/ 0 h 103"/>
              <a:gd name="txR" fmla="*/ 1003 w 1003"/>
              <a:gd name="txB" fmla="*/ 103 h 103"/>
            </a:gdLst>
            <a:ahLst/>
            <a:cxnLst>
              <a:cxn ang="0">
                <a:pos x="2012738297" y="0"/>
              </a:cxn>
              <a:cxn ang="0">
                <a:pos x="2012738297" y="0"/>
              </a:cxn>
              <a:cxn ang="0">
                <a:pos x="2042810055" y="0"/>
              </a:cxn>
              <a:cxn ang="0">
                <a:pos x="2072883278" y="12601614"/>
              </a:cxn>
              <a:cxn ang="0">
                <a:pos x="2094363524" y="22682269"/>
              </a:cxn>
              <a:cxn ang="0">
                <a:pos x="2113696625" y="35282295"/>
              </a:cxn>
              <a:cxn ang="0">
                <a:pos x="2135176870" y="57964565"/>
              </a:cxn>
              <a:cxn ang="0">
                <a:pos x="2143769848" y="83166204"/>
              </a:cxn>
              <a:cxn ang="0">
                <a:pos x="2147483646" y="105846886"/>
              </a:cxn>
              <a:cxn ang="0">
                <a:pos x="2147483646" y="128529156"/>
              </a:cxn>
              <a:cxn ang="0">
                <a:pos x="2147483646" y="128529156"/>
              </a:cxn>
              <a:cxn ang="0">
                <a:pos x="2143769848" y="163811451"/>
              </a:cxn>
              <a:cxn ang="0">
                <a:pos x="2135176870" y="189013090"/>
              </a:cxn>
              <a:cxn ang="0">
                <a:pos x="2124436747" y="201613117"/>
              </a:cxn>
              <a:cxn ang="0">
                <a:pos x="2105105113" y="224295386"/>
              </a:cxn>
              <a:cxn ang="0">
                <a:pos x="2083623401" y="236895412"/>
              </a:cxn>
              <a:cxn ang="0">
                <a:pos x="2064291766" y="246976068"/>
              </a:cxn>
              <a:cxn ang="0">
                <a:pos x="2034218543" y="259577681"/>
              </a:cxn>
              <a:cxn ang="0">
                <a:pos x="139624528" y="259577681"/>
              </a:cxn>
              <a:cxn ang="0">
                <a:pos x="131031550" y="259577681"/>
              </a:cxn>
              <a:cxn ang="0">
                <a:pos x="109551305" y="246976068"/>
              </a:cxn>
              <a:cxn ang="0">
                <a:pos x="79478081" y="246976068"/>
              </a:cxn>
              <a:cxn ang="0">
                <a:pos x="60146447" y="224295386"/>
              </a:cxn>
              <a:cxn ang="0">
                <a:pos x="38664735" y="211693772"/>
              </a:cxn>
              <a:cxn ang="0">
                <a:pos x="19333100" y="189013090"/>
              </a:cxn>
              <a:cxn ang="0">
                <a:pos x="8592978" y="176411477"/>
              </a:cxn>
              <a:cxn ang="0">
                <a:pos x="0" y="141129182"/>
              </a:cxn>
              <a:cxn ang="0">
                <a:pos x="0" y="128529156"/>
              </a:cxn>
              <a:cxn ang="0">
                <a:pos x="0" y="118448500"/>
              </a:cxn>
              <a:cxn ang="0">
                <a:pos x="0" y="93246860"/>
              </a:cxn>
              <a:cxn ang="0">
                <a:pos x="8592978" y="70564591"/>
              </a:cxn>
              <a:cxn ang="0">
                <a:pos x="30073223" y="47883909"/>
              </a:cxn>
              <a:cxn ang="0">
                <a:pos x="38664735" y="35282295"/>
              </a:cxn>
              <a:cxn ang="0">
                <a:pos x="70886569" y="12601614"/>
              </a:cxn>
              <a:cxn ang="0">
                <a:pos x="90218204" y="12601614"/>
              </a:cxn>
              <a:cxn ang="0">
                <a:pos x="120291428" y="0"/>
              </a:cxn>
            </a:cxnLst>
            <a:rect l="txL" t="txT" r="txR" b="txB"/>
            <a:pathLst>
              <a:path w="1003" h="103">
                <a:moveTo>
                  <a:pt x="65" y="0"/>
                </a:moveTo>
                <a:lnTo>
                  <a:pt x="937" y="0"/>
                </a:lnTo>
                <a:lnTo>
                  <a:pt x="947" y="0"/>
                </a:lnTo>
                <a:lnTo>
                  <a:pt x="951" y="0"/>
                </a:lnTo>
                <a:lnTo>
                  <a:pt x="961" y="5"/>
                </a:lnTo>
                <a:lnTo>
                  <a:pt x="965" y="5"/>
                </a:lnTo>
                <a:lnTo>
                  <a:pt x="970" y="5"/>
                </a:lnTo>
                <a:lnTo>
                  <a:pt x="975" y="9"/>
                </a:lnTo>
                <a:lnTo>
                  <a:pt x="980" y="14"/>
                </a:lnTo>
                <a:lnTo>
                  <a:pt x="984" y="14"/>
                </a:lnTo>
                <a:lnTo>
                  <a:pt x="989" y="19"/>
                </a:lnTo>
                <a:lnTo>
                  <a:pt x="994" y="23"/>
                </a:lnTo>
                <a:lnTo>
                  <a:pt x="994" y="28"/>
                </a:lnTo>
                <a:lnTo>
                  <a:pt x="998" y="33"/>
                </a:lnTo>
                <a:lnTo>
                  <a:pt x="998" y="37"/>
                </a:lnTo>
                <a:lnTo>
                  <a:pt x="1003" y="42"/>
                </a:lnTo>
                <a:lnTo>
                  <a:pt x="1003" y="51"/>
                </a:lnTo>
                <a:lnTo>
                  <a:pt x="1003" y="56"/>
                </a:lnTo>
                <a:lnTo>
                  <a:pt x="998" y="65"/>
                </a:lnTo>
                <a:lnTo>
                  <a:pt x="998" y="70"/>
                </a:lnTo>
                <a:lnTo>
                  <a:pt x="994" y="75"/>
                </a:lnTo>
                <a:lnTo>
                  <a:pt x="989" y="80"/>
                </a:lnTo>
                <a:lnTo>
                  <a:pt x="984" y="84"/>
                </a:lnTo>
                <a:lnTo>
                  <a:pt x="980" y="89"/>
                </a:lnTo>
                <a:lnTo>
                  <a:pt x="975" y="89"/>
                </a:lnTo>
                <a:lnTo>
                  <a:pt x="970" y="94"/>
                </a:lnTo>
                <a:lnTo>
                  <a:pt x="965" y="98"/>
                </a:lnTo>
                <a:lnTo>
                  <a:pt x="961" y="98"/>
                </a:lnTo>
                <a:lnTo>
                  <a:pt x="951" y="98"/>
                </a:lnTo>
                <a:lnTo>
                  <a:pt x="947" y="103"/>
                </a:lnTo>
                <a:lnTo>
                  <a:pt x="937" y="103"/>
                </a:lnTo>
                <a:lnTo>
                  <a:pt x="65" y="103"/>
                </a:lnTo>
                <a:lnTo>
                  <a:pt x="61" y="103"/>
                </a:lnTo>
                <a:lnTo>
                  <a:pt x="56" y="103"/>
                </a:lnTo>
                <a:lnTo>
                  <a:pt x="51" y="98"/>
                </a:lnTo>
                <a:lnTo>
                  <a:pt x="42" y="98"/>
                </a:lnTo>
                <a:lnTo>
                  <a:pt x="37" y="98"/>
                </a:lnTo>
                <a:lnTo>
                  <a:pt x="33" y="94"/>
                </a:lnTo>
                <a:lnTo>
                  <a:pt x="28" y="89"/>
                </a:lnTo>
                <a:lnTo>
                  <a:pt x="18" y="89"/>
                </a:lnTo>
                <a:lnTo>
                  <a:pt x="18" y="84"/>
                </a:lnTo>
                <a:lnTo>
                  <a:pt x="14" y="80"/>
                </a:lnTo>
                <a:lnTo>
                  <a:pt x="9" y="75"/>
                </a:lnTo>
                <a:lnTo>
                  <a:pt x="4" y="75"/>
                </a:lnTo>
                <a:lnTo>
                  <a:pt x="4" y="70"/>
                </a:lnTo>
                <a:lnTo>
                  <a:pt x="0" y="65"/>
                </a:lnTo>
                <a:lnTo>
                  <a:pt x="0" y="56"/>
                </a:lnTo>
                <a:lnTo>
                  <a:pt x="0" y="51"/>
                </a:lnTo>
                <a:lnTo>
                  <a:pt x="0" y="47"/>
                </a:lnTo>
                <a:lnTo>
                  <a:pt x="0" y="42"/>
                </a:lnTo>
                <a:lnTo>
                  <a:pt x="0" y="37"/>
                </a:lnTo>
                <a:lnTo>
                  <a:pt x="4" y="33"/>
                </a:lnTo>
                <a:lnTo>
                  <a:pt x="4" y="28"/>
                </a:lnTo>
                <a:lnTo>
                  <a:pt x="9" y="23"/>
                </a:lnTo>
                <a:lnTo>
                  <a:pt x="14" y="19"/>
                </a:lnTo>
                <a:lnTo>
                  <a:pt x="18" y="14"/>
                </a:lnTo>
                <a:lnTo>
                  <a:pt x="28" y="9"/>
                </a:lnTo>
                <a:lnTo>
                  <a:pt x="33" y="5"/>
                </a:lnTo>
                <a:lnTo>
                  <a:pt x="37" y="5"/>
                </a:lnTo>
                <a:lnTo>
                  <a:pt x="42" y="5"/>
                </a:lnTo>
                <a:lnTo>
                  <a:pt x="51" y="0"/>
                </a:lnTo>
                <a:lnTo>
                  <a:pt x="56" y="0"/>
                </a:lnTo>
                <a:lnTo>
                  <a:pt x="65"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4" name="未知"/>
          <p:cNvSpPr/>
          <p:nvPr/>
        </p:nvSpPr>
        <p:spPr>
          <a:xfrm>
            <a:off x="7207250" y="2425700"/>
            <a:ext cx="838200" cy="95250"/>
          </a:xfrm>
          <a:custGeom>
            <a:avLst/>
            <a:gdLst>
              <a:gd name="txL" fmla="*/ 0 w 572"/>
              <a:gd name="txT" fmla="*/ 0 h 60"/>
              <a:gd name="txR" fmla="*/ 572 w 572"/>
              <a:gd name="txB" fmla="*/ 60 h 60"/>
            </a:gdLst>
            <a:ahLst/>
            <a:cxnLst>
              <a:cxn ang="0">
                <a:pos x="1148833696" y="0"/>
              </a:cxn>
              <a:cxn ang="0">
                <a:pos x="1148833696" y="0"/>
              </a:cxn>
              <a:cxn ang="0">
                <a:pos x="1168159188" y="0"/>
              </a:cxn>
              <a:cxn ang="0">
                <a:pos x="1178896062" y="10080625"/>
              </a:cxn>
              <a:cxn ang="0">
                <a:pos x="1189632935" y="10080625"/>
              </a:cxn>
              <a:cxn ang="0">
                <a:pos x="1208959892" y="22682200"/>
              </a:cxn>
              <a:cxn ang="0">
                <a:pos x="1219695300" y="35282188"/>
              </a:cxn>
              <a:cxn ang="0">
                <a:pos x="1219695300" y="45362813"/>
              </a:cxn>
              <a:cxn ang="0">
                <a:pos x="1228285385" y="57964388"/>
              </a:cxn>
              <a:cxn ang="0">
                <a:pos x="1228285385" y="70564375"/>
              </a:cxn>
              <a:cxn ang="0">
                <a:pos x="1228285385" y="80645000"/>
              </a:cxn>
              <a:cxn ang="0">
                <a:pos x="1228285385" y="93246575"/>
              </a:cxn>
              <a:cxn ang="0">
                <a:pos x="1219695300" y="105846563"/>
              </a:cxn>
              <a:cxn ang="0">
                <a:pos x="1208959892" y="115927188"/>
              </a:cxn>
              <a:cxn ang="0">
                <a:pos x="1198223019" y="128528763"/>
              </a:cxn>
              <a:cxn ang="0">
                <a:pos x="1189632935" y="141128750"/>
              </a:cxn>
              <a:cxn ang="0">
                <a:pos x="1168159188" y="141128750"/>
              </a:cxn>
              <a:cxn ang="0">
                <a:pos x="1157422315" y="151209375"/>
              </a:cxn>
              <a:cxn ang="0">
                <a:pos x="81599942" y="151209375"/>
              </a:cxn>
              <a:cxn ang="0">
                <a:pos x="81599942" y="151209375"/>
              </a:cxn>
              <a:cxn ang="0">
                <a:pos x="60126196" y="151209375"/>
              </a:cxn>
              <a:cxn ang="0">
                <a:pos x="51536112" y="141128750"/>
              </a:cxn>
              <a:cxn ang="0">
                <a:pos x="30062365" y="128528763"/>
              </a:cxn>
              <a:cxn ang="0">
                <a:pos x="21473746" y="128528763"/>
              </a:cxn>
              <a:cxn ang="0">
                <a:pos x="10736873" y="115927188"/>
              </a:cxn>
              <a:cxn ang="0">
                <a:pos x="10736873" y="105846563"/>
              </a:cxn>
              <a:cxn ang="0">
                <a:pos x="0" y="80645000"/>
              </a:cxn>
              <a:cxn ang="0">
                <a:pos x="0" y="70564375"/>
              </a:cxn>
              <a:cxn ang="0">
                <a:pos x="0" y="70564375"/>
              </a:cxn>
              <a:cxn ang="0">
                <a:pos x="0" y="57964388"/>
              </a:cxn>
              <a:cxn ang="0">
                <a:pos x="10736873" y="45362813"/>
              </a:cxn>
              <a:cxn ang="0">
                <a:pos x="21473746" y="35282188"/>
              </a:cxn>
              <a:cxn ang="0">
                <a:pos x="30062365" y="22682200"/>
              </a:cxn>
              <a:cxn ang="0">
                <a:pos x="40799238" y="10080625"/>
              </a:cxn>
              <a:cxn ang="0">
                <a:pos x="51536112" y="10080625"/>
              </a:cxn>
              <a:cxn ang="0">
                <a:pos x="70863069" y="0"/>
              </a:cxn>
            </a:cxnLst>
            <a:rect l="txL" t="txT" r="txR" b="txB"/>
            <a:pathLst>
              <a:path w="572" h="60">
                <a:moveTo>
                  <a:pt x="38" y="0"/>
                </a:moveTo>
                <a:lnTo>
                  <a:pt x="535" y="0"/>
                </a:lnTo>
                <a:lnTo>
                  <a:pt x="539" y="0"/>
                </a:lnTo>
                <a:lnTo>
                  <a:pt x="544" y="0"/>
                </a:lnTo>
                <a:lnTo>
                  <a:pt x="544" y="4"/>
                </a:lnTo>
                <a:lnTo>
                  <a:pt x="549" y="4"/>
                </a:lnTo>
                <a:lnTo>
                  <a:pt x="554" y="4"/>
                </a:lnTo>
                <a:lnTo>
                  <a:pt x="558" y="9"/>
                </a:lnTo>
                <a:lnTo>
                  <a:pt x="563" y="9"/>
                </a:lnTo>
                <a:lnTo>
                  <a:pt x="563" y="14"/>
                </a:lnTo>
                <a:lnTo>
                  <a:pt x="568" y="14"/>
                </a:lnTo>
                <a:lnTo>
                  <a:pt x="568" y="18"/>
                </a:lnTo>
                <a:lnTo>
                  <a:pt x="572" y="23"/>
                </a:lnTo>
                <a:lnTo>
                  <a:pt x="572" y="28"/>
                </a:lnTo>
                <a:lnTo>
                  <a:pt x="572" y="32"/>
                </a:lnTo>
                <a:lnTo>
                  <a:pt x="572" y="37"/>
                </a:lnTo>
                <a:lnTo>
                  <a:pt x="568" y="42"/>
                </a:lnTo>
                <a:lnTo>
                  <a:pt x="568" y="46"/>
                </a:lnTo>
                <a:lnTo>
                  <a:pt x="563" y="46"/>
                </a:lnTo>
                <a:lnTo>
                  <a:pt x="563" y="51"/>
                </a:lnTo>
                <a:lnTo>
                  <a:pt x="558" y="51"/>
                </a:lnTo>
                <a:lnTo>
                  <a:pt x="554" y="51"/>
                </a:lnTo>
                <a:lnTo>
                  <a:pt x="554" y="56"/>
                </a:lnTo>
                <a:lnTo>
                  <a:pt x="549" y="56"/>
                </a:lnTo>
                <a:lnTo>
                  <a:pt x="544" y="56"/>
                </a:lnTo>
                <a:lnTo>
                  <a:pt x="544" y="60"/>
                </a:lnTo>
                <a:lnTo>
                  <a:pt x="539" y="60"/>
                </a:lnTo>
                <a:lnTo>
                  <a:pt x="535" y="60"/>
                </a:lnTo>
                <a:lnTo>
                  <a:pt x="38" y="60"/>
                </a:lnTo>
                <a:lnTo>
                  <a:pt x="33" y="60"/>
                </a:lnTo>
                <a:lnTo>
                  <a:pt x="28" y="60"/>
                </a:lnTo>
                <a:lnTo>
                  <a:pt x="24" y="56"/>
                </a:lnTo>
                <a:lnTo>
                  <a:pt x="19" y="56"/>
                </a:lnTo>
                <a:lnTo>
                  <a:pt x="14" y="51"/>
                </a:lnTo>
                <a:lnTo>
                  <a:pt x="10" y="51"/>
                </a:lnTo>
                <a:lnTo>
                  <a:pt x="10" y="46"/>
                </a:lnTo>
                <a:lnTo>
                  <a:pt x="5" y="46"/>
                </a:lnTo>
                <a:lnTo>
                  <a:pt x="5" y="42"/>
                </a:lnTo>
                <a:lnTo>
                  <a:pt x="0" y="37"/>
                </a:lnTo>
                <a:lnTo>
                  <a:pt x="0" y="32"/>
                </a:lnTo>
                <a:lnTo>
                  <a:pt x="0" y="28"/>
                </a:lnTo>
                <a:lnTo>
                  <a:pt x="0" y="23"/>
                </a:lnTo>
                <a:lnTo>
                  <a:pt x="5" y="18"/>
                </a:lnTo>
                <a:lnTo>
                  <a:pt x="5" y="14"/>
                </a:lnTo>
                <a:lnTo>
                  <a:pt x="10" y="14"/>
                </a:lnTo>
                <a:lnTo>
                  <a:pt x="10" y="9"/>
                </a:lnTo>
                <a:lnTo>
                  <a:pt x="14" y="9"/>
                </a:lnTo>
                <a:lnTo>
                  <a:pt x="14" y="4"/>
                </a:lnTo>
                <a:lnTo>
                  <a:pt x="19" y="4"/>
                </a:lnTo>
                <a:lnTo>
                  <a:pt x="24" y="4"/>
                </a:lnTo>
                <a:lnTo>
                  <a:pt x="28" y="0"/>
                </a:lnTo>
                <a:lnTo>
                  <a:pt x="33" y="0"/>
                </a:lnTo>
                <a:lnTo>
                  <a:pt x="38"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5" name="未知"/>
          <p:cNvSpPr/>
          <p:nvPr/>
        </p:nvSpPr>
        <p:spPr>
          <a:xfrm>
            <a:off x="7296150" y="1979613"/>
            <a:ext cx="658813" cy="73025"/>
          </a:xfrm>
          <a:custGeom>
            <a:avLst/>
            <a:gdLst>
              <a:gd name="txL" fmla="*/ 0 w 450"/>
              <a:gd name="txT" fmla="*/ 0 h 46"/>
              <a:gd name="txR" fmla="*/ 450 w 450"/>
              <a:gd name="txB" fmla="*/ 46 h 46"/>
            </a:gdLst>
            <a:ahLst/>
            <a:cxnLst>
              <a:cxn ang="0">
                <a:pos x="904506328" y="0"/>
              </a:cxn>
              <a:cxn ang="0">
                <a:pos x="904506328" y="0"/>
              </a:cxn>
              <a:cxn ang="0">
                <a:pos x="925939711" y="0"/>
              </a:cxn>
              <a:cxn ang="0">
                <a:pos x="934514528" y="0"/>
              </a:cxn>
              <a:cxn ang="0">
                <a:pos x="945231220" y="10080625"/>
              </a:cxn>
              <a:cxn ang="0">
                <a:pos x="955947911" y="10080625"/>
              </a:cxn>
              <a:cxn ang="0">
                <a:pos x="955947911" y="22682200"/>
              </a:cxn>
              <a:cxn ang="0">
                <a:pos x="964521264" y="35282188"/>
              </a:cxn>
              <a:cxn ang="0">
                <a:pos x="964521264" y="45362813"/>
              </a:cxn>
              <a:cxn ang="0">
                <a:pos x="964521264" y="57964388"/>
              </a:cxn>
              <a:cxn ang="0">
                <a:pos x="964521264" y="57964388"/>
              </a:cxn>
              <a:cxn ang="0">
                <a:pos x="964521264" y="70564375"/>
              </a:cxn>
              <a:cxn ang="0">
                <a:pos x="964521264" y="80645000"/>
              </a:cxn>
              <a:cxn ang="0">
                <a:pos x="955947911" y="93246575"/>
              </a:cxn>
              <a:cxn ang="0">
                <a:pos x="945231220" y="105846563"/>
              </a:cxn>
              <a:cxn ang="0">
                <a:pos x="934514528" y="105846563"/>
              </a:cxn>
              <a:cxn ang="0">
                <a:pos x="925939711" y="105846563"/>
              </a:cxn>
              <a:cxn ang="0">
                <a:pos x="915223020" y="115927188"/>
              </a:cxn>
              <a:cxn ang="0">
                <a:pos x="60014936" y="115927188"/>
              </a:cxn>
              <a:cxn ang="0">
                <a:pos x="60014936" y="115927188"/>
              </a:cxn>
              <a:cxn ang="0">
                <a:pos x="40724892" y="115927188"/>
              </a:cxn>
              <a:cxn ang="0">
                <a:pos x="30006736" y="105846563"/>
              </a:cxn>
              <a:cxn ang="0">
                <a:pos x="21433383" y="105846563"/>
              </a:cxn>
              <a:cxn ang="0">
                <a:pos x="10716691" y="93246575"/>
              </a:cxn>
              <a:cxn ang="0">
                <a:pos x="10716691" y="93246575"/>
              </a:cxn>
              <a:cxn ang="0">
                <a:pos x="0" y="80645000"/>
              </a:cxn>
              <a:cxn ang="0">
                <a:pos x="0" y="70564375"/>
              </a:cxn>
              <a:cxn ang="0">
                <a:pos x="0" y="57964388"/>
              </a:cxn>
              <a:cxn ang="0">
                <a:pos x="0" y="57964388"/>
              </a:cxn>
              <a:cxn ang="0">
                <a:pos x="0" y="45362813"/>
              </a:cxn>
              <a:cxn ang="0">
                <a:pos x="0" y="35282188"/>
              </a:cxn>
              <a:cxn ang="0">
                <a:pos x="10716691" y="22682200"/>
              </a:cxn>
              <a:cxn ang="0">
                <a:pos x="21433383" y="10080625"/>
              </a:cxn>
              <a:cxn ang="0">
                <a:pos x="30006736" y="10080625"/>
              </a:cxn>
              <a:cxn ang="0">
                <a:pos x="40724892" y="0"/>
              </a:cxn>
              <a:cxn ang="0">
                <a:pos x="51441583" y="0"/>
              </a:cxn>
            </a:cxnLst>
            <a:rect l="txL" t="txT" r="txR" b="txB"/>
            <a:pathLst>
              <a:path w="450" h="46">
                <a:moveTo>
                  <a:pt x="28" y="0"/>
                </a:moveTo>
                <a:lnTo>
                  <a:pt x="422" y="0"/>
                </a:lnTo>
                <a:lnTo>
                  <a:pt x="427" y="0"/>
                </a:lnTo>
                <a:lnTo>
                  <a:pt x="432" y="0"/>
                </a:lnTo>
                <a:lnTo>
                  <a:pt x="436" y="0"/>
                </a:lnTo>
                <a:lnTo>
                  <a:pt x="436" y="4"/>
                </a:lnTo>
                <a:lnTo>
                  <a:pt x="441" y="4"/>
                </a:lnTo>
                <a:lnTo>
                  <a:pt x="446" y="4"/>
                </a:lnTo>
                <a:lnTo>
                  <a:pt x="446" y="9"/>
                </a:lnTo>
                <a:lnTo>
                  <a:pt x="450" y="14"/>
                </a:lnTo>
                <a:lnTo>
                  <a:pt x="450" y="18"/>
                </a:lnTo>
                <a:lnTo>
                  <a:pt x="450" y="23"/>
                </a:lnTo>
                <a:lnTo>
                  <a:pt x="450" y="28"/>
                </a:lnTo>
                <a:lnTo>
                  <a:pt x="450" y="32"/>
                </a:lnTo>
                <a:lnTo>
                  <a:pt x="446" y="37"/>
                </a:lnTo>
                <a:lnTo>
                  <a:pt x="441" y="42"/>
                </a:lnTo>
                <a:lnTo>
                  <a:pt x="436" y="42"/>
                </a:lnTo>
                <a:lnTo>
                  <a:pt x="432" y="42"/>
                </a:lnTo>
                <a:lnTo>
                  <a:pt x="432" y="46"/>
                </a:lnTo>
                <a:lnTo>
                  <a:pt x="427" y="46"/>
                </a:lnTo>
                <a:lnTo>
                  <a:pt x="422" y="46"/>
                </a:lnTo>
                <a:lnTo>
                  <a:pt x="28" y="46"/>
                </a:lnTo>
                <a:lnTo>
                  <a:pt x="24" y="46"/>
                </a:lnTo>
                <a:lnTo>
                  <a:pt x="19" y="46"/>
                </a:lnTo>
                <a:lnTo>
                  <a:pt x="19" y="42"/>
                </a:lnTo>
                <a:lnTo>
                  <a:pt x="14" y="42"/>
                </a:lnTo>
                <a:lnTo>
                  <a:pt x="10" y="42"/>
                </a:lnTo>
                <a:lnTo>
                  <a:pt x="5" y="37"/>
                </a:lnTo>
                <a:lnTo>
                  <a:pt x="0" y="32"/>
                </a:lnTo>
                <a:lnTo>
                  <a:pt x="0" y="28"/>
                </a:lnTo>
                <a:lnTo>
                  <a:pt x="0" y="23"/>
                </a:lnTo>
                <a:lnTo>
                  <a:pt x="0" y="18"/>
                </a:lnTo>
                <a:lnTo>
                  <a:pt x="0" y="14"/>
                </a:lnTo>
                <a:lnTo>
                  <a:pt x="5" y="9"/>
                </a:lnTo>
                <a:lnTo>
                  <a:pt x="5" y="4"/>
                </a:lnTo>
                <a:lnTo>
                  <a:pt x="10" y="4"/>
                </a:lnTo>
                <a:lnTo>
                  <a:pt x="14" y="4"/>
                </a:lnTo>
                <a:lnTo>
                  <a:pt x="14" y="0"/>
                </a:lnTo>
                <a:lnTo>
                  <a:pt x="19" y="0"/>
                </a:lnTo>
                <a:lnTo>
                  <a:pt x="24" y="0"/>
                </a:lnTo>
                <a:lnTo>
                  <a:pt x="28"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6" name="未知"/>
          <p:cNvSpPr/>
          <p:nvPr/>
        </p:nvSpPr>
        <p:spPr>
          <a:xfrm>
            <a:off x="7008813" y="3606800"/>
            <a:ext cx="1231900" cy="134938"/>
          </a:xfrm>
          <a:custGeom>
            <a:avLst/>
            <a:gdLst>
              <a:gd name="txL" fmla="*/ 0 w 840"/>
              <a:gd name="txT" fmla="*/ 0 h 85"/>
              <a:gd name="txR" fmla="*/ 840 w 840"/>
              <a:gd name="txB" fmla="*/ 85 h 85"/>
            </a:gdLst>
            <a:ahLst/>
            <a:cxnLst>
              <a:cxn ang="0">
                <a:pos x="1684046897" y="0"/>
              </a:cxn>
              <a:cxn ang="0">
                <a:pos x="1694801090" y="0"/>
              </a:cxn>
              <a:cxn ang="0">
                <a:pos x="1714156586" y="0"/>
              </a:cxn>
              <a:cxn ang="0">
                <a:pos x="1744267742" y="12601622"/>
              </a:cxn>
              <a:cxn ang="0">
                <a:pos x="1755021935" y="25201656"/>
              </a:cxn>
              <a:cxn ang="0">
                <a:pos x="1776528856" y="35282318"/>
              </a:cxn>
              <a:cxn ang="0">
                <a:pos x="1785133091" y="47883940"/>
              </a:cxn>
              <a:cxn ang="0">
                <a:pos x="1795885818" y="70564636"/>
              </a:cxn>
              <a:cxn ang="0">
                <a:pos x="1806640012" y="83166258"/>
              </a:cxn>
              <a:cxn ang="0">
                <a:pos x="1806640012" y="108367914"/>
              </a:cxn>
              <a:cxn ang="0">
                <a:pos x="1806640012" y="108367914"/>
              </a:cxn>
              <a:cxn ang="0">
                <a:pos x="1806640012" y="131048611"/>
              </a:cxn>
              <a:cxn ang="0">
                <a:pos x="1795885818" y="153730895"/>
              </a:cxn>
              <a:cxn ang="0">
                <a:pos x="1785133091" y="166330929"/>
              </a:cxn>
              <a:cxn ang="0">
                <a:pos x="1765776129" y="178932551"/>
              </a:cxn>
              <a:cxn ang="0">
                <a:pos x="1755021935" y="189013213"/>
              </a:cxn>
              <a:cxn ang="0">
                <a:pos x="1724910780" y="201613247"/>
              </a:cxn>
              <a:cxn ang="0">
                <a:pos x="1705553818" y="214214869"/>
              </a:cxn>
              <a:cxn ang="0">
                <a:pos x="122593115" y="214214869"/>
              </a:cxn>
              <a:cxn ang="0">
                <a:pos x="122593115" y="214214869"/>
              </a:cxn>
              <a:cxn ang="0">
                <a:pos x="92483426" y="214214869"/>
              </a:cxn>
              <a:cxn ang="0">
                <a:pos x="70975039" y="201613247"/>
              </a:cxn>
              <a:cxn ang="0">
                <a:pos x="51618077" y="189013213"/>
              </a:cxn>
              <a:cxn ang="0">
                <a:pos x="40863883" y="178932551"/>
              </a:cxn>
              <a:cxn ang="0">
                <a:pos x="21506921" y="153730895"/>
              </a:cxn>
              <a:cxn ang="0">
                <a:pos x="10754194" y="143650232"/>
              </a:cxn>
              <a:cxn ang="0">
                <a:pos x="10754194" y="118448576"/>
              </a:cxn>
              <a:cxn ang="0">
                <a:pos x="0" y="108367914"/>
              </a:cxn>
              <a:cxn ang="0">
                <a:pos x="0" y="95766292"/>
              </a:cxn>
              <a:cxn ang="0">
                <a:pos x="10754194" y="70564636"/>
              </a:cxn>
              <a:cxn ang="0">
                <a:pos x="21506921" y="60483974"/>
              </a:cxn>
              <a:cxn ang="0">
                <a:pos x="30111156" y="35282318"/>
              </a:cxn>
              <a:cxn ang="0">
                <a:pos x="40863883" y="25201656"/>
              </a:cxn>
              <a:cxn ang="0">
                <a:pos x="62372270" y="12601622"/>
              </a:cxn>
              <a:cxn ang="0">
                <a:pos x="81729232" y="0"/>
              </a:cxn>
              <a:cxn ang="0">
                <a:pos x="101086194" y="0"/>
              </a:cxn>
            </a:cxnLst>
            <a:rect l="txL" t="txT" r="txR" b="txB"/>
            <a:pathLst>
              <a:path w="840" h="85">
                <a:moveTo>
                  <a:pt x="57" y="0"/>
                </a:moveTo>
                <a:lnTo>
                  <a:pt x="783" y="0"/>
                </a:lnTo>
                <a:lnTo>
                  <a:pt x="788" y="0"/>
                </a:lnTo>
                <a:lnTo>
                  <a:pt x="793" y="0"/>
                </a:lnTo>
                <a:lnTo>
                  <a:pt x="797" y="0"/>
                </a:lnTo>
                <a:lnTo>
                  <a:pt x="802" y="0"/>
                </a:lnTo>
                <a:lnTo>
                  <a:pt x="811" y="5"/>
                </a:lnTo>
                <a:lnTo>
                  <a:pt x="816" y="5"/>
                </a:lnTo>
                <a:lnTo>
                  <a:pt x="816" y="10"/>
                </a:lnTo>
                <a:lnTo>
                  <a:pt x="821" y="10"/>
                </a:lnTo>
                <a:lnTo>
                  <a:pt x="826" y="14"/>
                </a:lnTo>
                <a:lnTo>
                  <a:pt x="830" y="14"/>
                </a:lnTo>
                <a:lnTo>
                  <a:pt x="830" y="19"/>
                </a:lnTo>
                <a:lnTo>
                  <a:pt x="835" y="24"/>
                </a:lnTo>
                <a:lnTo>
                  <a:pt x="835" y="28"/>
                </a:lnTo>
                <a:lnTo>
                  <a:pt x="840" y="28"/>
                </a:lnTo>
                <a:lnTo>
                  <a:pt x="840" y="33"/>
                </a:lnTo>
                <a:lnTo>
                  <a:pt x="840" y="43"/>
                </a:lnTo>
                <a:lnTo>
                  <a:pt x="840" y="47"/>
                </a:lnTo>
                <a:lnTo>
                  <a:pt x="840" y="52"/>
                </a:lnTo>
                <a:lnTo>
                  <a:pt x="835" y="57"/>
                </a:lnTo>
                <a:lnTo>
                  <a:pt x="835" y="61"/>
                </a:lnTo>
                <a:lnTo>
                  <a:pt x="830" y="61"/>
                </a:lnTo>
                <a:lnTo>
                  <a:pt x="830" y="66"/>
                </a:lnTo>
                <a:lnTo>
                  <a:pt x="826" y="71"/>
                </a:lnTo>
                <a:lnTo>
                  <a:pt x="821" y="71"/>
                </a:lnTo>
                <a:lnTo>
                  <a:pt x="816" y="75"/>
                </a:lnTo>
                <a:lnTo>
                  <a:pt x="811" y="80"/>
                </a:lnTo>
                <a:lnTo>
                  <a:pt x="802" y="80"/>
                </a:lnTo>
                <a:lnTo>
                  <a:pt x="797" y="85"/>
                </a:lnTo>
                <a:lnTo>
                  <a:pt x="793" y="85"/>
                </a:lnTo>
                <a:lnTo>
                  <a:pt x="783" y="85"/>
                </a:lnTo>
                <a:lnTo>
                  <a:pt x="57" y="85"/>
                </a:lnTo>
                <a:lnTo>
                  <a:pt x="47" y="85"/>
                </a:lnTo>
                <a:lnTo>
                  <a:pt x="43" y="85"/>
                </a:lnTo>
                <a:lnTo>
                  <a:pt x="38" y="80"/>
                </a:lnTo>
                <a:lnTo>
                  <a:pt x="33" y="80"/>
                </a:lnTo>
                <a:lnTo>
                  <a:pt x="29" y="75"/>
                </a:lnTo>
                <a:lnTo>
                  <a:pt x="24" y="75"/>
                </a:lnTo>
                <a:lnTo>
                  <a:pt x="19" y="71"/>
                </a:lnTo>
                <a:lnTo>
                  <a:pt x="14" y="66"/>
                </a:lnTo>
                <a:lnTo>
                  <a:pt x="10" y="61"/>
                </a:lnTo>
                <a:lnTo>
                  <a:pt x="5" y="57"/>
                </a:lnTo>
                <a:lnTo>
                  <a:pt x="5" y="52"/>
                </a:lnTo>
                <a:lnTo>
                  <a:pt x="5" y="47"/>
                </a:lnTo>
                <a:lnTo>
                  <a:pt x="0" y="43"/>
                </a:lnTo>
                <a:lnTo>
                  <a:pt x="0" y="38"/>
                </a:lnTo>
                <a:lnTo>
                  <a:pt x="5" y="33"/>
                </a:lnTo>
                <a:lnTo>
                  <a:pt x="5" y="28"/>
                </a:lnTo>
                <a:lnTo>
                  <a:pt x="10" y="24"/>
                </a:lnTo>
                <a:lnTo>
                  <a:pt x="10" y="19"/>
                </a:lnTo>
                <a:lnTo>
                  <a:pt x="14" y="14"/>
                </a:lnTo>
                <a:lnTo>
                  <a:pt x="19" y="14"/>
                </a:lnTo>
                <a:lnTo>
                  <a:pt x="19" y="10"/>
                </a:lnTo>
                <a:lnTo>
                  <a:pt x="24" y="10"/>
                </a:lnTo>
                <a:lnTo>
                  <a:pt x="29" y="5"/>
                </a:lnTo>
                <a:lnTo>
                  <a:pt x="33" y="5"/>
                </a:lnTo>
                <a:lnTo>
                  <a:pt x="38" y="0"/>
                </a:lnTo>
                <a:lnTo>
                  <a:pt x="43" y="0"/>
                </a:lnTo>
                <a:lnTo>
                  <a:pt x="47" y="0"/>
                </a:lnTo>
                <a:lnTo>
                  <a:pt x="57"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7" name="未知"/>
          <p:cNvSpPr/>
          <p:nvPr/>
        </p:nvSpPr>
        <p:spPr>
          <a:xfrm>
            <a:off x="7124700" y="2982913"/>
            <a:ext cx="996950" cy="111125"/>
          </a:xfrm>
          <a:custGeom>
            <a:avLst/>
            <a:gdLst>
              <a:gd name="txL" fmla="*/ 0 w 680"/>
              <a:gd name="txT" fmla="*/ 0 h 70"/>
              <a:gd name="txR" fmla="*/ 680 w 680"/>
              <a:gd name="txB" fmla="*/ 70 h 70"/>
            </a:gdLst>
            <a:ahLst/>
            <a:cxnLst>
              <a:cxn ang="0">
                <a:pos x="1371354573" y="0"/>
              </a:cxn>
              <a:cxn ang="0">
                <a:pos x="1371354573" y="0"/>
              </a:cxn>
              <a:cxn ang="0">
                <a:pos x="1390699801" y="0"/>
              </a:cxn>
              <a:cxn ang="0">
                <a:pos x="1410045029" y="12601575"/>
              </a:cxn>
              <a:cxn ang="0">
                <a:pos x="1431539564" y="22682200"/>
              </a:cxn>
              <a:cxn ang="0">
                <a:pos x="1442286099" y="35282188"/>
              </a:cxn>
              <a:cxn ang="0">
                <a:pos x="1450883327" y="47883763"/>
              </a:cxn>
              <a:cxn ang="0">
                <a:pos x="1461631327" y="57964388"/>
              </a:cxn>
              <a:cxn ang="0">
                <a:pos x="1461631327" y="70564375"/>
              </a:cxn>
              <a:cxn ang="0">
                <a:pos x="1461631327" y="93246575"/>
              </a:cxn>
              <a:cxn ang="0">
                <a:pos x="1461631327" y="93246575"/>
              </a:cxn>
              <a:cxn ang="0">
                <a:pos x="1461631327" y="105846563"/>
              </a:cxn>
              <a:cxn ang="0">
                <a:pos x="1450883327" y="128528763"/>
              </a:cxn>
              <a:cxn ang="0">
                <a:pos x="1442286099" y="141128750"/>
              </a:cxn>
              <a:cxn ang="0">
                <a:pos x="1431539564" y="153730325"/>
              </a:cxn>
              <a:cxn ang="0">
                <a:pos x="1420791564" y="163810950"/>
              </a:cxn>
              <a:cxn ang="0">
                <a:pos x="1401446335" y="163810950"/>
              </a:cxn>
              <a:cxn ang="0">
                <a:pos x="1379951800" y="176410938"/>
              </a:cxn>
              <a:cxn ang="0">
                <a:pos x="101024755" y="176410938"/>
              </a:cxn>
              <a:cxn ang="0">
                <a:pos x="90276755" y="176410938"/>
              </a:cxn>
              <a:cxn ang="0">
                <a:pos x="70931526" y="176410938"/>
              </a:cxn>
              <a:cxn ang="0">
                <a:pos x="60184992" y="163810950"/>
              </a:cxn>
              <a:cxn ang="0">
                <a:pos x="40839764" y="153730325"/>
              </a:cxn>
              <a:cxn ang="0">
                <a:pos x="30091763" y="141128750"/>
              </a:cxn>
              <a:cxn ang="0">
                <a:pos x="19345228" y="128528763"/>
              </a:cxn>
              <a:cxn ang="0">
                <a:pos x="10748001" y="118448138"/>
              </a:cxn>
              <a:cxn ang="0">
                <a:pos x="0" y="105846563"/>
              </a:cxn>
              <a:cxn ang="0">
                <a:pos x="0" y="83165950"/>
              </a:cxn>
              <a:cxn ang="0">
                <a:pos x="0" y="83165950"/>
              </a:cxn>
              <a:cxn ang="0">
                <a:pos x="10748001" y="70564375"/>
              </a:cxn>
              <a:cxn ang="0">
                <a:pos x="10748001" y="47883763"/>
              </a:cxn>
              <a:cxn ang="0">
                <a:pos x="19345228" y="35282188"/>
              </a:cxn>
              <a:cxn ang="0">
                <a:pos x="30091763" y="22682200"/>
              </a:cxn>
              <a:cxn ang="0">
                <a:pos x="51586298" y="12601575"/>
              </a:cxn>
              <a:cxn ang="0">
                <a:pos x="70931526" y="12601575"/>
              </a:cxn>
              <a:cxn ang="0">
                <a:pos x="81679527" y="0"/>
              </a:cxn>
            </a:cxnLst>
            <a:rect l="txL" t="txT" r="txR" b="txB"/>
            <a:pathLst>
              <a:path w="680" h="70">
                <a:moveTo>
                  <a:pt x="47" y="0"/>
                </a:moveTo>
                <a:lnTo>
                  <a:pt x="638" y="0"/>
                </a:lnTo>
                <a:lnTo>
                  <a:pt x="642" y="0"/>
                </a:lnTo>
                <a:lnTo>
                  <a:pt x="647" y="0"/>
                </a:lnTo>
                <a:lnTo>
                  <a:pt x="652" y="5"/>
                </a:lnTo>
                <a:lnTo>
                  <a:pt x="656" y="5"/>
                </a:lnTo>
                <a:lnTo>
                  <a:pt x="661" y="5"/>
                </a:lnTo>
                <a:lnTo>
                  <a:pt x="666" y="9"/>
                </a:lnTo>
                <a:lnTo>
                  <a:pt x="671" y="14"/>
                </a:lnTo>
                <a:lnTo>
                  <a:pt x="675" y="19"/>
                </a:lnTo>
                <a:lnTo>
                  <a:pt x="680" y="23"/>
                </a:lnTo>
                <a:lnTo>
                  <a:pt x="680" y="28"/>
                </a:lnTo>
                <a:lnTo>
                  <a:pt x="680" y="33"/>
                </a:lnTo>
                <a:lnTo>
                  <a:pt x="680" y="37"/>
                </a:lnTo>
                <a:lnTo>
                  <a:pt x="680" y="42"/>
                </a:lnTo>
                <a:lnTo>
                  <a:pt x="680" y="47"/>
                </a:lnTo>
                <a:lnTo>
                  <a:pt x="675" y="51"/>
                </a:lnTo>
                <a:lnTo>
                  <a:pt x="671" y="56"/>
                </a:lnTo>
                <a:lnTo>
                  <a:pt x="666" y="61"/>
                </a:lnTo>
                <a:lnTo>
                  <a:pt x="661" y="65"/>
                </a:lnTo>
                <a:lnTo>
                  <a:pt x="656" y="65"/>
                </a:lnTo>
                <a:lnTo>
                  <a:pt x="652" y="65"/>
                </a:lnTo>
                <a:lnTo>
                  <a:pt x="647" y="70"/>
                </a:lnTo>
                <a:lnTo>
                  <a:pt x="642" y="70"/>
                </a:lnTo>
                <a:lnTo>
                  <a:pt x="638" y="70"/>
                </a:lnTo>
                <a:lnTo>
                  <a:pt x="47" y="70"/>
                </a:lnTo>
                <a:lnTo>
                  <a:pt x="42" y="70"/>
                </a:lnTo>
                <a:lnTo>
                  <a:pt x="38" y="70"/>
                </a:lnTo>
                <a:lnTo>
                  <a:pt x="33" y="70"/>
                </a:lnTo>
                <a:lnTo>
                  <a:pt x="33" y="65"/>
                </a:lnTo>
                <a:lnTo>
                  <a:pt x="28" y="65"/>
                </a:lnTo>
                <a:lnTo>
                  <a:pt x="24" y="65"/>
                </a:lnTo>
                <a:lnTo>
                  <a:pt x="19" y="61"/>
                </a:lnTo>
                <a:lnTo>
                  <a:pt x="14" y="61"/>
                </a:lnTo>
                <a:lnTo>
                  <a:pt x="14" y="56"/>
                </a:lnTo>
                <a:lnTo>
                  <a:pt x="9" y="56"/>
                </a:lnTo>
                <a:lnTo>
                  <a:pt x="9" y="51"/>
                </a:lnTo>
                <a:lnTo>
                  <a:pt x="5" y="51"/>
                </a:lnTo>
                <a:lnTo>
                  <a:pt x="5" y="47"/>
                </a:lnTo>
                <a:lnTo>
                  <a:pt x="5" y="42"/>
                </a:lnTo>
                <a:lnTo>
                  <a:pt x="0" y="42"/>
                </a:lnTo>
                <a:lnTo>
                  <a:pt x="0" y="37"/>
                </a:lnTo>
                <a:lnTo>
                  <a:pt x="0" y="33"/>
                </a:lnTo>
                <a:lnTo>
                  <a:pt x="0" y="28"/>
                </a:lnTo>
                <a:lnTo>
                  <a:pt x="5" y="28"/>
                </a:lnTo>
                <a:lnTo>
                  <a:pt x="5" y="23"/>
                </a:lnTo>
                <a:lnTo>
                  <a:pt x="5" y="19"/>
                </a:lnTo>
                <a:lnTo>
                  <a:pt x="9" y="19"/>
                </a:lnTo>
                <a:lnTo>
                  <a:pt x="9" y="14"/>
                </a:lnTo>
                <a:lnTo>
                  <a:pt x="14" y="14"/>
                </a:lnTo>
                <a:lnTo>
                  <a:pt x="14" y="9"/>
                </a:lnTo>
                <a:lnTo>
                  <a:pt x="19" y="9"/>
                </a:lnTo>
                <a:lnTo>
                  <a:pt x="24" y="5"/>
                </a:lnTo>
                <a:lnTo>
                  <a:pt x="28" y="5"/>
                </a:lnTo>
                <a:lnTo>
                  <a:pt x="33" y="5"/>
                </a:lnTo>
                <a:lnTo>
                  <a:pt x="33" y="0"/>
                </a:lnTo>
                <a:lnTo>
                  <a:pt x="38" y="0"/>
                </a:lnTo>
                <a:lnTo>
                  <a:pt x="47"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8" name="未知"/>
          <p:cNvSpPr/>
          <p:nvPr/>
        </p:nvSpPr>
        <p:spPr>
          <a:xfrm>
            <a:off x="6742113" y="5087938"/>
            <a:ext cx="1765300" cy="192087"/>
          </a:xfrm>
          <a:custGeom>
            <a:avLst/>
            <a:gdLst>
              <a:gd name="txL" fmla="*/ 0 w 1204"/>
              <a:gd name="txT" fmla="*/ 0 h 121"/>
              <a:gd name="txR" fmla="*/ 1204 w 1204"/>
              <a:gd name="txB" fmla="*/ 121 h 121"/>
            </a:gdLst>
            <a:ahLst/>
            <a:cxnLst>
              <a:cxn ang="0">
                <a:pos x="2147483646" y="0"/>
              </a:cxn>
              <a:cxn ang="0">
                <a:pos x="2147483646" y="0"/>
              </a:cxn>
              <a:cxn ang="0">
                <a:pos x="2147483646" y="0"/>
              </a:cxn>
              <a:cxn ang="0">
                <a:pos x="2147483646" y="10080599"/>
              </a:cxn>
              <a:cxn ang="0">
                <a:pos x="2147483646" y="22680553"/>
              </a:cxn>
              <a:cxn ang="0">
                <a:pos x="2147483646" y="45362694"/>
              </a:cxn>
              <a:cxn ang="0">
                <a:pos x="2147483646" y="70564191"/>
              </a:cxn>
              <a:cxn ang="0">
                <a:pos x="2147483646" y="93244745"/>
              </a:cxn>
              <a:cxn ang="0">
                <a:pos x="2147483646" y="128526840"/>
              </a:cxn>
              <a:cxn ang="0">
                <a:pos x="2147483646" y="151208981"/>
              </a:cxn>
              <a:cxn ang="0">
                <a:pos x="2147483646" y="151208981"/>
              </a:cxn>
              <a:cxn ang="0">
                <a:pos x="2147483646" y="186491077"/>
              </a:cxn>
              <a:cxn ang="0">
                <a:pos x="2147483646" y="221773173"/>
              </a:cxn>
              <a:cxn ang="0">
                <a:pos x="2147483646" y="246974670"/>
              </a:cxn>
              <a:cxn ang="0">
                <a:pos x="2147483646" y="269655223"/>
              </a:cxn>
              <a:cxn ang="0">
                <a:pos x="2147483646" y="282256765"/>
              </a:cxn>
              <a:cxn ang="0">
                <a:pos x="2147483646" y="294856720"/>
              </a:cxn>
              <a:cxn ang="0">
                <a:pos x="2147483646" y="304937319"/>
              </a:cxn>
              <a:cxn ang="0">
                <a:pos x="169828018" y="304937319"/>
              </a:cxn>
              <a:cxn ang="0">
                <a:pos x="161230245" y="304937319"/>
              </a:cxn>
              <a:cxn ang="0">
                <a:pos x="131133639" y="304937319"/>
              </a:cxn>
              <a:cxn ang="0">
                <a:pos x="98887590" y="294856720"/>
              </a:cxn>
              <a:cxn ang="0">
                <a:pos x="68790985" y="269655223"/>
              </a:cxn>
              <a:cxn ang="0">
                <a:pos x="49444528" y="259574624"/>
              </a:cxn>
              <a:cxn ang="0">
                <a:pos x="30096606" y="234373127"/>
              </a:cxn>
              <a:cxn ang="0">
                <a:pos x="8599240" y="199091032"/>
              </a:cxn>
              <a:cxn ang="0">
                <a:pos x="0" y="176410478"/>
              </a:cxn>
              <a:cxn ang="0">
                <a:pos x="0" y="151208981"/>
              </a:cxn>
              <a:cxn ang="0">
                <a:pos x="0" y="141128383"/>
              </a:cxn>
              <a:cxn ang="0">
                <a:pos x="8599240" y="105846287"/>
              </a:cxn>
              <a:cxn ang="0">
                <a:pos x="19347923" y="80644790"/>
              </a:cxn>
              <a:cxn ang="0">
                <a:pos x="38695845" y="57962649"/>
              </a:cxn>
              <a:cxn ang="0">
                <a:pos x="60191745" y="35282096"/>
              </a:cxn>
              <a:cxn ang="0">
                <a:pos x="79539668" y="22680553"/>
              </a:cxn>
              <a:cxn ang="0">
                <a:pos x="109636273" y="0"/>
              </a:cxn>
              <a:cxn ang="0">
                <a:pos x="150481562" y="0"/>
              </a:cxn>
            </a:cxnLst>
            <a:rect l="txL" t="txT" r="txR" b="txB"/>
            <a:pathLst>
              <a:path w="1204" h="121">
                <a:moveTo>
                  <a:pt x="79" y="0"/>
                </a:moveTo>
                <a:lnTo>
                  <a:pt x="1125" y="0"/>
                </a:lnTo>
                <a:lnTo>
                  <a:pt x="1129" y="0"/>
                </a:lnTo>
                <a:lnTo>
                  <a:pt x="1139" y="0"/>
                </a:lnTo>
                <a:lnTo>
                  <a:pt x="1148" y="0"/>
                </a:lnTo>
                <a:lnTo>
                  <a:pt x="1153" y="0"/>
                </a:lnTo>
                <a:lnTo>
                  <a:pt x="1162" y="4"/>
                </a:lnTo>
                <a:lnTo>
                  <a:pt x="1167" y="9"/>
                </a:lnTo>
                <a:lnTo>
                  <a:pt x="1176" y="9"/>
                </a:lnTo>
                <a:lnTo>
                  <a:pt x="1181" y="14"/>
                </a:lnTo>
                <a:lnTo>
                  <a:pt x="1186" y="18"/>
                </a:lnTo>
                <a:lnTo>
                  <a:pt x="1190" y="23"/>
                </a:lnTo>
                <a:lnTo>
                  <a:pt x="1195" y="28"/>
                </a:lnTo>
                <a:lnTo>
                  <a:pt x="1200" y="32"/>
                </a:lnTo>
                <a:lnTo>
                  <a:pt x="1200" y="37"/>
                </a:lnTo>
                <a:lnTo>
                  <a:pt x="1204" y="42"/>
                </a:lnTo>
                <a:lnTo>
                  <a:pt x="1204" y="51"/>
                </a:lnTo>
                <a:lnTo>
                  <a:pt x="1204" y="60"/>
                </a:lnTo>
                <a:lnTo>
                  <a:pt x="1204" y="70"/>
                </a:lnTo>
                <a:lnTo>
                  <a:pt x="1204" y="74"/>
                </a:lnTo>
                <a:lnTo>
                  <a:pt x="1200" y="79"/>
                </a:lnTo>
                <a:lnTo>
                  <a:pt x="1200" y="88"/>
                </a:lnTo>
                <a:lnTo>
                  <a:pt x="1195" y="93"/>
                </a:lnTo>
                <a:lnTo>
                  <a:pt x="1190" y="98"/>
                </a:lnTo>
                <a:lnTo>
                  <a:pt x="1186" y="103"/>
                </a:lnTo>
                <a:lnTo>
                  <a:pt x="1181" y="107"/>
                </a:lnTo>
                <a:lnTo>
                  <a:pt x="1176" y="107"/>
                </a:lnTo>
                <a:lnTo>
                  <a:pt x="1167" y="112"/>
                </a:lnTo>
                <a:lnTo>
                  <a:pt x="1162" y="117"/>
                </a:lnTo>
                <a:lnTo>
                  <a:pt x="1153" y="117"/>
                </a:lnTo>
                <a:lnTo>
                  <a:pt x="1148" y="121"/>
                </a:lnTo>
                <a:lnTo>
                  <a:pt x="1139" y="121"/>
                </a:lnTo>
                <a:lnTo>
                  <a:pt x="1125" y="121"/>
                </a:lnTo>
                <a:lnTo>
                  <a:pt x="79" y="121"/>
                </a:lnTo>
                <a:lnTo>
                  <a:pt x="75" y="121"/>
                </a:lnTo>
                <a:lnTo>
                  <a:pt x="70" y="121"/>
                </a:lnTo>
                <a:lnTo>
                  <a:pt x="61" y="121"/>
                </a:lnTo>
                <a:lnTo>
                  <a:pt x="51" y="117"/>
                </a:lnTo>
                <a:lnTo>
                  <a:pt x="46" y="117"/>
                </a:lnTo>
                <a:lnTo>
                  <a:pt x="37" y="112"/>
                </a:lnTo>
                <a:lnTo>
                  <a:pt x="32" y="107"/>
                </a:lnTo>
                <a:lnTo>
                  <a:pt x="28" y="107"/>
                </a:lnTo>
                <a:lnTo>
                  <a:pt x="23" y="103"/>
                </a:lnTo>
                <a:lnTo>
                  <a:pt x="18" y="98"/>
                </a:lnTo>
                <a:lnTo>
                  <a:pt x="14" y="93"/>
                </a:lnTo>
                <a:lnTo>
                  <a:pt x="9" y="88"/>
                </a:lnTo>
                <a:lnTo>
                  <a:pt x="4" y="79"/>
                </a:lnTo>
                <a:lnTo>
                  <a:pt x="4" y="74"/>
                </a:lnTo>
                <a:lnTo>
                  <a:pt x="0" y="70"/>
                </a:lnTo>
                <a:lnTo>
                  <a:pt x="0" y="60"/>
                </a:lnTo>
                <a:lnTo>
                  <a:pt x="0" y="56"/>
                </a:lnTo>
                <a:lnTo>
                  <a:pt x="0" y="51"/>
                </a:lnTo>
                <a:lnTo>
                  <a:pt x="4" y="42"/>
                </a:lnTo>
                <a:lnTo>
                  <a:pt x="4" y="37"/>
                </a:lnTo>
                <a:lnTo>
                  <a:pt x="9" y="32"/>
                </a:lnTo>
                <a:lnTo>
                  <a:pt x="14" y="28"/>
                </a:lnTo>
                <a:lnTo>
                  <a:pt x="18" y="23"/>
                </a:lnTo>
                <a:lnTo>
                  <a:pt x="23" y="18"/>
                </a:lnTo>
                <a:lnTo>
                  <a:pt x="28" y="14"/>
                </a:lnTo>
                <a:lnTo>
                  <a:pt x="32" y="9"/>
                </a:lnTo>
                <a:lnTo>
                  <a:pt x="37" y="9"/>
                </a:lnTo>
                <a:lnTo>
                  <a:pt x="46" y="4"/>
                </a:lnTo>
                <a:lnTo>
                  <a:pt x="51" y="0"/>
                </a:lnTo>
                <a:lnTo>
                  <a:pt x="61" y="0"/>
                </a:lnTo>
                <a:lnTo>
                  <a:pt x="70" y="0"/>
                </a:lnTo>
                <a:lnTo>
                  <a:pt x="79"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9" name="未知"/>
          <p:cNvSpPr/>
          <p:nvPr/>
        </p:nvSpPr>
        <p:spPr>
          <a:xfrm>
            <a:off x="7715250" y="952500"/>
            <a:ext cx="1119188" cy="5429250"/>
          </a:xfrm>
          <a:custGeom>
            <a:avLst/>
            <a:gdLst>
              <a:gd name="txL" fmla="*/ 0 w 764"/>
              <a:gd name="txT" fmla="*/ 0 h 3420"/>
              <a:gd name="txR" fmla="*/ 764 w 764"/>
              <a:gd name="txB" fmla="*/ 3420 h 3420"/>
            </a:gdLst>
            <a:ahLst/>
            <a:cxnLst>
              <a:cxn ang="0">
                <a:pos x="1639504947" y="2147483646"/>
              </a:cxn>
              <a:cxn ang="0">
                <a:pos x="1186709901" y="2147483646"/>
              </a:cxn>
              <a:cxn ang="0">
                <a:pos x="0" y="131048125"/>
              </a:cxn>
              <a:cxn ang="0">
                <a:pos x="0" y="105846563"/>
              </a:cxn>
              <a:cxn ang="0">
                <a:pos x="0" y="83165950"/>
              </a:cxn>
              <a:cxn ang="0">
                <a:pos x="10730435" y="60483750"/>
              </a:cxn>
              <a:cxn ang="0">
                <a:pos x="21459404" y="35282188"/>
              </a:cxn>
              <a:cxn ang="0">
                <a:pos x="21459404" y="25201563"/>
              </a:cxn>
              <a:cxn ang="0">
                <a:pos x="40772722" y="25201563"/>
              </a:cxn>
              <a:cxn ang="0">
                <a:pos x="51503157" y="12601575"/>
              </a:cxn>
              <a:cxn ang="0">
                <a:pos x="60086040" y="0"/>
              </a:cxn>
              <a:cxn ang="0">
                <a:pos x="81545444" y="0"/>
              </a:cxn>
              <a:cxn ang="0">
                <a:pos x="100860226" y="12601575"/>
              </a:cxn>
              <a:cxn ang="0">
                <a:pos x="111589196" y="25201563"/>
              </a:cxn>
              <a:cxn ang="0">
                <a:pos x="122319631" y="35282188"/>
              </a:cxn>
              <a:cxn ang="0">
                <a:pos x="130902514" y="47883763"/>
              </a:cxn>
              <a:cxn ang="0">
                <a:pos x="141632948" y="70564375"/>
              </a:cxn>
              <a:cxn ang="0">
                <a:pos x="152361918" y="95765938"/>
              </a:cxn>
              <a:cxn ang="0">
                <a:pos x="160946266" y="131048125"/>
              </a:cxn>
              <a:cxn ang="0">
                <a:pos x="1639504947" y="2147483646"/>
              </a:cxn>
            </a:cxnLst>
            <a:rect l="txL" t="txT" r="txR" b="txB"/>
            <a:pathLst>
              <a:path w="764" h="3420">
                <a:moveTo>
                  <a:pt x="764" y="3420"/>
                </a:moveTo>
                <a:lnTo>
                  <a:pt x="553" y="3420"/>
                </a:lnTo>
                <a:lnTo>
                  <a:pt x="0" y="52"/>
                </a:lnTo>
                <a:lnTo>
                  <a:pt x="0" y="42"/>
                </a:lnTo>
                <a:lnTo>
                  <a:pt x="0" y="33"/>
                </a:lnTo>
                <a:lnTo>
                  <a:pt x="5" y="24"/>
                </a:lnTo>
                <a:lnTo>
                  <a:pt x="10" y="14"/>
                </a:lnTo>
                <a:lnTo>
                  <a:pt x="10" y="10"/>
                </a:lnTo>
                <a:lnTo>
                  <a:pt x="19" y="10"/>
                </a:lnTo>
                <a:lnTo>
                  <a:pt x="24" y="5"/>
                </a:lnTo>
                <a:lnTo>
                  <a:pt x="28" y="0"/>
                </a:lnTo>
                <a:lnTo>
                  <a:pt x="38" y="0"/>
                </a:lnTo>
                <a:lnTo>
                  <a:pt x="47" y="5"/>
                </a:lnTo>
                <a:lnTo>
                  <a:pt x="52" y="10"/>
                </a:lnTo>
                <a:lnTo>
                  <a:pt x="57" y="14"/>
                </a:lnTo>
                <a:lnTo>
                  <a:pt x="61" y="19"/>
                </a:lnTo>
                <a:lnTo>
                  <a:pt x="66" y="28"/>
                </a:lnTo>
                <a:lnTo>
                  <a:pt x="71" y="38"/>
                </a:lnTo>
                <a:lnTo>
                  <a:pt x="75" y="52"/>
                </a:lnTo>
                <a:lnTo>
                  <a:pt x="764" y="342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10" name="未知"/>
          <p:cNvSpPr/>
          <p:nvPr/>
        </p:nvSpPr>
        <p:spPr>
          <a:xfrm>
            <a:off x="7304088" y="4833938"/>
            <a:ext cx="117475" cy="22225"/>
          </a:xfrm>
          <a:custGeom>
            <a:avLst/>
            <a:gdLst>
              <a:gd name="txL" fmla="*/ 0 w 80"/>
              <a:gd name="txT" fmla="*/ 0 h 14"/>
              <a:gd name="txR" fmla="*/ 80 w 80"/>
              <a:gd name="txB" fmla="*/ 14 h 14"/>
            </a:gdLst>
            <a:ahLst/>
            <a:cxnLst>
              <a:cxn ang="0">
                <a:pos x="172504695" y="35282188"/>
              </a:cxn>
              <a:cxn ang="0">
                <a:pos x="172504695" y="35282188"/>
              </a:cxn>
              <a:cxn ang="0">
                <a:pos x="161723427" y="35282188"/>
              </a:cxn>
              <a:cxn ang="0">
                <a:pos x="161723427" y="35282188"/>
              </a:cxn>
              <a:cxn ang="0">
                <a:pos x="150942159" y="25201563"/>
              </a:cxn>
              <a:cxn ang="0">
                <a:pos x="150942159" y="25201563"/>
              </a:cxn>
              <a:cxn ang="0">
                <a:pos x="142316557" y="12601575"/>
              </a:cxn>
              <a:cxn ang="0">
                <a:pos x="131535289" y="12601575"/>
              </a:cxn>
              <a:cxn ang="0">
                <a:pos x="131535289" y="12601575"/>
              </a:cxn>
              <a:cxn ang="0">
                <a:pos x="120754021" y="12601575"/>
              </a:cxn>
              <a:cxn ang="0">
                <a:pos x="120754021" y="12601575"/>
              </a:cxn>
              <a:cxn ang="0">
                <a:pos x="112128419" y="12601575"/>
              </a:cxn>
              <a:cxn ang="0">
                <a:pos x="101347151" y="0"/>
              </a:cxn>
              <a:cxn ang="0">
                <a:pos x="101347151" y="0"/>
              </a:cxn>
              <a:cxn ang="0">
                <a:pos x="90564414" y="0"/>
              </a:cxn>
              <a:cxn ang="0">
                <a:pos x="90564414" y="0"/>
              </a:cxn>
              <a:cxn ang="0">
                <a:pos x="79783146" y="0"/>
              </a:cxn>
              <a:cxn ang="0">
                <a:pos x="71157544" y="0"/>
              </a:cxn>
              <a:cxn ang="0">
                <a:pos x="71157544" y="0"/>
              </a:cxn>
              <a:cxn ang="0">
                <a:pos x="71157544" y="0"/>
              </a:cxn>
              <a:cxn ang="0">
                <a:pos x="60376276" y="0"/>
              </a:cxn>
              <a:cxn ang="0">
                <a:pos x="49595008" y="0"/>
              </a:cxn>
              <a:cxn ang="0">
                <a:pos x="49595008" y="0"/>
              </a:cxn>
              <a:cxn ang="0">
                <a:pos x="49595008" y="0"/>
              </a:cxn>
              <a:cxn ang="0">
                <a:pos x="40969406" y="0"/>
              </a:cxn>
              <a:cxn ang="0">
                <a:pos x="40969406" y="0"/>
              </a:cxn>
              <a:cxn ang="0">
                <a:pos x="30188138" y="0"/>
              </a:cxn>
              <a:cxn ang="0">
                <a:pos x="30188138" y="0"/>
              </a:cxn>
              <a:cxn ang="0">
                <a:pos x="19406870" y="0"/>
              </a:cxn>
              <a:cxn ang="0">
                <a:pos x="19406870" y="0"/>
              </a:cxn>
              <a:cxn ang="0">
                <a:pos x="10781268" y="0"/>
              </a:cxn>
              <a:cxn ang="0">
                <a:pos x="10781268" y="0"/>
              </a:cxn>
              <a:cxn ang="0">
                <a:pos x="0" y="12601575"/>
              </a:cxn>
            </a:cxnLst>
            <a:rect l="txL" t="txT" r="txR" b="txB"/>
            <a:pathLst>
              <a:path w="80" h="14">
                <a:moveTo>
                  <a:pt x="80" y="14"/>
                </a:moveTo>
                <a:lnTo>
                  <a:pt x="80" y="14"/>
                </a:lnTo>
                <a:lnTo>
                  <a:pt x="75" y="14"/>
                </a:lnTo>
                <a:lnTo>
                  <a:pt x="70" y="10"/>
                </a:lnTo>
                <a:lnTo>
                  <a:pt x="66" y="5"/>
                </a:lnTo>
                <a:lnTo>
                  <a:pt x="61" y="5"/>
                </a:lnTo>
                <a:lnTo>
                  <a:pt x="56" y="5"/>
                </a:lnTo>
                <a:lnTo>
                  <a:pt x="52" y="5"/>
                </a:lnTo>
                <a:lnTo>
                  <a:pt x="47" y="0"/>
                </a:lnTo>
                <a:lnTo>
                  <a:pt x="42" y="0"/>
                </a:lnTo>
                <a:lnTo>
                  <a:pt x="37" y="0"/>
                </a:lnTo>
                <a:lnTo>
                  <a:pt x="33" y="0"/>
                </a:lnTo>
                <a:lnTo>
                  <a:pt x="28" y="0"/>
                </a:lnTo>
                <a:lnTo>
                  <a:pt x="23" y="0"/>
                </a:lnTo>
                <a:lnTo>
                  <a:pt x="19" y="0"/>
                </a:lnTo>
                <a:lnTo>
                  <a:pt x="14" y="0"/>
                </a:lnTo>
                <a:lnTo>
                  <a:pt x="9" y="0"/>
                </a:lnTo>
                <a:lnTo>
                  <a:pt x="5" y="0"/>
                </a:lnTo>
                <a:lnTo>
                  <a:pt x="0" y="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1" name="未知"/>
          <p:cNvSpPr/>
          <p:nvPr/>
        </p:nvSpPr>
        <p:spPr>
          <a:xfrm>
            <a:off x="7262813" y="4946650"/>
            <a:ext cx="152400" cy="36513"/>
          </a:xfrm>
          <a:custGeom>
            <a:avLst/>
            <a:gdLst>
              <a:gd name="txL" fmla="*/ 0 w 103"/>
              <a:gd name="txT" fmla="*/ 0 h 23"/>
              <a:gd name="txR" fmla="*/ 103 w 103"/>
              <a:gd name="txB" fmla="*/ 23 h 23"/>
            </a:gdLst>
            <a:ahLst/>
            <a:cxnLst>
              <a:cxn ang="0">
                <a:pos x="225492816" y="57965181"/>
              </a:cxn>
              <a:cxn ang="0">
                <a:pos x="225492816" y="57965181"/>
              </a:cxn>
              <a:cxn ang="0">
                <a:pos x="214546649" y="57965181"/>
              </a:cxn>
              <a:cxn ang="0">
                <a:pos x="214546649" y="45363434"/>
              </a:cxn>
              <a:cxn ang="0">
                <a:pos x="205788827" y="45363434"/>
              </a:cxn>
              <a:cxn ang="0">
                <a:pos x="194842660" y="35282671"/>
              </a:cxn>
              <a:cxn ang="0">
                <a:pos x="194842660" y="35282671"/>
              </a:cxn>
              <a:cxn ang="0">
                <a:pos x="183896493" y="22682511"/>
              </a:cxn>
              <a:cxn ang="0">
                <a:pos x="183896493" y="22682511"/>
              </a:cxn>
              <a:cxn ang="0">
                <a:pos x="175140151" y="22682511"/>
              </a:cxn>
              <a:cxn ang="0">
                <a:pos x="164193984" y="10080763"/>
              </a:cxn>
              <a:cxn ang="0">
                <a:pos x="153247817" y="10080763"/>
              </a:cxn>
              <a:cxn ang="0">
                <a:pos x="153247817" y="10080763"/>
              </a:cxn>
              <a:cxn ang="0">
                <a:pos x="142301650" y="10080763"/>
              </a:cxn>
              <a:cxn ang="0">
                <a:pos x="133543829" y="10080763"/>
              </a:cxn>
              <a:cxn ang="0">
                <a:pos x="133543829" y="0"/>
              </a:cxn>
              <a:cxn ang="0">
                <a:pos x="122597662" y="0"/>
              </a:cxn>
              <a:cxn ang="0">
                <a:pos x="111651495" y="0"/>
              </a:cxn>
              <a:cxn ang="0">
                <a:pos x="102895153" y="0"/>
              </a:cxn>
              <a:cxn ang="0">
                <a:pos x="91948986" y="0"/>
              </a:cxn>
              <a:cxn ang="0">
                <a:pos x="91948986" y="0"/>
              </a:cxn>
              <a:cxn ang="0">
                <a:pos x="81002819" y="0"/>
              </a:cxn>
              <a:cxn ang="0">
                <a:pos x="72244998" y="0"/>
              </a:cxn>
              <a:cxn ang="0">
                <a:pos x="61298831" y="0"/>
              </a:cxn>
              <a:cxn ang="0">
                <a:pos x="61298831" y="0"/>
              </a:cxn>
              <a:cxn ang="0">
                <a:pos x="50352664" y="0"/>
              </a:cxn>
              <a:cxn ang="0">
                <a:pos x="41596322" y="0"/>
              </a:cxn>
              <a:cxn ang="0">
                <a:pos x="41596322" y="0"/>
              </a:cxn>
              <a:cxn ang="0">
                <a:pos x="30650155" y="0"/>
              </a:cxn>
              <a:cxn ang="0">
                <a:pos x="19703988" y="0"/>
              </a:cxn>
              <a:cxn ang="0">
                <a:pos x="19703988" y="0"/>
              </a:cxn>
              <a:cxn ang="0">
                <a:pos x="10946167" y="0"/>
              </a:cxn>
              <a:cxn ang="0">
                <a:pos x="0" y="0"/>
              </a:cxn>
            </a:cxnLst>
            <a:rect l="txL" t="txT" r="txR" b="txB"/>
            <a:pathLst>
              <a:path w="103" h="23">
                <a:moveTo>
                  <a:pt x="103" y="23"/>
                </a:moveTo>
                <a:lnTo>
                  <a:pt x="103" y="23"/>
                </a:lnTo>
                <a:lnTo>
                  <a:pt x="98" y="23"/>
                </a:lnTo>
                <a:lnTo>
                  <a:pt x="98" y="18"/>
                </a:lnTo>
                <a:lnTo>
                  <a:pt x="94" y="18"/>
                </a:lnTo>
                <a:lnTo>
                  <a:pt x="89" y="14"/>
                </a:lnTo>
                <a:lnTo>
                  <a:pt x="84" y="9"/>
                </a:lnTo>
                <a:lnTo>
                  <a:pt x="80" y="9"/>
                </a:lnTo>
                <a:lnTo>
                  <a:pt x="75" y="4"/>
                </a:lnTo>
                <a:lnTo>
                  <a:pt x="70" y="4"/>
                </a:lnTo>
                <a:lnTo>
                  <a:pt x="65" y="4"/>
                </a:lnTo>
                <a:lnTo>
                  <a:pt x="61" y="4"/>
                </a:lnTo>
                <a:lnTo>
                  <a:pt x="61" y="0"/>
                </a:lnTo>
                <a:lnTo>
                  <a:pt x="56" y="0"/>
                </a:lnTo>
                <a:lnTo>
                  <a:pt x="51" y="0"/>
                </a:lnTo>
                <a:lnTo>
                  <a:pt x="47" y="0"/>
                </a:lnTo>
                <a:lnTo>
                  <a:pt x="42" y="0"/>
                </a:lnTo>
                <a:lnTo>
                  <a:pt x="37" y="0"/>
                </a:lnTo>
                <a:lnTo>
                  <a:pt x="33" y="0"/>
                </a:lnTo>
                <a:lnTo>
                  <a:pt x="28" y="0"/>
                </a:lnTo>
                <a:lnTo>
                  <a:pt x="23" y="0"/>
                </a:lnTo>
                <a:lnTo>
                  <a:pt x="19" y="0"/>
                </a:lnTo>
                <a:lnTo>
                  <a:pt x="14" y="0"/>
                </a:lnTo>
                <a:lnTo>
                  <a:pt x="9" y="0"/>
                </a:lnTo>
                <a:lnTo>
                  <a:pt x="5" y="0"/>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2" name="未知"/>
          <p:cNvSpPr/>
          <p:nvPr/>
        </p:nvSpPr>
        <p:spPr>
          <a:xfrm>
            <a:off x="7345363" y="4737100"/>
            <a:ext cx="76200" cy="22225"/>
          </a:xfrm>
          <a:custGeom>
            <a:avLst/>
            <a:gdLst>
              <a:gd name="txL" fmla="*/ 0 w 52"/>
              <a:gd name="txT" fmla="*/ 0 h 14"/>
              <a:gd name="txR" fmla="*/ 52 w 52"/>
              <a:gd name="txB" fmla="*/ 14 h 14"/>
            </a:gdLst>
            <a:ahLst/>
            <a:cxnLst>
              <a:cxn ang="0">
                <a:pos x="111662308" y="35282188"/>
              </a:cxn>
              <a:cxn ang="0">
                <a:pos x="111662308" y="35282188"/>
              </a:cxn>
              <a:cxn ang="0">
                <a:pos x="111662308" y="35282188"/>
              </a:cxn>
              <a:cxn ang="0">
                <a:pos x="100925435" y="35282188"/>
              </a:cxn>
              <a:cxn ang="0">
                <a:pos x="100925435" y="35282188"/>
              </a:cxn>
              <a:cxn ang="0">
                <a:pos x="100925435" y="35282188"/>
              </a:cxn>
              <a:cxn ang="0">
                <a:pos x="100925435" y="35282188"/>
              </a:cxn>
              <a:cxn ang="0">
                <a:pos x="90188562" y="25201563"/>
              </a:cxn>
              <a:cxn ang="0">
                <a:pos x="90188562" y="25201563"/>
              </a:cxn>
              <a:cxn ang="0">
                <a:pos x="81599942" y="25201563"/>
              </a:cxn>
              <a:cxn ang="0">
                <a:pos x="81599942" y="25201563"/>
              </a:cxn>
              <a:cxn ang="0">
                <a:pos x="81599942" y="25201563"/>
              </a:cxn>
              <a:cxn ang="0">
                <a:pos x="70863069" y="25201563"/>
              </a:cxn>
              <a:cxn ang="0">
                <a:pos x="70863069" y="25201563"/>
              </a:cxn>
              <a:cxn ang="0">
                <a:pos x="70863069" y="25201563"/>
              </a:cxn>
              <a:cxn ang="0">
                <a:pos x="60126196" y="25201563"/>
              </a:cxn>
              <a:cxn ang="0">
                <a:pos x="60126196" y="12601575"/>
              </a:cxn>
              <a:cxn ang="0">
                <a:pos x="60126196" y="12601575"/>
              </a:cxn>
              <a:cxn ang="0">
                <a:pos x="51536112" y="12601575"/>
              </a:cxn>
              <a:cxn ang="0">
                <a:pos x="51536112" y="12601575"/>
              </a:cxn>
              <a:cxn ang="0">
                <a:pos x="40799238" y="12601575"/>
              </a:cxn>
              <a:cxn ang="0">
                <a:pos x="40799238" y="12601575"/>
              </a:cxn>
              <a:cxn ang="0">
                <a:pos x="30062365" y="12601575"/>
              </a:cxn>
              <a:cxn ang="0">
                <a:pos x="30062365" y="12601575"/>
              </a:cxn>
              <a:cxn ang="0">
                <a:pos x="30062365" y="12601575"/>
              </a:cxn>
              <a:cxn ang="0">
                <a:pos x="19325492" y="12601575"/>
              </a:cxn>
              <a:cxn ang="0">
                <a:pos x="19325492" y="12601575"/>
              </a:cxn>
              <a:cxn ang="0">
                <a:pos x="19325492" y="12601575"/>
              </a:cxn>
              <a:cxn ang="0">
                <a:pos x="10736873" y="12601575"/>
              </a:cxn>
              <a:cxn ang="0">
                <a:pos x="10736873" y="12601575"/>
              </a:cxn>
              <a:cxn ang="0">
                <a:pos x="10736873" y="12601575"/>
              </a:cxn>
              <a:cxn ang="0">
                <a:pos x="0" y="12601575"/>
              </a:cxn>
              <a:cxn ang="0">
                <a:pos x="0" y="0"/>
              </a:cxn>
            </a:cxnLst>
            <a:rect l="txL" t="txT" r="txR" b="txB"/>
            <a:pathLst>
              <a:path w="52" h="14">
                <a:moveTo>
                  <a:pt x="52" y="14"/>
                </a:moveTo>
                <a:lnTo>
                  <a:pt x="52" y="14"/>
                </a:lnTo>
                <a:lnTo>
                  <a:pt x="47" y="14"/>
                </a:lnTo>
                <a:lnTo>
                  <a:pt x="42" y="10"/>
                </a:lnTo>
                <a:lnTo>
                  <a:pt x="38" y="10"/>
                </a:lnTo>
                <a:lnTo>
                  <a:pt x="33" y="10"/>
                </a:lnTo>
                <a:lnTo>
                  <a:pt x="28" y="10"/>
                </a:lnTo>
                <a:lnTo>
                  <a:pt x="28" y="5"/>
                </a:lnTo>
                <a:lnTo>
                  <a:pt x="24" y="5"/>
                </a:lnTo>
                <a:lnTo>
                  <a:pt x="19" y="5"/>
                </a:lnTo>
                <a:lnTo>
                  <a:pt x="14" y="5"/>
                </a:lnTo>
                <a:lnTo>
                  <a:pt x="9" y="5"/>
                </a:lnTo>
                <a:lnTo>
                  <a:pt x="5" y="5"/>
                </a:lnTo>
                <a:lnTo>
                  <a:pt x="0" y="5"/>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3" name="未知"/>
          <p:cNvSpPr/>
          <p:nvPr/>
        </p:nvSpPr>
        <p:spPr>
          <a:xfrm>
            <a:off x="7593013" y="4165600"/>
            <a:ext cx="241300" cy="266700"/>
          </a:xfrm>
          <a:custGeom>
            <a:avLst/>
            <a:gdLst>
              <a:gd name="txL" fmla="*/ 0 w 164"/>
              <a:gd name="txT" fmla="*/ 0 h 168"/>
              <a:gd name="txR" fmla="*/ 164 w 164"/>
              <a:gd name="txB" fmla="*/ 168 h 168"/>
            </a:gdLst>
            <a:ahLst/>
            <a:cxnLst>
              <a:cxn ang="0">
                <a:pos x="0" y="423386250"/>
              </a:cxn>
              <a:cxn ang="0">
                <a:pos x="41131351" y="378023438"/>
              </a:cxn>
              <a:cxn ang="0">
                <a:pos x="71439513" y="330141263"/>
              </a:cxn>
              <a:cxn ang="0">
                <a:pos x="101747676" y="269657513"/>
              </a:cxn>
              <a:cxn ang="0">
                <a:pos x="132055839" y="224294700"/>
              </a:cxn>
              <a:cxn ang="0">
                <a:pos x="151539343" y="176410938"/>
              </a:cxn>
              <a:cxn ang="0">
                <a:pos x="181847505" y="128528763"/>
              </a:cxn>
              <a:cxn ang="0">
                <a:pos x="203495352" y="80645000"/>
              </a:cxn>
              <a:cxn ang="0">
                <a:pos x="222978856" y="35282188"/>
              </a:cxn>
              <a:cxn ang="0">
                <a:pos x="253287019" y="35282188"/>
              </a:cxn>
              <a:cxn ang="0">
                <a:pos x="264111678" y="35282188"/>
              </a:cxn>
              <a:cxn ang="0">
                <a:pos x="283595182" y="22682200"/>
              </a:cxn>
              <a:cxn ang="0">
                <a:pos x="305243029" y="10080625"/>
              </a:cxn>
              <a:cxn ang="0">
                <a:pos x="324726532" y="10080625"/>
              </a:cxn>
              <a:cxn ang="0">
                <a:pos x="355034695" y="0"/>
              </a:cxn>
            </a:cxnLst>
            <a:rect l="txL" t="txT" r="txR" b="txB"/>
            <a:pathLst>
              <a:path w="164" h="168">
                <a:moveTo>
                  <a:pt x="0" y="168"/>
                </a:moveTo>
                <a:lnTo>
                  <a:pt x="19" y="150"/>
                </a:lnTo>
                <a:lnTo>
                  <a:pt x="33" y="131"/>
                </a:lnTo>
                <a:lnTo>
                  <a:pt x="47" y="107"/>
                </a:lnTo>
                <a:lnTo>
                  <a:pt x="61" y="89"/>
                </a:lnTo>
                <a:lnTo>
                  <a:pt x="70" y="70"/>
                </a:lnTo>
                <a:lnTo>
                  <a:pt x="84" y="51"/>
                </a:lnTo>
                <a:lnTo>
                  <a:pt x="94" y="32"/>
                </a:lnTo>
                <a:lnTo>
                  <a:pt x="103" y="14"/>
                </a:lnTo>
                <a:lnTo>
                  <a:pt x="117" y="14"/>
                </a:lnTo>
                <a:lnTo>
                  <a:pt x="122" y="14"/>
                </a:lnTo>
                <a:lnTo>
                  <a:pt x="131" y="9"/>
                </a:lnTo>
                <a:lnTo>
                  <a:pt x="141" y="4"/>
                </a:lnTo>
                <a:lnTo>
                  <a:pt x="150" y="4"/>
                </a:lnTo>
                <a:lnTo>
                  <a:pt x="16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4" name="未知"/>
          <p:cNvSpPr/>
          <p:nvPr/>
        </p:nvSpPr>
        <p:spPr>
          <a:xfrm>
            <a:off x="7821613" y="3816350"/>
            <a:ext cx="65087" cy="327025"/>
          </a:xfrm>
          <a:custGeom>
            <a:avLst/>
            <a:gdLst>
              <a:gd name="txL" fmla="*/ 0 w 46"/>
              <a:gd name="txT" fmla="*/ 0 h 206"/>
              <a:gd name="txR" fmla="*/ 46 w 46"/>
              <a:gd name="txB" fmla="*/ 206 h 206"/>
            </a:gdLst>
            <a:ahLst/>
            <a:cxnLst>
              <a:cxn ang="0">
                <a:pos x="0" y="0"/>
              </a:cxn>
              <a:cxn ang="0">
                <a:pos x="18017780" y="45362813"/>
              </a:cxn>
              <a:cxn ang="0">
                <a:pos x="46047638" y="105846563"/>
              </a:cxn>
              <a:cxn ang="0">
                <a:pos x="64065417" y="151209375"/>
              </a:cxn>
              <a:cxn ang="0">
                <a:pos x="74076081" y="199093138"/>
              </a:cxn>
              <a:cxn ang="0">
                <a:pos x="84085329" y="234375325"/>
              </a:cxn>
              <a:cxn ang="0">
                <a:pos x="92093860" y="269657513"/>
              </a:cxn>
              <a:cxn ang="0">
                <a:pos x="92093860" y="304939700"/>
              </a:cxn>
              <a:cxn ang="0">
                <a:pos x="92093860" y="340221888"/>
              </a:cxn>
              <a:cxn ang="0">
                <a:pos x="92093860" y="375504075"/>
              </a:cxn>
              <a:cxn ang="0">
                <a:pos x="92093860" y="410786263"/>
              </a:cxn>
              <a:cxn ang="0">
                <a:pos x="84085329" y="448587813"/>
              </a:cxn>
              <a:cxn ang="0">
                <a:pos x="74076081" y="483870000"/>
              </a:cxn>
              <a:cxn ang="0">
                <a:pos x="56056886" y="519152188"/>
              </a:cxn>
            </a:cxnLst>
            <a:rect l="txL" t="txT" r="txR" b="txB"/>
            <a:pathLst>
              <a:path w="46" h="206">
                <a:moveTo>
                  <a:pt x="0" y="0"/>
                </a:moveTo>
                <a:lnTo>
                  <a:pt x="9" y="18"/>
                </a:lnTo>
                <a:lnTo>
                  <a:pt x="23" y="42"/>
                </a:lnTo>
                <a:lnTo>
                  <a:pt x="32" y="60"/>
                </a:lnTo>
                <a:lnTo>
                  <a:pt x="37" y="79"/>
                </a:lnTo>
                <a:lnTo>
                  <a:pt x="42" y="93"/>
                </a:lnTo>
                <a:lnTo>
                  <a:pt x="46" y="107"/>
                </a:lnTo>
                <a:lnTo>
                  <a:pt x="46" y="121"/>
                </a:lnTo>
                <a:lnTo>
                  <a:pt x="46" y="135"/>
                </a:lnTo>
                <a:lnTo>
                  <a:pt x="46" y="149"/>
                </a:lnTo>
                <a:lnTo>
                  <a:pt x="46" y="163"/>
                </a:lnTo>
                <a:lnTo>
                  <a:pt x="42" y="178"/>
                </a:lnTo>
                <a:lnTo>
                  <a:pt x="37" y="192"/>
                </a:lnTo>
                <a:lnTo>
                  <a:pt x="28" y="206"/>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5" name="未知"/>
          <p:cNvSpPr/>
          <p:nvPr/>
        </p:nvSpPr>
        <p:spPr>
          <a:xfrm>
            <a:off x="7694613" y="4410075"/>
            <a:ext cx="130175" cy="22225"/>
          </a:xfrm>
          <a:custGeom>
            <a:avLst/>
            <a:gdLst>
              <a:gd name="txL" fmla="*/ 0 w 89"/>
              <a:gd name="txT" fmla="*/ 0 h 14"/>
              <a:gd name="txR" fmla="*/ 89 w 89"/>
              <a:gd name="txB" fmla="*/ 14 h 14"/>
            </a:gdLst>
            <a:ahLst/>
            <a:cxnLst>
              <a:cxn ang="0">
                <a:pos x="190399221" y="12601575"/>
              </a:cxn>
              <a:cxn ang="0">
                <a:pos x="171145022" y="12601575"/>
              </a:cxn>
              <a:cxn ang="0">
                <a:pos x="151890823" y="0"/>
              </a:cxn>
              <a:cxn ang="0">
                <a:pos x="119801954" y="0"/>
              </a:cxn>
              <a:cxn ang="0">
                <a:pos x="89851465" y="0"/>
              </a:cxn>
              <a:cxn ang="0">
                <a:pos x="70597267" y="0"/>
              </a:cxn>
              <a:cxn ang="0">
                <a:pos x="40646778" y="12601575"/>
              </a:cxn>
              <a:cxn ang="0">
                <a:pos x="21392579" y="25201563"/>
              </a:cxn>
              <a:cxn ang="0">
                <a:pos x="0" y="35282188"/>
              </a:cxn>
            </a:cxnLst>
            <a:rect l="txL" t="txT" r="txR" b="txB"/>
            <a:pathLst>
              <a:path w="89" h="14">
                <a:moveTo>
                  <a:pt x="89" y="5"/>
                </a:moveTo>
                <a:lnTo>
                  <a:pt x="80" y="5"/>
                </a:lnTo>
                <a:lnTo>
                  <a:pt x="71" y="0"/>
                </a:lnTo>
                <a:lnTo>
                  <a:pt x="56" y="0"/>
                </a:lnTo>
                <a:lnTo>
                  <a:pt x="42" y="0"/>
                </a:lnTo>
                <a:lnTo>
                  <a:pt x="33" y="0"/>
                </a:lnTo>
                <a:lnTo>
                  <a:pt x="19" y="5"/>
                </a:lnTo>
                <a:lnTo>
                  <a:pt x="10" y="10"/>
                </a:lnTo>
                <a:lnTo>
                  <a:pt x="0" y="1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6" name="未知"/>
          <p:cNvSpPr/>
          <p:nvPr/>
        </p:nvSpPr>
        <p:spPr>
          <a:xfrm>
            <a:off x="7758113" y="4454525"/>
            <a:ext cx="82550" cy="15875"/>
          </a:xfrm>
          <a:custGeom>
            <a:avLst/>
            <a:gdLst>
              <a:gd name="txL" fmla="*/ 0 w 57"/>
              <a:gd name="txT" fmla="*/ 0 h 10"/>
              <a:gd name="txR" fmla="*/ 57 w 57"/>
              <a:gd name="txB" fmla="*/ 10 h 10"/>
            </a:gdLst>
            <a:ahLst/>
            <a:cxnLst>
              <a:cxn ang="0">
                <a:pos x="119552675" y="12601575"/>
              </a:cxn>
              <a:cxn ang="0">
                <a:pos x="98579182" y="0"/>
              </a:cxn>
              <a:cxn ang="0">
                <a:pos x="90189496" y="0"/>
              </a:cxn>
              <a:cxn ang="0">
                <a:pos x="69214554" y="0"/>
              </a:cxn>
              <a:cxn ang="0">
                <a:pos x="50338121" y="0"/>
              </a:cxn>
              <a:cxn ang="0">
                <a:pos x="39851375" y="0"/>
              </a:cxn>
              <a:cxn ang="0">
                <a:pos x="29363180" y="12601575"/>
              </a:cxn>
              <a:cxn ang="0">
                <a:pos x="10486746" y="12601575"/>
              </a:cxn>
              <a:cxn ang="0">
                <a:pos x="0" y="25201563"/>
              </a:cxn>
            </a:cxnLst>
            <a:rect l="txL" t="txT" r="txR" b="txB"/>
            <a:pathLst>
              <a:path w="57" h="10">
                <a:moveTo>
                  <a:pt x="57" y="5"/>
                </a:moveTo>
                <a:lnTo>
                  <a:pt x="47" y="0"/>
                </a:lnTo>
                <a:lnTo>
                  <a:pt x="43" y="0"/>
                </a:lnTo>
                <a:lnTo>
                  <a:pt x="33" y="0"/>
                </a:lnTo>
                <a:lnTo>
                  <a:pt x="24" y="0"/>
                </a:lnTo>
                <a:lnTo>
                  <a:pt x="19" y="0"/>
                </a:lnTo>
                <a:lnTo>
                  <a:pt x="14" y="5"/>
                </a:lnTo>
                <a:lnTo>
                  <a:pt x="5" y="5"/>
                </a:lnTo>
                <a:lnTo>
                  <a:pt x="0" y="1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7" name="未知"/>
          <p:cNvSpPr/>
          <p:nvPr/>
        </p:nvSpPr>
        <p:spPr>
          <a:xfrm>
            <a:off x="7764463" y="4498975"/>
            <a:ext cx="88900" cy="46038"/>
          </a:xfrm>
          <a:custGeom>
            <a:avLst/>
            <a:gdLst>
              <a:gd name="txL" fmla="*/ 0 w 61"/>
              <a:gd name="txT" fmla="*/ 0 h 29"/>
              <a:gd name="txR" fmla="*/ 61 w 61"/>
              <a:gd name="txB" fmla="*/ 29 h 29"/>
            </a:gdLst>
            <a:ahLst/>
            <a:cxnLst>
              <a:cxn ang="0">
                <a:pos x="129560820" y="12601712"/>
              </a:cxn>
              <a:cxn ang="0">
                <a:pos x="118940913" y="0"/>
              </a:cxn>
              <a:cxn ang="0">
                <a:pos x="99825956" y="0"/>
              </a:cxn>
              <a:cxn ang="0">
                <a:pos x="80709541" y="0"/>
              </a:cxn>
              <a:cxn ang="0">
                <a:pos x="70089634" y="12601712"/>
              </a:cxn>
              <a:cxn ang="0">
                <a:pos x="50974677" y="12601712"/>
              </a:cxn>
              <a:cxn ang="0">
                <a:pos x="29734864" y="25201836"/>
              </a:cxn>
              <a:cxn ang="0">
                <a:pos x="19114957" y="37803548"/>
              </a:cxn>
              <a:cxn ang="0">
                <a:pos x="0" y="73086119"/>
              </a:cxn>
            </a:cxnLst>
            <a:rect l="txL" t="txT" r="txR" b="txB"/>
            <a:pathLst>
              <a:path w="61" h="29">
                <a:moveTo>
                  <a:pt x="61" y="5"/>
                </a:moveTo>
                <a:lnTo>
                  <a:pt x="56" y="0"/>
                </a:lnTo>
                <a:lnTo>
                  <a:pt x="47" y="0"/>
                </a:lnTo>
                <a:lnTo>
                  <a:pt x="38" y="0"/>
                </a:lnTo>
                <a:lnTo>
                  <a:pt x="33" y="5"/>
                </a:lnTo>
                <a:lnTo>
                  <a:pt x="24" y="5"/>
                </a:lnTo>
                <a:lnTo>
                  <a:pt x="14" y="10"/>
                </a:lnTo>
                <a:lnTo>
                  <a:pt x="9" y="15"/>
                </a:lnTo>
                <a:lnTo>
                  <a:pt x="0" y="2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8" name="未知"/>
          <p:cNvSpPr/>
          <p:nvPr/>
        </p:nvSpPr>
        <p:spPr>
          <a:xfrm>
            <a:off x="7531100" y="2662238"/>
            <a:ext cx="1379538" cy="1354137"/>
          </a:xfrm>
          <a:custGeom>
            <a:avLst/>
            <a:gdLst>
              <a:gd name="txL" fmla="*/ 0 w 942"/>
              <a:gd name="txT" fmla="*/ 0 h 853"/>
              <a:gd name="txR" fmla="*/ 942 w 942"/>
              <a:gd name="txB" fmla="*/ 853 h 853"/>
            </a:gdLst>
            <a:ahLst/>
            <a:cxnLst>
              <a:cxn ang="0">
                <a:pos x="643408029" y="403224851"/>
              </a:cxn>
              <a:cxn ang="0">
                <a:pos x="1035888055" y="531751979"/>
              </a:cxn>
              <a:cxn ang="0">
                <a:pos x="1145266966" y="592235706"/>
              </a:cxn>
              <a:cxn ang="0">
                <a:pos x="1256791337" y="650200072"/>
              </a:cxn>
              <a:cxn ang="0">
                <a:pos x="1376894618" y="685482247"/>
              </a:cxn>
              <a:cxn ang="0">
                <a:pos x="1426222620" y="768646579"/>
              </a:cxn>
              <a:cxn ang="0">
                <a:pos x="1447668432" y="887094672"/>
              </a:cxn>
              <a:cxn ang="0">
                <a:pos x="1436945526" y="1134069894"/>
              </a:cxn>
              <a:cxn ang="0">
                <a:pos x="1456247342" y="1310480766"/>
              </a:cxn>
              <a:cxn ang="0">
                <a:pos x="1477694618" y="1345762941"/>
              </a:cxn>
              <a:cxn ang="0">
                <a:pos x="1507720805" y="1358362923"/>
              </a:cxn>
              <a:cxn ang="0">
                <a:pos x="1587074994" y="1204634243"/>
              </a:cxn>
              <a:cxn ang="0">
                <a:pos x="1687874994" y="1005541179"/>
              </a:cxn>
              <a:cxn ang="0">
                <a:pos x="1799399365" y="803928753"/>
              </a:cxn>
              <a:cxn ang="0">
                <a:pos x="2009579741" y="1040823353"/>
              </a:cxn>
              <a:cxn ang="0">
                <a:pos x="1949527368" y="1239916417"/>
              </a:cxn>
              <a:cxn ang="0">
                <a:pos x="1840148457" y="1489411000"/>
              </a:cxn>
              <a:cxn ang="0">
                <a:pos x="1728624087" y="1736386221"/>
              </a:cxn>
              <a:cxn ang="0">
                <a:pos x="1698597900" y="1806950570"/>
              </a:cxn>
              <a:cxn ang="0">
                <a:pos x="1668573178" y="1890116490"/>
              </a:cxn>
              <a:cxn ang="0">
                <a:pos x="1619245176" y="1995963013"/>
              </a:cxn>
              <a:cxn ang="0">
                <a:pos x="1518443711" y="2114409519"/>
              </a:cxn>
              <a:cxn ang="0">
                <a:pos x="1396196434" y="2127011090"/>
              </a:cxn>
              <a:cxn ang="0">
                <a:pos x="1306119339" y="2079127345"/>
              </a:cxn>
              <a:cxn ang="0">
                <a:pos x="1256791337" y="2008562996"/>
              </a:cxn>
              <a:cxn ang="0">
                <a:pos x="1196740428" y="1877514919"/>
              </a:cxn>
              <a:cxn ang="0">
                <a:pos x="1125965150" y="1607859094"/>
              </a:cxn>
              <a:cxn ang="0">
                <a:pos x="1065912777" y="1358362923"/>
              </a:cxn>
              <a:cxn ang="0">
                <a:pos x="924363684" y="1275198592"/>
              </a:cxn>
              <a:cxn ang="0">
                <a:pos x="752788405" y="1428927272"/>
              </a:cxn>
              <a:cxn ang="0">
                <a:pos x="583357121" y="1547375366"/>
              </a:cxn>
              <a:cxn ang="0">
                <a:pos x="441806564" y="1665821872"/>
              </a:cxn>
              <a:cxn ang="0">
                <a:pos x="291678560" y="1713705617"/>
              </a:cxn>
              <a:cxn ang="0">
                <a:pos x="130826187" y="1665821872"/>
              </a:cxn>
              <a:cxn ang="0">
                <a:pos x="60050908" y="1607859094"/>
              </a:cxn>
              <a:cxn ang="0">
                <a:pos x="30026186" y="1547375366"/>
              </a:cxn>
              <a:cxn ang="0">
                <a:pos x="0" y="1476811017"/>
              </a:cxn>
              <a:cxn ang="0">
                <a:pos x="19301816" y="1358362923"/>
              </a:cxn>
              <a:cxn ang="0">
                <a:pos x="70775279" y="1217234226"/>
              </a:cxn>
              <a:cxn ang="0">
                <a:pos x="109378911" y="1111387702"/>
              </a:cxn>
              <a:cxn ang="0">
                <a:pos x="130826187" y="992941196"/>
              </a:cxn>
              <a:cxn ang="0">
                <a:pos x="160852373" y="861893119"/>
              </a:cxn>
              <a:cxn ang="0">
                <a:pos x="231627652" y="662800055"/>
              </a:cxn>
              <a:cxn ang="0">
                <a:pos x="401057471" y="320058932"/>
              </a:cxn>
              <a:cxn ang="0">
                <a:pos x="542608029" y="0"/>
              </a:cxn>
            </a:cxnLst>
            <a:rect l="txL" t="txT" r="txR" b="txB"/>
            <a:pathLst>
              <a:path w="942" h="853">
                <a:moveTo>
                  <a:pt x="253" y="0"/>
                </a:moveTo>
                <a:lnTo>
                  <a:pt x="253" y="108"/>
                </a:lnTo>
                <a:lnTo>
                  <a:pt x="300" y="160"/>
                </a:lnTo>
                <a:lnTo>
                  <a:pt x="389" y="164"/>
                </a:lnTo>
                <a:lnTo>
                  <a:pt x="501" y="146"/>
                </a:lnTo>
                <a:lnTo>
                  <a:pt x="483" y="211"/>
                </a:lnTo>
                <a:lnTo>
                  <a:pt x="501" y="221"/>
                </a:lnTo>
                <a:lnTo>
                  <a:pt x="520" y="230"/>
                </a:lnTo>
                <a:lnTo>
                  <a:pt x="534" y="235"/>
                </a:lnTo>
                <a:lnTo>
                  <a:pt x="553" y="244"/>
                </a:lnTo>
                <a:lnTo>
                  <a:pt x="567" y="253"/>
                </a:lnTo>
                <a:lnTo>
                  <a:pt x="586" y="258"/>
                </a:lnTo>
                <a:lnTo>
                  <a:pt x="604" y="263"/>
                </a:lnTo>
                <a:lnTo>
                  <a:pt x="633" y="267"/>
                </a:lnTo>
                <a:lnTo>
                  <a:pt x="642" y="272"/>
                </a:lnTo>
                <a:lnTo>
                  <a:pt x="651" y="282"/>
                </a:lnTo>
                <a:lnTo>
                  <a:pt x="661" y="291"/>
                </a:lnTo>
                <a:lnTo>
                  <a:pt x="665" y="305"/>
                </a:lnTo>
                <a:lnTo>
                  <a:pt x="670" y="319"/>
                </a:lnTo>
                <a:lnTo>
                  <a:pt x="675" y="333"/>
                </a:lnTo>
                <a:lnTo>
                  <a:pt x="675" y="352"/>
                </a:lnTo>
                <a:lnTo>
                  <a:pt x="675" y="371"/>
                </a:lnTo>
                <a:lnTo>
                  <a:pt x="675" y="408"/>
                </a:lnTo>
                <a:lnTo>
                  <a:pt x="670" y="450"/>
                </a:lnTo>
                <a:lnTo>
                  <a:pt x="670" y="488"/>
                </a:lnTo>
                <a:lnTo>
                  <a:pt x="675" y="520"/>
                </a:lnTo>
                <a:lnTo>
                  <a:pt x="679" y="520"/>
                </a:lnTo>
                <a:lnTo>
                  <a:pt x="684" y="525"/>
                </a:lnTo>
                <a:lnTo>
                  <a:pt x="689" y="530"/>
                </a:lnTo>
                <a:lnTo>
                  <a:pt x="689" y="534"/>
                </a:lnTo>
                <a:lnTo>
                  <a:pt x="684" y="549"/>
                </a:lnTo>
                <a:lnTo>
                  <a:pt x="694" y="544"/>
                </a:lnTo>
                <a:lnTo>
                  <a:pt x="703" y="539"/>
                </a:lnTo>
                <a:lnTo>
                  <a:pt x="708" y="534"/>
                </a:lnTo>
                <a:lnTo>
                  <a:pt x="722" y="506"/>
                </a:lnTo>
                <a:lnTo>
                  <a:pt x="740" y="478"/>
                </a:lnTo>
                <a:lnTo>
                  <a:pt x="755" y="455"/>
                </a:lnTo>
                <a:lnTo>
                  <a:pt x="773" y="427"/>
                </a:lnTo>
                <a:lnTo>
                  <a:pt x="787" y="399"/>
                </a:lnTo>
                <a:lnTo>
                  <a:pt x="806" y="371"/>
                </a:lnTo>
                <a:lnTo>
                  <a:pt x="820" y="342"/>
                </a:lnTo>
                <a:lnTo>
                  <a:pt x="839" y="319"/>
                </a:lnTo>
                <a:lnTo>
                  <a:pt x="848" y="328"/>
                </a:lnTo>
                <a:lnTo>
                  <a:pt x="933" y="403"/>
                </a:lnTo>
                <a:lnTo>
                  <a:pt x="937" y="413"/>
                </a:lnTo>
                <a:lnTo>
                  <a:pt x="942" y="427"/>
                </a:lnTo>
                <a:lnTo>
                  <a:pt x="928" y="460"/>
                </a:lnTo>
                <a:lnTo>
                  <a:pt x="909" y="492"/>
                </a:lnTo>
                <a:lnTo>
                  <a:pt x="895" y="525"/>
                </a:lnTo>
                <a:lnTo>
                  <a:pt x="876" y="558"/>
                </a:lnTo>
                <a:lnTo>
                  <a:pt x="858" y="591"/>
                </a:lnTo>
                <a:lnTo>
                  <a:pt x="844" y="623"/>
                </a:lnTo>
                <a:lnTo>
                  <a:pt x="825" y="656"/>
                </a:lnTo>
                <a:lnTo>
                  <a:pt x="806" y="689"/>
                </a:lnTo>
                <a:lnTo>
                  <a:pt x="801" y="698"/>
                </a:lnTo>
                <a:lnTo>
                  <a:pt x="797" y="708"/>
                </a:lnTo>
                <a:lnTo>
                  <a:pt x="792" y="717"/>
                </a:lnTo>
                <a:lnTo>
                  <a:pt x="787" y="727"/>
                </a:lnTo>
                <a:lnTo>
                  <a:pt x="783" y="741"/>
                </a:lnTo>
                <a:lnTo>
                  <a:pt x="778" y="750"/>
                </a:lnTo>
                <a:lnTo>
                  <a:pt x="773" y="759"/>
                </a:lnTo>
                <a:lnTo>
                  <a:pt x="769" y="769"/>
                </a:lnTo>
                <a:lnTo>
                  <a:pt x="755" y="792"/>
                </a:lnTo>
                <a:lnTo>
                  <a:pt x="740" y="811"/>
                </a:lnTo>
                <a:lnTo>
                  <a:pt x="726" y="825"/>
                </a:lnTo>
                <a:lnTo>
                  <a:pt x="708" y="839"/>
                </a:lnTo>
                <a:lnTo>
                  <a:pt x="689" y="848"/>
                </a:lnTo>
                <a:lnTo>
                  <a:pt x="670" y="853"/>
                </a:lnTo>
                <a:lnTo>
                  <a:pt x="651" y="844"/>
                </a:lnTo>
                <a:lnTo>
                  <a:pt x="623" y="834"/>
                </a:lnTo>
                <a:lnTo>
                  <a:pt x="619" y="830"/>
                </a:lnTo>
                <a:lnTo>
                  <a:pt x="609" y="825"/>
                </a:lnTo>
                <a:lnTo>
                  <a:pt x="600" y="816"/>
                </a:lnTo>
                <a:lnTo>
                  <a:pt x="590" y="811"/>
                </a:lnTo>
                <a:lnTo>
                  <a:pt x="586" y="797"/>
                </a:lnTo>
                <a:lnTo>
                  <a:pt x="576" y="787"/>
                </a:lnTo>
                <a:lnTo>
                  <a:pt x="567" y="769"/>
                </a:lnTo>
                <a:lnTo>
                  <a:pt x="558" y="745"/>
                </a:lnTo>
                <a:lnTo>
                  <a:pt x="544" y="708"/>
                </a:lnTo>
                <a:lnTo>
                  <a:pt x="534" y="670"/>
                </a:lnTo>
                <a:lnTo>
                  <a:pt x="525" y="638"/>
                </a:lnTo>
                <a:lnTo>
                  <a:pt x="515" y="605"/>
                </a:lnTo>
                <a:lnTo>
                  <a:pt x="506" y="572"/>
                </a:lnTo>
                <a:lnTo>
                  <a:pt x="497" y="539"/>
                </a:lnTo>
                <a:lnTo>
                  <a:pt x="478" y="511"/>
                </a:lnTo>
                <a:lnTo>
                  <a:pt x="454" y="478"/>
                </a:lnTo>
                <a:lnTo>
                  <a:pt x="431" y="506"/>
                </a:lnTo>
                <a:lnTo>
                  <a:pt x="403" y="530"/>
                </a:lnTo>
                <a:lnTo>
                  <a:pt x="379" y="549"/>
                </a:lnTo>
                <a:lnTo>
                  <a:pt x="351" y="567"/>
                </a:lnTo>
                <a:lnTo>
                  <a:pt x="328" y="581"/>
                </a:lnTo>
                <a:lnTo>
                  <a:pt x="300" y="600"/>
                </a:lnTo>
                <a:lnTo>
                  <a:pt x="272" y="614"/>
                </a:lnTo>
                <a:lnTo>
                  <a:pt x="248" y="633"/>
                </a:lnTo>
                <a:lnTo>
                  <a:pt x="225" y="647"/>
                </a:lnTo>
                <a:lnTo>
                  <a:pt x="206" y="661"/>
                </a:lnTo>
                <a:lnTo>
                  <a:pt x="183" y="670"/>
                </a:lnTo>
                <a:lnTo>
                  <a:pt x="159" y="675"/>
                </a:lnTo>
                <a:lnTo>
                  <a:pt x="136" y="680"/>
                </a:lnTo>
                <a:lnTo>
                  <a:pt x="108" y="675"/>
                </a:lnTo>
                <a:lnTo>
                  <a:pt x="84" y="670"/>
                </a:lnTo>
                <a:lnTo>
                  <a:pt x="61" y="661"/>
                </a:lnTo>
                <a:lnTo>
                  <a:pt x="42" y="652"/>
                </a:lnTo>
                <a:lnTo>
                  <a:pt x="37" y="647"/>
                </a:lnTo>
                <a:lnTo>
                  <a:pt x="28" y="638"/>
                </a:lnTo>
                <a:lnTo>
                  <a:pt x="23" y="633"/>
                </a:lnTo>
                <a:lnTo>
                  <a:pt x="18" y="623"/>
                </a:lnTo>
                <a:lnTo>
                  <a:pt x="14" y="614"/>
                </a:lnTo>
                <a:lnTo>
                  <a:pt x="4" y="605"/>
                </a:lnTo>
                <a:lnTo>
                  <a:pt x="4" y="595"/>
                </a:lnTo>
                <a:lnTo>
                  <a:pt x="0" y="586"/>
                </a:lnTo>
                <a:lnTo>
                  <a:pt x="0" y="572"/>
                </a:lnTo>
                <a:lnTo>
                  <a:pt x="4" y="558"/>
                </a:lnTo>
                <a:lnTo>
                  <a:pt x="9" y="539"/>
                </a:lnTo>
                <a:lnTo>
                  <a:pt x="18" y="520"/>
                </a:lnTo>
                <a:lnTo>
                  <a:pt x="28" y="502"/>
                </a:lnTo>
                <a:lnTo>
                  <a:pt x="33" y="483"/>
                </a:lnTo>
                <a:lnTo>
                  <a:pt x="42" y="469"/>
                </a:lnTo>
                <a:lnTo>
                  <a:pt x="47" y="455"/>
                </a:lnTo>
                <a:lnTo>
                  <a:pt x="51" y="441"/>
                </a:lnTo>
                <a:lnTo>
                  <a:pt x="56" y="427"/>
                </a:lnTo>
                <a:lnTo>
                  <a:pt x="61" y="408"/>
                </a:lnTo>
                <a:lnTo>
                  <a:pt x="61" y="394"/>
                </a:lnTo>
                <a:lnTo>
                  <a:pt x="65" y="375"/>
                </a:lnTo>
                <a:lnTo>
                  <a:pt x="70" y="361"/>
                </a:lnTo>
                <a:lnTo>
                  <a:pt x="75" y="342"/>
                </a:lnTo>
                <a:lnTo>
                  <a:pt x="75" y="328"/>
                </a:lnTo>
                <a:lnTo>
                  <a:pt x="89" y="300"/>
                </a:lnTo>
                <a:lnTo>
                  <a:pt x="108" y="263"/>
                </a:lnTo>
                <a:lnTo>
                  <a:pt x="131" y="221"/>
                </a:lnTo>
                <a:lnTo>
                  <a:pt x="159" y="174"/>
                </a:lnTo>
                <a:lnTo>
                  <a:pt x="187" y="127"/>
                </a:lnTo>
                <a:lnTo>
                  <a:pt x="215" y="80"/>
                </a:lnTo>
                <a:lnTo>
                  <a:pt x="234" y="38"/>
                </a:lnTo>
                <a:lnTo>
                  <a:pt x="253" y="0"/>
                </a:lnTo>
                <a:close/>
              </a:path>
            </a:pathLst>
          </a:custGeom>
          <a:solidFill>
            <a:srgbClr val="FFFFFF">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9" name="未知"/>
          <p:cNvSpPr/>
          <p:nvPr/>
        </p:nvSpPr>
        <p:spPr>
          <a:xfrm>
            <a:off x="8243888" y="3086100"/>
            <a:ext cx="220662" cy="112713"/>
          </a:xfrm>
          <a:custGeom>
            <a:avLst/>
            <a:gdLst>
              <a:gd name="txL" fmla="*/ 0 w 150"/>
              <a:gd name="txT" fmla="*/ 0 h 71"/>
              <a:gd name="txR" fmla="*/ 150 w 150"/>
              <a:gd name="txB" fmla="*/ 71 h 71"/>
            </a:gdLst>
            <a:ahLst/>
            <a:cxnLst>
              <a:cxn ang="0">
                <a:pos x="324611455" y="12601631"/>
              </a:cxn>
              <a:cxn ang="0">
                <a:pos x="315955620" y="12601631"/>
              </a:cxn>
              <a:cxn ang="0">
                <a:pos x="294314562" y="0"/>
              </a:cxn>
              <a:cxn ang="0">
                <a:pos x="274837463" y="12601631"/>
              </a:cxn>
              <a:cxn ang="0">
                <a:pos x="253196405" y="12601631"/>
              </a:cxn>
              <a:cxn ang="0">
                <a:pos x="233720777" y="12601631"/>
              </a:cxn>
              <a:cxn ang="0">
                <a:pos x="203423885" y="12601631"/>
              </a:cxn>
              <a:cxn ang="0">
                <a:pos x="183946785" y="25201674"/>
              </a:cxn>
              <a:cxn ang="0">
                <a:pos x="162305727" y="37803305"/>
              </a:cxn>
              <a:cxn ang="0">
                <a:pos x="132008835" y="47883975"/>
              </a:cxn>
              <a:cxn ang="0">
                <a:pos x="112531736" y="60484018"/>
              </a:cxn>
              <a:cxn ang="0">
                <a:pos x="90890678" y="73085649"/>
              </a:cxn>
              <a:cxn ang="0">
                <a:pos x="71415050" y="95766362"/>
              </a:cxn>
              <a:cxn ang="0">
                <a:pos x="51937950" y="108367993"/>
              </a:cxn>
              <a:cxn ang="0">
                <a:pos x="30296893" y="131048706"/>
              </a:cxn>
              <a:cxn ang="0">
                <a:pos x="21641058" y="153731007"/>
              </a:cxn>
              <a:cxn ang="0">
                <a:pos x="0" y="178932681"/>
              </a:cxn>
            </a:cxnLst>
            <a:rect l="txL" t="txT" r="txR" b="txB"/>
            <a:pathLst>
              <a:path w="150" h="71">
                <a:moveTo>
                  <a:pt x="150" y="5"/>
                </a:moveTo>
                <a:lnTo>
                  <a:pt x="146" y="5"/>
                </a:lnTo>
                <a:lnTo>
                  <a:pt x="136" y="0"/>
                </a:lnTo>
                <a:lnTo>
                  <a:pt x="127" y="5"/>
                </a:lnTo>
                <a:lnTo>
                  <a:pt x="117" y="5"/>
                </a:lnTo>
                <a:lnTo>
                  <a:pt x="108" y="5"/>
                </a:lnTo>
                <a:lnTo>
                  <a:pt x="94" y="5"/>
                </a:lnTo>
                <a:lnTo>
                  <a:pt x="85" y="10"/>
                </a:lnTo>
                <a:lnTo>
                  <a:pt x="75" y="15"/>
                </a:lnTo>
                <a:lnTo>
                  <a:pt x="61" y="19"/>
                </a:lnTo>
                <a:lnTo>
                  <a:pt x="52" y="24"/>
                </a:lnTo>
                <a:lnTo>
                  <a:pt x="42" y="29"/>
                </a:lnTo>
                <a:lnTo>
                  <a:pt x="33" y="38"/>
                </a:lnTo>
                <a:lnTo>
                  <a:pt x="24" y="43"/>
                </a:lnTo>
                <a:lnTo>
                  <a:pt x="14" y="52"/>
                </a:lnTo>
                <a:lnTo>
                  <a:pt x="10" y="61"/>
                </a:lnTo>
                <a:lnTo>
                  <a:pt x="0" y="7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0" name="未知"/>
          <p:cNvSpPr/>
          <p:nvPr/>
        </p:nvSpPr>
        <p:spPr>
          <a:xfrm>
            <a:off x="7983538" y="3376613"/>
            <a:ext cx="212725" cy="44450"/>
          </a:xfrm>
          <a:custGeom>
            <a:avLst/>
            <a:gdLst>
              <a:gd name="txL" fmla="*/ 0 w 145"/>
              <a:gd name="txT" fmla="*/ 0 h 28"/>
              <a:gd name="txR" fmla="*/ 145 w 145"/>
              <a:gd name="txB" fmla="*/ 28 h 28"/>
            </a:gdLst>
            <a:ahLst/>
            <a:cxnLst>
              <a:cxn ang="0">
                <a:pos x="312082246" y="70564375"/>
              </a:cxn>
              <a:cxn ang="0">
                <a:pos x="303473485" y="60483750"/>
              </a:cxn>
              <a:cxn ang="0">
                <a:pos x="292711067" y="47883763"/>
              </a:cxn>
              <a:cxn ang="0">
                <a:pos x="281950116" y="47883763"/>
              </a:cxn>
              <a:cxn ang="0">
                <a:pos x="273341356" y="35282188"/>
              </a:cxn>
              <a:cxn ang="0">
                <a:pos x="251817987" y="25201563"/>
              </a:cxn>
              <a:cxn ang="0">
                <a:pos x="243209226" y="12601575"/>
              </a:cxn>
              <a:cxn ang="0">
                <a:pos x="232446808" y="12601575"/>
              </a:cxn>
              <a:cxn ang="0">
                <a:pos x="213077097" y="0"/>
              </a:cxn>
              <a:cxn ang="0">
                <a:pos x="191553728" y="12601575"/>
              </a:cxn>
              <a:cxn ang="0">
                <a:pos x="161421598" y="12601575"/>
              </a:cxn>
              <a:cxn ang="0">
                <a:pos x="142051887" y="25201563"/>
              </a:cxn>
              <a:cxn ang="0">
                <a:pos x="111919757" y="25201563"/>
              </a:cxn>
              <a:cxn ang="0">
                <a:pos x="81787628" y="35282188"/>
              </a:cxn>
              <a:cxn ang="0">
                <a:pos x="60264259" y="35282188"/>
              </a:cxn>
              <a:cxn ang="0">
                <a:pos x="30132129" y="35282188"/>
              </a:cxn>
              <a:cxn ang="0">
                <a:pos x="0" y="35282188"/>
              </a:cxn>
            </a:cxnLst>
            <a:rect l="txL" t="txT" r="txR" b="txB"/>
            <a:pathLst>
              <a:path w="145" h="28">
                <a:moveTo>
                  <a:pt x="145" y="28"/>
                </a:moveTo>
                <a:lnTo>
                  <a:pt x="141" y="24"/>
                </a:lnTo>
                <a:lnTo>
                  <a:pt x="136" y="19"/>
                </a:lnTo>
                <a:lnTo>
                  <a:pt x="131" y="19"/>
                </a:lnTo>
                <a:lnTo>
                  <a:pt x="127" y="14"/>
                </a:lnTo>
                <a:lnTo>
                  <a:pt x="117" y="10"/>
                </a:lnTo>
                <a:lnTo>
                  <a:pt x="113" y="5"/>
                </a:lnTo>
                <a:lnTo>
                  <a:pt x="108" y="5"/>
                </a:lnTo>
                <a:lnTo>
                  <a:pt x="99" y="0"/>
                </a:lnTo>
                <a:lnTo>
                  <a:pt x="89" y="5"/>
                </a:lnTo>
                <a:lnTo>
                  <a:pt x="75" y="5"/>
                </a:lnTo>
                <a:lnTo>
                  <a:pt x="66" y="10"/>
                </a:lnTo>
                <a:lnTo>
                  <a:pt x="52" y="10"/>
                </a:lnTo>
                <a:lnTo>
                  <a:pt x="38" y="14"/>
                </a:lnTo>
                <a:lnTo>
                  <a:pt x="28" y="14"/>
                </a:lnTo>
                <a:lnTo>
                  <a:pt x="14" y="14"/>
                </a:lnTo>
                <a:lnTo>
                  <a:pt x="0" y="1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1" name="未知"/>
          <p:cNvSpPr/>
          <p:nvPr/>
        </p:nvSpPr>
        <p:spPr>
          <a:xfrm>
            <a:off x="7983538" y="3414713"/>
            <a:ext cx="193675" cy="58737"/>
          </a:xfrm>
          <a:custGeom>
            <a:avLst/>
            <a:gdLst>
              <a:gd name="txL" fmla="*/ 0 w 131"/>
              <a:gd name="txT" fmla="*/ 0 h 37"/>
              <a:gd name="txR" fmla="*/ 131 w 131"/>
              <a:gd name="txB" fmla="*/ 37 h 37"/>
            </a:gdLst>
            <a:ahLst/>
            <a:cxnLst>
              <a:cxn ang="0">
                <a:pos x="286335921" y="0"/>
              </a:cxn>
              <a:cxn ang="0">
                <a:pos x="286335921" y="0"/>
              </a:cxn>
              <a:cxn ang="0">
                <a:pos x="277592456" y="0"/>
              </a:cxn>
              <a:cxn ang="0">
                <a:pos x="277592456" y="10080539"/>
              </a:cxn>
              <a:cxn ang="0">
                <a:pos x="266663863" y="10080539"/>
              </a:cxn>
              <a:cxn ang="0">
                <a:pos x="255735271" y="10080539"/>
              </a:cxn>
              <a:cxn ang="0">
                <a:pos x="246991806" y="22680419"/>
              </a:cxn>
              <a:cxn ang="0">
                <a:pos x="236063213" y="22680419"/>
              </a:cxn>
              <a:cxn ang="0">
                <a:pos x="236063213" y="22680419"/>
              </a:cxn>
              <a:cxn ang="0">
                <a:pos x="225134621" y="35281887"/>
              </a:cxn>
              <a:cxn ang="0">
                <a:pos x="216391156" y="35281887"/>
              </a:cxn>
              <a:cxn ang="0">
                <a:pos x="205462563" y="35281887"/>
              </a:cxn>
              <a:cxn ang="0">
                <a:pos x="194533971" y="45362426"/>
              </a:cxn>
              <a:cxn ang="0">
                <a:pos x="185790506" y="45362426"/>
              </a:cxn>
              <a:cxn ang="0">
                <a:pos x="174861913" y="45362426"/>
              </a:cxn>
              <a:cxn ang="0">
                <a:pos x="163933321" y="45362426"/>
              </a:cxn>
              <a:cxn ang="0">
                <a:pos x="153003250" y="57962307"/>
              </a:cxn>
              <a:cxn ang="0">
                <a:pos x="144261263" y="57962307"/>
              </a:cxn>
              <a:cxn ang="0">
                <a:pos x="133332671" y="57962307"/>
              </a:cxn>
              <a:cxn ang="0">
                <a:pos x="122402600" y="57962307"/>
              </a:cxn>
              <a:cxn ang="0">
                <a:pos x="113660613" y="70563774"/>
              </a:cxn>
              <a:cxn ang="0">
                <a:pos x="102730542" y="70563774"/>
              </a:cxn>
              <a:cxn ang="0">
                <a:pos x="102730542" y="70563774"/>
              </a:cxn>
              <a:cxn ang="0">
                <a:pos x="91801950" y="70563774"/>
              </a:cxn>
              <a:cxn ang="0">
                <a:pos x="83059963" y="70563774"/>
              </a:cxn>
              <a:cxn ang="0">
                <a:pos x="72129892" y="80644314"/>
              </a:cxn>
              <a:cxn ang="0">
                <a:pos x="61201300" y="80644314"/>
              </a:cxn>
              <a:cxn ang="0">
                <a:pos x="52457835" y="80644314"/>
              </a:cxn>
              <a:cxn ang="0">
                <a:pos x="41529242" y="80644314"/>
              </a:cxn>
              <a:cxn ang="0">
                <a:pos x="30600650" y="80644314"/>
              </a:cxn>
              <a:cxn ang="0">
                <a:pos x="30600650" y="80644314"/>
              </a:cxn>
              <a:cxn ang="0">
                <a:pos x="19672058" y="80644314"/>
              </a:cxn>
              <a:cxn ang="0">
                <a:pos x="0" y="93244194"/>
              </a:cxn>
            </a:cxnLst>
            <a:rect l="txL" t="txT" r="txR" b="txB"/>
            <a:pathLst>
              <a:path w="131" h="37">
                <a:moveTo>
                  <a:pt x="131" y="0"/>
                </a:moveTo>
                <a:lnTo>
                  <a:pt x="131" y="0"/>
                </a:lnTo>
                <a:lnTo>
                  <a:pt x="127" y="0"/>
                </a:lnTo>
                <a:lnTo>
                  <a:pt x="127" y="4"/>
                </a:lnTo>
                <a:lnTo>
                  <a:pt x="122" y="4"/>
                </a:lnTo>
                <a:lnTo>
                  <a:pt x="117" y="4"/>
                </a:lnTo>
                <a:lnTo>
                  <a:pt x="113" y="9"/>
                </a:lnTo>
                <a:lnTo>
                  <a:pt x="108" y="9"/>
                </a:lnTo>
                <a:lnTo>
                  <a:pt x="103" y="14"/>
                </a:lnTo>
                <a:lnTo>
                  <a:pt x="99" y="14"/>
                </a:lnTo>
                <a:lnTo>
                  <a:pt x="94" y="14"/>
                </a:lnTo>
                <a:lnTo>
                  <a:pt x="89" y="18"/>
                </a:lnTo>
                <a:lnTo>
                  <a:pt x="85" y="18"/>
                </a:lnTo>
                <a:lnTo>
                  <a:pt x="80" y="18"/>
                </a:lnTo>
                <a:lnTo>
                  <a:pt x="75" y="18"/>
                </a:lnTo>
                <a:lnTo>
                  <a:pt x="70" y="23"/>
                </a:lnTo>
                <a:lnTo>
                  <a:pt x="66" y="23"/>
                </a:lnTo>
                <a:lnTo>
                  <a:pt x="61" y="23"/>
                </a:lnTo>
                <a:lnTo>
                  <a:pt x="56" y="23"/>
                </a:lnTo>
                <a:lnTo>
                  <a:pt x="52" y="28"/>
                </a:lnTo>
                <a:lnTo>
                  <a:pt x="47" y="28"/>
                </a:lnTo>
                <a:lnTo>
                  <a:pt x="42" y="28"/>
                </a:lnTo>
                <a:lnTo>
                  <a:pt x="38" y="28"/>
                </a:lnTo>
                <a:lnTo>
                  <a:pt x="33" y="32"/>
                </a:lnTo>
                <a:lnTo>
                  <a:pt x="28" y="32"/>
                </a:lnTo>
                <a:lnTo>
                  <a:pt x="24" y="32"/>
                </a:lnTo>
                <a:lnTo>
                  <a:pt x="19" y="32"/>
                </a:lnTo>
                <a:lnTo>
                  <a:pt x="14" y="32"/>
                </a:lnTo>
                <a:lnTo>
                  <a:pt x="9" y="32"/>
                </a:lnTo>
                <a:lnTo>
                  <a:pt x="0" y="37"/>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2" name="未知"/>
          <p:cNvSpPr/>
          <p:nvPr/>
        </p:nvSpPr>
        <p:spPr>
          <a:xfrm>
            <a:off x="7612063" y="3481388"/>
            <a:ext cx="460375" cy="147637"/>
          </a:xfrm>
          <a:custGeom>
            <a:avLst/>
            <a:gdLst>
              <a:gd name="txL" fmla="*/ 0 w 314"/>
              <a:gd name="txT" fmla="*/ 0 h 93"/>
              <a:gd name="txR" fmla="*/ 314 w 314"/>
              <a:gd name="txB" fmla="*/ 93 h 93"/>
            </a:gdLst>
            <a:ahLst/>
            <a:cxnLst>
              <a:cxn ang="0">
                <a:pos x="0" y="211692408"/>
              </a:cxn>
              <a:cxn ang="0">
                <a:pos x="49441929" y="224292353"/>
              </a:cxn>
              <a:cxn ang="0">
                <a:pos x="90284816" y="224292353"/>
              </a:cxn>
              <a:cxn ang="0">
                <a:pos x="131127702" y="234372944"/>
              </a:cxn>
              <a:cxn ang="0">
                <a:pos x="180569631" y="224292353"/>
              </a:cxn>
              <a:cxn ang="0">
                <a:pos x="221412518" y="224292353"/>
              </a:cxn>
              <a:cxn ang="0">
                <a:pos x="262255404" y="211692408"/>
              </a:cxn>
              <a:cxn ang="0">
                <a:pos x="303098291" y="199090876"/>
              </a:cxn>
              <a:cxn ang="0">
                <a:pos x="341791783" y="176410340"/>
              </a:cxn>
              <a:cxn ang="0">
                <a:pos x="382634670" y="153728217"/>
              </a:cxn>
              <a:cxn ang="0">
                <a:pos x="423477557" y="128526740"/>
              </a:cxn>
              <a:cxn ang="0">
                <a:pos x="464320443" y="105846204"/>
              </a:cxn>
              <a:cxn ang="0">
                <a:pos x="503013936" y="83164081"/>
              </a:cxn>
              <a:cxn ang="0">
                <a:pos x="543856822" y="57962604"/>
              </a:cxn>
              <a:cxn ang="0">
                <a:pos x="584699709" y="35282068"/>
              </a:cxn>
              <a:cxn ang="0">
                <a:pos x="625542595" y="22680536"/>
              </a:cxn>
              <a:cxn ang="0">
                <a:pos x="674984524" y="0"/>
              </a:cxn>
            </a:cxnLst>
            <a:rect l="txL" t="txT" r="txR" b="txB"/>
            <a:pathLst>
              <a:path w="314" h="93">
                <a:moveTo>
                  <a:pt x="0" y="84"/>
                </a:moveTo>
                <a:lnTo>
                  <a:pt x="23" y="89"/>
                </a:lnTo>
                <a:lnTo>
                  <a:pt x="42" y="89"/>
                </a:lnTo>
                <a:lnTo>
                  <a:pt x="61" y="93"/>
                </a:lnTo>
                <a:lnTo>
                  <a:pt x="84" y="89"/>
                </a:lnTo>
                <a:lnTo>
                  <a:pt x="103" y="89"/>
                </a:lnTo>
                <a:lnTo>
                  <a:pt x="122" y="84"/>
                </a:lnTo>
                <a:lnTo>
                  <a:pt x="141" y="79"/>
                </a:lnTo>
                <a:lnTo>
                  <a:pt x="159" y="70"/>
                </a:lnTo>
                <a:lnTo>
                  <a:pt x="178" y="61"/>
                </a:lnTo>
                <a:lnTo>
                  <a:pt x="197" y="51"/>
                </a:lnTo>
                <a:lnTo>
                  <a:pt x="216" y="42"/>
                </a:lnTo>
                <a:lnTo>
                  <a:pt x="234" y="33"/>
                </a:lnTo>
                <a:lnTo>
                  <a:pt x="253" y="23"/>
                </a:lnTo>
                <a:lnTo>
                  <a:pt x="272" y="14"/>
                </a:lnTo>
                <a:lnTo>
                  <a:pt x="291" y="9"/>
                </a:lnTo>
                <a:lnTo>
                  <a:pt x="3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3" name="未知"/>
          <p:cNvSpPr/>
          <p:nvPr/>
        </p:nvSpPr>
        <p:spPr>
          <a:xfrm>
            <a:off x="8374063" y="3487738"/>
            <a:ext cx="146050" cy="112712"/>
          </a:xfrm>
          <a:custGeom>
            <a:avLst/>
            <a:gdLst>
              <a:gd name="txL" fmla="*/ 0 w 99"/>
              <a:gd name="txT" fmla="*/ 0 h 71"/>
              <a:gd name="txR" fmla="*/ 99 w 99"/>
              <a:gd name="txB" fmla="*/ 71 h 71"/>
            </a:gdLst>
            <a:ahLst/>
            <a:cxnLst>
              <a:cxn ang="0">
                <a:pos x="215460631" y="0"/>
              </a:cxn>
              <a:cxn ang="0">
                <a:pos x="193696231" y="0"/>
              </a:cxn>
              <a:cxn ang="0">
                <a:pos x="174109303" y="12599932"/>
              </a:cxn>
              <a:cxn ang="0">
                <a:pos x="163227840" y="12599932"/>
              </a:cxn>
              <a:cxn ang="0">
                <a:pos x="143640913" y="25201451"/>
              </a:cxn>
              <a:cxn ang="0">
                <a:pos x="132757975" y="25201451"/>
              </a:cxn>
              <a:cxn ang="0">
                <a:pos x="124052510" y="35282031"/>
              </a:cxn>
              <a:cxn ang="0">
                <a:pos x="113171047" y="47881963"/>
              </a:cxn>
              <a:cxn ang="0">
                <a:pos x="93584119" y="60483482"/>
              </a:cxn>
              <a:cxn ang="0">
                <a:pos x="71819719" y="83163994"/>
              </a:cxn>
              <a:cxn ang="0">
                <a:pos x="52232791" y="118446025"/>
              </a:cxn>
              <a:cxn ang="0">
                <a:pos x="21764401" y="153728056"/>
              </a:cxn>
              <a:cxn ang="0">
                <a:pos x="0" y="178929506"/>
              </a:cxn>
            </a:cxnLst>
            <a:rect l="txL" t="txT" r="txR" b="txB"/>
            <a:pathLst>
              <a:path w="99" h="71">
                <a:moveTo>
                  <a:pt x="99" y="0"/>
                </a:moveTo>
                <a:lnTo>
                  <a:pt x="89" y="0"/>
                </a:lnTo>
                <a:lnTo>
                  <a:pt x="80" y="5"/>
                </a:lnTo>
                <a:lnTo>
                  <a:pt x="75" y="5"/>
                </a:lnTo>
                <a:lnTo>
                  <a:pt x="66" y="10"/>
                </a:lnTo>
                <a:lnTo>
                  <a:pt x="61" y="10"/>
                </a:lnTo>
                <a:lnTo>
                  <a:pt x="57" y="14"/>
                </a:lnTo>
                <a:lnTo>
                  <a:pt x="52" y="19"/>
                </a:lnTo>
                <a:lnTo>
                  <a:pt x="43" y="24"/>
                </a:lnTo>
                <a:lnTo>
                  <a:pt x="33" y="33"/>
                </a:lnTo>
                <a:lnTo>
                  <a:pt x="24" y="47"/>
                </a:lnTo>
                <a:lnTo>
                  <a:pt x="10" y="61"/>
                </a:lnTo>
                <a:lnTo>
                  <a:pt x="0" y="7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4" name="未知"/>
          <p:cNvSpPr/>
          <p:nvPr/>
        </p:nvSpPr>
        <p:spPr>
          <a:xfrm>
            <a:off x="8437563" y="3533775"/>
            <a:ext cx="95250" cy="177800"/>
          </a:xfrm>
          <a:custGeom>
            <a:avLst/>
            <a:gdLst>
              <a:gd name="txL" fmla="*/ 0 w 65"/>
              <a:gd name="txT" fmla="*/ 0 h 112"/>
              <a:gd name="txR" fmla="*/ 65 w 65"/>
              <a:gd name="txB" fmla="*/ 112 h 112"/>
            </a:gdLst>
            <a:ahLst/>
            <a:cxnLst>
              <a:cxn ang="0">
                <a:pos x="0" y="163810950"/>
              </a:cxn>
              <a:cxn ang="0">
                <a:pos x="0" y="141128750"/>
              </a:cxn>
              <a:cxn ang="0">
                <a:pos x="8590085" y="128528763"/>
              </a:cxn>
              <a:cxn ang="0">
                <a:pos x="8590085" y="115927188"/>
              </a:cxn>
              <a:cxn ang="0">
                <a:pos x="19325492" y="93246575"/>
              </a:cxn>
              <a:cxn ang="0">
                <a:pos x="19325492" y="80645000"/>
              </a:cxn>
              <a:cxn ang="0">
                <a:pos x="30062365" y="70564375"/>
              </a:cxn>
              <a:cxn ang="0">
                <a:pos x="38652450" y="57964388"/>
              </a:cxn>
              <a:cxn ang="0">
                <a:pos x="49389323" y="45362813"/>
              </a:cxn>
              <a:cxn ang="0">
                <a:pos x="60126196" y="35282188"/>
              </a:cxn>
              <a:cxn ang="0">
                <a:pos x="68714815" y="35282188"/>
              </a:cxn>
              <a:cxn ang="0">
                <a:pos x="79451688" y="22682200"/>
              </a:cxn>
              <a:cxn ang="0">
                <a:pos x="90188562" y="10080625"/>
              </a:cxn>
              <a:cxn ang="0">
                <a:pos x="98778646" y="10080625"/>
              </a:cxn>
              <a:cxn ang="0">
                <a:pos x="120252392" y="10080625"/>
              </a:cxn>
              <a:cxn ang="0">
                <a:pos x="128841012" y="0"/>
              </a:cxn>
              <a:cxn ang="0">
                <a:pos x="139577885" y="0"/>
              </a:cxn>
              <a:cxn ang="0">
                <a:pos x="128841012" y="10080625"/>
              </a:cxn>
              <a:cxn ang="0">
                <a:pos x="120252392" y="22682200"/>
              </a:cxn>
              <a:cxn ang="0">
                <a:pos x="109515519" y="35282188"/>
              </a:cxn>
              <a:cxn ang="0">
                <a:pos x="98778646" y="45362813"/>
              </a:cxn>
              <a:cxn ang="0">
                <a:pos x="90188562" y="70564375"/>
              </a:cxn>
              <a:cxn ang="0">
                <a:pos x="79451688" y="80645000"/>
              </a:cxn>
              <a:cxn ang="0">
                <a:pos x="79451688" y="105846563"/>
              </a:cxn>
              <a:cxn ang="0">
                <a:pos x="68714815" y="128528763"/>
              </a:cxn>
              <a:cxn ang="0">
                <a:pos x="68714815" y="151209375"/>
              </a:cxn>
              <a:cxn ang="0">
                <a:pos x="68714815" y="176410938"/>
              </a:cxn>
              <a:cxn ang="0">
                <a:pos x="60126196" y="186491563"/>
              </a:cxn>
              <a:cxn ang="0">
                <a:pos x="60126196" y="211693125"/>
              </a:cxn>
              <a:cxn ang="0">
                <a:pos x="60126196" y="234375325"/>
              </a:cxn>
              <a:cxn ang="0">
                <a:pos x="60126196" y="246975313"/>
              </a:cxn>
              <a:cxn ang="0">
                <a:pos x="60126196" y="269657513"/>
              </a:cxn>
              <a:cxn ang="0">
                <a:pos x="68714815" y="282257500"/>
              </a:cxn>
            </a:cxnLst>
            <a:rect l="txL" t="txT" r="txR" b="txB"/>
            <a:pathLst>
              <a:path w="65" h="112">
                <a:moveTo>
                  <a:pt x="0" y="65"/>
                </a:moveTo>
                <a:lnTo>
                  <a:pt x="0" y="56"/>
                </a:lnTo>
                <a:lnTo>
                  <a:pt x="4" y="51"/>
                </a:lnTo>
                <a:lnTo>
                  <a:pt x="4" y="46"/>
                </a:lnTo>
                <a:lnTo>
                  <a:pt x="9" y="37"/>
                </a:lnTo>
                <a:lnTo>
                  <a:pt x="9" y="32"/>
                </a:lnTo>
                <a:lnTo>
                  <a:pt x="14" y="28"/>
                </a:lnTo>
                <a:lnTo>
                  <a:pt x="18" y="23"/>
                </a:lnTo>
                <a:lnTo>
                  <a:pt x="23" y="18"/>
                </a:lnTo>
                <a:lnTo>
                  <a:pt x="28" y="14"/>
                </a:lnTo>
                <a:lnTo>
                  <a:pt x="32" y="14"/>
                </a:lnTo>
                <a:lnTo>
                  <a:pt x="37" y="9"/>
                </a:lnTo>
                <a:lnTo>
                  <a:pt x="42" y="4"/>
                </a:lnTo>
                <a:lnTo>
                  <a:pt x="46" y="4"/>
                </a:lnTo>
                <a:lnTo>
                  <a:pt x="56" y="4"/>
                </a:lnTo>
                <a:lnTo>
                  <a:pt x="60" y="0"/>
                </a:lnTo>
                <a:lnTo>
                  <a:pt x="65" y="0"/>
                </a:lnTo>
                <a:lnTo>
                  <a:pt x="60" y="4"/>
                </a:lnTo>
                <a:lnTo>
                  <a:pt x="56" y="9"/>
                </a:lnTo>
                <a:lnTo>
                  <a:pt x="51" y="14"/>
                </a:lnTo>
                <a:lnTo>
                  <a:pt x="46" y="18"/>
                </a:lnTo>
                <a:lnTo>
                  <a:pt x="42" y="28"/>
                </a:lnTo>
                <a:lnTo>
                  <a:pt x="37" y="32"/>
                </a:lnTo>
                <a:lnTo>
                  <a:pt x="37" y="42"/>
                </a:lnTo>
                <a:lnTo>
                  <a:pt x="32" y="51"/>
                </a:lnTo>
                <a:lnTo>
                  <a:pt x="32" y="60"/>
                </a:lnTo>
                <a:lnTo>
                  <a:pt x="32" y="70"/>
                </a:lnTo>
                <a:lnTo>
                  <a:pt x="28" y="74"/>
                </a:lnTo>
                <a:lnTo>
                  <a:pt x="28" y="84"/>
                </a:lnTo>
                <a:lnTo>
                  <a:pt x="28" y="93"/>
                </a:lnTo>
                <a:lnTo>
                  <a:pt x="28" y="98"/>
                </a:lnTo>
                <a:lnTo>
                  <a:pt x="28" y="107"/>
                </a:lnTo>
                <a:lnTo>
                  <a:pt x="32" y="112"/>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5" name="未知"/>
          <p:cNvSpPr/>
          <p:nvPr/>
        </p:nvSpPr>
        <p:spPr>
          <a:xfrm>
            <a:off x="7970838" y="2916238"/>
            <a:ext cx="269875" cy="147637"/>
          </a:xfrm>
          <a:custGeom>
            <a:avLst/>
            <a:gdLst>
              <a:gd name="txL" fmla="*/ 0 w 183"/>
              <a:gd name="txT" fmla="*/ 0 h 93"/>
              <a:gd name="txR" fmla="*/ 183 w 183"/>
              <a:gd name="txB" fmla="*/ 93 h 93"/>
            </a:gdLst>
            <a:ahLst/>
            <a:cxnLst>
              <a:cxn ang="0">
                <a:pos x="397991889" y="128526740"/>
              </a:cxn>
              <a:cxn ang="0">
                <a:pos x="387117253" y="128526740"/>
              </a:cxn>
              <a:cxn ang="0">
                <a:pos x="367544680" y="128526740"/>
              </a:cxn>
              <a:cxn ang="0">
                <a:pos x="345796884" y="128526740"/>
              </a:cxn>
              <a:cxn ang="0">
                <a:pos x="326222835" y="128526740"/>
              </a:cxn>
              <a:cxn ang="0">
                <a:pos x="304475040" y="128526740"/>
              </a:cxn>
              <a:cxn ang="0">
                <a:pos x="284900991" y="141128272"/>
              </a:cxn>
              <a:cxn ang="0">
                <a:pos x="265328417" y="141128272"/>
              </a:cxn>
              <a:cxn ang="0">
                <a:pos x="234879734" y="141128272"/>
              </a:cxn>
              <a:cxn ang="0">
                <a:pos x="213131938" y="153728217"/>
              </a:cxn>
              <a:cxn ang="0">
                <a:pos x="182684729" y="163808808"/>
              </a:cxn>
              <a:cxn ang="0">
                <a:pos x="152237520" y="163808808"/>
              </a:cxn>
              <a:cxn ang="0">
                <a:pos x="132663471" y="189010285"/>
              </a:cxn>
              <a:cxn ang="0">
                <a:pos x="110915676" y="199090876"/>
              </a:cxn>
              <a:cxn ang="0">
                <a:pos x="91343102" y="211692408"/>
              </a:cxn>
              <a:cxn ang="0">
                <a:pos x="71769053" y="224292353"/>
              </a:cxn>
              <a:cxn ang="0">
                <a:pos x="50021258" y="234372944"/>
              </a:cxn>
              <a:cxn ang="0">
                <a:pos x="50021258" y="234372944"/>
              </a:cxn>
              <a:cxn ang="0">
                <a:pos x="50021258" y="234372944"/>
              </a:cxn>
              <a:cxn ang="0">
                <a:pos x="39146622" y="224292353"/>
              </a:cxn>
              <a:cxn ang="0">
                <a:pos x="39146622" y="211692408"/>
              </a:cxn>
              <a:cxn ang="0">
                <a:pos x="30447209" y="189010285"/>
              </a:cxn>
              <a:cxn ang="0">
                <a:pos x="30447209" y="176410340"/>
              </a:cxn>
              <a:cxn ang="0">
                <a:pos x="19574048" y="163808808"/>
              </a:cxn>
              <a:cxn ang="0">
                <a:pos x="19574048" y="153728217"/>
              </a:cxn>
              <a:cxn ang="0">
                <a:pos x="19574048" y="141128272"/>
              </a:cxn>
              <a:cxn ang="0">
                <a:pos x="8699413" y="118446149"/>
              </a:cxn>
              <a:cxn ang="0">
                <a:pos x="8699413" y="105846204"/>
              </a:cxn>
              <a:cxn ang="0">
                <a:pos x="8699413" y="93244672"/>
              </a:cxn>
              <a:cxn ang="0">
                <a:pos x="0" y="83164081"/>
              </a:cxn>
              <a:cxn ang="0">
                <a:pos x="0" y="57962604"/>
              </a:cxn>
              <a:cxn ang="0">
                <a:pos x="0" y="45362659"/>
              </a:cxn>
              <a:cxn ang="0">
                <a:pos x="0" y="35282068"/>
              </a:cxn>
              <a:cxn ang="0">
                <a:pos x="0" y="0"/>
              </a:cxn>
            </a:cxnLst>
            <a:rect l="txL" t="txT" r="txR" b="txB"/>
            <a:pathLst>
              <a:path w="183" h="93">
                <a:moveTo>
                  <a:pt x="183" y="51"/>
                </a:moveTo>
                <a:lnTo>
                  <a:pt x="178" y="51"/>
                </a:lnTo>
                <a:lnTo>
                  <a:pt x="169" y="51"/>
                </a:lnTo>
                <a:lnTo>
                  <a:pt x="159" y="51"/>
                </a:lnTo>
                <a:lnTo>
                  <a:pt x="150" y="51"/>
                </a:lnTo>
                <a:lnTo>
                  <a:pt x="140" y="51"/>
                </a:lnTo>
                <a:lnTo>
                  <a:pt x="131" y="56"/>
                </a:lnTo>
                <a:lnTo>
                  <a:pt x="122" y="56"/>
                </a:lnTo>
                <a:lnTo>
                  <a:pt x="108" y="56"/>
                </a:lnTo>
                <a:lnTo>
                  <a:pt x="98" y="61"/>
                </a:lnTo>
                <a:lnTo>
                  <a:pt x="84" y="65"/>
                </a:lnTo>
                <a:lnTo>
                  <a:pt x="70" y="65"/>
                </a:lnTo>
                <a:lnTo>
                  <a:pt x="61" y="75"/>
                </a:lnTo>
                <a:lnTo>
                  <a:pt x="51" y="79"/>
                </a:lnTo>
                <a:lnTo>
                  <a:pt x="42" y="84"/>
                </a:lnTo>
                <a:lnTo>
                  <a:pt x="33" y="89"/>
                </a:lnTo>
                <a:lnTo>
                  <a:pt x="23" y="93"/>
                </a:lnTo>
                <a:lnTo>
                  <a:pt x="18" y="89"/>
                </a:lnTo>
                <a:lnTo>
                  <a:pt x="18" y="84"/>
                </a:lnTo>
                <a:lnTo>
                  <a:pt x="14" y="75"/>
                </a:lnTo>
                <a:lnTo>
                  <a:pt x="14" y="70"/>
                </a:lnTo>
                <a:lnTo>
                  <a:pt x="9" y="65"/>
                </a:lnTo>
                <a:lnTo>
                  <a:pt x="9" y="61"/>
                </a:lnTo>
                <a:lnTo>
                  <a:pt x="9" y="56"/>
                </a:lnTo>
                <a:lnTo>
                  <a:pt x="4" y="47"/>
                </a:lnTo>
                <a:lnTo>
                  <a:pt x="4" y="42"/>
                </a:lnTo>
                <a:lnTo>
                  <a:pt x="4" y="37"/>
                </a:lnTo>
                <a:lnTo>
                  <a:pt x="0" y="33"/>
                </a:lnTo>
                <a:lnTo>
                  <a:pt x="0" y="23"/>
                </a:lnTo>
                <a:lnTo>
                  <a:pt x="0" y="18"/>
                </a:lnTo>
                <a:lnTo>
                  <a:pt x="0" y="14"/>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6" name="未知"/>
          <p:cNvSpPr/>
          <p:nvPr/>
        </p:nvSpPr>
        <p:spPr>
          <a:xfrm>
            <a:off x="7799388" y="2849563"/>
            <a:ext cx="163512" cy="989012"/>
          </a:xfrm>
          <a:custGeom>
            <a:avLst/>
            <a:gdLst>
              <a:gd name="txL" fmla="*/ 0 w 112"/>
              <a:gd name="txT" fmla="*/ 0 h 623"/>
              <a:gd name="txR" fmla="*/ 112 w 112"/>
              <a:gd name="txB" fmla="*/ 623 h 623"/>
            </a:gdLst>
            <a:ahLst/>
            <a:cxnLst>
              <a:cxn ang="0">
                <a:pos x="149197400" y="0"/>
              </a:cxn>
              <a:cxn ang="0">
                <a:pos x="238715841" y="115927129"/>
              </a:cxn>
              <a:cxn ang="0">
                <a:pos x="168379402" y="224292999"/>
              </a:cxn>
              <a:cxn ang="0">
                <a:pos x="159854879" y="1249996868"/>
              </a:cxn>
              <a:cxn ang="0">
                <a:pos x="59678960" y="1570055756"/>
              </a:cxn>
              <a:cxn ang="0">
                <a:pos x="0" y="1249996868"/>
              </a:cxn>
              <a:cxn ang="0">
                <a:pos x="119357920" y="163809280"/>
              </a:cxn>
              <a:cxn ang="0">
                <a:pos x="149197400" y="0"/>
              </a:cxn>
            </a:cxnLst>
            <a:rect l="txL" t="txT" r="txR" b="txB"/>
            <a:pathLst>
              <a:path w="112" h="623">
                <a:moveTo>
                  <a:pt x="70" y="0"/>
                </a:moveTo>
                <a:lnTo>
                  <a:pt x="112" y="46"/>
                </a:lnTo>
                <a:lnTo>
                  <a:pt x="79" y="89"/>
                </a:lnTo>
                <a:lnTo>
                  <a:pt x="75" y="496"/>
                </a:lnTo>
                <a:lnTo>
                  <a:pt x="28" y="623"/>
                </a:lnTo>
                <a:lnTo>
                  <a:pt x="0" y="496"/>
                </a:lnTo>
                <a:lnTo>
                  <a:pt x="56" y="65"/>
                </a:lnTo>
                <a:lnTo>
                  <a:pt x="70" y="0"/>
                </a:lnTo>
                <a:close/>
              </a:path>
            </a:pathLst>
          </a:custGeom>
          <a:solidFill>
            <a:srgbClr val="FF001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7" name="未知"/>
          <p:cNvSpPr/>
          <p:nvPr/>
        </p:nvSpPr>
        <p:spPr>
          <a:xfrm>
            <a:off x="7821613" y="2803525"/>
            <a:ext cx="88900" cy="141288"/>
          </a:xfrm>
          <a:custGeom>
            <a:avLst/>
            <a:gdLst>
              <a:gd name="txL" fmla="*/ 0 w 61"/>
              <a:gd name="txT" fmla="*/ 0 h 89"/>
              <a:gd name="txR" fmla="*/ 61 w 61"/>
              <a:gd name="txB" fmla="*/ 89 h 89"/>
            </a:gdLst>
            <a:ahLst/>
            <a:cxnLst>
              <a:cxn ang="0">
                <a:pos x="129560820" y="73085584"/>
              </a:cxn>
              <a:cxn ang="0">
                <a:pos x="108321007" y="73085584"/>
              </a:cxn>
              <a:cxn ang="0">
                <a:pos x="89206049" y="83166244"/>
              </a:cxn>
              <a:cxn ang="0">
                <a:pos x="78586143" y="95766276"/>
              </a:cxn>
              <a:cxn ang="0">
                <a:pos x="59471185" y="118448557"/>
              </a:cxn>
              <a:cxn ang="0">
                <a:pos x="48851279" y="131048589"/>
              </a:cxn>
              <a:cxn ang="0">
                <a:pos x="29734864" y="166330901"/>
              </a:cxn>
              <a:cxn ang="0">
                <a:pos x="8496508" y="189013181"/>
              </a:cxn>
              <a:cxn ang="0">
                <a:pos x="0" y="224295494"/>
              </a:cxn>
              <a:cxn ang="0">
                <a:pos x="0" y="201613213"/>
              </a:cxn>
              <a:cxn ang="0">
                <a:pos x="0" y="178932521"/>
              </a:cxn>
              <a:cxn ang="0">
                <a:pos x="8496508" y="131048589"/>
              </a:cxn>
              <a:cxn ang="0">
                <a:pos x="8496508" y="95766276"/>
              </a:cxn>
              <a:cxn ang="0">
                <a:pos x="19114957" y="60483964"/>
              </a:cxn>
              <a:cxn ang="0">
                <a:pos x="19114957" y="37803271"/>
              </a:cxn>
              <a:cxn ang="0">
                <a:pos x="29734864" y="0"/>
              </a:cxn>
            </a:cxnLst>
            <a:rect l="txL" t="txT" r="txR" b="txB"/>
            <a:pathLst>
              <a:path w="61" h="89">
                <a:moveTo>
                  <a:pt x="61" y="29"/>
                </a:moveTo>
                <a:lnTo>
                  <a:pt x="51" y="29"/>
                </a:lnTo>
                <a:lnTo>
                  <a:pt x="42" y="33"/>
                </a:lnTo>
                <a:lnTo>
                  <a:pt x="37" y="38"/>
                </a:lnTo>
                <a:lnTo>
                  <a:pt x="28" y="47"/>
                </a:lnTo>
                <a:lnTo>
                  <a:pt x="23" y="52"/>
                </a:lnTo>
                <a:lnTo>
                  <a:pt x="14" y="66"/>
                </a:lnTo>
                <a:lnTo>
                  <a:pt x="4" y="75"/>
                </a:lnTo>
                <a:lnTo>
                  <a:pt x="0" y="89"/>
                </a:lnTo>
                <a:lnTo>
                  <a:pt x="0" y="80"/>
                </a:lnTo>
                <a:lnTo>
                  <a:pt x="0" y="71"/>
                </a:lnTo>
                <a:lnTo>
                  <a:pt x="4" y="52"/>
                </a:lnTo>
                <a:lnTo>
                  <a:pt x="4" y="38"/>
                </a:lnTo>
                <a:lnTo>
                  <a:pt x="9" y="24"/>
                </a:lnTo>
                <a:lnTo>
                  <a:pt x="9" y="15"/>
                </a:lnTo>
                <a:lnTo>
                  <a:pt x="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8" name="未知"/>
          <p:cNvSpPr/>
          <p:nvPr/>
        </p:nvSpPr>
        <p:spPr>
          <a:xfrm>
            <a:off x="7092950" y="5876925"/>
            <a:ext cx="714375" cy="676275"/>
          </a:xfrm>
          <a:custGeom>
            <a:avLst/>
            <a:gdLst>
              <a:gd name="txL" fmla="*/ 0 w 488"/>
              <a:gd name="txT" fmla="*/ 0 h 426"/>
              <a:gd name="txR" fmla="*/ 488 w 488"/>
              <a:gd name="txB" fmla="*/ 426 h 426"/>
            </a:gdLst>
            <a:ahLst/>
            <a:cxnLst>
              <a:cxn ang="0">
                <a:pos x="754319981" y="0"/>
              </a:cxn>
              <a:cxn ang="0">
                <a:pos x="642886264" y="35282188"/>
              </a:cxn>
              <a:cxn ang="0">
                <a:pos x="544309834" y="105846563"/>
              </a:cxn>
              <a:cxn ang="0">
                <a:pos x="473592564" y="224294700"/>
              </a:cxn>
              <a:cxn ang="0">
                <a:pos x="452162778" y="317539688"/>
              </a:cxn>
              <a:cxn ang="0">
                <a:pos x="443591742" y="390625013"/>
              </a:cxn>
              <a:cxn ang="0">
                <a:pos x="432876117" y="448587813"/>
              </a:cxn>
              <a:cxn ang="0">
                <a:pos x="422161956" y="519152188"/>
              </a:cxn>
              <a:cxn ang="0">
                <a:pos x="392161133" y="567035950"/>
              </a:cxn>
              <a:cxn ang="0">
                <a:pos x="342872186" y="602318138"/>
              </a:cxn>
              <a:cxn ang="0">
                <a:pos x="291441578" y="624998750"/>
              </a:cxn>
              <a:cxn ang="0">
                <a:pos x="231438470" y="650200313"/>
              </a:cxn>
              <a:cxn ang="0">
                <a:pos x="182150986" y="672882513"/>
              </a:cxn>
              <a:cxn ang="0">
                <a:pos x="152150164" y="695563125"/>
              </a:cxn>
              <a:cxn ang="0">
                <a:pos x="111433717" y="730845313"/>
              </a:cxn>
              <a:cxn ang="0">
                <a:pos x="70717269" y="766127500"/>
              </a:cxn>
              <a:cxn ang="0">
                <a:pos x="40716447" y="826611250"/>
              </a:cxn>
              <a:cxn ang="0">
                <a:pos x="10714161" y="897175625"/>
              </a:cxn>
              <a:cxn ang="0">
                <a:pos x="0" y="967740000"/>
              </a:cxn>
              <a:cxn ang="0">
                <a:pos x="21429786" y="1015623763"/>
              </a:cxn>
              <a:cxn ang="0">
                <a:pos x="40716447" y="1038304375"/>
              </a:cxn>
              <a:cxn ang="0">
                <a:pos x="81432894" y="1063505938"/>
              </a:cxn>
              <a:cxn ang="0">
                <a:pos x="141434539" y="1063505938"/>
              </a:cxn>
              <a:cxn ang="0">
                <a:pos x="212151808" y="1063505938"/>
              </a:cxn>
              <a:cxn ang="0">
                <a:pos x="261440756" y="1063505938"/>
              </a:cxn>
              <a:cxn ang="0">
                <a:pos x="321442400" y="1073586563"/>
              </a:cxn>
              <a:cxn ang="0">
                <a:pos x="392161133" y="1073586563"/>
              </a:cxn>
              <a:cxn ang="0">
                <a:pos x="462878403" y="1073586563"/>
              </a:cxn>
              <a:cxn ang="0">
                <a:pos x="544309834" y="1063505938"/>
              </a:cxn>
              <a:cxn ang="0">
                <a:pos x="612885442" y="1003022188"/>
              </a:cxn>
              <a:cxn ang="0">
                <a:pos x="672887086" y="909777200"/>
              </a:cxn>
              <a:cxn ang="0">
                <a:pos x="705032497" y="814011263"/>
              </a:cxn>
              <a:cxn ang="0">
                <a:pos x="724319159" y="743446888"/>
              </a:cxn>
              <a:cxn ang="0">
                <a:pos x="743604356" y="695563125"/>
              </a:cxn>
              <a:cxn ang="0">
                <a:pos x="765034142" y="660280938"/>
              </a:cxn>
              <a:cxn ang="0">
                <a:pos x="784320803" y="624998750"/>
              </a:cxn>
              <a:cxn ang="0">
                <a:pos x="855038072" y="614918125"/>
              </a:cxn>
              <a:cxn ang="0">
                <a:pos x="945042003" y="519152188"/>
              </a:cxn>
              <a:cxn ang="0">
                <a:pos x="1015760736" y="390625013"/>
              </a:cxn>
              <a:cxn ang="0">
                <a:pos x="1035047398" y="272176875"/>
              </a:cxn>
              <a:cxn ang="0">
                <a:pos x="1035047398" y="224294700"/>
              </a:cxn>
              <a:cxn ang="0">
                <a:pos x="1015760736" y="176410938"/>
              </a:cxn>
              <a:cxn ang="0">
                <a:pos x="904327020" y="47883763"/>
              </a:cxn>
              <a:cxn ang="0">
                <a:pos x="865753697" y="12601575"/>
              </a:cxn>
              <a:cxn ang="0">
                <a:pos x="814323089" y="0"/>
              </a:cxn>
            </a:cxnLst>
            <a:rect l="txL" t="txT" r="txR" b="txB"/>
            <a:pathLst>
              <a:path w="488" h="426">
                <a:moveTo>
                  <a:pt x="380" y="0"/>
                </a:moveTo>
                <a:lnTo>
                  <a:pt x="352" y="0"/>
                </a:lnTo>
                <a:lnTo>
                  <a:pt x="324" y="5"/>
                </a:lnTo>
                <a:lnTo>
                  <a:pt x="300" y="14"/>
                </a:lnTo>
                <a:lnTo>
                  <a:pt x="272" y="23"/>
                </a:lnTo>
                <a:lnTo>
                  <a:pt x="254" y="42"/>
                </a:lnTo>
                <a:lnTo>
                  <a:pt x="235" y="66"/>
                </a:lnTo>
                <a:lnTo>
                  <a:pt x="221" y="89"/>
                </a:lnTo>
                <a:lnTo>
                  <a:pt x="216" y="112"/>
                </a:lnTo>
                <a:lnTo>
                  <a:pt x="211" y="126"/>
                </a:lnTo>
                <a:lnTo>
                  <a:pt x="207" y="140"/>
                </a:lnTo>
                <a:lnTo>
                  <a:pt x="207" y="155"/>
                </a:lnTo>
                <a:lnTo>
                  <a:pt x="202" y="169"/>
                </a:lnTo>
                <a:lnTo>
                  <a:pt x="202" y="178"/>
                </a:lnTo>
                <a:lnTo>
                  <a:pt x="197" y="192"/>
                </a:lnTo>
                <a:lnTo>
                  <a:pt x="197" y="206"/>
                </a:lnTo>
                <a:lnTo>
                  <a:pt x="193" y="220"/>
                </a:lnTo>
                <a:lnTo>
                  <a:pt x="183" y="225"/>
                </a:lnTo>
                <a:lnTo>
                  <a:pt x="169" y="229"/>
                </a:lnTo>
                <a:lnTo>
                  <a:pt x="160" y="239"/>
                </a:lnTo>
                <a:lnTo>
                  <a:pt x="146" y="244"/>
                </a:lnTo>
                <a:lnTo>
                  <a:pt x="136" y="248"/>
                </a:lnTo>
                <a:lnTo>
                  <a:pt x="122" y="253"/>
                </a:lnTo>
                <a:lnTo>
                  <a:pt x="108" y="258"/>
                </a:lnTo>
                <a:lnTo>
                  <a:pt x="99" y="262"/>
                </a:lnTo>
                <a:lnTo>
                  <a:pt x="85" y="267"/>
                </a:lnTo>
                <a:lnTo>
                  <a:pt x="75" y="272"/>
                </a:lnTo>
                <a:lnTo>
                  <a:pt x="71" y="276"/>
                </a:lnTo>
                <a:lnTo>
                  <a:pt x="57" y="286"/>
                </a:lnTo>
                <a:lnTo>
                  <a:pt x="52" y="290"/>
                </a:lnTo>
                <a:lnTo>
                  <a:pt x="43" y="300"/>
                </a:lnTo>
                <a:lnTo>
                  <a:pt x="33" y="304"/>
                </a:lnTo>
                <a:lnTo>
                  <a:pt x="28" y="314"/>
                </a:lnTo>
                <a:lnTo>
                  <a:pt x="19" y="328"/>
                </a:lnTo>
                <a:lnTo>
                  <a:pt x="14" y="342"/>
                </a:lnTo>
                <a:lnTo>
                  <a:pt x="5" y="356"/>
                </a:lnTo>
                <a:lnTo>
                  <a:pt x="0" y="370"/>
                </a:lnTo>
                <a:lnTo>
                  <a:pt x="0" y="384"/>
                </a:lnTo>
                <a:lnTo>
                  <a:pt x="5" y="393"/>
                </a:lnTo>
                <a:lnTo>
                  <a:pt x="10" y="403"/>
                </a:lnTo>
                <a:lnTo>
                  <a:pt x="14" y="407"/>
                </a:lnTo>
                <a:lnTo>
                  <a:pt x="19" y="412"/>
                </a:lnTo>
                <a:lnTo>
                  <a:pt x="33" y="417"/>
                </a:lnTo>
                <a:lnTo>
                  <a:pt x="38" y="422"/>
                </a:lnTo>
                <a:lnTo>
                  <a:pt x="52" y="422"/>
                </a:lnTo>
                <a:lnTo>
                  <a:pt x="66" y="422"/>
                </a:lnTo>
                <a:lnTo>
                  <a:pt x="85" y="422"/>
                </a:lnTo>
                <a:lnTo>
                  <a:pt x="99" y="422"/>
                </a:lnTo>
                <a:lnTo>
                  <a:pt x="103" y="422"/>
                </a:lnTo>
                <a:lnTo>
                  <a:pt x="122" y="422"/>
                </a:lnTo>
                <a:lnTo>
                  <a:pt x="136" y="422"/>
                </a:lnTo>
                <a:lnTo>
                  <a:pt x="150" y="426"/>
                </a:lnTo>
                <a:lnTo>
                  <a:pt x="164" y="426"/>
                </a:lnTo>
                <a:lnTo>
                  <a:pt x="183" y="426"/>
                </a:lnTo>
                <a:lnTo>
                  <a:pt x="197" y="426"/>
                </a:lnTo>
                <a:lnTo>
                  <a:pt x="216" y="426"/>
                </a:lnTo>
                <a:lnTo>
                  <a:pt x="230" y="426"/>
                </a:lnTo>
                <a:lnTo>
                  <a:pt x="254" y="422"/>
                </a:lnTo>
                <a:lnTo>
                  <a:pt x="272" y="412"/>
                </a:lnTo>
                <a:lnTo>
                  <a:pt x="286" y="398"/>
                </a:lnTo>
                <a:lnTo>
                  <a:pt x="300" y="384"/>
                </a:lnTo>
                <a:lnTo>
                  <a:pt x="314" y="361"/>
                </a:lnTo>
                <a:lnTo>
                  <a:pt x="324" y="342"/>
                </a:lnTo>
                <a:lnTo>
                  <a:pt x="329" y="323"/>
                </a:lnTo>
                <a:lnTo>
                  <a:pt x="333" y="304"/>
                </a:lnTo>
                <a:lnTo>
                  <a:pt x="338" y="295"/>
                </a:lnTo>
                <a:lnTo>
                  <a:pt x="343" y="286"/>
                </a:lnTo>
                <a:lnTo>
                  <a:pt x="347" y="276"/>
                </a:lnTo>
                <a:lnTo>
                  <a:pt x="352" y="267"/>
                </a:lnTo>
                <a:lnTo>
                  <a:pt x="357" y="262"/>
                </a:lnTo>
                <a:lnTo>
                  <a:pt x="361" y="253"/>
                </a:lnTo>
                <a:lnTo>
                  <a:pt x="366" y="248"/>
                </a:lnTo>
                <a:lnTo>
                  <a:pt x="371" y="239"/>
                </a:lnTo>
                <a:lnTo>
                  <a:pt x="399" y="244"/>
                </a:lnTo>
                <a:lnTo>
                  <a:pt x="418" y="229"/>
                </a:lnTo>
                <a:lnTo>
                  <a:pt x="441" y="206"/>
                </a:lnTo>
                <a:lnTo>
                  <a:pt x="460" y="183"/>
                </a:lnTo>
                <a:lnTo>
                  <a:pt x="474" y="155"/>
                </a:lnTo>
                <a:lnTo>
                  <a:pt x="483" y="126"/>
                </a:lnTo>
                <a:lnTo>
                  <a:pt x="483" y="108"/>
                </a:lnTo>
                <a:lnTo>
                  <a:pt x="488" y="98"/>
                </a:lnTo>
                <a:lnTo>
                  <a:pt x="483" y="89"/>
                </a:lnTo>
                <a:lnTo>
                  <a:pt x="479" y="80"/>
                </a:lnTo>
                <a:lnTo>
                  <a:pt x="474" y="70"/>
                </a:lnTo>
                <a:lnTo>
                  <a:pt x="469" y="66"/>
                </a:lnTo>
                <a:lnTo>
                  <a:pt x="422" y="19"/>
                </a:lnTo>
                <a:lnTo>
                  <a:pt x="413" y="14"/>
                </a:lnTo>
                <a:lnTo>
                  <a:pt x="404" y="5"/>
                </a:lnTo>
                <a:lnTo>
                  <a:pt x="389" y="0"/>
                </a:lnTo>
                <a:lnTo>
                  <a:pt x="380" y="0"/>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29" name="Line 31"/>
          <p:cNvSpPr/>
          <p:nvPr/>
        </p:nvSpPr>
        <p:spPr>
          <a:xfrm flipH="1" flipV="1">
            <a:off x="7516813" y="6210300"/>
            <a:ext cx="123825" cy="22225"/>
          </a:xfrm>
          <a:prstGeom prst="line">
            <a:avLst/>
          </a:prstGeom>
          <a:ln w="0" cap="flat" cmpd="sng">
            <a:solidFill>
              <a:srgbClr val="FFFFFF"/>
            </a:solidFill>
            <a:prstDash val="solid"/>
            <a:headEnd type="none" w="med" len="med"/>
            <a:tailEnd type="none" w="med" len="med"/>
          </a:ln>
        </p:spPr>
      </p:sp>
      <p:sp>
        <p:nvSpPr>
          <p:cNvPr id="80930" name="未知"/>
          <p:cNvSpPr/>
          <p:nvPr/>
        </p:nvSpPr>
        <p:spPr>
          <a:xfrm>
            <a:off x="7380288" y="5949950"/>
            <a:ext cx="317500" cy="244475"/>
          </a:xfrm>
          <a:custGeom>
            <a:avLst/>
            <a:gdLst>
              <a:gd name="txL" fmla="*/ 0 w 216"/>
              <a:gd name="txT" fmla="*/ 0 h 155"/>
              <a:gd name="txR" fmla="*/ 216 w 216"/>
              <a:gd name="txB" fmla="*/ 155 h 155"/>
            </a:gdLst>
            <a:ahLst/>
            <a:cxnLst>
              <a:cxn ang="0">
                <a:pos x="466695602" y="47267270"/>
              </a:cxn>
              <a:cxn ang="0">
                <a:pos x="455891782" y="24878091"/>
              </a:cxn>
              <a:cxn ang="0">
                <a:pos x="425644028" y="12438257"/>
              </a:cxn>
              <a:cxn ang="0">
                <a:pos x="395394803" y="0"/>
              </a:cxn>
              <a:cxn ang="0">
                <a:pos x="354343229" y="0"/>
              </a:cxn>
              <a:cxn ang="0">
                <a:pos x="313291655" y="0"/>
              </a:cxn>
              <a:cxn ang="0">
                <a:pos x="272238611" y="24878091"/>
              </a:cxn>
              <a:cxn ang="0">
                <a:pos x="241990856" y="34829013"/>
              </a:cxn>
              <a:cxn ang="0">
                <a:pos x="203098576" y="59705527"/>
              </a:cxn>
              <a:cxn ang="0">
                <a:pos x="162047002" y="94534539"/>
              </a:cxn>
              <a:cxn ang="0">
                <a:pos x="131797778" y="129361975"/>
              </a:cxn>
              <a:cxn ang="0">
                <a:pos x="101550023" y="164190987"/>
              </a:cxn>
              <a:cxn ang="0">
                <a:pos x="71300799" y="211458257"/>
              </a:cxn>
              <a:cxn ang="0">
                <a:pos x="49694630" y="233847435"/>
              </a:cxn>
              <a:cxn ang="0">
                <a:pos x="30249225" y="268676448"/>
              </a:cxn>
              <a:cxn ang="0">
                <a:pos x="19445405" y="315943717"/>
              </a:cxn>
              <a:cxn ang="0">
                <a:pos x="10803819" y="350771153"/>
              </a:cxn>
              <a:cxn ang="0">
                <a:pos x="0" y="385600165"/>
              </a:cxn>
            </a:cxnLst>
            <a:rect l="txL" t="txT" r="txR" b="txB"/>
            <a:pathLst>
              <a:path w="216" h="155">
                <a:moveTo>
                  <a:pt x="216" y="19"/>
                </a:moveTo>
                <a:lnTo>
                  <a:pt x="211" y="10"/>
                </a:lnTo>
                <a:lnTo>
                  <a:pt x="197" y="5"/>
                </a:lnTo>
                <a:lnTo>
                  <a:pt x="183" y="0"/>
                </a:lnTo>
                <a:lnTo>
                  <a:pt x="164" y="0"/>
                </a:lnTo>
                <a:lnTo>
                  <a:pt x="145" y="0"/>
                </a:lnTo>
                <a:lnTo>
                  <a:pt x="126" y="10"/>
                </a:lnTo>
                <a:lnTo>
                  <a:pt x="112" y="14"/>
                </a:lnTo>
                <a:lnTo>
                  <a:pt x="94" y="24"/>
                </a:lnTo>
                <a:lnTo>
                  <a:pt x="75" y="38"/>
                </a:lnTo>
                <a:lnTo>
                  <a:pt x="61" y="52"/>
                </a:lnTo>
                <a:lnTo>
                  <a:pt x="47" y="66"/>
                </a:lnTo>
                <a:lnTo>
                  <a:pt x="33" y="85"/>
                </a:lnTo>
                <a:lnTo>
                  <a:pt x="23" y="94"/>
                </a:lnTo>
                <a:lnTo>
                  <a:pt x="14" y="108"/>
                </a:lnTo>
                <a:lnTo>
                  <a:pt x="9" y="127"/>
                </a:lnTo>
                <a:lnTo>
                  <a:pt x="5" y="141"/>
                </a:lnTo>
                <a:lnTo>
                  <a:pt x="0" y="15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31" name="未知"/>
          <p:cNvSpPr/>
          <p:nvPr/>
        </p:nvSpPr>
        <p:spPr>
          <a:xfrm>
            <a:off x="7104063" y="6224588"/>
            <a:ext cx="365125" cy="201612"/>
          </a:xfrm>
          <a:custGeom>
            <a:avLst/>
            <a:gdLst>
              <a:gd name="txL" fmla="*/ 0 w 249"/>
              <a:gd name="txT" fmla="*/ 0 h 127"/>
              <a:gd name="txR" fmla="*/ 249 w 249"/>
              <a:gd name="txB" fmla="*/ 127 h 127"/>
            </a:gdLst>
            <a:ahLst/>
            <a:cxnLst>
              <a:cxn ang="0">
                <a:pos x="535406689" y="0"/>
              </a:cxn>
              <a:cxn ang="0">
                <a:pos x="535406689" y="12599956"/>
              </a:cxn>
              <a:cxn ang="0">
                <a:pos x="513903906" y="35282100"/>
              </a:cxn>
              <a:cxn ang="0">
                <a:pos x="494552281" y="47882056"/>
              </a:cxn>
              <a:cxn ang="0">
                <a:pos x="473049498" y="70564200"/>
              </a:cxn>
              <a:cxn ang="0">
                <a:pos x="453697873" y="83164156"/>
              </a:cxn>
              <a:cxn ang="0">
                <a:pos x="434346248" y="105846300"/>
              </a:cxn>
              <a:cxn ang="0">
                <a:pos x="412843465" y="118446256"/>
              </a:cxn>
              <a:cxn ang="0">
                <a:pos x="382740448" y="131047800"/>
              </a:cxn>
              <a:cxn ang="0">
                <a:pos x="352637432" y="141128400"/>
              </a:cxn>
              <a:cxn ang="0">
                <a:pos x="333285807" y="153728356"/>
              </a:cxn>
              <a:cxn ang="0">
                <a:pos x="303182790" y="153728356"/>
              </a:cxn>
              <a:cxn ang="0">
                <a:pos x="273078307" y="166329900"/>
              </a:cxn>
              <a:cxn ang="0">
                <a:pos x="242975291" y="176410500"/>
              </a:cxn>
              <a:cxn ang="0">
                <a:pos x="210722582" y="189010456"/>
              </a:cxn>
              <a:cxn ang="0">
                <a:pos x="180619566" y="201612000"/>
              </a:cxn>
              <a:cxn ang="0">
                <a:pos x="141914849" y="224292556"/>
              </a:cxn>
              <a:cxn ang="0">
                <a:pos x="111811833" y="236894100"/>
              </a:cxn>
              <a:cxn ang="0">
                <a:pos x="70957425" y="259574656"/>
              </a:cxn>
              <a:cxn ang="0">
                <a:pos x="40854408" y="284776156"/>
              </a:cxn>
              <a:cxn ang="0">
                <a:pos x="0" y="320058256"/>
              </a:cxn>
            </a:cxnLst>
            <a:rect l="txL" t="txT" r="txR" b="txB"/>
            <a:pathLst>
              <a:path w="249" h="127">
                <a:moveTo>
                  <a:pt x="249" y="0"/>
                </a:moveTo>
                <a:lnTo>
                  <a:pt x="249" y="5"/>
                </a:lnTo>
                <a:lnTo>
                  <a:pt x="239" y="14"/>
                </a:lnTo>
                <a:lnTo>
                  <a:pt x="230" y="19"/>
                </a:lnTo>
                <a:lnTo>
                  <a:pt x="220" y="28"/>
                </a:lnTo>
                <a:lnTo>
                  <a:pt x="211" y="33"/>
                </a:lnTo>
                <a:lnTo>
                  <a:pt x="202" y="42"/>
                </a:lnTo>
                <a:lnTo>
                  <a:pt x="192" y="47"/>
                </a:lnTo>
                <a:lnTo>
                  <a:pt x="178" y="52"/>
                </a:lnTo>
                <a:lnTo>
                  <a:pt x="164" y="56"/>
                </a:lnTo>
                <a:lnTo>
                  <a:pt x="155" y="61"/>
                </a:lnTo>
                <a:lnTo>
                  <a:pt x="141" y="61"/>
                </a:lnTo>
                <a:lnTo>
                  <a:pt x="127" y="66"/>
                </a:lnTo>
                <a:lnTo>
                  <a:pt x="113" y="70"/>
                </a:lnTo>
                <a:lnTo>
                  <a:pt x="98" y="75"/>
                </a:lnTo>
                <a:lnTo>
                  <a:pt x="84" y="80"/>
                </a:lnTo>
                <a:lnTo>
                  <a:pt x="66" y="89"/>
                </a:lnTo>
                <a:lnTo>
                  <a:pt x="52" y="94"/>
                </a:lnTo>
                <a:lnTo>
                  <a:pt x="33" y="103"/>
                </a:lnTo>
                <a:lnTo>
                  <a:pt x="19" y="113"/>
                </a:lnTo>
                <a:lnTo>
                  <a:pt x="0" y="127"/>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2" name="未知"/>
          <p:cNvSpPr/>
          <p:nvPr/>
        </p:nvSpPr>
        <p:spPr>
          <a:xfrm>
            <a:off x="7092950" y="5949950"/>
            <a:ext cx="633413" cy="446088"/>
          </a:xfrm>
          <a:custGeom>
            <a:avLst/>
            <a:gdLst>
              <a:gd name="txL" fmla="*/ 0 w 431"/>
              <a:gd name="txT" fmla="*/ 0 h 281"/>
              <a:gd name="txR" fmla="*/ 431 w 431"/>
              <a:gd name="txB" fmla="*/ 281 h 281"/>
            </a:gdLst>
            <a:ahLst/>
            <a:cxnLst>
              <a:cxn ang="0">
                <a:pos x="930886377" y="0"/>
              </a:cxn>
              <a:cxn ang="0">
                <a:pos x="892010103" y="0"/>
              </a:cxn>
              <a:cxn ang="0">
                <a:pos x="850971995" y="0"/>
              </a:cxn>
              <a:cxn ang="0">
                <a:pos x="820735710" y="0"/>
              </a:cxn>
              <a:cxn ang="0">
                <a:pos x="790497954" y="10080636"/>
              </a:cxn>
              <a:cxn ang="0">
                <a:pos x="749461316" y="22682225"/>
              </a:cxn>
              <a:cxn ang="0">
                <a:pos x="719223561" y="35282227"/>
              </a:cxn>
              <a:cxn ang="0">
                <a:pos x="688985806" y="57964452"/>
              </a:cxn>
              <a:cxn ang="0">
                <a:pos x="669546934" y="83166043"/>
              </a:cxn>
              <a:cxn ang="0">
                <a:pos x="637150284" y="105846681"/>
              </a:cxn>
              <a:cxn ang="0">
                <a:pos x="606912529" y="128528907"/>
              </a:cxn>
              <a:cxn ang="0">
                <a:pos x="587473657" y="163811134"/>
              </a:cxn>
              <a:cxn ang="0">
                <a:pos x="568034785" y="189012724"/>
              </a:cxn>
              <a:cxn ang="0">
                <a:pos x="546437018" y="224294951"/>
              </a:cxn>
              <a:cxn ang="0">
                <a:pos x="526998146" y="259577178"/>
              </a:cxn>
              <a:cxn ang="0">
                <a:pos x="507559275" y="294859405"/>
              </a:cxn>
              <a:cxn ang="0">
                <a:pos x="496760391" y="330141633"/>
              </a:cxn>
              <a:cxn ang="0">
                <a:pos x="485961508" y="352822270"/>
              </a:cxn>
              <a:cxn ang="0">
                <a:pos x="475162625" y="378023861"/>
              </a:cxn>
              <a:cxn ang="0">
                <a:pos x="466522636" y="413306088"/>
              </a:cxn>
              <a:cxn ang="0">
                <a:pos x="455723753" y="448588315"/>
              </a:cxn>
              <a:cxn ang="0">
                <a:pos x="444924869" y="471270541"/>
              </a:cxn>
              <a:cxn ang="0">
                <a:pos x="436284881" y="483870542"/>
              </a:cxn>
              <a:cxn ang="0">
                <a:pos x="414687114" y="496472131"/>
              </a:cxn>
              <a:cxn ang="0">
                <a:pos x="384449359" y="506552768"/>
              </a:cxn>
              <a:cxn ang="0">
                <a:pos x="365010487" y="531754359"/>
              </a:cxn>
              <a:cxn ang="0">
                <a:pos x="334774202" y="541834995"/>
              </a:cxn>
              <a:cxn ang="0">
                <a:pos x="304536447" y="554434996"/>
              </a:cxn>
              <a:cxn ang="0">
                <a:pos x="274298691" y="567036586"/>
              </a:cxn>
              <a:cxn ang="0">
                <a:pos x="252699455" y="577117222"/>
              </a:cxn>
              <a:cxn ang="0">
                <a:pos x="233262053" y="577117222"/>
              </a:cxn>
              <a:cxn ang="0">
                <a:pos x="213823181" y="589717223"/>
              </a:cxn>
              <a:cxn ang="0">
                <a:pos x="181425061" y="602318813"/>
              </a:cxn>
              <a:cxn ang="0">
                <a:pos x="161987659" y="612399449"/>
              </a:cxn>
              <a:cxn ang="0">
                <a:pos x="142548787" y="612399449"/>
              </a:cxn>
              <a:cxn ang="0">
                <a:pos x="120951021" y="624999451"/>
              </a:cxn>
              <a:cxn ang="0">
                <a:pos x="101512149" y="637601040"/>
              </a:cxn>
              <a:cxn ang="0">
                <a:pos x="71274394" y="647681676"/>
              </a:cxn>
              <a:cxn ang="0">
                <a:pos x="60475510" y="660281678"/>
              </a:cxn>
              <a:cxn ang="0">
                <a:pos x="41036639" y="672883267"/>
              </a:cxn>
              <a:cxn ang="0">
                <a:pos x="19438872" y="682963903"/>
              </a:cxn>
              <a:cxn ang="0">
                <a:pos x="0" y="708165494"/>
              </a:cxn>
            </a:cxnLst>
            <a:rect l="txL" t="txT" r="txR" b="txB"/>
            <a:pathLst>
              <a:path w="431" h="281">
                <a:moveTo>
                  <a:pt x="431" y="0"/>
                </a:moveTo>
                <a:lnTo>
                  <a:pt x="413" y="0"/>
                </a:lnTo>
                <a:lnTo>
                  <a:pt x="394" y="0"/>
                </a:lnTo>
                <a:lnTo>
                  <a:pt x="380" y="0"/>
                </a:lnTo>
                <a:lnTo>
                  <a:pt x="366" y="4"/>
                </a:lnTo>
                <a:lnTo>
                  <a:pt x="347" y="9"/>
                </a:lnTo>
                <a:lnTo>
                  <a:pt x="333" y="14"/>
                </a:lnTo>
                <a:lnTo>
                  <a:pt x="319" y="23"/>
                </a:lnTo>
                <a:lnTo>
                  <a:pt x="310" y="33"/>
                </a:lnTo>
                <a:lnTo>
                  <a:pt x="295" y="42"/>
                </a:lnTo>
                <a:lnTo>
                  <a:pt x="281" y="51"/>
                </a:lnTo>
                <a:lnTo>
                  <a:pt x="272" y="65"/>
                </a:lnTo>
                <a:lnTo>
                  <a:pt x="263" y="75"/>
                </a:lnTo>
                <a:lnTo>
                  <a:pt x="253" y="89"/>
                </a:lnTo>
                <a:lnTo>
                  <a:pt x="244" y="103"/>
                </a:lnTo>
                <a:lnTo>
                  <a:pt x="235" y="117"/>
                </a:lnTo>
                <a:lnTo>
                  <a:pt x="230" y="131"/>
                </a:lnTo>
                <a:lnTo>
                  <a:pt x="225" y="140"/>
                </a:lnTo>
                <a:lnTo>
                  <a:pt x="220" y="150"/>
                </a:lnTo>
                <a:lnTo>
                  <a:pt x="216" y="164"/>
                </a:lnTo>
                <a:lnTo>
                  <a:pt x="211" y="178"/>
                </a:lnTo>
                <a:lnTo>
                  <a:pt x="206" y="187"/>
                </a:lnTo>
                <a:lnTo>
                  <a:pt x="202" y="192"/>
                </a:lnTo>
                <a:lnTo>
                  <a:pt x="192" y="197"/>
                </a:lnTo>
                <a:lnTo>
                  <a:pt x="178" y="201"/>
                </a:lnTo>
                <a:lnTo>
                  <a:pt x="169" y="211"/>
                </a:lnTo>
                <a:lnTo>
                  <a:pt x="155" y="215"/>
                </a:lnTo>
                <a:lnTo>
                  <a:pt x="141" y="220"/>
                </a:lnTo>
                <a:lnTo>
                  <a:pt x="127" y="225"/>
                </a:lnTo>
                <a:lnTo>
                  <a:pt x="117" y="229"/>
                </a:lnTo>
                <a:lnTo>
                  <a:pt x="108" y="229"/>
                </a:lnTo>
                <a:lnTo>
                  <a:pt x="99" y="234"/>
                </a:lnTo>
                <a:lnTo>
                  <a:pt x="84" y="239"/>
                </a:lnTo>
                <a:lnTo>
                  <a:pt x="75" y="243"/>
                </a:lnTo>
                <a:lnTo>
                  <a:pt x="66" y="243"/>
                </a:lnTo>
                <a:lnTo>
                  <a:pt x="56" y="248"/>
                </a:lnTo>
                <a:lnTo>
                  <a:pt x="47" y="253"/>
                </a:lnTo>
                <a:lnTo>
                  <a:pt x="33" y="257"/>
                </a:lnTo>
                <a:lnTo>
                  <a:pt x="28" y="262"/>
                </a:lnTo>
                <a:lnTo>
                  <a:pt x="19" y="267"/>
                </a:lnTo>
                <a:lnTo>
                  <a:pt x="9" y="271"/>
                </a:lnTo>
                <a:lnTo>
                  <a:pt x="0" y="281"/>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3" name="未知"/>
          <p:cNvSpPr/>
          <p:nvPr/>
        </p:nvSpPr>
        <p:spPr>
          <a:xfrm>
            <a:off x="7702550" y="5280025"/>
            <a:ext cx="309563" cy="215900"/>
          </a:xfrm>
          <a:custGeom>
            <a:avLst/>
            <a:gdLst>
              <a:gd name="txL" fmla="*/ 0 w 211"/>
              <a:gd name="txT" fmla="*/ 0 h 136"/>
              <a:gd name="txR" fmla="*/ 211 w 211"/>
              <a:gd name="txB" fmla="*/ 136 h 136"/>
            </a:gdLst>
            <a:ahLst/>
            <a:cxnLst>
              <a:cxn ang="0">
                <a:pos x="40896060" y="0"/>
              </a:cxn>
              <a:cxn ang="0">
                <a:pos x="454167066" y="0"/>
              </a:cxn>
              <a:cxn ang="0">
                <a:pos x="432642901" y="70564375"/>
              </a:cxn>
              <a:cxn ang="0">
                <a:pos x="402508190" y="141128750"/>
              </a:cxn>
              <a:cxn ang="0">
                <a:pos x="372373479" y="189012513"/>
              </a:cxn>
              <a:cxn ang="0">
                <a:pos x="342240236" y="236894688"/>
              </a:cxn>
              <a:cxn ang="0">
                <a:pos x="303494978" y="284778450"/>
              </a:cxn>
              <a:cxn ang="0">
                <a:pos x="262598919" y="320060638"/>
              </a:cxn>
              <a:cxn ang="0">
                <a:pos x="210940043" y="342741250"/>
              </a:cxn>
              <a:cxn ang="0">
                <a:pos x="150672088" y="342741250"/>
              </a:cxn>
              <a:cxn ang="0">
                <a:pos x="90402666" y="330141263"/>
              </a:cxn>
              <a:cxn ang="0">
                <a:pos x="49506606" y="320060638"/>
              </a:cxn>
              <a:cxn ang="0">
                <a:pos x="19371895" y="284778450"/>
              </a:cxn>
              <a:cxn ang="0">
                <a:pos x="10762816" y="249496263"/>
              </a:cxn>
              <a:cxn ang="0">
                <a:pos x="0" y="201612500"/>
              </a:cxn>
              <a:cxn ang="0">
                <a:pos x="0" y="141128750"/>
              </a:cxn>
              <a:cxn ang="0">
                <a:pos x="10762816" y="95765938"/>
              </a:cxn>
              <a:cxn ang="0">
                <a:pos x="19371895" y="47883763"/>
              </a:cxn>
              <a:cxn ang="0">
                <a:pos x="40896060" y="0"/>
              </a:cxn>
            </a:cxnLst>
            <a:rect l="txL" t="txT" r="txR" b="txB"/>
            <a:pathLst>
              <a:path w="211" h="136">
                <a:moveTo>
                  <a:pt x="19" y="0"/>
                </a:moveTo>
                <a:lnTo>
                  <a:pt x="211" y="0"/>
                </a:lnTo>
                <a:lnTo>
                  <a:pt x="201" y="28"/>
                </a:lnTo>
                <a:lnTo>
                  <a:pt x="187" y="56"/>
                </a:lnTo>
                <a:lnTo>
                  <a:pt x="173" y="75"/>
                </a:lnTo>
                <a:lnTo>
                  <a:pt x="159" y="94"/>
                </a:lnTo>
                <a:lnTo>
                  <a:pt x="141" y="113"/>
                </a:lnTo>
                <a:lnTo>
                  <a:pt x="122" y="127"/>
                </a:lnTo>
                <a:lnTo>
                  <a:pt x="98" y="136"/>
                </a:lnTo>
                <a:lnTo>
                  <a:pt x="70" y="136"/>
                </a:lnTo>
                <a:lnTo>
                  <a:pt x="42" y="131"/>
                </a:lnTo>
                <a:lnTo>
                  <a:pt x="23" y="127"/>
                </a:lnTo>
                <a:lnTo>
                  <a:pt x="9" y="113"/>
                </a:lnTo>
                <a:lnTo>
                  <a:pt x="5" y="99"/>
                </a:lnTo>
                <a:lnTo>
                  <a:pt x="0" y="80"/>
                </a:lnTo>
                <a:lnTo>
                  <a:pt x="0" y="56"/>
                </a:lnTo>
                <a:lnTo>
                  <a:pt x="5" y="38"/>
                </a:lnTo>
                <a:lnTo>
                  <a:pt x="9" y="19"/>
                </a:lnTo>
                <a:lnTo>
                  <a:pt x="19" y="0"/>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34" name="未知"/>
          <p:cNvSpPr/>
          <p:nvPr/>
        </p:nvSpPr>
        <p:spPr>
          <a:xfrm>
            <a:off x="7735888" y="5280025"/>
            <a:ext cx="34925" cy="201613"/>
          </a:xfrm>
          <a:custGeom>
            <a:avLst/>
            <a:gdLst>
              <a:gd name="txL" fmla="*/ 0 w 24"/>
              <a:gd name="txT" fmla="*/ 0 h 127"/>
              <a:gd name="txR" fmla="*/ 24 w 24"/>
              <a:gd name="txB" fmla="*/ 127 h 127"/>
            </a:gdLst>
            <a:ahLst/>
            <a:cxnLst>
              <a:cxn ang="0">
                <a:pos x="50823151" y="0"/>
              </a:cxn>
              <a:cxn ang="0">
                <a:pos x="50823151" y="0"/>
              </a:cxn>
              <a:cxn ang="0">
                <a:pos x="50823151" y="12601606"/>
              </a:cxn>
              <a:cxn ang="0">
                <a:pos x="40235055" y="25201625"/>
              </a:cxn>
              <a:cxn ang="0">
                <a:pos x="40235055" y="35282275"/>
              </a:cxn>
              <a:cxn ang="0">
                <a:pos x="29646959" y="47883881"/>
              </a:cxn>
              <a:cxn ang="0">
                <a:pos x="29646959" y="47883881"/>
              </a:cxn>
              <a:cxn ang="0">
                <a:pos x="29646959" y="60483900"/>
              </a:cxn>
              <a:cxn ang="0">
                <a:pos x="21176192" y="70564550"/>
              </a:cxn>
              <a:cxn ang="0">
                <a:pos x="21176192" y="83166156"/>
              </a:cxn>
              <a:cxn ang="0">
                <a:pos x="21176192" y="95766175"/>
              </a:cxn>
              <a:cxn ang="0">
                <a:pos x="10588096" y="105846825"/>
              </a:cxn>
              <a:cxn ang="0">
                <a:pos x="10588096" y="118448431"/>
              </a:cxn>
              <a:cxn ang="0">
                <a:pos x="10588096" y="131048450"/>
              </a:cxn>
              <a:cxn ang="0">
                <a:pos x="10588096" y="141129100"/>
              </a:cxn>
              <a:cxn ang="0">
                <a:pos x="0" y="153730706"/>
              </a:cxn>
              <a:cxn ang="0">
                <a:pos x="0" y="166330725"/>
              </a:cxn>
              <a:cxn ang="0">
                <a:pos x="0" y="178932331"/>
              </a:cxn>
              <a:cxn ang="0">
                <a:pos x="0" y="189012981"/>
              </a:cxn>
              <a:cxn ang="0">
                <a:pos x="0" y="201613000"/>
              </a:cxn>
              <a:cxn ang="0">
                <a:pos x="0" y="214214606"/>
              </a:cxn>
              <a:cxn ang="0">
                <a:pos x="0" y="224295256"/>
              </a:cxn>
              <a:cxn ang="0">
                <a:pos x="0" y="236895275"/>
              </a:cxn>
              <a:cxn ang="0">
                <a:pos x="0" y="236895275"/>
              </a:cxn>
              <a:cxn ang="0">
                <a:pos x="0" y="249496881"/>
              </a:cxn>
              <a:cxn ang="0">
                <a:pos x="0" y="259577531"/>
              </a:cxn>
              <a:cxn ang="0">
                <a:pos x="0" y="272177550"/>
              </a:cxn>
              <a:cxn ang="0">
                <a:pos x="0" y="272177550"/>
              </a:cxn>
              <a:cxn ang="0">
                <a:pos x="0" y="284779156"/>
              </a:cxn>
              <a:cxn ang="0">
                <a:pos x="10588096" y="294859806"/>
              </a:cxn>
              <a:cxn ang="0">
                <a:pos x="10588096" y="307459825"/>
              </a:cxn>
              <a:cxn ang="0">
                <a:pos x="10588096" y="307459825"/>
              </a:cxn>
              <a:cxn ang="0">
                <a:pos x="21176192" y="320061431"/>
              </a:cxn>
            </a:cxnLst>
            <a:rect l="txL" t="txT" r="txR" b="txB"/>
            <a:pathLst>
              <a:path w="24" h="127">
                <a:moveTo>
                  <a:pt x="24" y="0"/>
                </a:moveTo>
                <a:lnTo>
                  <a:pt x="24" y="0"/>
                </a:lnTo>
                <a:lnTo>
                  <a:pt x="24" y="5"/>
                </a:lnTo>
                <a:lnTo>
                  <a:pt x="19" y="10"/>
                </a:lnTo>
                <a:lnTo>
                  <a:pt x="19" y="14"/>
                </a:lnTo>
                <a:lnTo>
                  <a:pt x="14" y="19"/>
                </a:lnTo>
                <a:lnTo>
                  <a:pt x="14" y="24"/>
                </a:lnTo>
                <a:lnTo>
                  <a:pt x="10" y="28"/>
                </a:lnTo>
                <a:lnTo>
                  <a:pt x="10" y="33"/>
                </a:lnTo>
                <a:lnTo>
                  <a:pt x="10" y="38"/>
                </a:lnTo>
                <a:lnTo>
                  <a:pt x="5" y="42"/>
                </a:lnTo>
                <a:lnTo>
                  <a:pt x="5" y="47"/>
                </a:lnTo>
                <a:lnTo>
                  <a:pt x="5" y="52"/>
                </a:lnTo>
                <a:lnTo>
                  <a:pt x="5" y="56"/>
                </a:lnTo>
                <a:lnTo>
                  <a:pt x="0" y="61"/>
                </a:lnTo>
                <a:lnTo>
                  <a:pt x="0" y="66"/>
                </a:lnTo>
                <a:lnTo>
                  <a:pt x="0" y="71"/>
                </a:lnTo>
                <a:lnTo>
                  <a:pt x="0" y="75"/>
                </a:lnTo>
                <a:lnTo>
                  <a:pt x="0" y="80"/>
                </a:lnTo>
                <a:lnTo>
                  <a:pt x="0" y="85"/>
                </a:lnTo>
                <a:lnTo>
                  <a:pt x="0" y="89"/>
                </a:lnTo>
                <a:lnTo>
                  <a:pt x="0" y="94"/>
                </a:lnTo>
                <a:lnTo>
                  <a:pt x="0" y="99"/>
                </a:lnTo>
                <a:lnTo>
                  <a:pt x="0" y="103"/>
                </a:lnTo>
                <a:lnTo>
                  <a:pt x="0" y="108"/>
                </a:lnTo>
                <a:lnTo>
                  <a:pt x="0" y="113"/>
                </a:lnTo>
                <a:lnTo>
                  <a:pt x="5" y="117"/>
                </a:lnTo>
                <a:lnTo>
                  <a:pt x="5" y="122"/>
                </a:lnTo>
                <a:lnTo>
                  <a:pt x="10" y="127"/>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5" name="未知"/>
          <p:cNvSpPr/>
          <p:nvPr/>
        </p:nvSpPr>
        <p:spPr>
          <a:xfrm>
            <a:off x="7804150" y="4789488"/>
            <a:ext cx="373063" cy="290512"/>
          </a:xfrm>
          <a:custGeom>
            <a:avLst/>
            <a:gdLst>
              <a:gd name="txL" fmla="*/ 0 w 253"/>
              <a:gd name="txT" fmla="*/ 0 h 183"/>
              <a:gd name="txR" fmla="*/ 253 w 253"/>
              <a:gd name="txB" fmla="*/ 183 h 183"/>
            </a:gdLst>
            <a:ahLst/>
            <a:cxnLst>
              <a:cxn ang="0">
                <a:pos x="0" y="461187006"/>
              </a:cxn>
              <a:cxn ang="0">
                <a:pos x="480524313" y="461187006"/>
              </a:cxn>
              <a:cxn ang="0">
                <a:pos x="500093163" y="448587040"/>
              </a:cxn>
              <a:cxn ang="0">
                <a:pos x="519662013" y="413304914"/>
              </a:cxn>
              <a:cxn ang="0">
                <a:pos x="530533924" y="390622753"/>
              </a:cxn>
              <a:cxn ang="0">
                <a:pos x="541405836" y="355340626"/>
              </a:cxn>
              <a:cxn ang="0">
                <a:pos x="550102775" y="320058499"/>
              </a:cxn>
              <a:cxn ang="0">
                <a:pos x="550102775" y="272176407"/>
              </a:cxn>
              <a:cxn ang="0">
                <a:pos x="550102775" y="236894280"/>
              </a:cxn>
              <a:cxn ang="0">
                <a:pos x="550102775" y="201612153"/>
              </a:cxn>
              <a:cxn ang="0">
                <a:pos x="550102775" y="166330026"/>
              </a:cxn>
              <a:cxn ang="0">
                <a:pos x="541405836" y="131047899"/>
              </a:cxn>
              <a:cxn ang="0">
                <a:pos x="519662013" y="95765773"/>
              </a:cxn>
              <a:cxn ang="0">
                <a:pos x="510965074" y="60483646"/>
              </a:cxn>
              <a:cxn ang="0">
                <a:pos x="480524313" y="35282127"/>
              </a:cxn>
              <a:cxn ang="0">
                <a:pos x="458781966" y="25201519"/>
              </a:cxn>
              <a:cxn ang="0">
                <a:pos x="428341205" y="0"/>
              </a:cxn>
              <a:cxn ang="0">
                <a:pos x="408772354" y="0"/>
              </a:cxn>
              <a:cxn ang="0">
                <a:pos x="367459682" y="0"/>
              </a:cxn>
              <a:cxn ang="0">
                <a:pos x="337018921" y="0"/>
              </a:cxn>
              <a:cxn ang="0">
                <a:pos x="306579634" y="0"/>
              </a:cxn>
              <a:cxn ang="0">
                <a:pos x="284835812" y="12599966"/>
              </a:cxn>
              <a:cxn ang="0">
                <a:pos x="254395051" y="25201519"/>
              </a:cxn>
              <a:cxn ang="0">
                <a:pos x="223954290" y="35282127"/>
              </a:cxn>
              <a:cxn ang="0">
                <a:pos x="204385440" y="60483646"/>
              </a:cxn>
              <a:cxn ang="0">
                <a:pos x="184816590" y="83164219"/>
              </a:cxn>
              <a:cxn ang="0">
                <a:pos x="163074242" y="105846380"/>
              </a:cxn>
              <a:cxn ang="0">
                <a:pos x="143505392" y="131047899"/>
              </a:cxn>
              <a:cxn ang="0">
                <a:pos x="121761570" y="166330026"/>
              </a:cxn>
              <a:cxn ang="0">
                <a:pos x="113064631" y="189010600"/>
              </a:cxn>
              <a:cxn ang="0">
                <a:pos x="91320809" y="224292726"/>
              </a:cxn>
              <a:cxn ang="0">
                <a:pos x="82623870" y="259574853"/>
              </a:cxn>
              <a:cxn ang="0">
                <a:pos x="71751959" y="294856980"/>
              </a:cxn>
              <a:cxn ang="0">
                <a:pos x="60881522" y="330139107"/>
              </a:cxn>
              <a:cxn ang="0">
                <a:pos x="52183109" y="355340626"/>
              </a:cxn>
              <a:cxn ang="0">
                <a:pos x="41312672" y="390622753"/>
              </a:cxn>
              <a:cxn ang="0">
                <a:pos x="30440761" y="413304914"/>
              </a:cxn>
              <a:cxn ang="0">
                <a:pos x="10871911" y="435985487"/>
              </a:cxn>
              <a:cxn ang="0">
                <a:pos x="0" y="461187006"/>
              </a:cxn>
            </a:cxnLst>
            <a:rect l="txL" t="txT" r="txR" b="txB"/>
            <a:pathLst>
              <a:path w="253" h="183">
                <a:moveTo>
                  <a:pt x="0" y="183"/>
                </a:moveTo>
                <a:lnTo>
                  <a:pt x="221" y="183"/>
                </a:lnTo>
                <a:lnTo>
                  <a:pt x="230" y="178"/>
                </a:lnTo>
                <a:lnTo>
                  <a:pt x="239" y="164"/>
                </a:lnTo>
                <a:lnTo>
                  <a:pt x="244" y="155"/>
                </a:lnTo>
                <a:lnTo>
                  <a:pt x="249" y="141"/>
                </a:lnTo>
                <a:lnTo>
                  <a:pt x="253" y="127"/>
                </a:lnTo>
                <a:lnTo>
                  <a:pt x="253" y="108"/>
                </a:lnTo>
                <a:lnTo>
                  <a:pt x="253" y="94"/>
                </a:lnTo>
                <a:lnTo>
                  <a:pt x="253" y="80"/>
                </a:lnTo>
                <a:lnTo>
                  <a:pt x="253" y="66"/>
                </a:lnTo>
                <a:lnTo>
                  <a:pt x="249" y="52"/>
                </a:lnTo>
                <a:lnTo>
                  <a:pt x="239" y="38"/>
                </a:lnTo>
                <a:lnTo>
                  <a:pt x="235" y="24"/>
                </a:lnTo>
                <a:lnTo>
                  <a:pt x="221" y="14"/>
                </a:lnTo>
                <a:lnTo>
                  <a:pt x="211" y="10"/>
                </a:lnTo>
                <a:lnTo>
                  <a:pt x="197" y="0"/>
                </a:lnTo>
                <a:lnTo>
                  <a:pt x="188" y="0"/>
                </a:lnTo>
                <a:lnTo>
                  <a:pt x="169" y="0"/>
                </a:lnTo>
                <a:lnTo>
                  <a:pt x="155" y="0"/>
                </a:lnTo>
                <a:lnTo>
                  <a:pt x="141" y="0"/>
                </a:lnTo>
                <a:lnTo>
                  <a:pt x="131" y="5"/>
                </a:lnTo>
                <a:lnTo>
                  <a:pt x="117" y="10"/>
                </a:lnTo>
                <a:lnTo>
                  <a:pt x="103" y="14"/>
                </a:lnTo>
                <a:lnTo>
                  <a:pt x="94" y="24"/>
                </a:lnTo>
                <a:lnTo>
                  <a:pt x="85" y="33"/>
                </a:lnTo>
                <a:lnTo>
                  <a:pt x="75" y="42"/>
                </a:lnTo>
                <a:lnTo>
                  <a:pt x="66" y="52"/>
                </a:lnTo>
                <a:lnTo>
                  <a:pt x="56" y="66"/>
                </a:lnTo>
                <a:lnTo>
                  <a:pt x="52" y="75"/>
                </a:lnTo>
                <a:lnTo>
                  <a:pt x="42" y="89"/>
                </a:lnTo>
                <a:lnTo>
                  <a:pt x="38" y="103"/>
                </a:lnTo>
                <a:lnTo>
                  <a:pt x="33" y="117"/>
                </a:lnTo>
                <a:lnTo>
                  <a:pt x="28" y="131"/>
                </a:lnTo>
                <a:lnTo>
                  <a:pt x="24" y="141"/>
                </a:lnTo>
                <a:lnTo>
                  <a:pt x="19" y="155"/>
                </a:lnTo>
                <a:lnTo>
                  <a:pt x="14" y="164"/>
                </a:lnTo>
                <a:lnTo>
                  <a:pt x="5" y="173"/>
                </a:lnTo>
                <a:lnTo>
                  <a:pt x="0" y="183"/>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36" name="未知"/>
          <p:cNvSpPr/>
          <p:nvPr/>
        </p:nvSpPr>
        <p:spPr>
          <a:xfrm>
            <a:off x="7880350" y="4827588"/>
            <a:ext cx="274638" cy="252412"/>
          </a:xfrm>
          <a:custGeom>
            <a:avLst/>
            <a:gdLst>
              <a:gd name="txL" fmla="*/ 0 w 187"/>
              <a:gd name="txT" fmla="*/ 0 h 159"/>
              <a:gd name="txR" fmla="*/ 187 w 187"/>
              <a:gd name="txB" fmla="*/ 159 h 159"/>
            </a:gdLst>
            <a:ahLst/>
            <a:cxnLst>
              <a:cxn ang="0">
                <a:pos x="403347760" y="45362723"/>
              </a:cxn>
              <a:cxn ang="0">
                <a:pos x="383935112" y="22680568"/>
              </a:cxn>
              <a:cxn ang="0">
                <a:pos x="353738150" y="10080605"/>
              </a:cxn>
              <a:cxn ang="0">
                <a:pos x="334325502" y="0"/>
              </a:cxn>
              <a:cxn ang="0">
                <a:pos x="293344226" y="0"/>
              </a:cxn>
              <a:cxn ang="0">
                <a:pos x="263147264" y="10080605"/>
              </a:cxn>
              <a:cxn ang="0">
                <a:pos x="232948833" y="22680568"/>
              </a:cxn>
              <a:cxn ang="0">
                <a:pos x="191967556" y="35282118"/>
              </a:cxn>
              <a:cxn ang="0">
                <a:pos x="161770594" y="57962685"/>
              </a:cxn>
              <a:cxn ang="0">
                <a:pos x="131573632" y="80644840"/>
              </a:cxn>
              <a:cxn ang="0">
                <a:pos x="101376670" y="115926958"/>
              </a:cxn>
              <a:cxn ang="0">
                <a:pos x="79806572" y="151209075"/>
              </a:cxn>
              <a:cxn ang="0">
                <a:pos x="49609610" y="189010551"/>
              </a:cxn>
              <a:cxn ang="0">
                <a:pos x="30196962" y="224292668"/>
              </a:cxn>
              <a:cxn ang="0">
                <a:pos x="19412648" y="269655391"/>
              </a:cxn>
              <a:cxn ang="0">
                <a:pos x="8628333" y="317539058"/>
              </a:cxn>
              <a:cxn ang="0">
                <a:pos x="0" y="365421139"/>
              </a:cxn>
              <a:cxn ang="0">
                <a:pos x="30196962" y="365421139"/>
              </a:cxn>
              <a:cxn ang="0">
                <a:pos x="60393924" y="365421139"/>
              </a:cxn>
              <a:cxn ang="0">
                <a:pos x="90590886" y="365421139"/>
              </a:cxn>
              <a:cxn ang="0">
                <a:pos x="110003534" y="375501744"/>
              </a:cxn>
              <a:cxn ang="0">
                <a:pos x="140200496" y="388103294"/>
              </a:cxn>
              <a:cxn ang="0">
                <a:pos x="170398927" y="388103294"/>
              </a:cxn>
              <a:cxn ang="0">
                <a:pos x="191967556" y="400703256"/>
              </a:cxn>
              <a:cxn ang="0">
                <a:pos x="222164518" y="400703256"/>
              </a:cxn>
            </a:cxnLst>
            <a:rect l="txL" t="txT" r="txR" b="txB"/>
            <a:pathLst>
              <a:path w="187" h="159">
                <a:moveTo>
                  <a:pt x="187" y="18"/>
                </a:moveTo>
                <a:lnTo>
                  <a:pt x="178" y="9"/>
                </a:lnTo>
                <a:lnTo>
                  <a:pt x="164" y="4"/>
                </a:lnTo>
                <a:lnTo>
                  <a:pt x="155" y="0"/>
                </a:lnTo>
                <a:lnTo>
                  <a:pt x="136" y="0"/>
                </a:lnTo>
                <a:lnTo>
                  <a:pt x="122" y="4"/>
                </a:lnTo>
                <a:lnTo>
                  <a:pt x="108" y="9"/>
                </a:lnTo>
                <a:lnTo>
                  <a:pt x="89" y="14"/>
                </a:lnTo>
                <a:lnTo>
                  <a:pt x="75" y="23"/>
                </a:lnTo>
                <a:lnTo>
                  <a:pt x="61" y="32"/>
                </a:lnTo>
                <a:lnTo>
                  <a:pt x="47" y="46"/>
                </a:lnTo>
                <a:lnTo>
                  <a:pt x="37" y="60"/>
                </a:lnTo>
                <a:lnTo>
                  <a:pt x="23" y="75"/>
                </a:lnTo>
                <a:lnTo>
                  <a:pt x="14" y="89"/>
                </a:lnTo>
                <a:lnTo>
                  <a:pt x="9" y="107"/>
                </a:lnTo>
                <a:lnTo>
                  <a:pt x="4" y="126"/>
                </a:lnTo>
                <a:lnTo>
                  <a:pt x="0" y="145"/>
                </a:lnTo>
                <a:lnTo>
                  <a:pt x="14" y="145"/>
                </a:lnTo>
                <a:lnTo>
                  <a:pt x="28" y="145"/>
                </a:lnTo>
                <a:lnTo>
                  <a:pt x="42" y="145"/>
                </a:lnTo>
                <a:lnTo>
                  <a:pt x="51" y="149"/>
                </a:lnTo>
                <a:lnTo>
                  <a:pt x="65" y="154"/>
                </a:lnTo>
                <a:lnTo>
                  <a:pt x="79" y="154"/>
                </a:lnTo>
                <a:lnTo>
                  <a:pt x="89" y="159"/>
                </a:lnTo>
                <a:lnTo>
                  <a:pt x="103" y="159"/>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7" name="未知"/>
          <p:cNvSpPr/>
          <p:nvPr/>
        </p:nvSpPr>
        <p:spPr>
          <a:xfrm>
            <a:off x="8755063" y="2595563"/>
            <a:ext cx="419100" cy="736600"/>
          </a:xfrm>
          <a:custGeom>
            <a:avLst/>
            <a:gdLst>
              <a:gd name="txL" fmla="*/ 0 w 286"/>
              <a:gd name="txT" fmla="*/ 0 h 464"/>
              <a:gd name="txR" fmla="*/ 286 w 286"/>
              <a:gd name="txB" fmla="*/ 464 h 464"/>
            </a:gdLst>
            <a:ahLst/>
            <a:cxnLst>
              <a:cxn ang="0">
                <a:pos x="30062365" y="1003022188"/>
              </a:cxn>
              <a:cxn ang="0">
                <a:pos x="51536112" y="1063505938"/>
              </a:cxn>
              <a:cxn ang="0">
                <a:pos x="100925435" y="1121470325"/>
              </a:cxn>
              <a:cxn ang="0">
                <a:pos x="161051631" y="1156752513"/>
              </a:cxn>
              <a:cxn ang="0">
                <a:pos x="201850869" y="1146671888"/>
              </a:cxn>
              <a:cxn ang="0">
                <a:pos x="231914700" y="1098788125"/>
              </a:cxn>
              <a:cxn ang="0">
                <a:pos x="272713938" y="1050905950"/>
              </a:cxn>
              <a:cxn ang="0">
                <a:pos x="313513177" y="1003022188"/>
              </a:cxn>
              <a:cxn ang="0">
                <a:pos x="352165627" y="967740000"/>
              </a:cxn>
              <a:cxn ang="0">
                <a:pos x="382227992" y="922377188"/>
              </a:cxn>
              <a:cxn ang="0">
                <a:pos x="423028696" y="861893438"/>
              </a:cxn>
              <a:cxn ang="0">
                <a:pos x="453091062" y="803930638"/>
              </a:cxn>
              <a:cxn ang="0">
                <a:pos x="474564808" y="743446888"/>
              </a:cxn>
              <a:cxn ang="0">
                <a:pos x="474564808" y="698084075"/>
              </a:cxn>
              <a:cxn ang="0">
                <a:pos x="493890300" y="637600325"/>
              </a:cxn>
              <a:cxn ang="0">
                <a:pos x="504627173" y="602318138"/>
              </a:cxn>
              <a:cxn ang="0">
                <a:pos x="523954131" y="554434375"/>
              </a:cxn>
              <a:cxn ang="0">
                <a:pos x="554016496" y="483870000"/>
              </a:cxn>
              <a:cxn ang="0">
                <a:pos x="594817200" y="413305625"/>
              </a:cxn>
              <a:cxn ang="0">
                <a:pos x="614142692" y="367942813"/>
              </a:cxn>
              <a:cxn ang="0">
                <a:pos x="614142692" y="330141263"/>
              </a:cxn>
              <a:cxn ang="0">
                <a:pos x="603405819" y="294859075"/>
              </a:cxn>
              <a:cxn ang="0">
                <a:pos x="584080327" y="284778450"/>
              </a:cxn>
              <a:cxn ang="0">
                <a:pos x="543279623" y="307459063"/>
              </a:cxn>
              <a:cxn ang="0">
                <a:pos x="584080327" y="214214075"/>
              </a:cxn>
              <a:cxn ang="0">
                <a:pos x="594817200" y="178931888"/>
              </a:cxn>
              <a:cxn ang="0">
                <a:pos x="584080327" y="153730325"/>
              </a:cxn>
              <a:cxn ang="0">
                <a:pos x="564753369" y="131048125"/>
              </a:cxn>
              <a:cxn ang="0">
                <a:pos x="543279623" y="131048125"/>
              </a:cxn>
              <a:cxn ang="0">
                <a:pos x="513217258" y="153730325"/>
              </a:cxn>
              <a:cxn ang="0">
                <a:pos x="523954131" y="105846563"/>
              </a:cxn>
              <a:cxn ang="0">
                <a:pos x="534691004" y="83165950"/>
              </a:cxn>
              <a:cxn ang="0">
                <a:pos x="534691004" y="47883763"/>
              </a:cxn>
              <a:cxn ang="0">
                <a:pos x="523954131" y="25201563"/>
              </a:cxn>
              <a:cxn ang="0">
                <a:pos x="504627173" y="12601575"/>
              </a:cxn>
              <a:cxn ang="0">
                <a:pos x="483154892" y="0"/>
              </a:cxn>
              <a:cxn ang="0">
                <a:pos x="453091062" y="25201563"/>
              </a:cxn>
              <a:cxn ang="0">
                <a:pos x="412291823" y="70564375"/>
              </a:cxn>
              <a:cxn ang="0">
                <a:pos x="403701738" y="25201563"/>
              </a:cxn>
              <a:cxn ang="0">
                <a:pos x="382227992" y="0"/>
              </a:cxn>
              <a:cxn ang="0">
                <a:pos x="352165627" y="12601575"/>
              </a:cxn>
              <a:cxn ang="0">
                <a:pos x="322103262" y="47883763"/>
              </a:cxn>
              <a:cxn ang="0">
                <a:pos x="281302558" y="118448138"/>
              </a:cxn>
              <a:cxn ang="0">
                <a:pos x="251240192" y="201612500"/>
              </a:cxn>
              <a:cxn ang="0">
                <a:pos x="242650108" y="189012513"/>
              </a:cxn>
              <a:cxn ang="0">
                <a:pos x="231914700" y="153730325"/>
              </a:cxn>
              <a:cxn ang="0">
                <a:pos x="201850869" y="131048125"/>
              </a:cxn>
              <a:cxn ang="0">
                <a:pos x="182525377" y="143649700"/>
              </a:cxn>
              <a:cxn ang="0">
                <a:pos x="152461546" y="166330313"/>
              </a:cxn>
              <a:cxn ang="0">
                <a:pos x="152461546" y="249496263"/>
              </a:cxn>
              <a:cxn ang="0">
                <a:pos x="141724673" y="294859075"/>
              </a:cxn>
              <a:cxn ang="0">
                <a:pos x="130987800" y="342741250"/>
              </a:cxn>
              <a:cxn ang="0">
                <a:pos x="90188562" y="403225000"/>
              </a:cxn>
              <a:cxn ang="0">
                <a:pos x="51536112" y="461189388"/>
              </a:cxn>
              <a:cxn ang="0">
                <a:pos x="21473746" y="509071563"/>
              </a:cxn>
              <a:cxn ang="0">
                <a:pos x="10736873" y="554434375"/>
              </a:cxn>
              <a:cxn ang="0">
                <a:pos x="0" y="602318138"/>
              </a:cxn>
              <a:cxn ang="0">
                <a:pos x="21473746" y="672882513"/>
              </a:cxn>
              <a:cxn ang="0">
                <a:pos x="30062365" y="743446888"/>
              </a:cxn>
              <a:cxn ang="0">
                <a:pos x="51536112" y="803930638"/>
              </a:cxn>
              <a:cxn ang="0">
                <a:pos x="51536112" y="874495013"/>
              </a:cxn>
              <a:cxn ang="0">
                <a:pos x="30062365" y="932457813"/>
              </a:cxn>
              <a:cxn ang="0">
                <a:pos x="21473746" y="967740000"/>
              </a:cxn>
            </a:cxnLst>
            <a:rect l="txL" t="txT" r="txR" b="txB"/>
            <a:pathLst>
              <a:path w="286" h="464">
                <a:moveTo>
                  <a:pt x="10" y="384"/>
                </a:moveTo>
                <a:lnTo>
                  <a:pt x="14" y="398"/>
                </a:lnTo>
                <a:lnTo>
                  <a:pt x="19" y="413"/>
                </a:lnTo>
                <a:lnTo>
                  <a:pt x="24" y="422"/>
                </a:lnTo>
                <a:lnTo>
                  <a:pt x="38" y="436"/>
                </a:lnTo>
                <a:lnTo>
                  <a:pt x="47" y="445"/>
                </a:lnTo>
                <a:lnTo>
                  <a:pt x="61" y="450"/>
                </a:lnTo>
                <a:lnTo>
                  <a:pt x="75" y="459"/>
                </a:lnTo>
                <a:lnTo>
                  <a:pt x="89" y="464"/>
                </a:lnTo>
                <a:lnTo>
                  <a:pt x="94" y="455"/>
                </a:lnTo>
                <a:lnTo>
                  <a:pt x="103" y="445"/>
                </a:lnTo>
                <a:lnTo>
                  <a:pt x="108" y="436"/>
                </a:lnTo>
                <a:lnTo>
                  <a:pt x="117" y="427"/>
                </a:lnTo>
                <a:lnTo>
                  <a:pt x="127" y="417"/>
                </a:lnTo>
                <a:lnTo>
                  <a:pt x="136" y="408"/>
                </a:lnTo>
                <a:lnTo>
                  <a:pt x="146" y="398"/>
                </a:lnTo>
                <a:lnTo>
                  <a:pt x="160" y="394"/>
                </a:lnTo>
                <a:lnTo>
                  <a:pt x="164" y="384"/>
                </a:lnTo>
                <a:lnTo>
                  <a:pt x="174" y="375"/>
                </a:lnTo>
                <a:lnTo>
                  <a:pt x="178" y="366"/>
                </a:lnTo>
                <a:lnTo>
                  <a:pt x="188" y="352"/>
                </a:lnTo>
                <a:lnTo>
                  <a:pt x="197" y="342"/>
                </a:lnTo>
                <a:lnTo>
                  <a:pt x="202" y="328"/>
                </a:lnTo>
                <a:lnTo>
                  <a:pt x="211" y="319"/>
                </a:lnTo>
                <a:lnTo>
                  <a:pt x="216" y="309"/>
                </a:lnTo>
                <a:lnTo>
                  <a:pt x="221" y="295"/>
                </a:lnTo>
                <a:lnTo>
                  <a:pt x="221" y="286"/>
                </a:lnTo>
                <a:lnTo>
                  <a:pt x="221" y="277"/>
                </a:lnTo>
                <a:lnTo>
                  <a:pt x="221" y="267"/>
                </a:lnTo>
                <a:lnTo>
                  <a:pt x="230" y="253"/>
                </a:lnTo>
                <a:lnTo>
                  <a:pt x="235" y="249"/>
                </a:lnTo>
                <a:lnTo>
                  <a:pt x="235" y="239"/>
                </a:lnTo>
                <a:lnTo>
                  <a:pt x="239" y="235"/>
                </a:lnTo>
                <a:lnTo>
                  <a:pt x="244" y="220"/>
                </a:lnTo>
                <a:lnTo>
                  <a:pt x="249" y="206"/>
                </a:lnTo>
                <a:lnTo>
                  <a:pt x="258" y="192"/>
                </a:lnTo>
                <a:lnTo>
                  <a:pt x="267" y="178"/>
                </a:lnTo>
                <a:lnTo>
                  <a:pt x="277" y="164"/>
                </a:lnTo>
                <a:lnTo>
                  <a:pt x="281" y="155"/>
                </a:lnTo>
                <a:lnTo>
                  <a:pt x="286" y="146"/>
                </a:lnTo>
                <a:lnTo>
                  <a:pt x="286" y="136"/>
                </a:lnTo>
                <a:lnTo>
                  <a:pt x="286" y="131"/>
                </a:lnTo>
                <a:lnTo>
                  <a:pt x="286" y="122"/>
                </a:lnTo>
                <a:lnTo>
                  <a:pt x="281" y="117"/>
                </a:lnTo>
                <a:lnTo>
                  <a:pt x="277" y="113"/>
                </a:lnTo>
                <a:lnTo>
                  <a:pt x="272" y="113"/>
                </a:lnTo>
                <a:lnTo>
                  <a:pt x="263" y="113"/>
                </a:lnTo>
                <a:lnTo>
                  <a:pt x="253" y="122"/>
                </a:lnTo>
                <a:lnTo>
                  <a:pt x="267" y="94"/>
                </a:lnTo>
                <a:lnTo>
                  <a:pt x="272" y="85"/>
                </a:lnTo>
                <a:lnTo>
                  <a:pt x="272" y="80"/>
                </a:lnTo>
                <a:lnTo>
                  <a:pt x="277" y="71"/>
                </a:lnTo>
                <a:lnTo>
                  <a:pt x="277" y="66"/>
                </a:lnTo>
                <a:lnTo>
                  <a:pt x="272" y="61"/>
                </a:lnTo>
                <a:lnTo>
                  <a:pt x="267" y="52"/>
                </a:lnTo>
                <a:lnTo>
                  <a:pt x="263" y="52"/>
                </a:lnTo>
                <a:lnTo>
                  <a:pt x="258" y="52"/>
                </a:lnTo>
                <a:lnTo>
                  <a:pt x="253" y="52"/>
                </a:lnTo>
                <a:lnTo>
                  <a:pt x="244" y="57"/>
                </a:lnTo>
                <a:lnTo>
                  <a:pt x="239" y="61"/>
                </a:lnTo>
                <a:lnTo>
                  <a:pt x="244" y="52"/>
                </a:lnTo>
                <a:lnTo>
                  <a:pt x="244" y="42"/>
                </a:lnTo>
                <a:lnTo>
                  <a:pt x="249" y="38"/>
                </a:lnTo>
                <a:lnTo>
                  <a:pt x="249" y="33"/>
                </a:lnTo>
                <a:lnTo>
                  <a:pt x="249" y="24"/>
                </a:lnTo>
                <a:lnTo>
                  <a:pt x="249" y="19"/>
                </a:lnTo>
                <a:lnTo>
                  <a:pt x="249" y="14"/>
                </a:lnTo>
                <a:lnTo>
                  <a:pt x="244" y="10"/>
                </a:lnTo>
                <a:lnTo>
                  <a:pt x="239" y="5"/>
                </a:lnTo>
                <a:lnTo>
                  <a:pt x="235" y="5"/>
                </a:lnTo>
                <a:lnTo>
                  <a:pt x="230" y="0"/>
                </a:lnTo>
                <a:lnTo>
                  <a:pt x="225" y="0"/>
                </a:lnTo>
                <a:lnTo>
                  <a:pt x="221" y="5"/>
                </a:lnTo>
                <a:lnTo>
                  <a:pt x="211" y="10"/>
                </a:lnTo>
                <a:lnTo>
                  <a:pt x="206" y="14"/>
                </a:lnTo>
                <a:lnTo>
                  <a:pt x="192" y="28"/>
                </a:lnTo>
                <a:lnTo>
                  <a:pt x="192" y="14"/>
                </a:lnTo>
                <a:lnTo>
                  <a:pt x="188" y="10"/>
                </a:lnTo>
                <a:lnTo>
                  <a:pt x="183" y="5"/>
                </a:lnTo>
                <a:lnTo>
                  <a:pt x="178" y="0"/>
                </a:lnTo>
                <a:lnTo>
                  <a:pt x="174" y="0"/>
                </a:lnTo>
                <a:lnTo>
                  <a:pt x="164" y="5"/>
                </a:lnTo>
                <a:lnTo>
                  <a:pt x="160" y="10"/>
                </a:lnTo>
                <a:lnTo>
                  <a:pt x="150" y="19"/>
                </a:lnTo>
                <a:lnTo>
                  <a:pt x="146" y="28"/>
                </a:lnTo>
                <a:lnTo>
                  <a:pt x="131" y="47"/>
                </a:lnTo>
                <a:lnTo>
                  <a:pt x="122" y="66"/>
                </a:lnTo>
                <a:lnTo>
                  <a:pt x="117" y="80"/>
                </a:lnTo>
                <a:lnTo>
                  <a:pt x="113" y="89"/>
                </a:lnTo>
                <a:lnTo>
                  <a:pt x="113" y="75"/>
                </a:lnTo>
                <a:lnTo>
                  <a:pt x="113" y="66"/>
                </a:lnTo>
                <a:lnTo>
                  <a:pt x="108" y="61"/>
                </a:lnTo>
                <a:lnTo>
                  <a:pt x="103" y="57"/>
                </a:lnTo>
                <a:lnTo>
                  <a:pt x="94" y="52"/>
                </a:lnTo>
                <a:lnTo>
                  <a:pt x="89" y="52"/>
                </a:lnTo>
                <a:lnTo>
                  <a:pt x="85" y="57"/>
                </a:lnTo>
                <a:lnTo>
                  <a:pt x="80" y="61"/>
                </a:lnTo>
                <a:lnTo>
                  <a:pt x="71" y="66"/>
                </a:lnTo>
                <a:lnTo>
                  <a:pt x="71" y="75"/>
                </a:lnTo>
                <a:lnTo>
                  <a:pt x="71" y="99"/>
                </a:lnTo>
                <a:lnTo>
                  <a:pt x="71" y="108"/>
                </a:lnTo>
                <a:lnTo>
                  <a:pt x="66" y="117"/>
                </a:lnTo>
                <a:lnTo>
                  <a:pt x="61" y="127"/>
                </a:lnTo>
                <a:lnTo>
                  <a:pt x="61" y="136"/>
                </a:lnTo>
                <a:lnTo>
                  <a:pt x="52" y="146"/>
                </a:lnTo>
                <a:lnTo>
                  <a:pt x="42" y="160"/>
                </a:lnTo>
                <a:lnTo>
                  <a:pt x="28" y="174"/>
                </a:lnTo>
                <a:lnTo>
                  <a:pt x="24" y="183"/>
                </a:lnTo>
                <a:lnTo>
                  <a:pt x="14" y="192"/>
                </a:lnTo>
                <a:lnTo>
                  <a:pt x="10" y="202"/>
                </a:lnTo>
                <a:lnTo>
                  <a:pt x="10" y="211"/>
                </a:lnTo>
                <a:lnTo>
                  <a:pt x="5" y="220"/>
                </a:lnTo>
                <a:lnTo>
                  <a:pt x="5" y="230"/>
                </a:lnTo>
                <a:lnTo>
                  <a:pt x="0" y="239"/>
                </a:lnTo>
                <a:lnTo>
                  <a:pt x="5" y="253"/>
                </a:lnTo>
                <a:lnTo>
                  <a:pt x="10" y="267"/>
                </a:lnTo>
                <a:lnTo>
                  <a:pt x="10" y="281"/>
                </a:lnTo>
                <a:lnTo>
                  <a:pt x="14" y="295"/>
                </a:lnTo>
                <a:lnTo>
                  <a:pt x="19" y="309"/>
                </a:lnTo>
                <a:lnTo>
                  <a:pt x="24" y="319"/>
                </a:lnTo>
                <a:lnTo>
                  <a:pt x="24" y="338"/>
                </a:lnTo>
                <a:lnTo>
                  <a:pt x="24" y="347"/>
                </a:lnTo>
                <a:lnTo>
                  <a:pt x="24" y="352"/>
                </a:lnTo>
                <a:lnTo>
                  <a:pt x="14" y="370"/>
                </a:lnTo>
                <a:lnTo>
                  <a:pt x="10" y="375"/>
                </a:lnTo>
                <a:lnTo>
                  <a:pt x="10" y="384"/>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38" name="Line 40"/>
          <p:cNvSpPr/>
          <p:nvPr/>
        </p:nvSpPr>
        <p:spPr>
          <a:xfrm flipH="1">
            <a:off x="8939213" y="2647950"/>
            <a:ext cx="95250" cy="215900"/>
          </a:xfrm>
          <a:prstGeom prst="line">
            <a:avLst/>
          </a:prstGeom>
          <a:ln w="0" cap="flat" cmpd="sng">
            <a:solidFill>
              <a:srgbClr val="000000"/>
            </a:solidFill>
            <a:prstDash val="solid"/>
            <a:headEnd type="none" w="med" len="med"/>
            <a:tailEnd type="none" w="med" len="med"/>
          </a:ln>
        </p:spPr>
      </p:sp>
      <p:sp>
        <p:nvSpPr>
          <p:cNvPr id="80939" name="Line 41"/>
          <p:cNvSpPr/>
          <p:nvPr/>
        </p:nvSpPr>
        <p:spPr>
          <a:xfrm flipH="1">
            <a:off x="9002713" y="2692400"/>
            <a:ext cx="101600" cy="215900"/>
          </a:xfrm>
          <a:prstGeom prst="line">
            <a:avLst/>
          </a:prstGeom>
          <a:ln w="0" cap="flat" cmpd="sng">
            <a:solidFill>
              <a:srgbClr val="000000"/>
            </a:solidFill>
            <a:prstDash val="solid"/>
            <a:headEnd type="none" w="med" len="med"/>
            <a:tailEnd type="none" w="med" len="med"/>
          </a:ln>
        </p:spPr>
      </p:sp>
      <p:sp>
        <p:nvSpPr>
          <p:cNvPr id="80940" name="Line 42"/>
          <p:cNvSpPr/>
          <p:nvPr/>
        </p:nvSpPr>
        <p:spPr>
          <a:xfrm flipH="1">
            <a:off x="9048750" y="2781300"/>
            <a:ext cx="74613" cy="179388"/>
          </a:xfrm>
          <a:prstGeom prst="line">
            <a:avLst/>
          </a:prstGeom>
          <a:ln w="0" cap="flat" cmpd="sng">
            <a:solidFill>
              <a:srgbClr val="000000"/>
            </a:solidFill>
            <a:prstDash val="solid"/>
            <a:headEnd type="none" w="med" len="med"/>
            <a:tailEnd type="none" w="med" len="med"/>
          </a:ln>
        </p:spPr>
      </p:sp>
      <p:sp>
        <p:nvSpPr>
          <p:cNvPr id="80941" name="未知"/>
          <p:cNvSpPr/>
          <p:nvPr/>
        </p:nvSpPr>
        <p:spPr>
          <a:xfrm>
            <a:off x="8920163" y="2855913"/>
            <a:ext cx="158750" cy="157162"/>
          </a:xfrm>
          <a:custGeom>
            <a:avLst/>
            <a:gdLst>
              <a:gd name="txL" fmla="*/ 0 w 108"/>
              <a:gd name="txT" fmla="*/ 0 h 99"/>
              <a:gd name="txR" fmla="*/ 108 w 108"/>
              <a:gd name="txB" fmla="*/ 99 h 99"/>
            </a:gdLst>
            <a:ahLst/>
            <a:cxnLst>
              <a:cxn ang="0">
                <a:pos x="0" y="0"/>
              </a:cxn>
              <a:cxn ang="0">
                <a:pos x="0" y="0"/>
              </a:cxn>
              <a:cxn ang="0">
                <a:pos x="8643056" y="0"/>
              </a:cxn>
              <a:cxn ang="0">
                <a:pos x="19445405" y="0"/>
              </a:cxn>
              <a:cxn ang="0">
                <a:pos x="30249225" y="12599947"/>
              </a:cxn>
              <a:cxn ang="0">
                <a:pos x="30249225" y="12599947"/>
              </a:cxn>
              <a:cxn ang="0">
                <a:pos x="38890810" y="25201482"/>
              </a:cxn>
              <a:cxn ang="0">
                <a:pos x="49694630" y="25201482"/>
              </a:cxn>
              <a:cxn ang="0">
                <a:pos x="60496979" y="35282075"/>
              </a:cxn>
              <a:cxn ang="0">
                <a:pos x="71300799" y="35282075"/>
              </a:cxn>
              <a:cxn ang="0">
                <a:pos x="79943854" y="47882023"/>
              </a:cxn>
              <a:cxn ang="0">
                <a:pos x="79943854" y="47882023"/>
              </a:cxn>
              <a:cxn ang="0">
                <a:pos x="90746204" y="60483558"/>
              </a:cxn>
              <a:cxn ang="0">
                <a:pos x="101550023" y="70564151"/>
              </a:cxn>
              <a:cxn ang="0">
                <a:pos x="110191609" y="70564151"/>
              </a:cxn>
              <a:cxn ang="0">
                <a:pos x="120995428" y="83164098"/>
              </a:cxn>
              <a:cxn ang="0">
                <a:pos x="131797778" y="95765633"/>
              </a:cxn>
              <a:cxn ang="0">
                <a:pos x="131797778" y="95765633"/>
              </a:cxn>
              <a:cxn ang="0">
                <a:pos x="140440833" y="105846226"/>
              </a:cxn>
              <a:cxn ang="0">
                <a:pos x="151244653" y="118446173"/>
              </a:cxn>
              <a:cxn ang="0">
                <a:pos x="151244653" y="131047708"/>
              </a:cxn>
              <a:cxn ang="0">
                <a:pos x="162047002" y="141128301"/>
              </a:cxn>
              <a:cxn ang="0">
                <a:pos x="170690058" y="141128301"/>
              </a:cxn>
              <a:cxn ang="0">
                <a:pos x="170690058" y="153728248"/>
              </a:cxn>
              <a:cxn ang="0">
                <a:pos x="181492407" y="166329783"/>
              </a:cxn>
              <a:cxn ang="0">
                <a:pos x="192296227" y="178929731"/>
              </a:cxn>
              <a:cxn ang="0">
                <a:pos x="192296227" y="189010324"/>
              </a:cxn>
              <a:cxn ang="0">
                <a:pos x="200937813" y="189010324"/>
              </a:cxn>
              <a:cxn ang="0">
                <a:pos x="211741632" y="201611859"/>
              </a:cxn>
              <a:cxn ang="0">
                <a:pos x="211741632" y="214211806"/>
              </a:cxn>
              <a:cxn ang="0">
                <a:pos x="222543981" y="224292399"/>
              </a:cxn>
              <a:cxn ang="0">
                <a:pos x="222543981" y="236893934"/>
              </a:cxn>
              <a:cxn ang="0">
                <a:pos x="233347801" y="249493881"/>
              </a:cxn>
            </a:cxnLst>
            <a:rect l="txL" t="txT" r="txR" b="txB"/>
            <a:pathLst>
              <a:path w="108" h="99">
                <a:moveTo>
                  <a:pt x="0" y="0"/>
                </a:moveTo>
                <a:lnTo>
                  <a:pt x="0" y="0"/>
                </a:lnTo>
                <a:lnTo>
                  <a:pt x="4" y="0"/>
                </a:lnTo>
                <a:lnTo>
                  <a:pt x="9" y="0"/>
                </a:lnTo>
                <a:lnTo>
                  <a:pt x="14" y="5"/>
                </a:lnTo>
                <a:lnTo>
                  <a:pt x="18" y="10"/>
                </a:lnTo>
                <a:lnTo>
                  <a:pt x="23" y="10"/>
                </a:lnTo>
                <a:lnTo>
                  <a:pt x="28" y="14"/>
                </a:lnTo>
                <a:lnTo>
                  <a:pt x="33" y="14"/>
                </a:lnTo>
                <a:lnTo>
                  <a:pt x="37" y="19"/>
                </a:lnTo>
                <a:lnTo>
                  <a:pt x="42" y="24"/>
                </a:lnTo>
                <a:lnTo>
                  <a:pt x="47" y="28"/>
                </a:lnTo>
                <a:lnTo>
                  <a:pt x="51" y="28"/>
                </a:lnTo>
                <a:lnTo>
                  <a:pt x="56" y="33"/>
                </a:lnTo>
                <a:lnTo>
                  <a:pt x="61" y="38"/>
                </a:lnTo>
                <a:lnTo>
                  <a:pt x="65" y="42"/>
                </a:lnTo>
                <a:lnTo>
                  <a:pt x="70" y="47"/>
                </a:lnTo>
                <a:lnTo>
                  <a:pt x="70" y="52"/>
                </a:lnTo>
                <a:lnTo>
                  <a:pt x="75" y="56"/>
                </a:lnTo>
                <a:lnTo>
                  <a:pt x="79" y="56"/>
                </a:lnTo>
                <a:lnTo>
                  <a:pt x="79" y="61"/>
                </a:lnTo>
                <a:lnTo>
                  <a:pt x="84" y="66"/>
                </a:lnTo>
                <a:lnTo>
                  <a:pt x="89" y="71"/>
                </a:lnTo>
                <a:lnTo>
                  <a:pt x="89" y="75"/>
                </a:lnTo>
                <a:lnTo>
                  <a:pt x="93" y="75"/>
                </a:lnTo>
                <a:lnTo>
                  <a:pt x="98" y="80"/>
                </a:lnTo>
                <a:lnTo>
                  <a:pt x="98" y="85"/>
                </a:lnTo>
                <a:lnTo>
                  <a:pt x="103" y="89"/>
                </a:lnTo>
                <a:lnTo>
                  <a:pt x="103" y="94"/>
                </a:lnTo>
                <a:lnTo>
                  <a:pt x="108" y="9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2" name="未知"/>
          <p:cNvSpPr/>
          <p:nvPr/>
        </p:nvSpPr>
        <p:spPr>
          <a:xfrm>
            <a:off x="8926513" y="2894013"/>
            <a:ext cx="134937" cy="119062"/>
          </a:xfrm>
          <a:custGeom>
            <a:avLst/>
            <a:gdLst>
              <a:gd name="txL" fmla="*/ 0 w 94"/>
              <a:gd name="txT" fmla="*/ 0 h 75"/>
              <a:gd name="txR" fmla="*/ 94 w 94"/>
              <a:gd name="txB" fmla="*/ 75 h 75"/>
            </a:gdLst>
            <a:ahLst/>
            <a:cxnLst>
              <a:cxn ang="0">
                <a:pos x="0" y="0"/>
              </a:cxn>
              <a:cxn ang="0">
                <a:pos x="0" y="0"/>
              </a:cxn>
              <a:cxn ang="0">
                <a:pos x="10304019" y="0"/>
              </a:cxn>
              <a:cxn ang="0">
                <a:pos x="20606603" y="10080583"/>
              </a:cxn>
              <a:cxn ang="0">
                <a:pos x="28849244" y="10080583"/>
              </a:cxn>
              <a:cxn ang="0">
                <a:pos x="28849244" y="22680517"/>
              </a:cxn>
              <a:cxn ang="0">
                <a:pos x="39153263" y="22680517"/>
              </a:cxn>
              <a:cxn ang="0">
                <a:pos x="49455846" y="22680517"/>
              </a:cxn>
              <a:cxn ang="0">
                <a:pos x="59759865" y="35282039"/>
              </a:cxn>
              <a:cxn ang="0">
                <a:pos x="59759865" y="35282039"/>
              </a:cxn>
              <a:cxn ang="0">
                <a:pos x="68002506" y="45362622"/>
              </a:cxn>
              <a:cxn ang="0">
                <a:pos x="68002506" y="45362622"/>
              </a:cxn>
              <a:cxn ang="0">
                <a:pos x="78305090" y="57962557"/>
              </a:cxn>
              <a:cxn ang="0">
                <a:pos x="88609109" y="57962557"/>
              </a:cxn>
              <a:cxn ang="0">
                <a:pos x="88609109" y="70564079"/>
              </a:cxn>
              <a:cxn ang="0">
                <a:pos x="96851750" y="80644661"/>
              </a:cxn>
              <a:cxn ang="0">
                <a:pos x="107154333" y="80644661"/>
              </a:cxn>
              <a:cxn ang="0">
                <a:pos x="107154333" y="93244596"/>
              </a:cxn>
              <a:cxn ang="0">
                <a:pos x="117458352" y="93244596"/>
              </a:cxn>
              <a:cxn ang="0">
                <a:pos x="117458352" y="105846118"/>
              </a:cxn>
              <a:cxn ang="0">
                <a:pos x="125700993" y="105846118"/>
              </a:cxn>
              <a:cxn ang="0">
                <a:pos x="125700993" y="118446053"/>
              </a:cxn>
              <a:cxn ang="0">
                <a:pos x="136003577" y="128526635"/>
              </a:cxn>
              <a:cxn ang="0">
                <a:pos x="146307596" y="128526635"/>
              </a:cxn>
              <a:cxn ang="0">
                <a:pos x="146307596" y="141128157"/>
              </a:cxn>
              <a:cxn ang="0">
                <a:pos x="154550237" y="141128157"/>
              </a:cxn>
              <a:cxn ang="0">
                <a:pos x="154550237" y="153728092"/>
              </a:cxn>
              <a:cxn ang="0">
                <a:pos x="164852820" y="153728092"/>
              </a:cxn>
              <a:cxn ang="0">
                <a:pos x="164852820" y="163808675"/>
              </a:cxn>
              <a:cxn ang="0">
                <a:pos x="175156839" y="163808675"/>
              </a:cxn>
              <a:cxn ang="0">
                <a:pos x="175156839" y="176410197"/>
              </a:cxn>
              <a:cxn ang="0">
                <a:pos x="183399480" y="176410197"/>
              </a:cxn>
              <a:cxn ang="0">
                <a:pos x="193702064" y="189010131"/>
              </a:cxn>
            </a:cxnLst>
            <a:rect l="txL" t="txT" r="txR" b="txB"/>
            <a:pathLst>
              <a:path w="94" h="75">
                <a:moveTo>
                  <a:pt x="0" y="0"/>
                </a:moveTo>
                <a:lnTo>
                  <a:pt x="0" y="0"/>
                </a:lnTo>
                <a:lnTo>
                  <a:pt x="5" y="0"/>
                </a:lnTo>
                <a:lnTo>
                  <a:pt x="10" y="4"/>
                </a:lnTo>
                <a:lnTo>
                  <a:pt x="14" y="4"/>
                </a:lnTo>
                <a:lnTo>
                  <a:pt x="14" y="9"/>
                </a:lnTo>
                <a:lnTo>
                  <a:pt x="19" y="9"/>
                </a:lnTo>
                <a:lnTo>
                  <a:pt x="24" y="9"/>
                </a:lnTo>
                <a:lnTo>
                  <a:pt x="29" y="14"/>
                </a:lnTo>
                <a:lnTo>
                  <a:pt x="33" y="18"/>
                </a:lnTo>
                <a:lnTo>
                  <a:pt x="38" y="23"/>
                </a:lnTo>
                <a:lnTo>
                  <a:pt x="43" y="23"/>
                </a:lnTo>
                <a:lnTo>
                  <a:pt x="43" y="28"/>
                </a:lnTo>
                <a:lnTo>
                  <a:pt x="47" y="32"/>
                </a:lnTo>
                <a:lnTo>
                  <a:pt x="52" y="32"/>
                </a:lnTo>
                <a:lnTo>
                  <a:pt x="52" y="37"/>
                </a:lnTo>
                <a:lnTo>
                  <a:pt x="57" y="37"/>
                </a:lnTo>
                <a:lnTo>
                  <a:pt x="57" y="42"/>
                </a:lnTo>
                <a:lnTo>
                  <a:pt x="61" y="42"/>
                </a:lnTo>
                <a:lnTo>
                  <a:pt x="61" y="47"/>
                </a:lnTo>
                <a:lnTo>
                  <a:pt x="66" y="51"/>
                </a:lnTo>
                <a:lnTo>
                  <a:pt x="71" y="51"/>
                </a:lnTo>
                <a:lnTo>
                  <a:pt x="71" y="56"/>
                </a:lnTo>
                <a:lnTo>
                  <a:pt x="75" y="56"/>
                </a:lnTo>
                <a:lnTo>
                  <a:pt x="75" y="61"/>
                </a:lnTo>
                <a:lnTo>
                  <a:pt x="80" y="61"/>
                </a:lnTo>
                <a:lnTo>
                  <a:pt x="80" y="65"/>
                </a:lnTo>
                <a:lnTo>
                  <a:pt x="85" y="65"/>
                </a:lnTo>
                <a:lnTo>
                  <a:pt x="85" y="70"/>
                </a:lnTo>
                <a:lnTo>
                  <a:pt x="89" y="70"/>
                </a:lnTo>
                <a:lnTo>
                  <a:pt x="94" y="7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3" name="未知"/>
          <p:cNvSpPr/>
          <p:nvPr/>
        </p:nvSpPr>
        <p:spPr>
          <a:xfrm>
            <a:off x="8904288" y="2736850"/>
            <a:ext cx="68262" cy="409575"/>
          </a:xfrm>
          <a:custGeom>
            <a:avLst/>
            <a:gdLst>
              <a:gd name="txL" fmla="*/ 0 w 47"/>
              <a:gd name="txT" fmla="*/ 0 h 258"/>
              <a:gd name="txR" fmla="*/ 47 w 47"/>
              <a:gd name="txB" fmla="*/ 258 h 258"/>
            </a:gdLst>
            <a:ahLst/>
            <a:cxnLst>
              <a:cxn ang="0">
                <a:pos x="21094410" y="0"/>
              </a:cxn>
              <a:cxn ang="0">
                <a:pos x="29531303" y="35282188"/>
              </a:cxn>
              <a:cxn ang="0">
                <a:pos x="21094410" y="47883763"/>
              </a:cxn>
              <a:cxn ang="0">
                <a:pos x="21094410" y="60483750"/>
              </a:cxn>
              <a:cxn ang="0">
                <a:pos x="21094410" y="83165950"/>
              </a:cxn>
              <a:cxn ang="0">
                <a:pos x="21094410" y="95765938"/>
              </a:cxn>
              <a:cxn ang="0">
                <a:pos x="10547205" y="105846563"/>
              </a:cxn>
              <a:cxn ang="0">
                <a:pos x="0" y="118448138"/>
              </a:cxn>
              <a:cxn ang="0">
                <a:pos x="10547205" y="131048125"/>
              </a:cxn>
              <a:cxn ang="0">
                <a:pos x="10547205" y="143649700"/>
              </a:cxn>
              <a:cxn ang="0">
                <a:pos x="10547205" y="153730325"/>
              </a:cxn>
              <a:cxn ang="0">
                <a:pos x="10547205" y="166330313"/>
              </a:cxn>
              <a:cxn ang="0">
                <a:pos x="10547205" y="189012513"/>
              </a:cxn>
              <a:cxn ang="0">
                <a:pos x="10547205" y="214214075"/>
              </a:cxn>
              <a:cxn ang="0">
                <a:pos x="10547205" y="224294700"/>
              </a:cxn>
              <a:cxn ang="0">
                <a:pos x="0" y="249496263"/>
              </a:cxn>
              <a:cxn ang="0">
                <a:pos x="21094410" y="272176875"/>
              </a:cxn>
              <a:cxn ang="0">
                <a:pos x="40078508" y="294859075"/>
              </a:cxn>
              <a:cxn ang="0">
                <a:pos x="59064059" y="320060638"/>
              </a:cxn>
              <a:cxn ang="0">
                <a:pos x="69611264" y="342741250"/>
              </a:cxn>
              <a:cxn ang="0">
                <a:pos x="90704222" y="367942813"/>
              </a:cxn>
              <a:cxn ang="0">
                <a:pos x="99142567" y="390625013"/>
              </a:cxn>
              <a:cxn ang="0">
                <a:pos x="99142567" y="425907200"/>
              </a:cxn>
              <a:cxn ang="0">
                <a:pos x="99142567" y="461189388"/>
              </a:cxn>
              <a:cxn ang="0">
                <a:pos x="99142567" y="496471575"/>
              </a:cxn>
              <a:cxn ang="0">
                <a:pos x="90704222" y="519152188"/>
              </a:cxn>
              <a:cxn ang="0">
                <a:pos x="80158469" y="544353750"/>
              </a:cxn>
              <a:cxn ang="0">
                <a:pos x="69611264" y="567035950"/>
              </a:cxn>
              <a:cxn ang="0">
                <a:pos x="50625713" y="592237513"/>
              </a:cxn>
              <a:cxn ang="0">
                <a:pos x="40078508" y="614918125"/>
              </a:cxn>
              <a:cxn ang="0">
                <a:pos x="29531303" y="637600325"/>
              </a:cxn>
              <a:cxn ang="0">
                <a:pos x="10547205" y="650200313"/>
              </a:cxn>
            </a:cxnLst>
            <a:rect l="txL" t="txT" r="txR" b="txB"/>
            <a:pathLst>
              <a:path w="47" h="258">
                <a:moveTo>
                  <a:pt x="10" y="0"/>
                </a:moveTo>
                <a:lnTo>
                  <a:pt x="14" y="14"/>
                </a:lnTo>
                <a:lnTo>
                  <a:pt x="10" y="19"/>
                </a:lnTo>
                <a:lnTo>
                  <a:pt x="10" y="24"/>
                </a:lnTo>
                <a:lnTo>
                  <a:pt x="10" y="33"/>
                </a:lnTo>
                <a:lnTo>
                  <a:pt x="10" y="38"/>
                </a:lnTo>
                <a:lnTo>
                  <a:pt x="5" y="42"/>
                </a:lnTo>
                <a:lnTo>
                  <a:pt x="0" y="47"/>
                </a:lnTo>
                <a:lnTo>
                  <a:pt x="5" y="52"/>
                </a:lnTo>
                <a:lnTo>
                  <a:pt x="5" y="57"/>
                </a:lnTo>
                <a:lnTo>
                  <a:pt x="5" y="61"/>
                </a:lnTo>
                <a:lnTo>
                  <a:pt x="5" y="66"/>
                </a:lnTo>
                <a:lnTo>
                  <a:pt x="5" y="75"/>
                </a:lnTo>
                <a:lnTo>
                  <a:pt x="5" y="85"/>
                </a:lnTo>
                <a:lnTo>
                  <a:pt x="5" y="89"/>
                </a:lnTo>
                <a:lnTo>
                  <a:pt x="0" y="99"/>
                </a:lnTo>
                <a:lnTo>
                  <a:pt x="10" y="108"/>
                </a:lnTo>
                <a:lnTo>
                  <a:pt x="19" y="117"/>
                </a:lnTo>
                <a:lnTo>
                  <a:pt x="28" y="127"/>
                </a:lnTo>
                <a:lnTo>
                  <a:pt x="33" y="136"/>
                </a:lnTo>
                <a:lnTo>
                  <a:pt x="43" y="146"/>
                </a:lnTo>
                <a:lnTo>
                  <a:pt x="47" y="155"/>
                </a:lnTo>
                <a:lnTo>
                  <a:pt x="47" y="169"/>
                </a:lnTo>
                <a:lnTo>
                  <a:pt x="47" y="183"/>
                </a:lnTo>
                <a:lnTo>
                  <a:pt x="47" y="197"/>
                </a:lnTo>
                <a:lnTo>
                  <a:pt x="43" y="206"/>
                </a:lnTo>
                <a:lnTo>
                  <a:pt x="38" y="216"/>
                </a:lnTo>
                <a:lnTo>
                  <a:pt x="33" y="225"/>
                </a:lnTo>
                <a:lnTo>
                  <a:pt x="24" y="235"/>
                </a:lnTo>
                <a:lnTo>
                  <a:pt x="19" y="244"/>
                </a:lnTo>
                <a:lnTo>
                  <a:pt x="14" y="253"/>
                </a:lnTo>
                <a:lnTo>
                  <a:pt x="5" y="258"/>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4" name="未知"/>
          <p:cNvSpPr/>
          <p:nvPr/>
        </p:nvSpPr>
        <p:spPr>
          <a:xfrm>
            <a:off x="7662863" y="1866900"/>
            <a:ext cx="273050" cy="282575"/>
          </a:xfrm>
          <a:custGeom>
            <a:avLst/>
            <a:gdLst>
              <a:gd name="txL" fmla="*/ 0 w 187"/>
              <a:gd name="txT" fmla="*/ 0 h 178"/>
              <a:gd name="txR" fmla="*/ 187 w 187"/>
              <a:gd name="txB" fmla="*/ 178 h 178"/>
            </a:gdLst>
            <a:ahLst/>
            <a:cxnLst>
              <a:cxn ang="0">
                <a:pos x="230262919" y="403225000"/>
              </a:cxn>
              <a:cxn ang="0">
                <a:pos x="189753688" y="390625013"/>
              </a:cxn>
              <a:cxn ang="0">
                <a:pos x="138583826" y="390625013"/>
              </a:cxn>
              <a:cxn ang="0">
                <a:pos x="89547259" y="378023438"/>
              </a:cxn>
              <a:cxn ang="0">
                <a:pos x="40509231" y="342741250"/>
              </a:cxn>
              <a:cxn ang="0">
                <a:pos x="78886627" y="294859075"/>
              </a:cxn>
              <a:cxn ang="0">
                <a:pos x="100207890" y="284778450"/>
              </a:cxn>
              <a:cxn ang="0">
                <a:pos x="119395858" y="272176875"/>
              </a:cxn>
              <a:cxn ang="0">
                <a:pos x="119395858" y="236894688"/>
              </a:cxn>
              <a:cxn ang="0">
                <a:pos x="119395858" y="201612500"/>
              </a:cxn>
              <a:cxn ang="0">
                <a:pos x="108735227" y="189012513"/>
              </a:cxn>
              <a:cxn ang="0">
                <a:pos x="78886627" y="178931888"/>
              </a:cxn>
              <a:cxn ang="0">
                <a:pos x="0" y="178931888"/>
              </a:cxn>
              <a:cxn ang="0">
                <a:pos x="19187968" y="131048125"/>
              </a:cxn>
              <a:cxn ang="0">
                <a:pos x="40509231" y="83165950"/>
              </a:cxn>
              <a:cxn ang="0">
                <a:pos x="70357830" y="60483750"/>
              </a:cxn>
              <a:cxn ang="0">
                <a:pos x="108735227" y="35282188"/>
              </a:cxn>
              <a:cxn ang="0">
                <a:pos x="149244457" y="35282188"/>
              </a:cxn>
              <a:cxn ang="0">
                <a:pos x="168433886" y="12601575"/>
              </a:cxn>
              <a:cxn ang="0">
                <a:pos x="189753688" y="0"/>
              </a:cxn>
              <a:cxn ang="0">
                <a:pos x="200414320" y="0"/>
              </a:cxn>
              <a:cxn ang="0">
                <a:pos x="219603748" y="0"/>
              </a:cxn>
              <a:cxn ang="0">
                <a:pos x="249452347" y="25201563"/>
              </a:cxn>
              <a:cxn ang="0">
                <a:pos x="268640316" y="12601575"/>
              </a:cxn>
              <a:cxn ang="0">
                <a:pos x="279300947" y="12601575"/>
              </a:cxn>
              <a:cxn ang="0">
                <a:pos x="298488915" y="12601575"/>
              </a:cxn>
              <a:cxn ang="0">
                <a:pos x="309149546" y="25201563"/>
              </a:cxn>
              <a:cxn ang="0">
                <a:pos x="319810178" y="47883763"/>
              </a:cxn>
              <a:cxn ang="0">
                <a:pos x="349658777" y="60483750"/>
              </a:cxn>
              <a:cxn ang="0">
                <a:pos x="379508837" y="105846563"/>
              </a:cxn>
              <a:cxn ang="0">
                <a:pos x="390168008" y="153730325"/>
              </a:cxn>
              <a:cxn ang="0">
                <a:pos x="398696805" y="214214075"/>
              </a:cxn>
              <a:cxn ang="0">
                <a:pos x="390168008" y="272176875"/>
              </a:cxn>
              <a:cxn ang="0">
                <a:pos x="379508837" y="307459063"/>
              </a:cxn>
              <a:cxn ang="0">
                <a:pos x="379508837" y="342741250"/>
              </a:cxn>
              <a:cxn ang="0">
                <a:pos x="390168008" y="378023438"/>
              </a:cxn>
            </a:cxnLst>
            <a:rect l="txL" t="txT" r="txR" b="txB"/>
            <a:pathLst>
              <a:path w="187" h="178">
                <a:moveTo>
                  <a:pt x="122" y="178"/>
                </a:moveTo>
                <a:lnTo>
                  <a:pt x="108" y="160"/>
                </a:lnTo>
                <a:lnTo>
                  <a:pt x="98" y="155"/>
                </a:lnTo>
                <a:lnTo>
                  <a:pt x="89" y="155"/>
                </a:lnTo>
                <a:lnTo>
                  <a:pt x="75" y="155"/>
                </a:lnTo>
                <a:lnTo>
                  <a:pt x="65" y="155"/>
                </a:lnTo>
                <a:lnTo>
                  <a:pt x="51" y="155"/>
                </a:lnTo>
                <a:lnTo>
                  <a:pt x="42" y="150"/>
                </a:lnTo>
                <a:lnTo>
                  <a:pt x="28" y="146"/>
                </a:lnTo>
                <a:lnTo>
                  <a:pt x="19" y="136"/>
                </a:lnTo>
                <a:lnTo>
                  <a:pt x="14" y="117"/>
                </a:lnTo>
                <a:lnTo>
                  <a:pt x="37" y="117"/>
                </a:lnTo>
                <a:lnTo>
                  <a:pt x="47" y="113"/>
                </a:lnTo>
                <a:lnTo>
                  <a:pt x="51" y="108"/>
                </a:lnTo>
                <a:lnTo>
                  <a:pt x="56" y="108"/>
                </a:lnTo>
                <a:lnTo>
                  <a:pt x="56" y="99"/>
                </a:lnTo>
                <a:lnTo>
                  <a:pt x="56" y="94"/>
                </a:lnTo>
                <a:lnTo>
                  <a:pt x="56" y="89"/>
                </a:lnTo>
                <a:lnTo>
                  <a:pt x="56" y="80"/>
                </a:lnTo>
                <a:lnTo>
                  <a:pt x="56" y="75"/>
                </a:lnTo>
                <a:lnTo>
                  <a:pt x="51" y="75"/>
                </a:lnTo>
                <a:lnTo>
                  <a:pt x="47" y="71"/>
                </a:lnTo>
                <a:lnTo>
                  <a:pt x="37" y="71"/>
                </a:lnTo>
                <a:lnTo>
                  <a:pt x="33" y="71"/>
                </a:lnTo>
                <a:lnTo>
                  <a:pt x="0" y="71"/>
                </a:lnTo>
                <a:lnTo>
                  <a:pt x="4" y="61"/>
                </a:lnTo>
                <a:lnTo>
                  <a:pt x="9" y="52"/>
                </a:lnTo>
                <a:lnTo>
                  <a:pt x="14" y="42"/>
                </a:lnTo>
                <a:lnTo>
                  <a:pt x="19" y="33"/>
                </a:lnTo>
                <a:lnTo>
                  <a:pt x="28" y="28"/>
                </a:lnTo>
                <a:lnTo>
                  <a:pt x="33" y="24"/>
                </a:lnTo>
                <a:lnTo>
                  <a:pt x="42" y="19"/>
                </a:lnTo>
                <a:lnTo>
                  <a:pt x="51" y="14"/>
                </a:lnTo>
                <a:lnTo>
                  <a:pt x="61" y="14"/>
                </a:lnTo>
                <a:lnTo>
                  <a:pt x="70" y="14"/>
                </a:lnTo>
                <a:lnTo>
                  <a:pt x="75" y="10"/>
                </a:lnTo>
                <a:lnTo>
                  <a:pt x="79" y="5"/>
                </a:lnTo>
                <a:lnTo>
                  <a:pt x="84" y="5"/>
                </a:lnTo>
                <a:lnTo>
                  <a:pt x="89" y="0"/>
                </a:lnTo>
                <a:lnTo>
                  <a:pt x="94" y="0"/>
                </a:lnTo>
                <a:lnTo>
                  <a:pt x="98" y="0"/>
                </a:lnTo>
                <a:lnTo>
                  <a:pt x="103" y="0"/>
                </a:lnTo>
                <a:lnTo>
                  <a:pt x="108" y="0"/>
                </a:lnTo>
                <a:lnTo>
                  <a:pt x="117" y="10"/>
                </a:lnTo>
                <a:lnTo>
                  <a:pt x="122" y="5"/>
                </a:lnTo>
                <a:lnTo>
                  <a:pt x="126" y="5"/>
                </a:lnTo>
                <a:lnTo>
                  <a:pt x="131" y="5"/>
                </a:lnTo>
                <a:lnTo>
                  <a:pt x="136" y="5"/>
                </a:lnTo>
                <a:lnTo>
                  <a:pt x="140" y="5"/>
                </a:lnTo>
                <a:lnTo>
                  <a:pt x="145" y="10"/>
                </a:lnTo>
                <a:lnTo>
                  <a:pt x="145" y="14"/>
                </a:lnTo>
                <a:lnTo>
                  <a:pt x="150" y="19"/>
                </a:lnTo>
                <a:lnTo>
                  <a:pt x="154" y="24"/>
                </a:lnTo>
                <a:lnTo>
                  <a:pt x="164" y="24"/>
                </a:lnTo>
                <a:lnTo>
                  <a:pt x="169" y="33"/>
                </a:lnTo>
                <a:lnTo>
                  <a:pt x="178" y="42"/>
                </a:lnTo>
                <a:lnTo>
                  <a:pt x="183" y="52"/>
                </a:lnTo>
                <a:lnTo>
                  <a:pt x="183" y="61"/>
                </a:lnTo>
                <a:lnTo>
                  <a:pt x="183" y="71"/>
                </a:lnTo>
                <a:lnTo>
                  <a:pt x="187" y="85"/>
                </a:lnTo>
                <a:lnTo>
                  <a:pt x="183" y="94"/>
                </a:lnTo>
                <a:lnTo>
                  <a:pt x="183" y="108"/>
                </a:lnTo>
                <a:lnTo>
                  <a:pt x="178" y="113"/>
                </a:lnTo>
                <a:lnTo>
                  <a:pt x="178" y="122"/>
                </a:lnTo>
                <a:lnTo>
                  <a:pt x="178" y="131"/>
                </a:lnTo>
                <a:lnTo>
                  <a:pt x="178" y="136"/>
                </a:lnTo>
                <a:lnTo>
                  <a:pt x="178" y="146"/>
                </a:lnTo>
                <a:lnTo>
                  <a:pt x="183" y="150"/>
                </a:lnTo>
                <a:lnTo>
                  <a:pt x="122" y="178"/>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5" name="未知"/>
          <p:cNvSpPr/>
          <p:nvPr/>
        </p:nvSpPr>
        <p:spPr>
          <a:xfrm>
            <a:off x="7824788" y="2082800"/>
            <a:ext cx="406400" cy="334963"/>
          </a:xfrm>
          <a:custGeom>
            <a:avLst/>
            <a:gdLst>
              <a:gd name="txL" fmla="*/ 0 w 277"/>
              <a:gd name="txT" fmla="*/ 0 h 211"/>
              <a:gd name="txR" fmla="*/ 277 w 277"/>
              <a:gd name="txB" fmla="*/ 211 h 211"/>
            </a:gdLst>
            <a:ahLst/>
            <a:cxnLst>
              <a:cxn ang="0">
                <a:pos x="596248953" y="355343355"/>
              </a:cxn>
              <a:cxn ang="0">
                <a:pos x="333641196" y="531754556"/>
              </a:cxn>
              <a:cxn ang="0">
                <a:pos x="0" y="105846720"/>
              </a:cxn>
              <a:cxn ang="0">
                <a:pos x="0" y="105846720"/>
              </a:cxn>
              <a:cxn ang="0">
                <a:pos x="0" y="105846720"/>
              </a:cxn>
              <a:cxn ang="0">
                <a:pos x="10762998" y="95766080"/>
              </a:cxn>
              <a:cxn ang="0">
                <a:pos x="21524529" y="83166074"/>
              </a:cxn>
              <a:cxn ang="0">
                <a:pos x="30135220" y="70564480"/>
              </a:cxn>
              <a:cxn ang="0">
                <a:pos x="40898218" y="60483840"/>
              </a:cxn>
              <a:cxn ang="0">
                <a:pos x="51661216" y="47883834"/>
              </a:cxn>
              <a:cxn ang="0">
                <a:pos x="71033438" y="47883834"/>
              </a:cxn>
              <a:cxn ang="0">
                <a:pos x="81796436" y="35282240"/>
              </a:cxn>
              <a:cxn ang="0">
                <a:pos x="90405661" y="35282240"/>
              </a:cxn>
              <a:cxn ang="0">
                <a:pos x="101168658" y="25201600"/>
              </a:cxn>
              <a:cxn ang="0">
                <a:pos x="111931656" y="25201600"/>
              </a:cxn>
              <a:cxn ang="0">
                <a:pos x="122693187" y="12601594"/>
              </a:cxn>
              <a:cxn ang="0">
                <a:pos x="131303879" y="12601594"/>
              </a:cxn>
              <a:cxn ang="0">
                <a:pos x="142066877" y="12601594"/>
              </a:cxn>
              <a:cxn ang="0">
                <a:pos x="152829874" y="12601594"/>
              </a:cxn>
              <a:cxn ang="0">
                <a:pos x="172202097" y="0"/>
              </a:cxn>
              <a:cxn ang="0">
                <a:pos x="596248953" y="355343355"/>
              </a:cxn>
            </a:cxnLst>
            <a:rect l="txL" t="txT" r="txR" b="txB"/>
            <a:pathLst>
              <a:path w="277" h="211">
                <a:moveTo>
                  <a:pt x="277" y="141"/>
                </a:moveTo>
                <a:lnTo>
                  <a:pt x="155" y="211"/>
                </a:lnTo>
                <a:lnTo>
                  <a:pt x="0" y="42"/>
                </a:lnTo>
                <a:lnTo>
                  <a:pt x="5" y="38"/>
                </a:lnTo>
                <a:lnTo>
                  <a:pt x="10" y="33"/>
                </a:lnTo>
                <a:lnTo>
                  <a:pt x="14" y="28"/>
                </a:lnTo>
                <a:lnTo>
                  <a:pt x="19" y="24"/>
                </a:lnTo>
                <a:lnTo>
                  <a:pt x="24" y="19"/>
                </a:lnTo>
                <a:lnTo>
                  <a:pt x="33" y="19"/>
                </a:lnTo>
                <a:lnTo>
                  <a:pt x="38" y="14"/>
                </a:lnTo>
                <a:lnTo>
                  <a:pt x="42" y="14"/>
                </a:lnTo>
                <a:lnTo>
                  <a:pt x="47" y="10"/>
                </a:lnTo>
                <a:lnTo>
                  <a:pt x="52" y="10"/>
                </a:lnTo>
                <a:lnTo>
                  <a:pt x="57" y="5"/>
                </a:lnTo>
                <a:lnTo>
                  <a:pt x="61" y="5"/>
                </a:lnTo>
                <a:lnTo>
                  <a:pt x="66" y="5"/>
                </a:lnTo>
                <a:lnTo>
                  <a:pt x="71" y="5"/>
                </a:lnTo>
                <a:lnTo>
                  <a:pt x="80" y="0"/>
                </a:lnTo>
                <a:lnTo>
                  <a:pt x="277" y="141"/>
                </a:lnTo>
                <a:close/>
              </a:path>
            </a:pathLst>
          </a:custGeom>
          <a:solidFill>
            <a:srgbClr val="FFFFFF">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6" name="未知"/>
          <p:cNvSpPr/>
          <p:nvPr/>
        </p:nvSpPr>
        <p:spPr>
          <a:xfrm>
            <a:off x="8154988" y="2209800"/>
            <a:ext cx="419100" cy="690563"/>
          </a:xfrm>
          <a:custGeom>
            <a:avLst/>
            <a:gdLst>
              <a:gd name="txL" fmla="*/ 0 w 286"/>
              <a:gd name="txT" fmla="*/ 0 h 435"/>
              <a:gd name="txR" fmla="*/ 286 w 286"/>
              <a:gd name="txB" fmla="*/ 435 h 435"/>
            </a:gdLst>
            <a:ahLst/>
            <a:cxnLst>
              <a:cxn ang="0">
                <a:pos x="403701738" y="743447426"/>
              </a:cxn>
              <a:cxn ang="0">
                <a:pos x="221177827" y="1096269556"/>
              </a:cxn>
              <a:cxn ang="0">
                <a:pos x="283450812" y="1096269556"/>
              </a:cxn>
              <a:cxn ang="0">
                <a:pos x="332840135" y="1073587340"/>
              </a:cxn>
              <a:cxn ang="0">
                <a:pos x="414438612" y="1015624498"/>
              </a:cxn>
              <a:cxn ang="0">
                <a:pos x="504627173" y="942539120"/>
              </a:cxn>
              <a:cxn ang="0">
                <a:pos x="543279623" y="897176275"/>
              </a:cxn>
              <a:cxn ang="0">
                <a:pos x="584080327" y="849294065"/>
              </a:cxn>
              <a:cxn ang="0">
                <a:pos x="605552608" y="791329635"/>
              </a:cxn>
              <a:cxn ang="0">
                <a:pos x="614142692" y="730845842"/>
              </a:cxn>
              <a:cxn ang="0">
                <a:pos x="594817200" y="672883000"/>
              </a:cxn>
              <a:cxn ang="0">
                <a:pos x="564753369" y="612399206"/>
              </a:cxn>
              <a:cxn ang="0">
                <a:pos x="564753369" y="602318574"/>
              </a:cxn>
              <a:cxn ang="0">
                <a:pos x="575490242" y="602318574"/>
              </a:cxn>
              <a:cxn ang="0">
                <a:pos x="584080327" y="589716989"/>
              </a:cxn>
              <a:cxn ang="0">
                <a:pos x="584080327" y="589716989"/>
              </a:cxn>
              <a:cxn ang="0">
                <a:pos x="594817200" y="541834780"/>
              </a:cxn>
              <a:cxn ang="0">
                <a:pos x="605552608" y="493950983"/>
              </a:cxn>
              <a:cxn ang="0">
                <a:pos x="605552608" y="435988141"/>
              </a:cxn>
              <a:cxn ang="0">
                <a:pos x="594817200" y="388104344"/>
              </a:cxn>
              <a:cxn ang="0">
                <a:pos x="575490242" y="342741498"/>
              </a:cxn>
              <a:cxn ang="0">
                <a:pos x="543279623" y="307459285"/>
              </a:cxn>
              <a:cxn ang="0">
                <a:pos x="504627173" y="269657708"/>
              </a:cxn>
              <a:cxn ang="0">
                <a:pos x="474564808" y="246975491"/>
              </a:cxn>
              <a:cxn ang="0">
                <a:pos x="453091062" y="211693278"/>
              </a:cxn>
              <a:cxn ang="0">
                <a:pos x="433765569" y="163811069"/>
              </a:cxn>
              <a:cxn ang="0">
                <a:pos x="423028696" y="118448223"/>
              </a:cxn>
              <a:cxn ang="0">
                <a:pos x="392964865" y="83166010"/>
              </a:cxn>
              <a:cxn ang="0">
                <a:pos x="352165627" y="35282213"/>
              </a:cxn>
              <a:cxn ang="0">
                <a:pos x="313513177" y="22682216"/>
              </a:cxn>
              <a:cxn ang="0">
                <a:pos x="272713938" y="10080632"/>
              </a:cxn>
              <a:cxn ang="0">
                <a:pos x="231914700" y="0"/>
              </a:cxn>
              <a:cxn ang="0">
                <a:pos x="191113996" y="10080632"/>
              </a:cxn>
              <a:cxn ang="0">
                <a:pos x="152461546" y="10080632"/>
              </a:cxn>
              <a:cxn ang="0">
                <a:pos x="122399181" y="35282213"/>
              </a:cxn>
              <a:cxn ang="0">
                <a:pos x="100925435" y="57964429"/>
              </a:cxn>
              <a:cxn ang="0">
                <a:pos x="70863069" y="83166010"/>
              </a:cxn>
              <a:cxn ang="0">
                <a:pos x="51536112" y="128528856"/>
              </a:cxn>
              <a:cxn ang="0">
                <a:pos x="21473746" y="163811069"/>
              </a:cxn>
              <a:cxn ang="0">
                <a:pos x="0" y="199093282"/>
              </a:cxn>
            </a:cxnLst>
            <a:rect l="txL" t="txT" r="txR" b="txB"/>
            <a:pathLst>
              <a:path w="286" h="435">
                <a:moveTo>
                  <a:pt x="0" y="79"/>
                </a:moveTo>
                <a:lnTo>
                  <a:pt x="188" y="295"/>
                </a:lnTo>
                <a:lnTo>
                  <a:pt x="89" y="431"/>
                </a:lnTo>
                <a:lnTo>
                  <a:pt x="103" y="435"/>
                </a:lnTo>
                <a:lnTo>
                  <a:pt x="118" y="435"/>
                </a:lnTo>
                <a:lnTo>
                  <a:pt x="132" y="435"/>
                </a:lnTo>
                <a:lnTo>
                  <a:pt x="141" y="431"/>
                </a:lnTo>
                <a:lnTo>
                  <a:pt x="155" y="426"/>
                </a:lnTo>
                <a:lnTo>
                  <a:pt x="169" y="421"/>
                </a:lnTo>
                <a:lnTo>
                  <a:pt x="193" y="403"/>
                </a:lnTo>
                <a:lnTo>
                  <a:pt x="211" y="393"/>
                </a:lnTo>
                <a:lnTo>
                  <a:pt x="235" y="374"/>
                </a:lnTo>
                <a:lnTo>
                  <a:pt x="244" y="365"/>
                </a:lnTo>
                <a:lnTo>
                  <a:pt x="253" y="356"/>
                </a:lnTo>
                <a:lnTo>
                  <a:pt x="263" y="346"/>
                </a:lnTo>
                <a:lnTo>
                  <a:pt x="272" y="337"/>
                </a:lnTo>
                <a:lnTo>
                  <a:pt x="277" y="323"/>
                </a:lnTo>
                <a:lnTo>
                  <a:pt x="282" y="314"/>
                </a:lnTo>
                <a:lnTo>
                  <a:pt x="282" y="300"/>
                </a:lnTo>
                <a:lnTo>
                  <a:pt x="286" y="290"/>
                </a:lnTo>
                <a:lnTo>
                  <a:pt x="282" y="276"/>
                </a:lnTo>
                <a:lnTo>
                  <a:pt x="277" y="267"/>
                </a:lnTo>
                <a:lnTo>
                  <a:pt x="272" y="253"/>
                </a:lnTo>
                <a:lnTo>
                  <a:pt x="263" y="243"/>
                </a:lnTo>
                <a:lnTo>
                  <a:pt x="263" y="239"/>
                </a:lnTo>
                <a:lnTo>
                  <a:pt x="268" y="239"/>
                </a:lnTo>
                <a:lnTo>
                  <a:pt x="272" y="234"/>
                </a:lnTo>
                <a:lnTo>
                  <a:pt x="277" y="225"/>
                </a:lnTo>
                <a:lnTo>
                  <a:pt x="277" y="215"/>
                </a:lnTo>
                <a:lnTo>
                  <a:pt x="282" y="206"/>
                </a:lnTo>
                <a:lnTo>
                  <a:pt x="282" y="196"/>
                </a:lnTo>
                <a:lnTo>
                  <a:pt x="282" y="182"/>
                </a:lnTo>
                <a:lnTo>
                  <a:pt x="282" y="173"/>
                </a:lnTo>
                <a:lnTo>
                  <a:pt x="277" y="159"/>
                </a:lnTo>
                <a:lnTo>
                  <a:pt x="277" y="154"/>
                </a:lnTo>
                <a:lnTo>
                  <a:pt x="272" y="145"/>
                </a:lnTo>
                <a:lnTo>
                  <a:pt x="268" y="136"/>
                </a:lnTo>
                <a:lnTo>
                  <a:pt x="258" y="131"/>
                </a:lnTo>
                <a:lnTo>
                  <a:pt x="253" y="122"/>
                </a:lnTo>
                <a:lnTo>
                  <a:pt x="244" y="117"/>
                </a:lnTo>
                <a:lnTo>
                  <a:pt x="235" y="107"/>
                </a:lnTo>
                <a:lnTo>
                  <a:pt x="225" y="103"/>
                </a:lnTo>
                <a:lnTo>
                  <a:pt x="221" y="98"/>
                </a:lnTo>
                <a:lnTo>
                  <a:pt x="216" y="89"/>
                </a:lnTo>
                <a:lnTo>
                  <a:pt x="211" y="84"/>
                </a:lnTo>
                <a:lnTo>
                  <a:pt x="207" y="75"/>
                </a:lnTo>
                <a:lnTo>
                  <a:pt x="202" y="65"/>
                </a:lnTo>
                <a:lnTo>
                  <a:pt x="197" y="56"/>
                </a:lnTo>
                <a:lnTo>
                  <a:pt x="197" y="47"/>
                </a:lnTo>
                <a:lnTo>
                  <a:pt x="193" y="37"/>
                </a:lnTo>
                <a:lnTo>
                  <a:pt x="183" y="33"/>
                </a:lnTo>
                <a:lnTo>
                  <a:pt x="174" y="19"/>
                </a:lnTo>
                <a:lnTo>
                  <a:pt x="164" y="14"/>
                </a:lnTo>
                <a:lnTo>
                  <a:pt x="155" y="9"/>
                </a:lnTo>
                <a:lnTo>
                  <a:pt x="146" y="9"/>
                </a:lnTo>
                <a:lnTo>
                  <a:pt x="141" y="4"/>
                </a:lnTo>
                <a:lnTo>
                  <a:pt x="127" y="4"/>
                </a:lnTo>
                <a:lnTo>
                  <a:pt x="118" y="0"/>
                </a:lnTo>
                <a:lnTo>
                  <a:pt x="108" y="0"/>
                </a:lnTo>
                <a:lnTo>
                  <a:pt x="99" y="0"/>
                </a:lnTo>
                <a:lnTo>
                  <a:pt x="89" y="4"/>
                </a:lnTo>
                <a:lnTo>
                  <a:pt x="80" y="4"/>
                </a:lnTo>
                <a:lnTo>
                  <a:pt x="71" y="4"/>
                </a:lnTo>
                <a:lnTo>
                  <a:pt x="61" y="9"/>
                </a:lnTo>
                <a:lnTo>
                  <a:pt x="57" y="14"/>
                </a:lnTo>
                <a:lnTo>
                  <a:pt x="47" y="19"/>
                </a:lnTo>
                <a:lnTo>
                  <a:pt x="47" y="23"/>
                </a:lnTo>
                <a:lnTo>
                  <a:pt x="43" y="28"/>
                </a:lnTo>
                <a:lnTo>
                  <a:pt x="33" y="33"/>
                </a:lnTo>
                <a:lnTo>
                  <a:pt x="28" y="42"/>
                </a:lnTo>
                <a:lnTo>
                  <a:pt x="24" y="51"/>
                </a:lnTo>
                <a:lnTo>
                  <a:pt x="19" y="61"/>
                </a:lnTo>
                <a:lnTo>
                  <a:pt x="10" y="65"/>
                </a:lnTo>
                <a:lnTo>
                  <a:pt x="5" y="75"/>
                </a:lnTo>
                <a:lnTo>
                  <a:pt x="0" y="79"/>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47" name="未知"/>
          <p:cNvSpPr/>
          <p:nvPr/>
        </p:nvSpPr>
        <p:spPr>
          <a:xfrm>
            <a:off x="7853363" y="2276475"/>
            <a:ext cx="631825" cy="692150"/>
          </a:xfrm>
          <a:custGeom>
            <a:avLst/>
            <a:gdLst>
              <a:gd name="txL" fmla="*/ 0 w 431"/>
              <a:gd name="txT" fmla="*/ 0 h 436"/>
              <a:gd name="txR" fmla="*/ 431 w 431"/>
              <a:gd name="txB" fmla="*/ 436 h 436"/>
            </a:gdLst>
            <a:ahLst/>
            <a:cxnLst>
              <a:cxn ang="0">
                <a:pos x="603872241" y="47883763"/>
              </a:cxn>
              <a:cxn ang="0">
                <a:pos x="625363087" y="118448138"/>
              </a:cxn>
              <a:cxn ang="0">
                <a:pos x="664045143" y="163810950"/>
              </a:cxn>
              <a:cxn ang="0">
                <a:pos x="715621707" y="211693125"/>
              </a:cxn>
              <a:cxn ang="0">
                <a:pos x="765049186" y="259576888"/>
              </a:cxn>
              <a:cxn ang="0">
                <a:pos x="825220622" y="307459063"/>
              </a:cxn>
              <a:cxn ang="0">
                <a:pos x="876797186" y="365423450"/>
              </a:cxn>
              <a:cxn ang="0">
                <a:pos x="917628327" y="425907200"/>
              </a:cxn>
              <a:cxn ang="0">
                <a:pos x="926224665" y="496471575"/>
              </a:cxn>
              <a:cxn ang="0">
                <a:pos x="917628327" y="589716563"/>
              </a:cxn>
              <a:cxn ang="0">
                <a:pos x="866051763" y="695563125"/>
              </a:cxn>
              <a:cxn ang="0">
                <a:pos x="846711468" y="730845313"/>
              </a:cxn>
              <a:cxn ang="0">
                <a:pos x="876797186" y="778729075"/>
              </a:cxn>
              <a:cxn ang="0">
                <a:pos x="866051763" y="826611250"/>
              </a:cxn>
              <a:cxn ang="0">
                <a:pos x="805880327" y="884575638"/>
              </a:cxn>
              <a:cxn ang="0">
                <a:pos x="745707425" y="909777200"/>
              </a:cxn>
              <a:cxn ang="0">
                <a:pos x="715621707" y="909777200"/>
              </a:cxn>
              <a:cxn ang="0">
                <a:pos x="655448805" y="967740000"/>
              </a:cxn>
              <a:cxn ang="0">
                <a:pos x="614617664" y="1015623763"/>
              </a:cxn>
              <a:cxn ang="0">
                <a:pos x="573786523" y="1050905950"/>
              </a:cxn>
              <a:cxn ang="0">
                <a:pos x="513613621" y="1073586563"/>
              </a:cxn>
              <a:cxn ang="0">
                <a:pos x="434100424" y="1086188138"/>
              </a:cxn>
              <a:cxn ang="0">
                <a:pos x="352438142" y="1098788125"/>
              </a:cxn>
              <a:cxn ang="0">
                <a:pos x="251434099" y="1086188138"/>
              </a:cxn>
              <a:cxn ang="0">
                <a:pos x="161175479" y="1073586563"/>
              </a:cxn>
              <a:cxn ang="0">
                <a:pos x="81662282" y="1038304375"/>
              </a:cxn>
              <a:cxn ang="0">
                <a:pos x="30085718" y="1003022188"/>
              </a:cxn>
              <a:cxn ang="0">
                <a:pos x="10745423" y="945059388"/>
              </a:cxn>
              <a:cxn ang="0">
                <a:pos x="10745423" y="874495013"/>
              </a:cxn>
              <a:cxn ang="0">
                <a:pos x="10745423" y="801409688"/>
              </a:cxn>
              <a:cxn ang="0">
                <a:pos x="30085718" y="743446888"/>
              </a:cxn>
              <a:cxn ang="0">
                <a:pos x="40831141" y="685482500"/>
              </a:cxn>
              <a:cxn ang="0">
                <a:pos x="49427479" y="602318138"/>
              </a:cxn>
              <a:cxn ang="0">
                <a:pos x="49427479" y="519152188"/>
              </a:cxn>
              <a:cxn ang="0">
                <a:pos x="49427479" y="448587813"/>
              </a:cxn>
              <a:cxn ang="0">
                <a:pos x="70916859" y="378023438"/>
              </a:cxn>
              <a:cxn ang="0">
                <a:pos x="111748000" y="307459063"/>
              </a:cxn>
              <a:cxn ang="0">
                <a:pos x="171920902" y="272176875"/>
              </a:cxn>
              <a:cxn ang="0">
                <a:pos x="242837761" y="246975313"/>
              </a:cxn>
              <a:cxn ang="0">
                <a:pos x="292265240" y="201612500"/>
              </a:cxn>
              <a:cxn ang="0">
                <a:pos x="382523860" y="118448138"/>
              </a:cxn>
              <a:cxn ang="0">
                <a:pos x="464186142" y="57964388"/>
              </a:cxn>
              <a:cxn ang="0">
                <a:pos x="543700805" y="12601575"/>
              </a:cxn>
            </a:cxnLst>
            <a:rect l="txL" t="txT" r="txR" b="txB"/>
            <a:pathLst>
              <a:path w="431" h="436">
                <a:moveTo>
                  <a:pt x="277" y="0"/>
                </a:moveTo>
                <a:lnTo>
                  <a:pt x="277" y="9"/>
                </a:lnTo>
                <a:lnTo>
                  <a:pt x="281" y="19"/>
                </a:lnTo>
                <a:lnTo>
                  <a:pt x="281" y="28"/>
                </a:lnTo>
                <a:lnTo>
                  <a:pt x="286" y="37"/>
                </a:lnTo>
                <a:lnTo>
                  <a:pt x="291" y="47"/>
                </a:lnTo>
                <a:lnTo>
                  <a:pt x="295" y="51"/>
                </a:lnTo>
                <a:lnTo>
                  <a:pt x="305" y="61"/>
                </a:lnTo>
                <a:lnTo>
                  <a:pt x="309" y="65"/>
                </a:lnTo>
                <a:lnTo>
                  <a:pt x="314" y="75"/>
                </a:lnTo>
                <a:lnTo>
                  <a:pt x="324" y="80"/>
                </a:lnTo>
                <a:lnTo>
                  <a:pt x="333" y="84"/>
                </a:lnTo>
                <a:lnTo>
                  <a:pt x="342" y="94"/>
                </a:lnTo>
                <a:lnTo>
                  <a:pt x="347" y="98"/>
                </a:lnTo>
                <a:lnTo>
                  <a:pt x="356" y="103"/>
                </a:lnTo>
                <a:lnTo>
                  <a:pt x="366" y="108"/>
                </a:lnTo>
                <a:lnTo>
                  <a:pt x="375" y="112"/>
                </a:lnTo>
                <a:lnTo>
                  <a:pt x="384" y="122"/>
                </a:lnTo>
                <a:lnTo>
                  <a:pt x="389" y="126"/>
                </a:lnTo>
                <a:lnTo>
                  <a:pt x="399" y="136"/>
                </a:lnTo>
                <a:lnTo>
                  <a:pt x="408" y="145"/>
                </a:lnTo>
                <a:lnTo>
                  <a:pt x="413" y="150"/>
                </a:lnTo>
                <a:lnTo>
                  <a:pt x="422" y="159"/>
                </a:lnTo>
                <a:lnTo>
                  <a:pt x="427" y="169"/>
                </a:lnTo>
                <a:lnTo>
                  <a:pt x="427" y="178"/>
                </a:lnTo>
                <a:lnTo>
                  <a:pt x="431" y="187"/>
                </a:lnTo>
                <a:lnTo>
                  <a:pt x="431" y="197"/>
                </a:lnTo>
                <a:lnTo>
                  <a:pt x="431" y="206"/>
                </a:lnTo>
                <a:lnTo>
                  <a:pt x="431" y="220"/>
                </a:lnTo>
                <a:lnTo>
                  <a:pt x="427" y="234"/>
                </a:lnTo>
                <a:lnTo>
                  <a:pt x="417" y="248"/>
                </a:lnTo>
                <a:lnTo>
                  <a:pt x="413" y="262"/>
                </a:lnTo>
                <a:lnTo>
                  <a:pt x="403" y="276"/>
                </a:lnTo>
                <a:lnTo>
                  <a:pt x="399" y="286"/>
                </a:lnTo>
                <a:lnTo>
                  <a:pt x="394" y="290"/>
                </a:lnTo>
                <a:lnTo>
                  <a:pt x="403" y="300"/>
                </a:lnTo>
                <a:lnTo>
                  <a:pt x="403" y="304"/>
                </a:lnTo>
                <a:lnTo>
                  <a:pt x="408" y="309"/>
                </a:lnTo>
                <a:lnTo>
                  <a:pt x="408" y="314"/>
                </a:lnTo>
                <a:lnTo>
                  <a:pt x="408" y="318"/>
                </a:lnTo>
                <a:lnTo>
                  <a:pt x="403" y="328"/>
                </a:lnTo>
                <a:lnTo>
                  <a:pt x="394" y="337"/>
                </a:lnTo>
                <a:lnTo>
                  <a:pt x="384" y="342"/>
                </a:lnTo>
                <a:lnTo>
                  <a:pt x="375" y="351"/>
                </a:lnTo>
                <a:lnTo>
                  <a:pt x="366" y="356"/>
                </a:lnTo>
                <a:lnTo>
                  <a:pt x="352" y="361"/>
                </a:lnTo>
                <a:lnTo>
                  <a:pt x="347" y="361"/>
                </a:lnTo>
                <a:lnTo>
                  <a:pt x="342" y="361"/>
                </a:lnTo>
                <a:lnTo>
                  <a:pt x="338" y="361"/>
                </a:lnTo>
                <a:lnTo>
                  <a:pt x="333" y="361"/>
                </a:lnTo>
                <a:lnTo>
                  <a:pt x="328" y="356"/>
                </a:lnTo>
                <a:lnTo>
                  <a:pt x="314" y="375"/>
                </a:lnTo>
                <a:lnTo>
                  <a:pt x="305" y="384"/>
                </a:lnTo>
                <a:lnTo>
                  <a:pt x="295" y="393"/>
                </a:lnTo>
                <a:lnTo>
                  <a:pt x="291" y="398"/>
                </a:lnTo>
                <a:lnTo>
                  <a:pt x="286" y="403"/>
                </a:lnTo>
                <a:lnTo>
                  <a:pt x="277" y="407"/>
                </a:lnTo>
                <a:lnTo>
                  <a:pt x="272" y="412"/>
                </a:lnTo>
                <a:lnTo>
                  <a:pt x="267" y="417"/>
                </a:lnTo>
                <a:lnTo>
                  <a:pt x="258" y="421"/>
                </a:lnTo>
                <a:lnTo>
                  <a:pt x="249" y="421"/>
                </a:lnTo>
                <a:lnTo>
                  <a:pt x="239" y="426"/>
                </a:lnTo>
                <a:lnTo>
                  <a:pt x="230" y="426"/>
                </a:lnTo>
                <a:lnTo>
                  <a:pt x="216" y="431"/>
                </a:lnTo>
                <a:lnTo>
                  <a:pt x="202" y="431"/>
                </a:lnTo>
                <a:lnTo>
                  <a:pt x="188" y="436"/>
                </a:lnTo>
                <a:lnTo>
                  <a:pt x="178" y="436"/>
                </a:lnTo>
                <a:lnTo>
                  <a:pt x="164" y="436"/>
                </a:lnTo>
                <a:lnTo>
                  <a:pt x="145" y="436"/>
                </a:lnTo>
                <a:lnTo>
                  <a:pt x="131" y="436"/>
                </a:lnTo>
                <a:lnTo>
                  <a:pt x="117" y="431"/>
                </a:lnTo>
                <a:lnTo>
                  <a:pt x="103" y="431"/>
                </a:lnTo>
                <a:lnTo>
                  <a:pt x="89" y="426"/>
                </a:lnTo>
                <a:lnTo>
                  <a:pt x="75" y="426"/>
                </a:lnTo>
                <a:lnTo>
                  <a:pt x="61" y="421"/>
                </a:lnTo>
                <a:lnTo>
                  <a:pt x="52" y="417"/>
                </a:lnTo>
                <a:lnTo>
                  <a:pt x="38" y="412"/>
                </a:lnTo>
                <a:lnTo>
                  <a:pt x="28" y="407"/>
                </a:lnTo>
                <a:lnTo>
                  <a:pt x="19" y="403"/>
                </a:lnTo>
                <a:lnTo>
                  <a:pt x="14" y="398"/>
                </a:lnTo>
                <a:lnTo>
                  <a:pt x="9" y="389"/>
                </a:lnTo>
                <a:lnTo>
                  <a:pt x="5" y="379"/>
                </a:lnTo>
                <a:lnTo>
                  <a:pt x="5" y="375"/>
                </a:lnTo>
                <a:lnTo>
                  <a:pt x="0" y="361"/>
                </a:lnTo>
                <a:lnTo>
                  <a:pt x="0" y="356"/>
                </a:lnTo>
                <a:lnTo>
                  <a:pt x="5" y="347"/>
                </a:lnTo>
                <a:lnTo>
                  <a:pt x="5" y="337"/>
                </a:lnTo>
                <a:lnTo>
                  <a:pt x="5" y="328"/>
                </a:lnTo>
                <a:lnTo>
                  <a:pt x="5" y="318"/>
                </a:lnTo>
                <a:lnTo>
                  <a:pt x="9" y="314"/>
                </a:lnTo>
                <a:lnTo>
                  <a:pt x="9" y="304"/>
                </a:lnTo>
                <a:lnTo>
                  <a:pt x="14" y="295"/>
                </a:lnTo>
                <a:lnTo>
                  <a:pt x="14" y="286"/>
                </a:lnTo>
                <a:lnTo>
                  <a:pt x="19" y="281"/>
                </a:lnTo>
                <a:lnTo>
                  <a:pt x="19" y="272"/>
                </a:lnTo>
                <a:lnTo>
                  <a:pt x="19" y="258"/>
                </a:lnTo>
                <a:lnTo>
                  <a:pt x="23" y="248"/>
                </a:lnTo>
                <a:lnTo>
                  <a:pt x="23" y="239"/>
                </a:lnTo>
                <a:lnTo>
                  <a:pt x="23" y="229"/>
                </a:lnTo>
                <a:lnTo>
                  <a:pt x="23" y="215"/>
                </a:lnTo>
                <a:lnTo>
                  <a:pt x="23" y="206"/>
                </a:lnTo>
                <a:lnTo>
                  <a:pt x="23" y="197"/>
                </a:lnTo>
                <a:lnTo>
                  <a:pt x="23" y="187"/>
                </a:lnTo>
                <a:lnTo>
                  <a:pt x="23" y="178"/>
                </a:lnTo>
                <a:lnTo>
                  <a:pt x="28" y="164"/>
                </a:lnTo>
                <a:lnTo>
                  <a:pt x="28" y="159"/>
                </a:lnTo>
                <a:lnTo>
                  <a:pt x="33" y="150"/>
                </a:lnTo>
                <a:lnTo>
                  <a:pt x="38" y="140"/>
                </a:lnTo>
                <a:lnTo>
                  <a:pt x="47" y="131"/>
                </a:lnTo>
                <a:lnTo>
                  <a:pt x="52" y="122"/>
                </a:lnTo>
                <a:lnTo>
                  <a:pt x="61" y="117"/>
                </a:lnTo>
                <a:lnTo>
                  <a:pt x="70" y="112"/>
                </a:lnTo>
                <a:lnTo>
                  <a:pt x="80" y="108"/>
                </a:lnTo>
                <a:lnTo>
                  <a:pt x="94" y="103"/>
                </a:lnTo>
                <a:lnTo>
                  <a:pt x="103" y="98"/>
                </a:lnTo>
                <a:lnTo>
                  <a:pt x="113" y="98"/>
                </a:lnTo>
                <a:lnTo>
                  <a:pt x="122" y="94"/>
                </a:lnTo>
                <a:lnTo>
                  <a:pt x="131" y="89"/>
                </a:lnTo>
                <a:lnTo>
                  <a:pt x="136" y="80"/>
                </a:lnTo>
                <a:lnTo>
                  <a:pt x="145" y="75"/>
                </a:lnTo>
                <a:lnTo>
                  <a:pt x="159" y="65"/>
                </a:lnTo>
                <a:lnTo>
                  <a:pt x="178" y="47"/>
                </a:lnTo>
                <a:lnTo>
                  <a:pt x="188" y="42"/>
                </a:lnTo>
                <a:lnTo>
                  <a:pt x="202" y="33"/>
                </a:lnTo>
                <a:lnTo>
                  <a:pt x="216" y="23"/>
                </a:lnTo>
                <a:lnTo>
                  <a:pt x="230" y="19"/>
                </a:lnTo>
                <a:lnTo>
                  <a:pt x="239" y="9"/>
                </a:lnTo>
                <a:lnTo>
                  <a:pt x="253" y="5"/>
                </a:lnTo>
                <a:lnTo>
                  <a:pt x="267" y="0"/>
                </a:lnTo>
                <a:lnTo>
                  <a:pt x="277" y="0"/>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8" name="未知"/>
          <p:cNvSpPr/>
          <p:nvPr/>
        </p:nvSpPr>
        <p:spPr>
          <a:xfrm>
            <a:off x="7983538" y="2589213"/>
            <a:ext cx="171450" cy="147637"/>
          </a:xfrm>
          <a:custGeom>
            <a:avLst/>
            <a:gdLst>
              <a:gd name="txL" fmla="*/ 0 w 117"/>
              <a:gd name="txT" fmla="*/ 0 h 93"/>
              <a:gd name="txR" fmla="*/ 117 w 117"/>
              <a:gd name="txB" fmla="*/ 93 h 93"/>
            </a:gdLst>
            <a:ahLst/>
            <a:cxnLst>
              <a:cxn ang="0">
                <a:pos x="221177827" y="0"/>
              </a:cxn>
              <a:cxn ang="0">
                <a:pos x="212587742" y="10080591"/>
              </a:cxn>
              <a:cxn ang="0">
                <a:pos x="191113996" y="10080591"/>
              </a:cxn>
              <a:cxn ang="0">
                <a:pos x="171788504" y="10080591"/>
              </a:cxn>
              <a:cxn ang="0">
                <a:pos x="150314758" y="10080591"/>
              </a:cxn>
              <a:cxn ang="0">
                <a:pos x="130987800" y="22680536"/>
              </a:cxn>
              <a:cxn ang="0">
                <a:pos x="111662308" y="22680536"/>
              </a:cxn>
              <a:cxn ang="0">
                <a:pos x="90188562" y="22680536"/>
              </a:cxn>
              <a:cxn ang="0">
                <a:pos x="70863069" y="35282068"/>
              </a:cxn>
              <a:cxn ang="0">
                <a:pos x="51536112" y="35282068"/>
              </a:cxn>
              <a:cxn ang="0">
                <a:pos x="30062365" y="45362659"/>
              </a:cxn>
              <a:cxn ang="0">
                <a:pos x="19325492" y="57962604"/>
              </a:cxn>
              <a:cxn ang="0">
                <a:pos x="10736873" y="70564136"/>
              </a:cxn>
              <a:cxn ang="0">
                <a:pos x="0" y="93244672"/>
              </a:cxn>
              <a:cxn ang="0">
                <a:pos x="0" y="105846204"/>
              </a:cxn>
              <a:cxn ang="0">
                <a:pos x="0" y="128526740"/>
              </a:cxn>
              <a:cxn ang="0">
                <a:pos x="10736873" y="153728217"/>
              </a:cxn>
              <a:cxn ang="0">
                <a:pos x="19325492" y="176410340"/>
              </a:cxn>
              <a:cxn ang="0">
                <a:pos x="30062365" y="199090876"/>
              </a:cxn>
              <a:cxn ang="0">
                <a:pos x="51536112" y="211692408"/>
              </a:cxn>
              <a:cxn ang="0">
                <a:pos x="70863069" y="224292353"/>
              </a:cxn>
              <a:cxn ang="0">
                <a:pos x="100925435" y="234372944"/>
              </a:cxn>
              <a:cxn ang="0">
                <a:pos x="130987800" y="234372944"/>
              </a:cxn>
              <a:cxn ang="0">
                <a:pos x="171788504" y="234372944"/>
              </a:cxn>
              <a:cxn ang="0">
                <a:pos x="212587742" y="224292353"/>
              </a:cxn>
              <a:cxn ang="0">
                <a:pos x="251240192" y="199090876"/>
              </a:cxn>
            </a:cxnLst>
            <a:rect l="txL" t="txT" r="txR" b="txB"/>
            <a:pathLst>
              <a:path w="117" h="93">
                <a:moveTo>
                  <a:pt x="103" y="0"/>
                </a:moveTo>
                <a:lnTo>
                  <a:pt x="99" y="4"/>
                </a:lnTo>
                <a:lnTo>
                  <a:pt x="89" y="4"/>
                </a:lnTo>
                <a:lnTo>
                  <a:pt x="80" y="4"/>
                </a:lnTo>
                <a:lnTo>
                  <a:pt x="70" y="4"/>
                </a:lnTo>
                <a:lnTo>
                  <a:pt x="61" y="9"/>
                </a:lnTo>
                <a:lnTo>
                  <a:pt x="52" y="9"/>
                </a:lnTo>
                <a:lnTo>
                  <a:pt x="42" y="9"/>
                </a:lnTo>
                <a:lnTo>
                  <a:pt x="33" y="14"/>
                </a:lnTo>
                <a:lnTo>
                  <a:pt x="24" y="14"/>
                </a:lnTo>
                <a:lnTo>
                  <a:pt x="14" y="18"/>
                </a:lnTo>
                <a:lnTo>
                  <a:pt x="9" y="23"/>
                </a:lnTo>
                <a:lnTo>
                  <a:pt x="5" y="28"/>
                </a:lnTo>
                <a:lnTo>
                  <a:pt x="0" y="37"/>
                </a:lnTo>
                <a:lnTo>
                  <a:pt x="0" y="42"/>
                </a:lnTo>
                <a:lnTo>
                  <a:pt x="0" y="51"/>
                </a:lnTo>
                <a:lnTo>
                  <a:pt x="5" y="61"/>
                </a:lnTo>
                <a:lnTo>
                  <a:pt x="9" y="70"/>
                </a:lnTo>
                <a:lnTo>
                  <a:pt x="14" y="79"/>
                </a:lnTo>
                <a:lnTo>
                  <a:pt x="24" y="84"/>
                </a:lnTo>
                <a:lnTo>
                  <a:pt x="33" y="89"/>
                </a:lnTo>
                <a:lnTo>
                  <a:pt x="47" y="93"/>
                </a:lnTo>
                <a:lnTo>
                  <a:pt x="61" y="93"/>
                </a:lnTo>
                <a:lnTo>
                  <a:pt x="80" y="93"/>
                </a:lnTo>
                <a:lnTo>
                  <a:pt x="99" y="89"/>
                </a:lnTo>
                <a:lnTo>
                  <a:pt x="117" y="7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9" name="未知"/>
          <p:cNvSpPr/>
          <p:nvPr/>
        </p:nvSpPr>
        <p:spPr>
          <a:xfrm>
            <a:off x="7935913" y="2520950"/>
            <a:ext cx="76200" cy="23813"/>
          </a:xfrm>
          <a:custGeom>
            <a:avLst/>
            <a:gdLst>
              <a:gd name="txL" fmla="*/ 0 w 52"/>
              <a:gd name="txT" fmla="*/ 0 h 15"/>
              <a:gd name="txR" fmla="*/ 52 w 52"/>
              <a:gd name="txB" fmla="*/ 15 h 15"/>
            </a:gdLst>
            <a:ahLst/>
            <a:cxnLst>
              <a:cxn ang="0">
                <a:pos x="111662308" y="25202092"/>
              </a:cxn>
              <a:cxn ang="0">
                <a:pos x="111662308" y="25202092"/>
              </a:cxn>
              <a:cxn ang="0">
                <a:pos x="100925435" y="12601840"/>
              </a:cxn>
              <a:cxn ang="0">
                <a:pos x="100925435" y="12601840"/>
              </a:cxn>
              <a:cxn ang="0">
                <a:pos x="90188562" y="0"/>
              </a:cxn>
              <a:cxn ang="0">
                <a:pos x="81599942" y="0"/>
              </a:cxn>
              <a:cxn ang="0">
                <a:pos x="70863069" y="0"/>
              </a:cxn>
              <a:cxn ang="0">
                <a:pos x="51536112" y="0"/>
              </a:cxn>
              <a:cxn ang="0">
                <a:pos x="40799238" y="0"/>
              </a:cxn>
              <a:cxn ang="0">
                <a:pos x="30062365" y="0"/>
              </a:cxn>
              <a:cxn ang="0">
                <a:pos x="21473746" y="12601840"/>
              </a:cxn>
              <a:cxn ang="0">
                <a:pos x="10736873" y="12601840"/>
              </a:cxn>
              <a:cxn ang="0">
                <a:pos x="10736873" y="25202092"/>
              </a:cxn>
              <a:cxn ang="0">
                <a:pos x="0" y="25202092"/>
              </a:cxn>
              <a:cxn ang="0">
                <a:pos x="0" y="37803931"/>
              </a:cxn>
            </a:cxnLst>
            <a:rect l="txL" t="txT" r="txR" b="txB"/>
            <a:pathLst>
              <a:path w="52" h="15">
                <a:moveTo>
                  <a:pt x="52" y="10"/>
                </a:moveTo>
                <a:lnTo>
                  <a:pt x="52" y="10"/>
                </a:lnTo>
                <a:lnTo>
                  <a:pt x="47" y="5"/>
                </a:lnTo>
                <a:lnTo>
                  <a:pt x="42" y="0"/>
                </a:lnTo>
                <a:lnTo>
                  <a:pt x="38" y="0"/>
                </a:lnTo>
                <a:lnTo>
                  <a:pt x="33" y="0"/>
                </a:lnTo>
                <a:lnTo>
                  <a:pt x="24" y="0"/>
                </a:lnTo>
                <a:lnTo>
                  <a:pt x="19" y="0"/>
                </a:lnTo>
                <a:lnTo>
                  <a:pt x="14" y="0"/>
                </a:lnTo>
                <a:lnTo>
                  <a:pt x="10" y="5"/>
                </a:lnTo>
                <a:lnTo>
                  <a:pt x="5" y="5"/>
                </a:lnTo>
                <a:lnTo>
                  <a:pt x="5" y="10"/>
                </a:lnTo>
                <a:lnTo>
                  <a:pt x="0" y="10"/>
                </a:lnTo>
                <a:lnTo>
                  <a:pt x="0" y="1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0" name="未知"/>
          <p:cNvSpPr/>
          <p:nvPr/>
        </p:nvSpPr>
        <p:spPr>
          <a:xfrm>
            <a:off x="7950200" y="2520950"/>
            <a:ext cx="280988" cy="306388"/>
          </a:xfrm>
          <a:custGeom>
            <a:avLst/>
            <a:gdLst>
              <a:gd name="txL" fmla="*/ 0 w 192"/>
              <a:gd name="txT" fmla="*/ 0 h 193"/>
              <a:gd name="txR" fmla="*/ 192 w 192"/>
              <a:gd name="txB" fmla="*/ 193 h 193"/>
            </a:gdLst>
            <a:ahLst/>
            <a:cxnLst>
              <a:cxn ang="0">
                <a:pos x="38552432" y="0"/>
              </a:cxn>
              <a:cxn ang="0">
                <a:pos x="19275484" y="25201604"/>
              </a:cxn>
              <a:cxn ang="0">
                <a:pos x="8567207" y="47883841"/>
              </a:cxn>
              <a:cxn ang="0">
                <a:pos x="8567207" y="83166086"/>
              </a:cxn>
              <a:cxn ang="0">
                <a:pos x="0" y="118448331"/>
              </a:cxn>
              <a:cxn ang="0">
                <a:pos x="8567207" y="166330584"/>
              </a:cxn>
              <a:cxn ang="0">
                <a:pos x="19275484" y="214214425"/>
              </a:cxn>
              <a:cxn ang="0">
                <a:pos x="29985225" y="249496670"/>
              </a:cxn>
              <a:cxn ang="0">
                <a:pos x="49260709" y="297378923"/>
              </a:cxn>
              <a:cxn ang="0">
                <a:pos x="68536193" y="342741809"/>
              </a:cxn>
              <a:cxn ang="0">
                <a:pos x="100663951" y="378024054"/>
              </a:cxn>
              <a:cxn ang="0">
                <a:pos x="139214919" y="413306299"/>
              </a:cxn>
              <a:cxn ang="0">
                <a:pos x="179908421" y="438507903"/>
              </a:cxn>
              <a:cxn ang="0">
                <a:pos x="231311663" y="461190140"/>
              </a:cxn>
              <a:cxn ang="0">
                <a:pos x="280572372" y="473790148"/>
              </a:cxn>
              <a:cxn ang="0">
                <a:pos x="351251098" y="486391744"/>
              </a:cxn>
              <a:cxn ang="0">
                <a:pos x="411220084" y="486391744"/>
              </a:cxn>
            </a:cxnLst>
            <a:rect l="txL" t="txT" r="txR" b="txB"/>
            <a:pathLst>
              <a:path w="192" h="193">
                <a:moveTo>
                  <a:pt x="18" y="0"/>
                </a:moveTo>
                <a:lnTo>
                  <a:pt x="9" y="10"/>
                </a:lnTo>
                <a:lnTo>
                  <a:pt x="4" y="19"/>
                </a:lnTo>
                <a:lnTo>
                  <a:pt x="4" y="33"/>
                </a:lnTo>
                <a:lnTo>
                  <a:pt x="0" y="47"/>
                </a:lnTo>
                <a:lnTo>
                  <a:pt x="4" y="66"/>
                </a:lnTo>
                <a:lnTo>
                  <a:pt x="9" y="85"/>
                </a:lnTo>
                <a:lnTo>
                  <a:pt x="14" y="99"/>
                </a:lnTo>
                <a:lnTo>
                  <a:pt x="23" y="118"/>
                </a:lnTo>
                <a:lnTo>
                  <a:pt x="32" y="136"/>
                </a:lnTo>
                <a:lnTo>
                  <a:pt x="47" y="150"/>
                </a:lnTo>
                <a:lnTo>
                  <a:pt x="65" y="164"/>
                </a:lnTo>
                <a:lnTo>
                  <a:pt x="84" y="174"/>
                </a:lnTo>
                <a:lnTo>
                  <a:pt x="108" y="183"/>
                </a:lnTo>
                <a:lnTo>
                  <a:pt x="131" y="188"/>
                </a:lnTo>
                <a:lnTo>
                  <a:pt x="164" y="193"/>
                </a:lnTo>
                <a:lnTo>
                  <a:pt x="192" y="193"/>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1" name="未知"/>
          <p:cNvSpPr/>
          <p:nvPr/>
        </p:nvSpPr>
        <p:spPr>
          <a:xfrm>
            <a:off x="8210550" y="2781300"/>
            <a:ext cx="49213" cy="82550"/>
          </a:xfrm>
          <a:custGeom>
            <a:avLst/>
            <a:gdLst>
              <a:gd name="txL" fmla="*/ 0 w 33"/>
              <a:gd name="txT" fmla="*/ 0 h 52"/>
              <a:gd name="txR" fmla="*/ 33 w 33"/>
              <a:gd name="txB" fmla="*/ 52 h 52"/>
            </a:gdLst>
            <a:ahLst/>
            <a:cxnLst>
              <a:cxn ang="0">
                <a:pos x="0" y="0"/>
              </a:cxn>
              <a:cxn ang="0">
                <a:pos x="11120647" y="0"/>
              </a:cxn>
              <a:cxn ang="0">
                <a:pos x="11120647" y="12601575"/>
              </a:cxn>
              <a:cxn ang="0">
                <a:pos x="20016269" y="12601575"/>
              </a:cxn>
              <a:cxn ang="0">
                <a:pos x="20016269" y="12601575"/>
              </a:cxn>
              <a:cxn ang="0">
                <a:pos x="31135425" y="25201563"/>
              </a:cxn>
              <a:cxn ang="0">
                <a:pos x="31135425" y="35282188"/>
              </a:cxn>
              <a:cxn ang="0">
                <a:pos x="42256071" y="35282188"/>
              </a:cxn>
              <a:cxn ang="0">
                <a:pos x="42256071" y="47883763"/>
              </a:cxn>
              <a:cxn ang="0">
                <a:pos x="42256071" y="60483750"/>
              </a:cxn>
              <a:cxn ang="0">
                <a:pos x="42256071" y="73085325"/>
              </a:cxn>
              <a:cxn ang="0">
                <a:pos x="42256071" y="83165950"/>
              </a:cxn>
              <a:cxn ang="0">
                <a:pos x="42256071" y="83165950"/>
              </a:cxn>
              <a:cxn ang="0">
                <a:pos x="31135425" y="95765938"/>
              </a:cxn>
              <a:cxn ang="0">
                <a:pos x="31135425" y="108367513"/>
              </a:cxn>
              <a:cxn ang="0">
                <a:pos x="31135425" y="118448138"/>
              </a:cxn>
              <a:cxn ang="0">
                <a:pos x="31135425" y="131048125"/>
              </a:cxn>
              <a:cxn ang="0">
                <a:pos x="42256071" y="118448138"/>
              </a:cxn>
              <a:cxn ang="0">
                <a:pos x="51151694" y="108367513"/>
              </a:cxn>
              <a:cxn ang="0">
                <a:pos x="51151694" y="95765938"/>
              </a:cxn>
              <a:cxn ang="0">
                <a:pos x="62270849" y="95765938"/>
              </a:cxn>
              <a:cxn ang="0">
                <a:pos x="73391496" y="83165950"/>
              </a:cxn>
              <a:cxn ang="0">
                <a:pos x="73391496" y="73085325"/>
              </a:cxn>
              <a:cxn ang="0">
                <a:pos x="73391496" y="60483750"/>
              </a:cxn>
              <a:cxn ang="0">
                <a:pos x="73391496" y="47883763"/>
              </a:cxn>
              <a:cxn ang="0">
                <a:pos x="62270849" y="47883763"/>
              </a:cxn>
              <a:cxn ang="0">
                <a:pos x="51151694" y="35282188"/>
              </a:cxn>
              <a:cxn ang="0">
                <a:pos x="51151694" y="25201563"/>
              </a:cxn>
              <a:cxn ang="0">
                <a:pos x="42256071" y="25201563"/>
              </a:cxn>
              <a:cxn ang="0">
                <a:pos x="31135425" y="12601575"/>
              </a:cxn>
              <a:cxn ang="0">
                <a:pos x="20016269" y="12601575"/>
              </a:cxn>
              <a:cxn ang="0">
                <a:pos x="11120647" y="0"/>
              </a:cxn>
              <a:cxn ang="0">
                <a:pos x="0" y="0"/>
              </a:cxn>
            </a:cxnLst>
            <a:rect l="txL" t="txT" r="txR" b="txB"/>
            <a:pathLst>
              <a:path w="33" h="52">
                <a:moveTo>
                  <a:pt x="0" y="0"/>
                </a:moveTo>
                <a:lnTo>
                  <a:pt x="5" y="0"/>
                </a:lnTo>
                <a:lnTo>
                  <a:pt x="5" y="5"/>
                </a:lnTo>
                <a:lnTo>
                  <a:pt x="9" y="5"/>
                </a:lnTo>
                <a:lnTo>
                  <a:pt x="14" y="10"/>
                </a:lnTo>
                <a:lnTo>
                  <a:pt x="14" y="14"/>
                </a:lnTo>
                <a:lnTo>
                  <a:pt x="19" y="14"/>
                </a:lnTo>
                <a:lnTo>
                  <a:pt x="19" y="19"/>
                </a:lnTo>
                <a:lnTo>
                  <a:pt x="19" y="24"/>
                </a:lnTo>
                <a:lnTo>
                  <a:pt x="19" y="29"/>
                </a:lnTo>
                <a:lnTo>
                  <a:pt x="19" y="33"/>
                </a:lnTo>
                <a:lnTo>
                  <a:pt x="14" y="38"/>
                </a:lnTo>
                <a:lnTo>
                  <a:pt x="14" y="43"/>
                </a:lnTo>
                <a:lnTo>
                  <a:pt x="14" y="47"/>
                </a:lnTo>
                <a:lnTo>
                  <a:pt x="14" y="52"/>
                </a:lnTo>
                <a:lnTo>
                  <a:pt x="19" y="47"/>
                </a:lnTo>
                <a:lnTo>
                  <a:pt x="23" y="43"/>
                </a:lnTo>
                <a:lnTo>
                  <a:pt x="23" y="38"/>
                </a:lnTo>
                <a:lnTo>
                  <a:pt x="28" y="38"/>
                </a:lnTo>
                <a:lnTo>
                  <a:pt x="33" y="33"/>
                </a:lnTo>
                <a:lnTo>
                  <a:pt x="33" y="29"/>
                </a:lnTo>
                <a:lnTo>
                  <a:pt x="33" y="24"/>
                </a:lnTo>
                <a:lnTo>
                  <a:pt x="33" y="19"/>
                </a:lnTo>
                <a:lnTo>
                  <a:pt x="28" y="19"/>
                </a:lnTo>
                <a:lnTo>
                  <a:pt x="23" y="14"/>
                </a:lnTo>
                <a:lnTo>
                  <a:pt x="23" y="10"/>
                </a:lnTo>
                <a:lnTo>
                  <a:pt x="19" y="10"/>
                </a:lnTo>
                <a:lnTo>
                  <a:pt x="14" y="5"/>
                </a:lnTo>
                <a:lnTo>
                  <a:pt x="9" y="5"/>
                </a:lnTo>
                <a:lnTo>
                  <a:pt x="5" y="0"/>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2" name="未知"/>
          <p:cNvSpPr/>
          <p:nvPr/>
        </p:nvSpPr>
        <p:spPr>
          <a:xfrm>
            <a:off x="8355013" y="2492375"/>
            <a:ext cx="47625" cy="155575"/>
          </a:xfrm>
          <a:custGeom>
            <a:avLst/>
            <a:gdLst>
              <a:gd name="txL" fmla="*/ 0 w 33"/>
              <a:gd name="txT" fmla="*/ 0 h 98"/>
              <a:gd name="txR" fmla="*/ 33 w 33"/>
              <a:gd name="txB" fmla="*/ 98 h 98"/>
            </a:gdLst>
            <a:ahLst/>
            <a:cxnLst>
              <a:cxn ang="0">
                <a:pos x="0" y="0"/>
              </a:cxn>
              <a:cxn ang="0">
                <a:pos x="20828000" y="22682200"/>
              </a:cxn>
              <a:cxn ang="0">
                <a:pos x="29159489" y="35282188"/>
              </a:cxn>
              <a:cxn ang="0">
                <a:pos x="29159489" y="57964388"/>
              </a:cxn>
              <a:cxn ang="0">
                <a:pos x="39572045" y="93246575"/>
              </a:cxn>
              <a:cxn ang="0">
                <a:pos x="29159489" y="118448138"/>
              </a:cxn>
              <a:cxn ang="0">
                <a:pos x="29159489" y="141128750"/>
              </a:cxn>
              <a:cxn ang="0">
                <a:pos x="29159489" y="163810950"/>
              </a:cxn>
              <a:cxn ang="0">
                <a:pos x="10414000" y="246975313"/>
              </a:cxn>
              <a:cxn ang="0">
                <a:pos x="39572045" y="199093138"/>
              </a:cxn>
              <a:cxn ang="0">
                <a:pos x="49986045" y="163810950"/>
              </a:cxn>
              <a:cxn ang="0">
                <a:pos x="58317534" y="141128750"/>
              </a:cxn>
              <a:cxn ang="0">
                <a:pos x="68731534" y="118448138"/>
              </a:cxn>
              <a:cxn ang="0">
                <a:pos x="68731534" y="93246575"/>
              </a:cxn>
              <a:cxn ang="0">
                <a:pos x="68731534" y="70564375"/>
              </a:cxn>
              <a:cxn ang="0">
                <a:pos x="68731534" y="57964388"/>
              </a:cxn>
              <a:cxn ang="0">
                <a:pos x="58317534" y="35282188"/>
              </a:cxn>
              <a:cxn ang="0">
                <a:pos x="49986045" y="22682200"/>
              </a:cxn>
              <a:cxn ang="0">
                <a:pos x="39572045" y="10080625"/>
              </a:cxn>
              <a:cxn ang="0">
                <a:pos x="29159489" y="10080625"/>
              </a:cxn>
              <a:cxn ang="0">
                <a:pos x="0" y="0"/>
              </a:cxn>
            </a:cxnLst>
            <a:rect l="txL" t="txT" r="txR" b="txB"/>
            <a:pathLst>
              <a:path w="33" h="98">
                <a:moveTo>
                  <a:pt x="0" y="0"/>
                </a:moveTo>
                <a:lnTo>
                  <a:pt x="10" y="9"/>
                </a:lnTo>
                <a:lnTo>
                  <a:pt x="14" y="14"/>
                </a:lnTo>
                <a:lnTo>
                  <a:pt x="14" y="23"/>
                </a:lnTo>
                <a:lnTo>
                  <a:pt x="19" y="37"/>
                </a:lnTo>
                <a:lnTo>
                  <a:pt x="14" y="47"/>
                </a:lnTo>
                <a:lnTo>
                  <a:pt x="14" y="56"/>
                </a:lnTo>
                <a:lnTo>
                  <a:pt x="14" y="65"/>
                </a:lnTo>
                <a:lnTo>
                  <a:pt x="5" y="98"/>
                </a:lnTo>
                <a:lnTo>
                  <a:pt x="19" y="79"/>
                </a:lnTo>
                <a:lnTo>
                  <a:pt x="24" y="65"/>
                </a:lnTo>
                <a:lnTo>
                  <a:pt x="28" y="56"/>
                </a:lnTo>
                <a:lnTo>
                  <a:pt x="33" y="47"/>
                </a:lnTo>
                <a:lnTo>
                  <a:pt x="33" y="37"/>
                </a:lnTo>
                <a:lnTo>
                  <a:pt x="33" y="28"/>
                </a:lnTo>
                <a:lnTo>
                  <a:pt x="33" y="23"/>
                </a:lnTo>
                <a:lnTo>
                  <a:pt x="28" y="14"/>
                </a:lnTo>
                <a:lnTo>
                  <a:pt x="24" y="9"/>
                </a:lnTo>
                <a:lnTo>
                  <a:pt x="19" y="4"/>
                </a:lnTo>
                <a:lnTo>
                  <a:pt x="14" y="4"/>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3" name="未知"/>
          <p:cNvSpPr/>
          <p:nvPr/>
        </p:nvSpPr>
        <p:spPr>
          <a:xfrm>
            <a:off x="8335963" y="2744788"/>
            <a:ext cx="25400" cy="96837"/>
          </a:xfrm>
          <a:custGeom>
            <a:avLst/>
            <a:gdLst>
              <a:gd name="txL" fmla="*/ 0 w 19"/>
              <a:gd name="txT" fmla="*/ 0 h 61"/>
              <a:gd name="txR" fmla="*/ 19 w 19"/>
              <a:gd name="txB" fmla="*/ 61 h 61"/>
            </a:gdLst>
            <a:ahLst/>
            <a:cxnLst>
              <a:cxn ang="0">
                <a:pos x="0" y="153727944"/>
              </a:cxn>
              <a:cxn ang="0">
                <a:pos x="0" y="153727944"/>
              </a:cxn>
              <a:cxn ang="0">
                <a:pos x="0" y="153727944"/>
              </a:cxn>
              <a:cxn ang="0">
                <a:pos x="0" y="153727944"/>
              </a:cxn>
              <a:cxn ang="0">
                <a:pos x="0" y="141128021"/>
              </a:cxn>
              <a:cxn ang="0">
                <a:pos x="8935453" y="141128021"/>
              </a:cxn>
              <a:cxn ang="0">
                <a:pos x="8935453" y="131047448"/>
              </a:cxn>
              <a:cxn ang="0">
                <a:pos x="8935453" y="131047448"/>
              </a:cxn>
              <a:cxn ang="0">
                <a:pos x="17870905" y="118445938"/>
              </a:cxn>
              <a:cxn ang="0">
                <a:pos x="17870905" y="118445938"/>
              </a:cxn>
              <a:cxn ang="0">
                <a:pos x="17870905" y="105846016"/>
              </a:cxn>
              <a:cxn ang="0">
                <a:pos x="17870905" y="105846016"/>
              </a:cxn>
              <a:cxn ang="0">
                <a:pos x="17870905" y="93244506"/>
              </a:cxn>
              <a:cxn ang="0">
                <a:pos x="25020337" y="93244506"/>
              </a:cxn>
              <a:cxn ang="0">
                <a:pos x="25020337" y="93244506"/>
              </a:cxn>
              <a:cxn ang="0">
                <a:pos x="25020337" y="83163933"/>
              </a:cxn>
              <a:cxn ang="0">
                <a:pos x="25020337" y="83163933"/>
              </a:cxn>
              <a:cxn ang="0">
                <a:pos x="25020337" y="70564011"/>
              </a:cxn>
              <a:cxn ang="0">
                <a:pos x="25020337" y="70564011"/>
              </a:cxn>
              <a:cxn ang="0">
                <a:pos x="25020337" y="57962501"/>
              </a:cxn>
              <a:cxn ang="0">
                <a:pos x="25020337" y="57962501"/>
              </a:cxn>
              <a:cxn ang="0">
                <a:pos x="25020337" y="47881928"/>
              </a:cxn>
              <a:cxn ang="0">
                <a:pos x="33955789" y="47881928"/>
              </a:cxn>
              <a:cxn ang="0">
                <a:pos x="33955789" y="47881928"/>
              </a:cxn>
              <a:cxn ang="0">
                <a:pos x="33955789" y="35282005"/>
              </a:cxn>
              <a:cxn ang="0">
                <a:pos x="33955789" y="35282005"/>
              </a:cxn>
              <a:cxn ang="0">
                <a:pos x="33955789" y="35282005"/>
              </a:cxn>
              <a:cxn ang="0">
                <a:pos x="33955789" y="22680495"/>
              </a:cxn>
              <a:cxn ang="0">
                <a:pos x="33955789" y="22680495"/>
              </a:cxn>
              <a:cxn ang="0">
                <a:pos x="33955789" y="22680495"/>
              </a:cxn>
              <a:cxn ang="0">
                <a:pos x="33955789" y="12599922"/>
              </a:cxn>
              <a:cxn ang="0">
                <a:pos x="25020337" y="12599922"/>
              </a:cxn>
              <a:cxn ang="0">
                <a:pos x="25020337" y="0"/>
              </a:cxn>
            </a:cxnLst>
            <a:rect l="txL" t="txT" r="txR" b="txB"/>
            <a:pathLst>
              <a:path w="19" h="61">
                <a:moveTo>
                  <a:pt x="0" y="61"/>
                </a:moveTo>
                <a:lnTo>
                  <a:pt x="0" y="61"/>
                </a:lnTo>
                <a:lnTo>
                  <a:pt x="0" y="56"/>
                </a:lnTo>
                <a:lnTo>
                  <a:pt x="5" y="56"/>
                </a:lnTo>
                <a:lnTo>
                  <a:pt x="5" y="52"/>
                </a:lnTo>
                <a:lnTo>
                  <a:pt x="10" y="47"/>
                </a:lnTo>
                <a:lnTo>
                  <a:pt x="10" y="42"/>
                </a:lnTo>
                <a:lnTo>
                  <a:pt x="10" y="37"/>
                </a:lnTo>
                <a:lnTo>
                  <a:pt x="14" y="37"/>
                </a:lnTo>
                <a:lnTo>
                  <a:pt x="14" y="33"/>
                </a:lnTo>
                <a:lnTo>
                  <a:pt x="14" y="28"/>
                </a:lnTo>
                <a:lnTo>
                  <a:pt x="14" y="23"/>
                </a:lnTo>
                <a:lnTo>
                  <a:pt x="14" y="19"/>
                </a:lnTo>
                <a:lnTo>
                  <a:pt x="19" y="19"/>
                </a:lnTo>
                <a:lnTo>
                  <a:pt x="19" y="14"/>
                </a:lnTo>
                <a:lnTo>
                  <a:pt x="19" y="9"/>
                </a:lnTo>
                <a:lnTo>
                  <a:pt x="19" y="5"/>
                </a:lnTo>
                <a:lnTo>
                  <a:pt x="14" y="5"/>
                </a:lnTo>
                <a:lnTo>
                  <a:pt x="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4" name="未知"/>
          <p:cNvSpPr/>
          <p:nvPr/>
        </p:nvSpPr>
        <p:spPr>
          <a:xfrm>
            <a:off x="8223250" y="2581275"/>
            <a:ext cx="96838" cy="96838"/>
          </a:xfrm>
          <a:custGeom>
            <a:avLst/>
            <a:gdLst>
              <a:gd name="txL" fmla="*/ 0 w 66"/>
              <a:gd name="txT" fmla="*/ 0 h 61"/>
              <a:gd name="txR" fmla="*/ 66 w 66"/>
              <a:gd name="txB" fmla="*/ 61 h 61"/>
            </a:gdLst>
            <a:ahLst/>
            <a:cxnLst>
              <a:cxn ang="0">
                <a:pos x="0" y="0"/>
              </a:cxn>
              <a:cxn ang="0">
                <a:pos x="0" y="0"/>
              </a:cxn>
              <a:cxn ang="0">
                <a:pos x="10763690" y="0"/>
              </a:cxn>
              <a:cxn ang="0">
                <a:pos x="10763690" y="0"/>
              </a:cxn>
              <a:cxn ang="0">
                <a:pos x="21527381" y="0"/>
              </a:cxn>
              <a:cxn ang="0">
                <a:pos x="30138627" y="0"/>
              </a:cxn>
              <a:cxn ang="0">
                <a:pos x="30138627" y="12601640"/>
              </a:cxn>
              <a:cxn ang="0">
                <a:pos x="40903784" y="12601640"/>
              </a:cxn>
              <a:cxn ang="0">
                <a:pos x="51667475" y="12601640"/>
              </a:cxn>
              <a:cxn ang="0">
                <a:pos x="51667475" y="12601640"/>
              </a:cxn>
              <a:cxn ang="0">
                <a:pos x="60278721" y="12601640"/>
              </a:cxn>
              <a:cxn ang="0">
                <a:pos x="60278721" y="22682317"/>
              </a:cxn>
              <a:cxn ang="0">
                <a:pos x="71042411" y="22682317"/>
              </a:cxn>
              <a:cxn ang="0">
                <a:pos x="81806101" y="22682317"/>
              </a:cxn>
              <a:cxn ang="0">
                <a:pos x="81806101" y="22682317"/>
              </a:cxn>
              <a:cxn ang="0">
                <a:pos x="90417347" y="35282370"/>
              </a:cxn>
              <a:cxn ang="0">
                <a:pos x="90417347" y="35282370"/>
              </a:cxn>
              <a:cxn ang="0">
                <a:pos x="101181038" y="47884010"/>
              </a:cxn>
              <a:cxn ang="0">
                <a:pos x="101181038" y="47884010"/>
              </a:cxn>
              <a:cxn ang="0">
                <a:pos x="101181038" y="47884010"/>
              </a:cxn>
              <a:cxn ang="0">
                <a:pos x="111946195" y="57964687"/>
              </a:cxn>
              <a:cxn ang="0">
                <a:pos x="111946195" y="70564739"/>
              </a:cxn>
              <a:cxn ang="0">
                <a:pos x="120557441" y="70564739"/>
              </a:cxn>
              <a:cxn ang="0">
                <a:pos x="120557441" y="83166379"/>
              </a:cxn>
              <a:cxn ang="0">
                <a:pos x="120557441" y="83166379"/>
              </a:cxn>
              <a:cxn ang="0">
                <a:pos x="120557441" y="93247056"/>
              </a:cxn>
              <a:cxn ang="0">
                <a:pos x="131321131" y="93247056"/>
              </a:cxn>
              <a:cxn ang="0">
                <a:pos x="131321131" y="105847109"/>
              </a:cxn>
              <a:cxn ang="0">
                <a:pos x="131321131" y="118448749"/>
              </a:cxn>
              <a:cxn ang="0">
                <a:pos x="131321131" y="118448749"/>
              </a:cxn>
              <a:cxn ang="0">
                <a:pos x="131321131" y="128529426"/>
              </a:cxn>
              <a:cxn ang="0">
                <a:pos x="131321131" y="141129479"/>
              </a:cxn>
              <a:cxn ang="0">
                <a:pos x="142084822" y="153731119"/>
              </a:cxn>
            </a:cxnLst>
            <a:rect l="txL" t="txT" r="txR" b="txB"/>
            <a:pathLst>
              <a:path w="66" h="61">
                <a:moveTo>
                  <a:pt x="0" y="0"/>
                </a:moveTo>
                <a:lnTo>
                  <a:pt x="0" y="0"/>
                </a:lnTo>
                <a:lnTo>
                  <a:pt x="5" y="0"/>
                </a:lnTo>
                <a:lnTo>
                  <a:pt x="10" y="0"/>
                </a:lnTo>
                <a:lnTo>
                  <a:pt x="14" y="0"/>
                </a:lnTo>
                <a:lnTo>
                  <a:pt x="14" y="5"/>
                </a:lnTo>
                <a:lnTo>
                  <a:pt x="19" y="5"/>
                </a:lnTo>
                <a:lnTo>
                  <a:pt x="24" y="5"/>
                </a:lnTo>
                <a:lnTo>
                  <a:pt x="28" y="5"/>
                </a:lnTo>
                <a:lnTo>
                  <a:pt x="28" y="9"/>
                </a:lnTo>
                <a:lnTo>
                  <a:pt x="33" y="9"/>
                </a:lnTo>
                <a:lnTo>
                  <a:pt x="38" y="9"/>
                </a:lnTo>
                <a:lnTo>
                  <a:pt x="42" y="14"/>
                </a:lnTo>
                <a:lnTo>
                  <a:pt x="47" y="19"/>
                </a:lnTo>
                <a:lnTo>
                  <a:pt x="52" y="23"/>
                </a:lnTo>
                <a:lnTo>
                  <a:pt x="52" y="28"/>
                </a:lnTo>
                <a:lnTo>
                  <a:pt x="56" y="28"/>
                </a:lnTo>
                <a:lnTo>
                  <a:pt x="56" y="33"/>
                </a:lnTo>
                <a:lnTo>
                  <a:pt x="56" y="37"/>
                </a:lnTo>
                <a:lnTo>
                  <a:pt x="61" y="37"/>
                </a:lnTo>
                <a:lnTo>
                  <a:pt x="61" y="42"/>
                </a:lnTo>
                <a:lnTo>
                  <a:pt x="61" y="47"/>
                </a:lnTo>
                <a:lnTo>
                  <a:pt x="61" y="51"/>
                </a:lnTo>
                <a:lnTo>
                  <a:pt x="61" y="56"/>
                </a:lnTo>
                <a:lnTo>
                  <a:pt x="66" y="6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5" name="未知"/>
          <p:cNvSpPr/>
          <p:nvPr/>
        </p:nvSpPr>
        <p:spPr>
          <a:xfrm>
            <a:off x="8072438" y="2439988"/>
            <a:ext cx="82550" cy="88900"/>
          </a:xfrm>
          <a:custGeom>
            <a:avLst/>
            <a:gdLst>
              <a:gd name="txL" fmla="*/ 0 w 56"/>
              <a:gd name="txT" fmla="*/ 0 h 56"/>
              <a:gd name="txR" fmla="*/ 56 w 56"/>
              <a:gd name="txB" fmla="*/ 56 h 56"/>
            </a:gdLst>
            <a:ahLst/>
            <a:cxnLst>
              <a:cxn ang="0">
                <a:pos x="0" y="0"/>
              </a:cxn>
              <a:cxn ang="0">
                <a:pos x="0" y="0"/>
              </a:cxn>
              <a:cxn ang="0">
                <a:pos x="10865644" y="0"/>
              </a:cxn>
              <a:cxn ang="0">
                <a:pos x="19556979" y="0"/>
              </a:cxn>
              <a:cxn ang="0">
                <a:pos x="19556979" y="0"/>
              </a:cxn>
              <a:cxn ang="0">
                <a:pos x="30422623" y="0"/>
              </a:cxn>
              <a:cxn ang="0">
                <a:pos x="30422623" y="0"/>
              </a:cxn>
              <a:cxn ang="0">
                <a:pos x="41286793" y="0"/>
              </a:cxn>
              <a:cxn ang="0">
                <a:pos x="52152437" y="12601575"/>
              </a:cxn>
              <a:cxn ang="0">
                <a:pos x="52152437" y="12601575"/>
              </a:cxn>
              <a:cxn ang="0">
                <a:pos x="52152437" y="12601575"/>
              </a:cxn>
              <a:cxn ang="0">
                <a:pos x="60843772" y="12601575"/>
              </a:cxn>
              <a:cxn ang="0">
                <a:pos x="71709416" y="22682200"/>
              </a:cxn>
              <a:cxn ang="0">
                <a:pos x="71709416" y="22682200"/>
              </a:cxn>
              <a:cxn ang="0">
                <a:pos x="82573586" y="22682200"/>
              </a:cxn>
              <a:cxn ang="0">
                <a:pos x="82573586" y="35282188"/>
              </a:cxn>
              <a:cxn ang="0">
                <a:pos x="82573586" y="35282188"/>
              </a:cxn>
              <a:cxn ang="0">
                <a:pos x="91266396" y="47883763"/>
              </a:cxn>
              <a:cxn ang="0">
                <a:pos x="91266396" y="47883763"/>
              </a:cxn>
              <a:cxn ang="0">
                <a:pos x="102130565" y="57964388"/>
              </a:cxn>
              <a:cxn ang="0">
                <a:pos x="102130565" y="57964388"/>
              </a:cxn>
              <a:cxn ang="0">
                <a:pos x="102130565" y="57964388"/>
              </a:cxn>
              <a:cxn ang="0">
                <a:pos x="112996209" y="70564375"/>
              </a:cxn>
              <a:cxn ang="0">
                <a:pos x="112996209" y="83165950"/>
              </a:cxn>
              <a:cxn ang="0">
                <a:pos x="112996209" y="83165950"/>
              </a:cxn>
              <a:cxn ang="0">
                <a:pos x="112996209" y="93246575"/>
              </a:cxn>
              <a:cxn ang="0">
                <a:pos x="121687545" y="93246575"/>
              </a:cxn>
              <a:cxn ang="0">
                <a:pos x="121687545" y="105846563"/>
              </a:cxn>
              <a:cxn ang="0">
                <a:pos x="121687545" y="105846563"/>
              </a:cxn>
              <a:cxn ang="0">
                <a:pos x="121687545" y="118448138"/>
              </a:cxn>
              <a:cxn ang="0">
                <a:pos x="121687545" y="118448138"/>
              </a:cxn>
              <a:cxn ang="0">
                <a:pos x="121687545" y="128528763"/>
              </a:cxn>
              <a:cxn ang="0">
                <a:pos x="121687545" y="141128750"/>
              </a:cxn>
            </a:cxnLst>
            <a:rect l="txL" t="txT" r="txR" b="txB"/>
            <a:pathLst>
              <a:path w="56" h="56">
                <a:moveTo>
                  <a:pt x="0" y="0"/>
                </a:moveTo>
                <a:lnTo>
                  <a:pt x="0" y="0"/>
                </a:lnTo>
                <a:lnTo>
                  <a:pt x="5" y="0"/>
                </a:lnTo>
                <a:lnTo>
                  <a:pt x="9" y="0"/>
                </a:lnTo>
                <a:lnTo>
                  <a:pt x="14" y="0"/>
                </a:lnTo>
                <a:lnTo>
                  <a:pt x="19" y="0"/>
                </a:lnTo>
                <a:lnTo>
                  <a:pt x="24" y="5"/>
                </a:lnTo>
                <a:lnTo>
                  <a:pt x="28" y="5"/>
                </a:lnTo>
                <a:lnTo>
                  <a:pt x="33" y="9"/>
                </a:lnTo>
                <a:lnTo>
                  <a:pt x="38" y="9"/>
                </a:lnTo>
                <a:lnTo>
                  <a:pt x="38" y="14"/>
                </a:lnTo>
                <a:lnTo>
                  <a:pt x="42" y="19"/>
                </a:lnTo>
                <a:lnTo>
                  <a:pt x="47" y="23"/>
                </a:lnTo>
                <a:lnTo>
                  <a:pt x="52" y="28"/>
                </a:lnTo>
                <a:lnTo>
                  <a:pt x="52" y="33"/>
                </a:lnTo>
                <a:lnTo>
                  <a:pt x="52" y="37"/>
                </a:lnTo>
                <a:lnTo>
                  <a:pt x="56" y="37"/>
                </a:lnTo>
                <a:lnTo>
                  <a:pt x="56" y="42"/>
                </a:lnTo>
                <a:lnTo>
                  <a:pt x="56" y="47"/>
                </a:lnTo>
                <a:lnTo>
                  <a:pt x="56" y="51"/>
                </a:lnTo>
                <a:lnTo>
                  <a:pt x="56" y="56"/>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6" name="未知"/>
          <p:cNvSpPr/>
          <p:nvPr/>
        </p:nvSpPr>
        <p:spPr>
          <a:xfrm>
            <a:off x="8094663" y="2395538"/>
            <a:ext cx="136525" cy="44450"/>
          </a:xfrm>
          <a:custGeom>
            <a:avLst/>
            <a:gdLst>
              <a:gd name="txL" fmla="*/ 0 w 94"/>
              <a:gd name="txT" fmla="*/ 0 h 28"/>
              <a:gd name="txR" fmla="*/ 94 w 94"/>
              <a:gd name="txB" fmla="*/ 28 h 28"/>
            </a:gdLst>
            <a:ahLst/>
            <a:cxnLst>
              <a:cxn ang="0">
                <a:pos x="0" y="0"/>
              </a:cxn>
              <a:cxn ang="0">
                <a:pos x="29532972" y="0"/>
              </a:cxn>
              <a:cxn ang="0">
                <a:pos x="40078802" y="0"/>
              </a:cxn>
              <a:cxn ang="0">
                <a:pos x="50626084" y="0"/>
              </a:cxn>
              <a:cxn ang="0">
                <a:pos x="69611774" y="0"/>
              </a:cxn>
              <a:cxn ang="0">
                <a:pos x="80159056" y="0"/>
              </a:cxn>
              <a:cxn ang="0">
                <a:pos x="88597463" y="0"/>
              </a:cxn>
              <a:cxn ang="0">
                <a:pos x="109690576" y="0"/>
              </a:cxn>
              <a:cxn ang="0">
                <a:pos x="118128982" y="12601575"/>
              </a:cxn>
              <a:cxn ang="0">
                <a:pos x="128676265" y="12601575"/>
              </a:cxn>
              <a:cxn ang="0">
                <a:pos x="139223547" y="12601575"/>
              </a:cxn>
              <a:cxn ang="0">
                <a:pos x="158209237" y="12601575"/>
              </a:cxn>
              <a:cxn ang="0">
                <a:pos x="168755067" y="22682200"/>
              </a:cxn>
              <a:cxn ang="0">
                <a:pos x="179302349" y="22682200"/>
              </a:cxn>
              <a:cxn ang="0">
                <a:pos x="187740756" y="35282188"/>
              </a:cxn>
              <a:cxn ang="0">
                <a:pos x="198288039" y="47883763"/>
              </a:cxn>
              <a:cxn ang="0">
                <a:pos x="198288039" y="47883763"/>
              </a:cxn>
              <a:cxn ang="0">
                <a:pos x="187740756" y="57964388"/>
              </a:cxn>
              <a:cxn ang="0">
                <a:pos x="179302349" y="70564375"/>
              </a:cxn>
              <a:cxn ang="0">
                <a:pos x="168755067" y="57964388"/>
              </a:cxn>
              <a:cxn ang="0">
                <a:pos x="147661954" y="57964388"/>
              </a:cxn>
              <a:cxn ang="0">
                <a:pos x="139223547" y="57964388"/>
              </a:cxn>
              <a:cxn ang="0">
                <a:pos x="128676265" y="47883763"/>
              </a:cxn>
              <a:cxn ang="0">
                <a:pos x="118128982" y="47883763"/>
              </a:cxn>
              <a:cxn ang="0">
                <a:pos x="99144745" y="35282188"/>
              </a:cxn>
              <a:cxn ang="0">
                <a:pos x="88597463" y="22682200"/>
              </a:cxn>
              <a:cxn ang="0">
                <a:pos x="69611774" y="22682200"/>
              </a:cxn>
              <a:cxn ang="0">
                <a:pos x="59064491" y="22682200"/>
              </a:cxn>
              <a:cxn ang="0">
                <a:pos x="50626084" y="12601575"/>
              </a:cxn>
              <a:cxn ang="0">
                <a:pos x="29532972" y="12601575"/>
              </a:cxn>
              <a:cxn ang="0">
                <a:pos x="21094565" y="12601575"/>
              </a:cxn>
              <a:cxn ang="0">
                <a:pos x="0" y="0"/>
              </a:cxn>
            </a:cxnLst>
            <a:rect l="txL" t="txT" r="txR" b="txB"/>
            <a:pathLst>
              <a:path w="94" h="28">
                <a:moveTo>
                  <a:pt x="0" y="0"/>
                </a:moveTo>
                <a:lnTo>
                  <a:pt x="14" y="0"/>
                </a:lnTo>
                <a:lnTo>
                  <a:pt x="19" y="0"/>
                </a:lnTo>
                <a:lnTo>
                  <a:pt x="24" y="0"/>
                </a:lnTo>
                <a:lnTo>
                  <a:pt x="33" y="0"/>
                </a:lnTo>
                <a:lnTo>
                  <a:pt x="38" y="0"/>
                </a:lnTo>
                <a:lnTo>
                  <a:pt x="42" y="0"/>
                </a:lnTo>
                <a:lnTo>
                  <a:pt x="52" y="0"/>
                </a:lnTo>
                <a:lnTo>
                  <a:pt x="56" y="5"/>
                </a:lnTo>
                <a:lnTo>
                  <a:pt x="61" y="5"/>
                </a:lnTo>
                <a:lnTo>
                  <a:pt x="66" y="5"/>
                </a:lnTo>
                <a:lnTo>
                  <a:pt x="75" y="5"/>
                </a:lnTo>
                <a:lnTo>
                  <a:pt x="80" y="9"/>
                </a:lnTo>
                <a:lnTo>
                  <a:pt x="85" y="9"/>
                </a:lnTo>
                <a:lnTo>
                  <a:pt x="89" y="14"/>
                </a:lnTo>
                <a:lnTo>
                  <a:pt x="94" y="19"/>
                </a:lnTo>
                <a:lnTo>
                  <a:pt x="89" y="23"/>
                </a:lnTo>
                <a:lnTo>
                  <a:pt x="85" y="28"/>
                </a:lnTo>
                <a:lnTo>
                  <a:pt x="80" y="23"/>
                </a:lnTo>
                <a:lnTo>
                  <a:pt x="70" y="23"/>
                </a:lnTo>
                <a:lnTo>
                  <a:pt x="66" y="23"/>
                </a:lnTo>
                <a:lnTo>
                  <a:pt x="61" y="19"/>
                </a:lnTo>
                <a:lnTo>
                  <a:pt x="56" y="19"/>
                </a:lnTo>
                <a:lnTo>
                  <a:pt x="47" y="14"/>
                </a:lnTo>
                <a:lnTo>
                  <a:pt x="42" y="9"/>
                </a:lnTo>
                <a:lnTo>
                  <a:pt x="33" y="9"/>
                </a:lnTo>
                <a:lnTo>
                  <a:pt x="28" y="9"/>
                </a:lnTo>
                <a:lnTo>
                  <a:pt x="24" y="5"/>
                </a:lnTo>
                <a:lnTo>
                  <a:pt x="14" y="5"/>
                </a:lnTo>
                <a:lnTo>
                  <a:pt x="10" y="5"/>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1228859" name="Rectangle 59"/>
          <p:cNvSpPr/>
          <p:nvPr/>
        </p:nvSpPr>
        <p:spPr>
          <a:xfrm>
            <a:off x="2771775" y="5048250"/>
            <a:ext cx="2008188" cy="4381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辨识危险源</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0" name="Rectangle 60"/>
          <p:cNvSpPr/>
          <p:nvPr/>
        </p:nvSpPr>
        <p:spPr>
          <a:xfrm>
            <a:off x="1447800" y="4191000"/>
            <a:ext cx="45720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评估现有控制措施情况下的风险</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1" name="Rectangle 61"/>
          <p:cNvSpPr/>
          <p:nvPr/>
        </p:nvSpPr>
        <p:spPr>
          <a:xfrm>
            <a:off x="1752600" y="3429000"/>
            <a:ext cx="41148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评价对残余危险的可承受度</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2" name="Rectangle 62"/>
          <p:cNvSpPr/>
          <p:nvPr/>
        </p:nvSpPr>
        <p:spPr>
          <a:xfrm>
            <a:off x="1371600" y="2590800"/>
            <a:ext cx="47244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辨识必需的附加危险控制措施</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3" name="Rectangle 63"/>
          <p:cNvSpPr/>
          <p:nvPr/>
        </p:nvSpPr>
        <p:spPr>
          <a:xfrm>
            <a:off x="1676400" y="1406525"/>
            <a:ext cx="3943350" cy="87630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评审危险控制措施是否足以将危险降低至可容许的程度</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80962" name="未知"/>
          <p:cNvSpPr/>
          <p:nvPr/>
        </p:nvSpPr>
        <p:spPr>
          <a:xfrm>
            <a:off x="6418263" y="952500"/>
            <a:ext cx="1112837" cy="5429250"/>
          </a:xfrm>
          <a:custGeom>
            <a:avLst/>
            <a:gdLst>
              <a:gd name="txL" fmla="*/ 0 w 760"/>
              <a:gd name="txT" fmla="*/ 0 h 3420"/>
              <a:gd name="txR" fmla="*/ 760 w 760"/>
              <a:gd name="txB" fmla="*/ 3420 h 3420"/>
            </a:gdLst>
            <a:ahLst/>
            <a:cxnLst>
              <a:cxn ang="0">
                <a:pos x="0" y="2147483646"/>
              </a:cxn>
              <a:cxn ang="0">
                <a:pos x="452396061" y="2147483646"/>
              </a:cxn>
              <a:cxn ang="0">
                <a:pos x="1629481827" y="131048125"/>
              </a:cxn>
              <a:cxn ang="0">
                <a:pos x="1629481827" y="105846563"/>
              </a:cxn>
              <a:cxn ang="0">
                <a:pos x="1629481827" y="83165950"/>
              </a:cxn>
              <a:cxn ang="0">
                <a:pos x="1629481827" y="60483750"/>
              </a:cxn>
              <a:cxn ang="0">
                <a:pos x="1629481827" y="47883763"/>
              </a:cxn>
              <a:cxn ang="0">
                <a:pos x="1618761985" y="25201563"/>
              </a:cxn>
              <a:cxn ang="0">
                <a:pos x="1608040679" y="12601575"/>
              </a:cxn>
              <a:cxn ang="0">
                <a:pos x="1588744672" y="12601575"/>
              </a:cxn>
              <a:cxn ang="0">
                <a:pos x="1578024830" y="0"/>
              </a:cxn>
              <a:cxn ang="0">
                <a:pos x="1569448664" y="0"/>
              </a:cxn>
              <a:cxn ang="0">
                <a:pos x="1548007516" y="0"/>
              </a:cxn>
              <a:cxn ang="0">
                <a:pos x="1539431350" y="12601575"/>
              </a:cxn>
              <a:cxn ang="0">
                <a:pos x="1517991667" y="25201563"/>
              </a:cxn>
              <a:cxn ang="0">
                <a:pos x="1498694194" y="47883763"/>
              </a:cxn>
              <a:cxn ang="0">
                <a:pos x="1487974353" y="70564375"/>
              </a:cxn>
              <a:cxn ang="0">
                <a:pos x="1487974353" y="95765938"/>
              </a:cxn>
              <a:cxn ang="0">
                <a:pos x="1477254511" y="131048125"/>
              </a:cxn>
              <a:cxn ang="0">
                <a:pos x="0" y="2147483646"/>
              </a:cxn>
            </a:cxnLst>
            <a:rect l="txL" t="txT" r="txR" b="txB"/>
            <a:pathLst>
              <a:path w="760" h="3420">
                <a:moveTo>
                  <a:pt x="0" y="3420"/>
                </a:moveTo>
                <a:lnTo>
                  <a:pt x="211" y="3420"/>
                </a:lnTo>
                <a:lnTo>
                  <a:pt x="760" y="52"/>
                </a:lnTo>
                <a:lnTo>
                  <a:pt x="760" y="42"/>
                </a:lnTo>
                <a:lnTo>
                  <a:pt x="760" y="33"/>
                </a:lnTo>
                <a:lnTo>
                  <a:pt x="760" y="24"/>
                </a:lnTo>
                <a:lnTo>
                  <a:pt x="760" y="19"/>
                </a:lnTo>
                <a:lnTo>
                  <a:pt x="755" y="10"/>
                </a:lnTo>
                <a:lnTo>
                  <a:pt x="750" y="5"/>
                </a:lnTo>
                <a:lnTo>
                  <a:pt x="741" y="5"/>
                </a:lnTo>
                <a:lnTo>
                  <a:pt x="736" y="0"/>
                </a:lnTo>
                <a:lnTo>
                  <a:pt x="732" y="0"/>
                </a:lnTo>
                <a:lnTo>
                  <a:pt x="722" y="0"/>
                </a:lnTo>
                <a:lnTo>
                  <a:pt x="718" y="5"/>
                </a:lnTo>
                <a:lnTo>
                  <a:pt x="708" y="10"/>
                </a:lnTo>
                <a:lnTo>
                  <a:pt x="699" y="19"/>
                </a:lnTo>
                <a:lnTo>
                  <a:pt x="694" y="28"/>
                </a:lnTo>
                <a:lnTo>
                  <a:pt x="694" y="38"/>
                </a:lnTo>
                <a:lnTo>
                  <a:pt x="689" y="52"/>
                </a:lnTo>
                <a:lnTo>
                  <a:pt x="0" y="342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63" name="未知"/>
          <p:cNvSpPr/>
          <p:nvPr/>
        </p:nvSpPr>
        <p:spPr>
          <a:xfrm>
            <a:off x="7019925" y="3644900"/>
            <a:ext cx="984250" cy="2505075"/>
          </a:xfrm>
          <a:custGeom>
            <a:avLst/>
            <a:gdLst>
              <a:gd name="txL" fmla="*/ 0 w 671"/>
              <a:gd name="txT" fmla="*/ 0 h 1578"/>
              <a:gd name="txR" fmla="*/ 671 w 671"/>
              <a:gd name="txB" fmla="*/ 1578 h 1578"/>
            </a:gdLst>
            <a:ahLst/>
            <a:cxnLst>
              <a:cxn ang="0">
                <a:pos x="1090871705" y="189012513"/>
              </a:cxn>
              <a:cxn ang="0">
                <a:pos x="1140358504" y="294859075"/>
              </a:cxn>
              <a:cxn ang="0">
                <a:pos x="1191998625" y="425907200"/>
              </a:cxn>
              <a:cxn ang="0">
                <a:pos x="1222120196" y="531753763"/>
              </a:cxn>
              <a:cxn ang="0">
                <a:pos x="1241485424" y="650200313"/>
              </a:cxn>
              <a:cxn ang="0">
                <a:pos x="1230727616" y="743446888"/>
              </a:cxn>
              <a:cxn ang="0">
                <a:pos x="1191998625" y="839212825"/>
              </a:cxn>
              <a:cxn ang="0">
                <a:pos x="1159723733" y="955140013"/>
              </a:cxn>
              <a:cxn ang="0">
                <a:pos x="1151117779" y="1073586563"/>
              </a:cxn>
              <a:cxn ang="0">
                <a:pos x="1140358504" y="1156752513"/>
              </a:cxn>
              <a:cxn ang="0">
                <a:pos x="1099479125" y="1275199063"/>
              </a:cxn>
              <a:cxn ang="0">
                <a:pos x="1090871705" y="1358365013"/>
              </a:cxn>
              <a:cxn ang="0">
                <a:pos x="1099479125" y="1381045625"/>
              </a:cxn>
              <a:cxn ang="0">
                <a:pos x="1090871705" y="1416327813"/>
              </a:cxn>
              <a:cxn ang="0">
                <a:pos x="1120994742" y="1439010013"/>
              </a:cxn>
              <a:cxn ang="0">
                <a:pos x="1120994742" y="1464211575"/>
              </a:cxn>
              <a:cxn ang="0">
                <a:pos x="1170481541" y="1512093750"/>
              </a:cxn>
              <a:cxn ang="0">
                <a:pos x="1282366270" y="1605340325"/>
              </a:cxn>
              <a:cxn ang="0">
                <a:pos x="1361976107" y="1759069063"/>
              </a:cxn>
              <a:cxn ang="0">
                <a:pos x="1422222181" y="1912799388"/>
              </a:cxn>
              <a:cxn ang="0">
                <a:pos x="1120994742" y="2147483646"/>
              </a:cxn>
              <a:cxn ang="0">
                <a:pos x="1090871705" y="2137092500"/>
              </a:cxn>
              <a:cxn ang="0">
                <a:pos x="1019867822" y="1970762188"/>
              </a:cxn>
              <a:cxn ang="0">
                <a:pos x="938106130" y="1817033450"/>
              </a:cxn>
              <a:cxn ang="0">
                <a:pos x="847738485" y="1688504688"/>
              </a:cxn>
              <a:cxn ang="0">
                <a:pos x="787493878" y="1617940313"/>
              </a:cxn>
              <a:cxn ang="0">
                <a:pos x="746613032" y="1547375938"/>
              </a:cxn>
              <a:cxn ang="0">
                <a:pos x="716489995" y="1464211575"/>
              </a:cxn>
              <a:cxn ang="0">
                <a:pos x="727247803" y="1368445638"/>
              </a:cxn>
              <a:cxn ang="0">
                <a:pos x="656243920" y="1499493763"/>
              </a:cxn>
              <a:cxn ang="0">
                <a:pos x="585241504" y="1628020938"/>
              </a:cxn>
              <a:cxn ang="0">
                <a:pos x="524995430" y="1759069063"/>
              </a:cxn>
              <a:cxn ang="0">
                <a:pos x="475508630" y="1887597825"/>
              </a:cxn>
              <a:cxn ang="0">
                <a:pos x="505631668" y="1912799388"/>
              </a:cxn>
              <a:cxn ang="0">
                <a:pos x="524995430" y="1935480000"/>
              </a:cxn>
              <a:cxn ang="0">
                <a:pos x="514237621" y="1995963750"/>
              </a:cxn>
              <a:cxn ang="0">
                <a:pos x="475508630" y="2041326563"/>
              </a:cxn>
              <a:cxn ang="0">
                <a:pos x="505631668" y="2066528125"/>
              </a:cxn>
              <a:cxn ang="0">
                <a:pos x="535753238" y="2101810313"/>
              </a:cxn>
              <a:cxn ang="0">
                <a:pos x="535753238" y="2147483646"/>
              </a:cxn>
              <a:cxn ang="0">
                <a:pos x="464750822" y="2147483646"/>
              </a:cxn>
              <a:cxn ang="0">
                <a:pos x="505631668" y="2147483646"/>
              </a:cxn>
              <a:cxn ang="0">
                <a:pos x="576634084" y="2147483646"/>
              </a:cxn>
              <a:cxn ang="0">
                <a:pos x="626122350" y="2147483646"/>
              </a:cxn>
              <a:cxn ang="0">
                <a:pos x="667003196" y="2147483646"/>
              </a:cxn>
              <a:cxn ang="0">
                <a:pos x="727247803" y="2147483646"/>
              </a:cxn>
              <a:cxn ang="0">
                <a:pos x="798251686" y="2147483646"/>
              </a:cxn>
              <a:cxn ang="0">
                <a:pos x="415262556" y="2147483646"/>
              </a:cxn>
              <a:cxn ang="0">
                <a:pos x="322743056" y="2147483646"/>
              </a:cxn>
              <a:cxn ang="0">
                <a:pos x="232375411" y="2147483646"/>
              </a:cxn>
              <a:cxn ang="0">
                <a:pos x="142006299" y="2147483646"/>
              </a:cxn>
              <a:cxn ang="0">
                <a:pos x="30123037" y="2147483646"/>
              </a:cxn>
              <a:cxn ang="0">
                <a:pos x="0" y="2101810313"/>
              </a:cxn>
              <a:cxn ang="0">
                <a:pos x="10757808" y="1983363763"/>
              </a:cxn>
              <a:cxn ang="0">
                <a:pos x="40880846" y="1887597825"/>
              </a:cxn>
              <a:cxn ang="0">
                <a:pos x="60246075" y="1781751263"/>
              </a:cxn>
              <a:cxn ang="0">
                <a:pos x="81761692" y="1512093750"/>
              </a:cxn>
              <a:cxn ang="0">
                <a:pos x="122642537" y="1249997500"/>
              </a:cxn>
              <a:cxn ang="0">
                <a:pos x="182887145" y="1015623763"/>
              </a:cxn>
              <a:cxn ang="0">
                <a:pos x="262498448" y="791329063"/>
              </a:cxn>
              <a:cxn ang="0">
                <a:pos x="352866093" y="577116575"/>
              </a:cxn>
              <a:cxn ang="0">
                <a:pos x="445385593" y="365423450"/>
              </a:cxn>
              <a:cxn ang="0">
                <a:pos x="645486112" y="0"/>
              </a:cxn>
            </a:cxnLst>
            <a:rect l="txL" t="txT" r="txR" b="txB"/>
            <a:pathLst>
              <a:path w="671" h="1578">
                <a:moveTo>
                  <a:pt x="300" y="0"/>
                </a:moveTo>
                <a:lnTo>
                  <a:pt x="507" y="75"/>
                </a:lnTo>
                <a:lnTo>
                  <a:pt x="516" y="89"/>
                </a:lnTo>
                <a:lnTo>
                  <a:pt x="530" y="117"/>
                </a:lnTo>
                <a:lnTo>
                  <a:pt x="549" y="150"/>
                </a:lnTo>
                <a:lnTo>
                  <a:pt x="554" y="169"/>
                </a:lnTo>
                <a:lnTo>
                  <a:pt x="563" y="192"/>
                </a:lnTo>
                <a:lnTo>
                  <a:pt x="568" y="211"/>
                </a:lnTo>
                <a:lnTo>
                  <a:pt x="572" y="234"/>
                </a:lnTo>
                <a:lnTo>
                  <a:pt x="577" y="258"/>
                </a:lnTo>
                <a:lnTo>
                  <a:pt x="577" y="276"/>
                </a:lnTo>
                <a:lnTo>
                  <a:pt x="572" y="295"/>
                </a:lnTo>
                <a:lnTo>
                  <a:pt x="568" y="314"/>
                </a:lnTo>
                <a:lnTo>
                  <a:pt x="554" y="333"/>
                </a:lnTo>
                <a:lnTo>
                  <a:pt x="539" y="347"/>
                </a:lnTo>
                <a:lnTo>
                  <a:pt x="539" y="379"/>
                </a:lnTo>
                <a:lnTo>
                  <a:pt x="539" y="403"/>
                </a:lnTo>
                <a:lnTo>
                  <a:pt x="535" y="426"/>
                </a:lnTo>
                <a:lnTo>
                  <a:pt x="535" y="440"/>
                </a:lnTo>
                <a:lnTo>
                  <a:pt x="530" y="459"/>
                </a:lnTo>
                <a:lnTo>
                  <a:pt x="521" y="478"/>
                </a:lnTo>
                <a:lnTo>
                  <a:pt x="511" y="506"/>
                </a:lnTo>
                <a:lnTo>
                  <a:pt x="497" y="534"/>
                </a:lnTo>
                <a:lnTo>
                  <a:pt x="507" y="539"/>
                </a:lnTo>
                <a:lnTo>
                  <a:pt x="511" y="543"/>
                </a:lnTo>
                <a:lnTo>
                  <a:pt x="511" y="548"/>
                </a:lnTo>
                <a:lnTo>
                  <a:pt x="511" y="553"/>
                </a:lnTo>
                <a:lnTo>
                  <a:pt x="507" y="562"/>
                </a:lnTo>
                <a:lnTo>
                  <a:pt x="516" y="567"/>
                </a:lnTo>
                <a:lnTo>
                  <a:pt x="521" y="571"/>
                </a:lnTo>
                <a:lnTo>
                  <a:pt x="521" y="576"/>
                </a:lnTo>
                <a:lnTo>
                  <a:pt x="521" y="581"/>
                </a:lnTo>
                <a:lnTo>
                  <a:pt x="516" y="590"/>
                </a:lnTo>
                <a:lnTo>
                  <a:pt x="544" y="600"/>
                </a:lnTo>
                <a:lnTo>
                  <a:pt x="572" y="614"/>
                </a:lnTo>
                <a:lnTo>
                  <a:pt x="596" y="637"/>
                </a:lnTo>
                <a:lnTo>
                  <a:pt x="614" y="670"/>
                </a:lnTo>
                <a:lnTo>
                  <a:pt x="633" y="698"/>
                </a:lnTo>
                <a:lnTo>
                  <a:pt x="647" y="731"/>
                </a:lnTo>
                <a:lnTo>
                  <a:pt x="661" y="759"/>
                </a:lnTo>
                <a:lnTo>
                  <a:pt x="671" y="782"/>
                </a:lnTo>
                <a:lnTo>
                  <a:pt x="521" y="909"/>
                </a:lnTo>
                <a:lnTo>
                  <a:pt x="516" y="876"/>
                </a:lnTo>
                <a:lnTo>
                  <a:pt x="507" y="848"/>
                </a:lnTo>
                <a:lnTo>
                  <a:pt x="493" y="815"/>
                </a:lnTo>
                <a:lnTo>
                  <a:pt x="474" y="782"/>
                </a:lnTo>
                <a:lnTo>
                  <a:pt x="455" y="749"/>
                </a:lnTo>
                <a:lnTo>
                  <a:pt x="436" y="721"/>
                </a:lnTo>
                <a:lnTo>
                  <a:pt x="413" y="693"/>
                </a:lnTo>
                <a:lnTo>
                  <a:pt x="394" y="670"/>
                </a:lnTo>
                <a:lnTo>
                  <a:pt x="380" y="656"/>
                </a:lnTo>
                <a:lnTo>
                  <a:pt x="366" y="642"/>
                </a:lnTo>
                <a:lnTo>
                  <a:pt x="352" y="628"/>
                </a:lnTo>
                <a:lnTo>
                  <a:pt x="347" y="614"/>
                </a:lnTo>
                <a:lnTo>
                  <a:pt x="338" y="600"/>
                </a:lnTo>
                <a:lnTo>
                  <a:pt x="333" y="581"/>
                </a:lnTo>
                <a:lnTo>
                  <a:pt x="333" y="562"/>
                </a:lnTo>
                <a:lnTo>
                  <a:pt x="338" y="543"/>
                </a:lnTo>
                <a:lnTo>
                  <a:pt x="324" y="567"/>
                </a:lnTo>
                <a:lnTo>
                  <a:pt x="305" y="595"/>
                </a:lnTo>
                <a:lnTo>
                  <a:pt x="286" y="618"/>
                </a:lnTo>
                <a:lnTo>
                  <a:pt x="272" y="646"/>
                </a:lnTo>
                <a:lnTo>
                  <a:pt x="258" y="674"/>
                </a:lnTo>
                <a:lnTo>
                  <a:pt x="244" y="698"/>
                </a:lnTo>
                <a:lnTo>
                  <a:pt x="230" y="726"/>
                </a:lnTo>
                <a:lnTo>
                  <a:pt x="221" y="749"/>
                </a:lnTo>
                <a:lnTo>
                  <a:pt x="230" y="754"/>
                </a:lnTo>
                <a:lnTo>
                  <a:pt x="235" y="759"/>
                </a:lnTo>
                <a:lnTo>
                  <a:pt x="239" y="763"/>
                </a:lnTo>
                <a:lnTo>
                  <a:pt x="244" y="768"/>
                </a:lnTo>
                <a:lnTo>
                  <a:pt x="239" y="782"/>
                </a:lnTo>
                <a:lnTo>
                  <a:pt x="239" y="792"/>
                </a:lnTo>
                <a:lnTo>
                  <a:pt x="230" y="801"/>
                </a:lnTo>
                <a:lnTo>
                  <a:pt x="221" y="810"/>
                </a:lnTo>
                <a:lnTo>
                  <a:pt x="230" y="815"/>
                </a:lnTo>
                <a:lnTo>
                  <a:pt x="235" y="820"/>
                </a:lnTo>
                <a:lnTo>
                  <a:pt x="244" y="824"/>
                </a:lnTo>
                <a:lnTo>
                  <a:pt x="249" y="834"/>
                </a:lnTo>
                <a:lnTo>
                  <a:pt x="249" y="848"/>
                </a:lnTo>
                <a:lnTo>
                  <a:pt x="249" y="857"/>
                </a:lnTo>
                <a:lnTo>
                  <a:pt x="244" y="871"/>
                </a:lnTo>
                <a:lnTo>
                  <a:pt x="216" y="890"/>
                </a:lnTo>
                <a:lnTo>
                  <a:pt x="225" y="909"/>
                </a:lnTo>
                <a:lnTo>
                  <a:pt x="235" y="927"/>
                </a:lnTo>
                <a:lnTo>
                  <a:pt x="254" y="956"/>
                </a:lnTo>
                <a:lnTo>
                  <a:pt x="268" y="984"/>
                </a:lnTo>
                <a:lnTo>
                  <a:pt x="282" y="1007"/>
                </a:lnTo>
                <a:lnTo>
                  <a:pt x="291" y="1044"/>
                </a:lnTo>
                <a:lnTo>
                  <a:pt x="296" y="1096"/>
                </a:lnTo>
                <a:lnTo>
                  <a:pt x="310" y="1157"/>
                </a:lnTo>
                <a:lnTo>
                  <a:pt x="324" y="1232"/>
                </a:lnTo>
                <a:lnTo>
                  <a:pt x="338" y="1293"/>
                </a:lnTo>
                <a:lnTo>
                  <a:pt x="352" y="1340"/>
                </a:lnTo>
                <a:lnTo>
                  <a:pt x="371" y="1386"/>
                </a:lnTo>
                <a:lnTo>
                  <a:pt x="394" y="1443"/>
                </a:lnTo>
                <a:lnTo>
                  <a:pt x="193" y="1578"/>
                </a:lnTo>
                <a:lnTo>
                  <a:pt x="169" y="1494"/>
                </a:lnTo>
                <a:lnTo>
                  <a:pt x="150" y="1410"/>
                </a:lnTo>
                <a:lnTo>
                  <a:pt x="127" y="1330"/>
                </a:lnTo>
                <a:lnTo>
                  <a:pt x="108" y="1251"/>
                </a:lnTo>
                <a:lnTo>
                  <a:pt x="85" y="1171"/>
                </a:lnTo>
                <a:lnTo>
                  <a:pt x="66" y="1087"/>
                </a:lnTo>
                <a:lnTo>
                  <a:pt x="43" y="1002"/>
                </a:lnTo>
                <a:lnTo>
                  <a:pt x="14" y="909"/>
                </a:lnTo>
                <a:lnTo>
                  <a:pt x="5" y="867"/>
                </a:lnTo>
                <a:lnTo>
                  <a:pt x="0" y="834"/>
                </a:lnTo>
                <a:lnTo>
                  <a:pt x="0" y="806"/>
                </a:lnTo>
                <a:lnTo>
                  <a:pt x="5" y="787"/>
                </a:lnTo>
                <a:lnTo>
                  <a:pt x="10" y="763"/>
                </a:lnTo>
                <a:lnTo>
                  <a:pt x="19" y="749"/>
                </a:lnTo>
                <a:lnTo>
                  <a:pt x="24" y="731"/>
                </a:lnTo>
                <a:lnTo>
                  <a:pt x="28" y="707"/>
                </a:lnTo>
                <a:lnTo>
                  <a:pt x="33" y="651"/>
                </a:lnTo>
                <a:lnTo>
                  <a:pt x="38" y="600"/>
                </a:lnTo>
                <a:lnTo>
                  <a:pt x="47" y="548"/>
                </a:lnTo>
                <a:lnTo>
                  <a:pt x="57" y="496"/>
                </a:lnTo>
                <a:lnTo>
                  <a:pt x="71" y="450"/>
                </a:lnTo>
                <a:lnTo>
                  <a:pt x="85" y="403"/>
                </a:lnTo>
                <a:lnTo>
                  <a:pt x="103" y="361"/>
                </a:lnTo>
                <a:lnTo>
                  <a:pt x="122" y="314"/>
                </a:lnTo>
                <a:lnTo>
                  <a:pt x="141" y="272"/>
                </a:lnTo>
                <a:lnTo>
                  <a:pt x="164" y="229"/>
                </a:lnTo>
                <a:lnTo>
                  <a:pt x="183" y="187"/>
                </a:lnTo>
                <a:lnTo>
                  <a:pt x="207" y="145"/>
                </a:lnTo>
                <a:lnTo>
                  <a:pt x="263" y="61"/>
                </a:lnTo>
                <a:lnTo>
                  <a:pt x="300" y="0"/>
                </a:lnTo>
                <a:close/>
              </a:path>
            </a:pathLst>
          </a:custGeom>
          <a:solidFill>
            <a:srgbClr val="ABABAB">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64" name="AutoShape 66"/>
          <p:cNvSpPr/>
          <p:nvPr/>
        </p:nvSpPr>
        <p:spPr>
          <a:xfrm rot="-5400000">
            <a:off x="3292475" y="5502275"/>
            <a:ext cx="398463" cy="484188"/>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5" name="AutoShape 67"/>
          <p:cNvSpPr/>
          <p:nvPr/>
        </p:nvSpPr>
        <p:spPr>
          <a:xfrm rot="-5400000">
            <a:off x="3292475" y="4664075"/>
            <a:ext cx="398463" cy="484188"/>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6" name="AutoShape 68"/>
          <p:cNvSpPr/>
          <p:nvPr/>
        </p:nvSpPr>
        <p:spPr>
          <a:xfrm rot="-5400000">
            <a:off x="3292475" y="3843338"/>
            <a:ext cx="398463" cy="484187"/>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7" name="AutoShape 69"/>
          <p:cNvSpPr/>
          <p:nvPr/>
        </p:nvSpPr>
        <p:spPr>
          <a:xfrm rot="-5400000">
            <a:off x="3292475" y="3005138"/>
            <a:ext cx="398463" cy="484187"/>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8" name="AutoShape 70"/>
          <p:cNvSpPr/>
          <p:nvPr/>
        </p:nvSpPr>
        <p:spPr>
          <a:xfrm rot="-5400000">
            <a:off x="3321050" y="2165350"/>
            <a:ext cx="398463" cy="487363"/>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228871" name="Text Box 71"/>
          <p:cNvSpPr txBox="1"/>
          <p:nvPr/>
        </p:nvSpPr>
        <p:spPr>
          <a:xfrm>
            <a:off x="2438400" y="5943600"/>
            <a:ext cx="2209800" cy="6175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000FF"/>
                </a:solidFill>
                <a:latin typeface="Times New Roman" panose="02020603050405020304" pitchFamily="18" charset="0"/>
                <a:ea typeface="宋体" panose="02010600030101010101" pitchFamily="2" charset="-122"/>
              </a:rPr>
              <a:t>作业活动分类</a:t>
            </a:r>
            <a:endParaRPr lang="zh-CN" altLang="en-US" sz="24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28802">
                                            <p:txEl>
                                              <p:charRg st="0" end="3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28871"/>
                                        </p:tgtEl>
                                        <p:attrNameLst>
                                          <p:attrName>style.visibility</p:attrName>
                                        </p:attrNameLst>
                                      </p:cBhvr>
                                      <p:to>
                                        <p:strVal val="visible"/>
                                      </p:to>
                                    </p:set>
                                    <p:anim calcmode="lin" valueType="num">
                                      <p:cBhvr additive="base">
                                        <p:cTn id="11" dur="500" fill="hold"/>
                                        <p:tgtEl>
                                          <p:spTgt spid="1228871"/>
                                        </p:tgtEl>
                                        <p:attrNameLst>
                                          <p:attrName>ppt_x</p:attrName>
                                        </p:attrNameLst>
                                      </p:cBhvr>
                                      <p:tavLst>
                                        <p:tav tm="0">
                                          <p:val>
                                            <p:strVal val="0-#ppt_w/2"/>
                                          </p:val>
                                        </p:tav>
                                        <p:tav tm="100000">
                                          <p:val>
                                            <p:strVal val="#ppt_x"/>
                                          </p:val>
                                        </p:tav>
                                      </p:tavLst>
                                    </p:anim>
                                    <p:anim calcmode="lin" valueType="num">
                                      <p:cBhvr additive="base">
                                        <p:cTn id="12" dur="500" fill="hold"/>
                                        <p:tgtEl>
                                          <p:spTgt spid="12288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8859"/>
                                        </p:tgtEl>
                                        <p:attrNameLst>
                                          <p:attrName>style.visibility</p:attrName>
                                        </p:attrNameLst>
                                      </p:cBhvr>
                                      <p:to>
                                        <p:strVal val="visible"/>
                                      </p:to>
                                    </p:set>
                                    <p:anim calcmode="lin" valueType="num">
                                      <p:cBhvr additive="base">
                                        <p:cTn id="17" dur="500" fill="hold"/>
                                        <p:tgtEl>
                                          <p:spTgt spid="1228859"/>
                                        </p:tgtEl>
                                        <p:attrNameLst>
                                          <p:attrName>ppt_x</p:attrName>
                                        </p:attrNameLst>
                                      </p:cBhvr>
                                      <p:tavLst>
                                        <p:tav tm="0">
                                          <p:val>
                                            <p:strVal val="0-#ppt_w/2"/>
                                          </p:val>
                                        </p:tav>
                                        <p:tav tm="100000">
                                          <p:val>
                                            <p:strVal val="#ppt_x"/>
                                          </p:val>
                                        </p:tav>
                                      </p:tavLst>
                                    </p:anim>
                                    <p:anim calcmode="lin" valueType="num">
                                      <p:cBhvr additive="base">
                                        <p:cTn id="18" dur="500" fill="hold"/>
                                        <p:tgtEl>
                                          <p:spTgt spid="122885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8860"/>
                                        </p:tgtEl>
                                        <p:attrNameLst>
                                          <p:attrName>style.visibility</p:attrName>
                                        </p:attrNameLst>
                                      </p:cBhvr>
                                      <p:to>
                                        <p:strVal val="visible"/>
                                      </p:to>
                                    </p:set>
                                    <p:anim calcmode="lin" valueType="num">
                                      <p:cBhvr additive="base">
                                        <p:cTn id="23" dur="500" fill="hold"/>
                                        <p:tgtEl>
                                          <p:spTgt spid="1228860"/>
                                        </p:tgtEl>
                                        <p:attrNameLst>
                                          <p:attrName>ppt_x</p:attrName>
                                        </p:attrNameLst>
                                      </p:cBhvr>
                                      <p:tavLst>
                                        <p:tav tm="0">
                                          <p:val>
                                            <p:strVal val="0-#ppt_w/2"/>
                                          </p:val>
                                        </p:tav>
                                        <p:tav tm="100000">
                                          <p:val>
                                            <p:strVal val="#ppt_x"/>
                                          </p:val>
                                        </p:tav>
                                      </p:tavLst>
                                    </p:anim>
                                    <p:anim calcmode="lin" valueType="num">
                                      <p:cBhvr additive="base">
                                        <p:cTn id="24" dur="500" fill="hold"/>
                                        <p:tgtEl>
                                          <p:spTgt spid="122886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28861"/>
                                        </p:tgtEl>
                                        <p:attrNameLst>
                                          <p:attrName>style.visibility</p:attrName>
                                        </p:attrNameLst>
                                      </p:cBhvr>
                                      <p:to>
                                        <p:strVal val="visible"/>
                                      </p:to>
                                    </p:set>
                                    <p:anim calcmode="lin" valueType="num">
                                      <p:cBhvr additive="base">
                                        <p:cTn id="29" dur="500" fill="hold"/>
                                        <p:tgtEl>
                                          <p:spTgt spid="1228861"/>
                                        </p:tgtEl>
                                        <p:attrNameLst>
                                          <p:attrName>ppt_x</p:attrName>
                                        </p:attrNameLst>
                                      </p:cBhvr>
                                      <p:tavLst>
                                        <p:tav tm="0">
                                          <p:val>
                                            <p:strVal val="0-#ppt_w/2"/>
                                          </p:val>
                                        </p:tav>
                                        <p:tav tm="100000">
                                          <p:val>
                                            <p:strVal val="#ppt_x"/>
                                          </p:val>
                                        </p:tav>
                                      </p:tavLst>
                                    </p:anim>
                                    <p:anim calcmode="lin" valueType="num">
                                      <p:cBhvr additive="base">
                                        <p:cTn id="30" dur="500" fill="hold"/>
                                        <p:tgtEl>
                                          <p:spTgt spid="122886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8862"/>
                                        </p:tgtEl>
                                        <p:attrNameLst>
                                          <p:attrName>style.visibility</p:attrName>
                                        </p:attrNameLst>
                                      </p:cBhvr>
                                      <p:to>
                                        <p:strVal val="visible"/>
                                      </p:to>
                                    </p:set>
                                    <p:anim calcmode="lin" valueType="num">
                                      <p:cBhvr additive="base">
                                        <p:cTn id="35" dur="500" fill="hold"/>
                                        <p:tgtEl>
                                          <p:spTgt spid="1228862"/>
                                        </p:tgtEl>
                                        <p:attrNameLst>
                                          <p:attrName>ppt_x</p:attrName>
                                        </p:attrNameLst>
                                      </p:cBhvr>
                                      <p:tavLst>
                                        <p:tav tm="0">
                                          <p:val>
                                            <p:strVal val="0-#ppt_w/2"/>
                                          </p:val>
                                        </p:tav>
                                        <p:tav tm="100000">
                                          <p:val>
                                            <p:strVal val="#ppt_x"/>
                                          </p:val>
                                        </p:tav>
                                      </p:tavLst>
                                    </p:anim>
                                    <p:anim calcmode="lin" valueType="num">
                                      <p:cBhvr additive="base">
                                        <p:cTn id="36" dur="500" fill="hold"/>
                                        <p:tgtEl>
                                          <p:spTgt spid="12288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28863"/>
                                        </p:tgtEl>
                                        <p:attrNameLst>
                                          <p:attrName>style.visibility</p:attrName>
                                        </p:attrNameLst>
                                      </p:cBhvr>
                                      <p:to>
                                        <p:strVal val="visible"/>
                                      </p:to>
                                    </p:set>
                                    <p:anim calcmode="lin" valueType="num">
                                      <p:cBhvr additive="base">
                                        <p:cTn id="41" dur="500" fill="hold"/>
                                        <p:tgtEl>
                                          <p:spTgt spid="1228863"/>
                                        </p:tgtEl>
                                        <p:attrNameLst>
                                          <p:attrName>ppt_x</p:attrName>
                                        </p:attrNameLst>
                                      </p:cBhvr>
                                      <p:tavLst>
                                        <p:tav tm="0">
                                          <p:val>
                                            <p:strVal val="0-#ppt_w/2"/>
                                          </p:val>
                                        </p:tav>
                                        <p:tav tm="100000">
                                          <p:val>
                                            <p:strVal val="#ppt_x"/>
                                          </p:val>
                                        </p:tav>
                                      </p:tavLst>
                                    </p:anim>
                                    <p:anim calcmode="lin" valueType="num">
                                      <p:cBhvr additive="base">
                                        <p:cTn id="42" dur="500" fill="hold"/>
                                        <p:tgtEl>
                                          <p:spTgt spid="12288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9" grpId="0"/>
      <p:bldP spid="1228860" grpId="0"/>
      <p:bldP spid="1228861" grpId="0"/>
      <p:bldP spid="1228862" grpId="0"/>
      <p:bldP spid="1228863" grpId="0"/>
      <p:bldP spid="122887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a:xfrm>
            <a:off x="733425" y="731838"/>
            <a:ext cx="8410575" cy="563562"/>
          </a:xfrm>
          <a:ln/>
        </p:spPr>
        <p:txBody>
          <a:bodyPr vert="horz" wrap="square" lIns="91440" tIns="45720" rIns="91440" bIns="45720" anchor="ctr" anchorCtr="0"/>
          <a:p>
            <a:r>
              <a:rPr lang="en-US" altLang="zh-CN" sz="2400" dirty="0">
                <a:ea typeface="宋体" panose="02010600030101010101" pitchFamily="2" charset="-122"/>
              </a:rPr>
              <a:t>3.1.2 </a:t>
            </a:r>
            <a:r>
              <a:rPr lang="zh-CN" altLang="en-US" sz="2400" dirty="0">
                <a:ea typeface="宋体" panose="02010600030101010101" pitchFamily="2" charset="-122"/>
              </a:rPr>
              <a:t>危险源辨识、风险评价与危险控制的策划的管理程序</a:t>
            </a:r>
            <a:endParaRPr lang="en-US" altLang="zh-CN" sz="2400" dirty="0">
              <a:ea typeface="宋体" panose="02010600030101010101" pitchFamily="2" charset="-122"/>
            </a:endParaRPr>
          </a:p>
        </p:txBody>
      </p:sp>
      <p:sp>
        <p:nvSpPr>
          <p:cNvPr id="281603" name="Freeform 3"/>
          <p:cNvSpPr/>
          <p:nvPr/>
        </p:nvSpPr>
        <p:spPr>
          <a:xfrm>
            <a:off x="841375" y="1905000"/>
            <a:ext cx="3659188" cy="1879600"/>
          </a:xfrm>
          <a:custGeom>
            <a:avLst/>
            <a:gdLst/>
            <a:ahLst/>
            <a:cxnLst>
              <a:cxn ang="0">
                <a:pos x="2147483646" y="1741428763"/>
              </a:cxn>
              <a:cxn ang="0">
                <a:pos x="2147483646" y="2099290950"/>
              </a:cxn>
              <a:cxn ang="0">
                <a:pos x="2147483646" y="2147483646"/>
              </a:cxn>
              <a:cxn ang="0">
                <a:pos x="0" y="2147483646"/>
              </a:cxn>
              <a:cxn ang="0">
                <a:pos x="0" y="2520950"/>
              </a:cxn>
              <a:cxn ang="0">
                <a:pos x="2147483646" y="0"/>
              </a:cxn>
              <a:cxn ang="0">
                <a:pos x="2147483646" y="1741428763"/>
              </a:cxn>
            </a:cxnLst>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4" name="Rectangle 4"/>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05" name="Freeform 5"/>
          <p:cNvSpPr/>
          <p:nvPr/>
        </p:nvSpPr>
        <p:spPr>
          <a:xfrm>
            <a:off x="4643438" y="1908175"/>
            <a:ext cx="3659187" cy="1879600"/>
          </a:xfrm>
          <a:custGeom>
            <a:avLst/>
            <a:gdLst/>
            <a:ahLst/>
            <a:cxnLst>
              <a:cxn ang="0">
                <a:pos x="2519362" y="1741428763"/>
              </a:cxn>
              <a:cxn ang="0">
                <a:pos x="791328954" y="2099290950"/>
              </a:cxn>
              <a:cxn ang="0">
                <a:pos x="1212194197" y="2147483646"/>
              </a:cxn>
              <a:cxn ang="0">
                <a:pos x="2147483646" y="2147483646"/>
              </a:cxn>
              <a:cxn ang="0">
                <a:pos x="2147483646" y="2520950"/>
              </a:cxn>
              <a:cxn ang="0">
                <a:pos x="0" y="0"/>
              </a:cxn>
              <a:cxn ang="0">
                <a:pos x="2519362" y="1741428763"/>
              </a:cxn>
            </a:cxnLst>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6" name="Rectangle 6"/>
          <p:cNvSpPr>
            <a:spLocks noChangeArrowheads="1"/>
          </p:cNvSpPr>
          <p:nvPr/>
        </p:nvSpPr>
        <p:spPr bwMode="gray">
          <a:xfrm flipH="1">
            <a:off x="4635500" y="2027238"/>
            <a:ext cx="3663950"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07" name="Freeform 7"/>
          <p:cNvSpPr/>
          <p:nvPr/>
        </p:nvSpPr>
        <p:spPr>
          <a:xfrm>
            <a:off x="838200" y="3914775"/>
            <a:ext cx="3659188" cy="1879600"/>
          </a:xfrm>
          <a:custGeom>
            <a:avLst/>
            <a:gdLst/>
            <a:ahLst/>
            <a:cxnLst>
              <a:cxn ang="0">
                <a:pos x="2147483646" y="1242437825"/>
              </a:cxn>
              <a:cxn ang="0">
                <a:pos x="2147483646" y="884575638"/>
              </a:cxn>
              <a:cxn ang="0">
                <a:pos x="2147483646" y="2520950"/>
              </a:cxn>
              <a:cxn ang="0">
                <a:pos x="0" y="0"/>
              </a:cxn>
              <a:cxn ang="0">
                <a:pos x="0" y="2147483646"/>
              </a:cxn>
              <a:cxn ang="0">
                <a:pos x="2147483646" y="2147483646"/>
              </a:cxn>
              <a:cxn ang="0">
                <a:pos x="2147483646" y="1242437825"/>
              </a:cxn>
            </a:cxnLst>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8" name="Freeform 8"/>
          <p:cNvSpPr/>
          <p:nvPr/>
        </p:nvSpPr>
        <p:spPr>
          <a:xfrm>
            <a:off x="4640263" y="3905250"/>
            <a:ext cx="3659187" cy="1881188"/>
          </a:xfrm>
          <a:custGeom>
            <a:avLst/>
            <a:gdLst/>
            <a:ahLst/>
            <a:cxnLst>
              <a:cxn ang="0">
                <a:pos x="2519362" y="1244957518"/>
              </a:cxn>
              <a:cxn ang="0">
                <a:pos x="791328954" y="887095236"/>
              </a:cxn>
              <a:cxn ang="0">
                <a:pos x="1217234509" y="0"/>
              </a:cxn>
              <a:cxn ang="0">
                <a:pos x="2147483646" y="2520951"/>
              </a:cxn>
              <a:cxn ang="0">
                <a:pos x="2147483646" y="2147483646"/>
              </a:cxn>
              <a:cxn ang="0">
                <a:pos x="0" y="2147483646"/>
              </a:cxn>
              <a:cxn ang="0">
                <a:pos x="2519362" y="1244957518"/>
              </a:cxn>
            </a:cxnLst>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9" name="Freeform 9"/>
          <p:cNvSpPr/>
          <p:nvPr/>
        </p:nvSpPr>
        <p:spPr bwMode="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0" name="Freeform 10"/>
          <p:cNvSpPr/>
          <p:nvPr/>
        </p:nvSpPr>
        <p:spPr bwMode="gray">
          <a:xfrm flipH="1">
            <a:off x="838200" y="4021138"/>
            <a:ext cx="3165475"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1" name="Rectangle 11"/>
          <p:cNvSpPr/>
          <p:nvPr/>
        </p:nvSpPr>
        <p:spPr>
          <a:xfrm>
            <a:off x="987425" y="2027238"/>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2" name="Rectangle 12"/>
          <p:cNvSpPr/>
          <p:nvPr/>
        </p:nvSpPr>
        <p:spPr>
          <a:xfrm>
            <a:off x="987425" y="4049713"/>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3" name="Rectangle 13"/>
          <p:cNvSpPr/>
          <p:nvPr/>
        </p:nvSpPr>
        <p:spPr>
          <a:xfrm>
            <a:off x="5892800" y="2038350"/>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4" name="Rectangle 14"/>
          <p:cNvSpPr/>
          <p:nvPr/>
        </p:nvSpPr>
        <p:spPr>
          <a:xfrm>
            <a:off x="5892800" y="4073525"/>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5" name="Rectangle 15"/>
          <p:cNvSpPr>
            <a:spLocks noChangeArrowheads="1"/>
          </p:cNvSpPr>
          <p:nvPr/>
        </p:nvSpPr>
        <p:spPr bwMode="black">
          <a:xfrm>
            <a:off x="969963" y="2565400"/>
            <a:ext cx="2954338" cy="1231900"/>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r>
              <a:rPr kumimoji="0" lang="zh-CN" altLang="en-US" sz="20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各部门开展风险源辨识、风险评价策划的作用、职责和权限</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6" name="Rectangle 16"/>
          <p:cNvSpPr>
            <a:spLocks noChangeArrowheads="1"/>
          </p:cNvSpPr>
          <p:nvPr/>
        </p:nvSpPr>
        <p:spPr bwMode="black">
          <a:xfrm>
            <a:off x="5327650" y="2420938"/>
            <a:ext cx="2989263" cy="15017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开展风险源辨识、风险评价前的准备工作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1617" name="Text Box 17"/>
          <p:cNvSpPr txBox="1"/>
          <p:nvPr/>
        </p:nvSpPr>
        <p:spPr>
          <a:xfrm>
            <a:off x="911225" y="4694238"/>
            <a:ext cx="3373438"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8122A"/>
                </a:solidFill>
                <a:ea typeface="宋体" panose="02010600030101010101" pitchFamily="2" charset="-122"/>
              </a:rPr>
              <a:t>２</a:t>
            </a:r>
            <a:r>
              <a:rPr lang="en-US" altLang="zh-CN" sz="2400" b="1" dirty="0">
                <a:solidFill>
                  <a:srgbClr val="08122A"/>
                </a:solidFill>
                <a:ea typeface="宋体" panose="02010600030101010101" pitchFamily="2" charset="-122"/>
              </a:rPr>
              <a:t>.</a:t>
            </a:r>
            <a:r>
              <a:rPr lang="zh-CN" altLang="en-US" sz="2400" dirty="0">
                <a:solidFill>
                  <a:srgbClr val="08122A"/>
                </a:solidFill>
                <a:latin typeface="宋体" panose="02010600030101010101" pitchFamily="2" charset="-122"/>
                <a:ea typeface="宋体" panose="02010600030101010101" pitchFamily="2" charset="-122"/>
              </a:rPr>
              <a:t>开展风险源辨识、风险评价的工作程序</a:t>
            </a:r>
            <a:endParaRPr lang="en-US" altLang="zh-CN" sz="2400" dirty="0">
              <a:solidFill>
                <a:srgbClr val="08122A"/>
              </a:solidFill>
              <a:latin typeface="宋体" panose="02010600030101010101" pitchFamily="2" charset="-122"/>
              <a:ea typeface="宋体" panose="02010600030101010101" pitchFamily="2" charset="-122"/>
            </a:endParaRPr>
          </a:p>
        </p:txBody>
      </p:sp>
      <p:sp>
        <p:nvSpPr>
          <p:cNvPr id="281618" name="Text Box 18"/>
          <p:cNvSpPr txBox="1"/>
          <p:nvPr/>
        </p:nvSpPr>
        <p:spPr>
          <a:xfrm>
            <a:off x="4808538" y="4652963"/>
            <a:ext cx="335280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4.</a:t>
            </a:r>
            <a:r>
              <a:rPr lang="zh-CN" altLang="en-US" dirty="0">
                <a:solidFill>
                  <a:srgbClr val="08122A"/>
                </a:solidFill>
                <a:ea typeface="宋体" panose="02010600030101010101" pitchFamily="2" charset="-122"/>
              </a:rPr>
              <a:t>风险源</a:t>
            </a:r>
            <a:r>
              <a:rPr lang="zh-CN" altLang="en-US" sz="2800" dirty="0">
                <a:solidFill>
                  <a:srgbClr val="08122A"/>
                </a:solidFill>
                <a:ea typeface="宋体" panose="02010600030101010101" pitchFamily="2" charset="-122"/>
              </a:rPr>
              <a:t>辨识过程、方法及要求 </a:t>
            </a:r>
            <a:endParaRPr lang="en-US" altLang="zh-CN" sz="2800" dirty="0">
              <a:solidFill>
                <a:srgbClr val="08122A"/>
              </a:solidFill>
              <a:ea typeface="宋体" panose="02010600030101010101" pitchFamily="2" charset="-122"/>
            </a:endParaRPr>
          </a:p>
        </p:txBody>
      </p:sp>
      <p:grpSp>
        <p:nvGrpSpPr>
          <p:cNvPr id="81939" name="Group 19"/>
          <p:cNvGrpSpPr/>
          <p:nvPr/>
        </p:nvGrpSpPr>
        <p:grpSpPr>
          <a:xfrm>
            <a:off x="3727450" y="3005138"/>
            <a:ext cx="1682750" cy="1682750"/>
            <a:chOff x="2350" y="2010"/>
            <a:chExt cx="1060" cy="1060"/>
          </a:xfrm>
        </p:grpSpPr>
        <p:sp>
          <p:nvSpPr>
            <p:cNvPr id="81941" name="Oval 20"/>
            <p:cNvSpPr/>
            <p:nvPr/>
          </p:nvSpPr>
          <p:spPr>
            <a:xfrm>
              <a:off x="2350" y="2010"/>
              <a:ext cx="1060" cy="1060"/>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81942" name="Group 21"/>
            <p:cNvGrpSpPr/>
            <p:nvPr/>
          </p:nvGrpSpPr>
          <p:grpSpPr>
            <a:xfrm rot="-2288454">
              <a:off x="2439" y="2081"/>
              <a:ext cx="887" cy="907"/>
              <a:chOff x="887" y="2040"/>
              <a:chExt cx="433" cy="422"/>
            </a:xfrm>
          </p:grpSpPr>
          <p:pic>
            <p:nvPicPr>
              <p:cNvPr id="81944" name="Picture 22"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81945" name="Oval 23"/>
              <p:cNvSpPr/>
              <p:nvPr/>
            </p:nvSpPr>
            <p:spPr>
              <a:xfrm>
                <a:off x="887" y="2040"/>
                <a:ext cx="433" cy="422"/>
              </a:xfrm>
              <a:prstGeom prst="ellipse">
                <a:avLst/>
              </a:prstGeom>
              <a:solidFill>
                <a:srgbClr val="FF6600">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81946" name="Picture 24" descr="Picture2"/>
              <p:cNvPicPr>
                <a:picLocks noChangeAspect="1"/>
              </p:cNvPicPr>
              <p:nvPr/>
            </p:nvPicPr>
            <p:blipFill>
              <a:blip r:embed="rId2"/>
              <a:stretch>
                <a:fillRect/>
              </a:stretch>
            </p:blipFill>
            <p:spPr>
              <a:xfrm>
                <a:off x="930" y="2044"/>
                <a:ext cx="345" cy="149"/>
              </a:xfrm>
              <a:prstGeom prst="rect">
                <a:avLst/>
              </a:prstGeom>
              <a:noFill/>
              <a:ln w="9525">
                <a:noFill/>
              </a:ln>
            </p:spPr>
          </p:pic>
        </p:grpSp>
        <p:pic>
          <p:nvPicPr>
            <p:cNvPr id="81943" name="Picture 25"/>
            <p:cNvPicPr>
              <a:picLocks noChangeAspect="1"/>
            </p:cNvPicPr>
            <p:nvPr/>
          </p:nvPicPr>
          <p:blipFill>
            <a:blip r:embed="rId3"/>
            <a:srcRect l="12015" t="9302" r="12404" b="12598"/>
            <a:stretch>
              <a:fillRect/>
            </a:stretch>
          </p:blipFill>
          <p:spPr>
            <a:xfrm>
              <a:off x="2428" y="2053"/>
              <a:ext cx="915" cy="942"/>
            </a:xfrm>
            <a:prstGeom prst="rect">
              <a:avLst/>
            </a:prstGeom>
            <a:noFill/>
            <a:ln w="9525">
              <a:noFill/>
            </a:ln>
          </p:spPr>
        </p:pic>
      </p:grpSp>
      <p:sp>
        <p:nvSpPr>
          <p:cNvPr id="81940" name="Text Box 26"/>
          <p:cNvSpPr txBox="1"/>
          <p:nvPr/>
        </p:nvSpPr>
        <p:spPr>
          <a:xfrm>
            <a:off x="3811588" y="3546475"/>
            <a:ext cx="1481137" cy="519113"/>
          </a:xfrm>
          <a:prstGeom prst="rect">
            <a:avLst/>
          </a:prstGeom>
          <a:noFill/>
          <a:ln w="9525">
            <a:noFill/>
          </a:ln>
          <a:effectLst>
            <a:outerShdw dist="35921" dir="2699999" algn="ctr" rotWithShape="0">
              <a:schemeClr val="bg2"/>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latin typeface="Calibri" panose="020F0502020204030204" pitchFamily="34" charset="0"/>
                <a:ea typeface="宋体" panose="02010600030101010101" pitchFamily="2" charset="-122"/>
              </a:rPr>
              <a:t>LOGO</a:t>
            </a:r>
            <a:endParaRPr lang="en-US" altLang="zh-CN" sz="2800" b="1" dirty="0">
              <a:solidFill>
                <a:srgbClr val="FFFFFF"/>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1611"/>
                                        </p:tgtEl>
                                        <p:attrNameLst>
                                          <p:attrName>style.visibility</p:attrName>
                                        </p:attrNameLst>
                                      </p:cBhvr>
                                      <p:to>
                                        <p:strVal val="visible"/>
                                      </p:to>
                                    </p:set>
                                    <p:animEffect transition="in" filter="wedge">
                                      <p:cBhvr>
                                        <p:cTn id="7" dur="2000"/>
                                        <p:tgtEl>
                                          <p:spTgt spid="281611"/>
                                        </p:tgtEl>
                                      </p:cBhvr>
                                    </p:animEffect>
                                  </p:childTnLst>
                                </p:cTn>
                              </p:par>
                              <p:par>
                                <p:cTn id="8" presetID="20" presetClass="entr" presetSubtype="0" fill="hold" nodeType="withEffect">
                                  <p:stCondLst>
                                    <p:cond delay="0"/>
                                  </p:stCondLst>
                                  <p:childTnLst>
                                    <p:set>
                                      <p:cBhvr>
                                        <p:cTn id="9" dur="1" fill="hold">
                                          <p:stCondLst>
                                            <p:cond delay="0"/>
                                          </p:stCondLst>
                                        </p:cTn>
                                        <p:tgtEl>
                                          <p:spTgt spid="281604"/>
                                        </p:tgtEl>
                                        <p:attrNameLst>
                                          <p:attrName>style.visibility</p:attrName>
                                        </p:attrNameLst>
                                      </p:cBhvr>
                                      <p:to>
                                        <p:strVal val="visible"/>
                                      </p:to>
                                    </p:set>
                                    <p:animEffect transition="in" filter="wedge">
                                      <p:cBhvr>
                                        <p:cTn id="10" dur="2000"/>
                                        <p:tgtEl>
                                          <p:spTgt spid="281604"/>
                                        </p:tgtEl>
                                      </p:cBhvr>
                                    </p:animEffect>
                                  </p:childTnLst>
                                </p:cTn>
                              </p:par>
                              <p:par>
                                <p:cTn id="11" presetID="20" presetClass="entr" presetSubtype="0" fill="hold" nodeType="withEffect">
                                  <p:stCondLst>
                                    <p:cond delay="0"/>
                                  </p:stCondLst>
                                  <p:childTnLst>
                                    <p:set>
                                      <p:cBhvr>
                                        <p:cTn id="12" dur="1" fill="hold">
                                          <p:stCondLst>
                                            <p:cond delay="0"/>
                                          </p:stCondLst>
                                        </p:cTn>
                                        <p:tgtEl>
                                          <p:spTgt spid="281603"/>
                                        </p:tgtEl>
                                        <p:attrNameLst>
                                          <p:attrName>style.visibility</p:attrName>
                                        </p:attrNameLst>
                                      </p:cBhvr>
                                      <p:to>
                                        <p:strVal val="visible"/>
                                      </p:to>
                                    </p:set>
                                    <p:animEffect transition="in" filter="wedge">
                                      <p:cBhvr>
                                        <p:cTn id="13" dur="2000"/>
                                        <p:tgtEl>
                                          <p:spTgt spid="28160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81615"/>
                                        </p:tgtEl>
                                        <p:attrNameLst>
                                          <p:attrName>style.visibility</p:attrName>
                                        </p:attrNameLst>
                                      </p:cBhvr>
                                      <p:to>
                                        <p:strVal val="visible"/>
                                      </p:to>
                                    </p:set>
                                    <p:animEffect transition="in" filter="wedge">
                                      <p:cBhvr>
                                        <p:cTn id="16" dur="2000"/>
                                        <p:tgtEl>
                                          <p:spTgt spid="28161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81612"/>
                                        </p:tgtEl>
                                        <p:attrNameLst>
                                          <p:attrName>style.visibility</p:attrName>
                                        </p:attrNameLst>
                                      </p:cBhvr>
                                      <p:to>
                                        <p:strVal val="visible"/>
                                      </p:to>
                                    </p:set>
                                    <p:animEffect transition="in" filter="wedge">
                                      <p:cBhvr>
                                        <p:cTn id="19" dur="2000"/>
                                        <p:tgtEl>
                                          <p:spTgt spid="281612"/>
                                        </p:tgtEl>
                                      </p:cBhvr>
                                    </p:animEffect>
                                  </p:childTnLst>
                                </p:cTn>
                              </p:par>
                              <p:par>
                                <p:cTn id="20" presetID="20" presetClass="entr" presetSubtype="0" fill="hold" nodeType="withEffect">
                                  <p:stCondLst>
                                    <p:cond delay="0"/>
                                  </p:stCondLst>
                                  <p:childTnLst>
                                    <p:set>
                                      <p:cBhvr>
                                        <p:cTn id="21" dur="1" fill="hold">
                                          <p:stCondLst>
                                            <p:cond delay="0"/>
                                          </p:stCondLst>
                                        </p:cTn>
                                        <p:tgtEl>
                                          <p:spTgt spid="281610"/>
                                        </p:tgtEl>
                                        <p:attrNameLst>
                                          <p:attrName>style.visibility</p:attrName>
                                        </p:attrNameLst>
                                      </p:cBhvr>
                                      <p:to>
                                        <p:strVal val="visible"/>
                                      </p:to>
                                    </p:set>
                                    <p:animEffect transition="in" filter="wedge">
                                      <p:cBhvr>
                                        <p:cTn id="22" dur="2000"/>
                                        <p:tgtEl>
                                          <p:spTgt spid="28161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81617"/>
                                        </p:tgtEl>
                                        <p:attrNameLst>
                                          <p:attrName>style.visibility</p:attrName>
                                        </p:attrNameLst>
                                      </p:cBhvr>
                                      <p:to>
                                        <p:strVal val="visible"/>
                                      </p:to>
                                    </p:set>
                                    <p:animEffect transition="in" filter="wedge">
                                      <p:cBhvr>
                                        <p:cTn id="25" dur="2000"/>
                                        <p:tgtEl>
                                          <p:spTgt spid="281617"/>
                                        </p:tgtEl>
                                      </p:cBhvr>
                                    </p:animEffect>
                                  </p:childTnLst>
                                </p:cTn>
                              </p:par>
                              <p:par>
                                <p:cTn id="26" presetID="20" presetClass="entr" presetSubtype="0" fill="hold" nodeType="withEffect">
                                  <p:stCondLst>
                                    <p:cond delay="0"/>
                                  </p:stCondLst>
                                  <p:childTnLst>
                                    <p:set>
                                      <p:cBhvr>
                                        <p:cTn id="27" dur="1" fill="hold">
                                          <p:stCondLst>
                                            <p:cond delay="0"/>
                                          </p:stCondLst>
                                        </p:cTn>
                                        <p:tgtEl>
                                          <p:spTgt spid="281607"/>
                                        </p:tgtEl>
                                        <p:attrNameLst>
                                          <p:attrName>style.visibility</p:attrName>
                                        </p:attrNameLst>
                                      </p:cBhvr>
                                      <p:to>
                                        <p:strVal val="visible"/>
                                      </p:to>
                                    </p:set>
                                    <p:animEffect transition="in" filter="wedge">
                                      <p:cBhvr>
                                        <p:cTn id="28" dur="2000"/>
                                        <p:tgtEl>
                                          <p:spTgt spid="281607"/>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81618"/>
                                        </p:tgtEl>
                                        <p:attrNameLst>
                                          <p:attrName>style.visibility</p:attrName>
                                        </p:attrNameLst>
                                      </p:cBhvr>
                                      <p:to>
                                        <p:strVal val="visible"/>
                                      </p:to>
                                    </p:set>
                                    <p:animEffect transition="in" filter="wedge">
                                      <p:cBhvr>
                                        <p:cTn id="31" dur="2000"/>
                                        <p:tgtEl>
                                          <p:spTgt spid="28161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81614"/>
                                        </p:tgtEl>
                                        <p:attrNameLst>
                                          <p:attrName>style.visibility</p:attrName>
                                        </p:attrNameLst>
                                      </p:cBhvr>
                                      <p:to>
                                        <p:strVal val="visible"/>
                                      </p:to>
                                    </p:set>
                                    <p:animEffect transition="in" filter="wedge">
                                      <p:cBhvr>
                                        <p:cTn id="34" dur="2000"/>
                                        <p:tgtEl>
                                          <p:spTgt spid="281614"/>
                                        </p:tgtEl>
                                      </p:cBhvr>
                                    </p:animEffect>
                                  </p:childTnLst>
                                </p:cTn>
                              </p:par>
                              <p:par>
                                <p:cTn id="35" presetID="20" presetClass="entr" presetSubtype="0" fill="hold" nodeType="withEffect">
                                  <p:stCondLst>
                                    <p:cond delay="0"/>
                                  </p:stCondLst>
                                  <p:childTnLst>
                                    <p:set>
                                      <p:cBhvr>
                                        <p:cTn id="36" dur="1" fill="hold">
                                          <p:stCondLst>
                                            <p:cond delay="0"/>
                                          </p:stCondLst>
                                        </p:cTn>
                                        <p:tgtEl>
                                          <p:spTgt spid="281609"/>
                                        </p:tgtEl>
                                        <p:attrNameLst>
                                          <p:attrName>style.visibility</p:attrName>
                                        </p:attrNameLst>
                                      </p:cBhvr>
                                      <p:to>
                                        <p:strVal val="visible"/>
                                      </p:to>
                                    </p:set>
                                    <p:animEffect transition="in" filter="wedge">
                                      <p:cBhvr>
                                        <p:cTn id="37" dur="2000"/>
                                        <p:tgtEl>
                                          <p:spTgt spid="281609"/>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81616"/>
                                        </p:tgtEl>
                                        <p:attrNameLst>
                                          <p:attrName>style.visibility</p:attrName>
                                        </p:attrNameLst>
                                      </p:cBhvr>
                                      <p:to>
                                        <p:strVal val="visible"/>
                                      </p:to>
                                    </p:set>
                                    <p:animEffect transition="in" filter="wedge">
                                      <p:cBhvr>
                                        <p:cTn id="40" dur="2000"/>
                                        <p:tgtEl>
                                          <p:spTgt spid="281616"/>
                                        </p:tgtEl>
                                      </p:cBhvr>
                                    </p:animEffect>
                                  </p:childTnLst>
                                </p:cTn>
                              </p:par>
                              <p:par>
                                <p:cTn id="41" presetID="20" presetClass="entr" presetSubtype="0" fill="hold" nodeType="withEffect">
                                  <p:stCondLst>
                                    <p:cond delay="0"/>
                                  </p:stCondLst>
                                  <p:childTnLst>
                                    <p:set>
                                      <p:cBhvr>
                                        <p:cTn id="42" dur="1" fill="hold">
                                          <p:stCondLst>
                                            <p:cond delay="0"/>
                                          </p:stCondLst>
                                        </p:cTn>
                                        <p:tgtEl>
                                          <p:spTgt spid="281605"/>
                                        </p:tgtEl>
                                        <p:attrNameLst>
                                          <p:attrName>style.visibility</p:attrName>
                                        </p:attrNameLst>
                                      </p:cBhvr>
                                      <p:to>
                                        <p:strVal val="visible"/>
                                      </p:to>
                                    </p:set>
                                    <p:animEffect transition="in" filter="wedge">
                                      <p:cBhvr>
                                        <p:cTn id="43" dur="2000"/>
                                        <p:tgtEl>
                                          <p:spTgt spid="281605"/>
                                        </p:tgtEl>
                                      </p:cBhvr>
                                    </p:animEffect>
                                  </p:childTnLst>
                                </p:cTn>
                              </p:par>
                              <p:par>
                                <p:cTn id="44" presetID="20" presetClass="entr" presetSubtype="0" fill="hold" nodeType="withEffect">
                                  <p:stCondLst>
                                    <p:cond delay="0"/>
                                  </p:stCondLst>
                                  <p:childTnLst>
                                    <p:set>
                                      <p:cBhvr>
                                        <p:cTn id="45" dur="1" fill="hold">
                                          <p:stCondLst>
                                            <p:cond delay="0"/>
                                          </p:stCondLst>
                                        </p:cTn>
                                        <p:tgtEl>
                                          <p:spTgt spid="281606"/>
                                        </p:tgtEl>
                                        <p:attrNameLst>
                                          <p:attrName>style.visibility</p:attrName>
                                        </p:attrNameLst>
                                      </p:cBhvr>
                                      <p:to>
                                        <p:strVal val="visible"/>
                                      </p:to>
                                    </p:set>
                                    <p:animEffect transition="in" filter="wedge">
                                      <p:cBhvr>
                                        <p:cTn id="46" dur="2000"/>
                                        <p:tgtEl>
                                          <p:spTgt spid="281606"/>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81613"/>
                                        </p:tgtEl>
                                        <p:attrNameLst>
                                          <p:attrName>style.visibility</p:attrName>
                                        </p:attrNameLst>
                                      </p:cBhvr>
                                      <p:to>
                                        <p:strVal val="visible"/>
                                      </p:to>
                                    </p:set>
                                    <p:animEffect transition="in" filter="wedge">
                                      <p:cBhvr>
                                        <p:cTn id="49" dur="2000"/>
                                        <p:tgtEl>
                                          <p:spTgt spid="281613"/>
                                        </p:tgtEl>
                                      </p:cBhvr>
                                    </p:animEffect>
                                  </p:childTnLst>
                                </p:cTn>
                              </p:par>
                              <p:par>
                                <p:cTn id="50" presetID="20" presetClass="entr" presetSubtype="0" fill="hold" nodeType="withEffect">
                                  <p:stCondLst>
                                    <p:cond delay="0"/>
                                  </p:stCondLst>
                                  <p:childTnLst>
                                    <p:set>
                                      <p:cBhvr>
                                        <p:cTn id="51" dur="1" fill="hold">
                                          <p:stCondLst>
                                            <p:cond delay="0"/>
                                          </p:stCondLst>
                                        </p:cTn>
                                        <p:tgtEl>
                                          <p:spTgt spid="281608"/>
                                        </p:tgtEl>
                                        <p:attrNameLst>
                                          <p:attrName>style.visibility</p:attrName>
                                        </p:attrNameLst>
                                      </p:cBhvr>
                                      <p:to>
                                        <p:strVal val="visible"/>
                                      </p:to>
                                    </p:set>
                                    <p:animEffect transition="in" filter="wedge">
                                      <p:cBhvr>
                                        <p:cTn id="52" dur="2000"/>
                                        <p:tgtEl>
                                          <p:spTgt spid="28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p:bldP spid="281612" grpId="0"/>
      <p:bldP spid="281613" grpId="0"/>
      <p:bldP spid="281614" grpId="0"/>
      <p:bldP spid="281615" grpId="0"/>
      <p:bldP spid="281616" grpId="0"/>
      <p:bldP spid="281617" grpId="0"/>
      <p:bldP spid="2816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733425" y="731838"/>
            <a:ext cx="8410575" cy="563562"/>
          </a:xfrm>
          <a:ln/>
        </p:spPr>
        <p:txBody>
          <a:bodyPr vert="horz" wrap="square" lIns="91440" tIns="45720" rIns="91440" bIns="45720" anchor="ctr" anchorCtr="0"/>
          <a:p>
            <a:r>
              <a:rPr lang="en-US" altLang="zh-CN" sz="2400" dirty="0">
                <a:ea typeface="宋体" panose="02010600030101010101" pitchFamily="2" charset="-122"/>
              </a:rPr>
              <a:t>3.1.2 </a:t>
            </a:r>
            <a:r>
              <a:rPr lang="zh-CN" altLang="en-US" sz="2400" dirty="0">
                <a:ea typeface="宋体" panose="02010600030101010101" pitchFamily="2" charset="-122"/>
              </a:rPr>
              <a:t>危险源辨识、风险评价与危险控制的策划的管理程序</a:t>
            </a:r>
            <a:endParaRPr lang="en-US" altLang="zh-CN" sz="2400" dirty="0">
              <a:ea typeface="宋体" panose="02010600030101010101" pitchFamily="2" charset="-122"/>
            </a:endParaRPr>
          </a:p>
        </p:txBody>
      </p:sp>
      <p:sp>
        <p:nvSpPr>
          <p:cNvPr id="82947" name="Freeform 3"/>
          <p:cNvSpPr/>
          <p:nvPr/>
        </p:nvSpPr>
        <p:spPr>
          <a:xfrm>
            <a:off x="841375" y="1905000"/>
            <a:ext cx="3659188" cy="1879600"/>
          </a:xfrm>
          <a:custGeom>
            <a:avLst/>
            <a:gdLst/>
            <a:ahLst/>
            <a:cxnLst>
              <a:cxn ang="0">
                <a:pos x="2147483646" y="1741428763"/>
              </a:cxn>
              <a:cxn ang="0">
                <a:pos x="2147483646" y="2099290950"/>
              </a:cxn>
              <a:cxn ang="0">
                <a:pos x="2147483646" y="2147483646"/>
              </a:cxn>
              <a:cxn ang="0">
                <a:pos x="0" y="2147483646"/>
              </a:cxn>
              <a:cxn ang="0">
                <a:pos x="0" y="2520950"/>
              </a:cxn>
              <a:cxn ang="0">
                <a:pos x="2147483646" y="0"/>
              </a:cxn>
              <a:cxn ang="0">
                <a:pos x="2147483646" y="1741428763"/>
              </a:cxn>
            </a:cxnLst>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28" name="Rectangle 4"/>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49" name="Freeform 5"/>
          <p:cNvSpPr/>
          <p:nvPr/>
        </p:nvSpPr>
        <p:spPr>
          <a:xfrm>
            <a:off x="4643438" y="1908175"/>
            <a:ext cx="3659187" cy="1879600"/>
          </a:xfrm>
          <a:custGeom>
            <a:avLst/>
            <a:gdLst/>
            <a:ahLst/>
            <a:cxnLst>
              <a:cxn ang="0">
                <a:pos x="2519362" y="1741428763"/>
              </a:cxn>
              <a:cxn ang="0">
                <a:pos x="791328954" y="2099290950"/>
              </a:cxn>
              <a:cxn ang="0">
                <a:pos x="1212194197" y="2147483646"/>
              </a:cxn>
              <a:cxn ang="0">
                <a:pos x="2147483646" y="2147483646"/>
              </a:cxn>
              <a:cxn ang="0">
                <a:pos x="2147483646" y="2520950"/>
              </a:cxn>
              <a:cxn ang="0">
                <a:pos x="0" y="0"/>
              </a:cxn>
              <a:cxn ang="0">
                <a:pos x="2519362" y="1741428763"/>
              </a:cxn>
            </a:cxnLst>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30" name="Rectangle 6"/>
          <p:cNvSpPr>
            <a:spLocks noChangeArrowheads="1"/>
          </p:cNvSpPr>
          <p:nvPr/>
        </p:nvSpPr>
        <p:spPr bwMode="gray">
          <a:xfrm flipH="1">
            <a:off x="4635500" y="2027238"/>
            <a:ext cx="3663950"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51" name="Freeform 7"/>
          <p:cNvSpPr/>
          <p:nvPr/>
        </p:nvSpPr>
        <p:spPr>
          <a:xfrm>
            <a:off x="838200" y="3914775"/>
            <a:ext cx="3659188" cy="1879600"/>
          </a:xfrm>
          <a:custGeom>
            <a:avLst/>
            <a:gdLst/>
            <a:ahLst/>
            <a:cxnLst>
              <a:cxn ang="0">
                <a:pos x="2147483646" y="1242437825"/>
              </a:cxn>
              <a:cxn ang="0">
                <a:pos x="2147483646" y="884575638"/>
              </a:cxn>
              <a:cxn ang="0">
                <a:pos x="2147483646" y="2520950"/>
              </a:cxn>
              <a:cxn ang="0">
                <a:pos x="0" y="0"/>
              </a:cxn>
              <a:cxn ang="0">
                <a:pos x="0" y="2147483646"/>
              </a:cxn>
              <a:cxn ang="0">
                <a:pos x="2147483646" y="2147483646"/>
              </a:cxn>
              <a:cxn ang="0">
                <a:pos x="2147483646" y="1242437825"/>
              </a:cxn>
            </a:cxnLst>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82952" name="Freeform 8"/>
          <p:cNvSpPr/>
          <p:nvPr/>
        </p:nvSpPr>
        <p:spPr>
          <a:xfrm>
            <a:off x="4640263" y="3905250"/>
            <a:ext cx="3659187" cy="1881188"/>
          </a:xfrm>
          <a:custGeom>
            <a:avLst/>
            <a:gdLst/>
            <a:ahLst/>
            <a:cxnLst>
              <a:cxn ang="0">
                <a:pos x="2519362" y="1244957518"/>
              </a:cxn>
              <a:cxn ang="0">
                <a:pos x="791328954" y="887095236"/>
              </a:cxn>
              <a:cxn ang="0">
                <a:pos x="1217234509" y="0"/>
              </a:cxn>
              <a:cxn ang="0">
                <a:pos x="2147483646" y="2520951"/>
              </a:cxn>
              <a:cxn ang="0">
                <a:pos x="2147483646" y="2147483646"/>
              </a:cxn>
              <a:cxn ang="0">
                <a:pos x="0" y="2147483646"/>
              </a:cxn>
              <a:cxn ang="0">
                <a:pos x="2519362" y="1244957518"/>
              </a:cxn>
            </a:cxnLst>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33" name="Freeform 9"/>
          <p:cNvSpPr/>
          <p:nvPr/>
        </p:nvSpPr>
        <p:spPr bwMode="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2634" name="Freeform 10"/>
          <p:cNvSpPr/>
          <p:nvPr/>
        </p:nvSpPr>
        <p:spPr bwMode="gray">
          <a:xfrm flipH="1">
            <a:off x="838200" y="4021138"/>
            <a:ext cx="3165475"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55" name="Rectangle 11"/>
          <p:cNvSpPr/>
          <p:nvPr/>
        </p:nvSpPr>
        <p:spPr>
          <a:xfrm>
            <a:off x="987425" y="2027238"/>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6" name="Rectangle 12"/>
          <p:cNvSpPr/>
          <p:nvPr/>
        </p:nvSpPr>
        <p:spPr>
          <a:xfrm>
            <a:off x="987425" y="4049713"/>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7" name="Rectangle 13"/>
          <p:cNvSpPr/>
          <p:nvPr/>
        </p:nvSpPr>
        <p:spPr>
          <a:xfrm>
            <a:off x="5892800" y="2038350"/>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8" name="Rectangle 14"/>
          <p:cNvSpPr/>
          <p:nvPr/>
        </p:nvSpPr>
        <p:spPr>
          <a:xfrm>
            <a:off x="5892800" y="4073525"/>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2639" name="Rectangle 15"/>
          <p:cNvSpPr>
            <a:spLocks noChangeArrowheads="1"/>
          </p:cNvSpPr>
          <p:nvPr/>
        </p:nvSpPr>
        <p:spPr bwMode="black">
          <a:xfrm>
            <a:off x="969963" y="2565400"/>
            <a:ext cx="2954338" cy="10318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5.</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风险评价的范围和方法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2640" name="Rectangle 16"/>
          <p:cNvSpPr>
            <a:spLocks noChangeArrowheads="1"/>
          </p:cNvSpPr>
          <p:nvPr/>
        </p:nvSpPr>
        <p:spPr bwMode="black">
          <a:xfrm>
            <a:off x="5192713" y="2565400"/>
            <a:ext cx="2989263" cy="10318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7.</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如何进行风险控制策划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961" name="Text Box 17"/>
          <p:cNvSpPr txBox="1"/>
          <p:nvPr/>
        </p:nvSpPr>
        <p:spPr>
          <a:xfrm>
            <a:off x="911225" y="4437063"/>
            <a:ext cx="3352800" cy="13731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6</a:t>
            </a:r>
            <a:r>
              <a:rPr lang="zh-CN" altLang="en-US" sz="2800" dirty="0">
                <a:solidFill>
                  <a:srgbClr val="08122A"/>
                </a:solidFill>
                <a:ea typeface="宋体" panose="02010600030101010101" pitchFamily="2" charset="-122"/>
              </a:rPr>
              <a:t>．风险分级的准则及不可承受风险的判定准则</a:t>
            </a:r>
            <a:r>
              <a:rPr lang="en-US" altLang="zh-CN" sz="2800" dirty="0">
                <a:solidFill>
                  <a:srgbClr val="08122A"/>
                </a:solidFill>
                <a:ea typeface="宋体" panose="02010600030101010101" pitchFamily="2" charset="-122"/>
              </a:rPr>
              <a:t>.</a:t>
            </a:r>
            <a:endParaRPr lang="en-US" altLang="zh-CN" sz="2800" dirty="0">
              <a:solidFill>
                <a:srgbClr val="08122A"/>
              </a:solidFill>
              <a:ea typeface="宋体" panose="02010600030101010101" pitchFamily="2" charset="-122"/>
            </a:endParaRPr>
          </a:p>
        </p:txBody>
      </p:sp>
      <p:sp>
        <p:nvSpPr>
          <p:cNvPr id="82962" name="Text Box 18"/>
          <p:cNvSpPr txBox="1"/>
          <p:nvPr/>
        </p:nvSpPr>
        <p:spPr>
          <a:xfrm>
            <a:off x="4859338" y="4643438"/>
            <a:ext cx="33528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8</a:t>
            </a:r>
            <a:r>
              <a:rPr lang="zh-CN" altLang="en-US" sz="2800" dirty="0">
                <a:solidFill>
                  <a:srgbClr val="08122A"/>
                </a:solidFill>
                <a:ea typeface="宋体" panose="02010600030101010101" pitchFamily="2" charset="-122"/>
              </a:rPr>
              <a:t>．对风险评价结果的定期评审</a:t>
            </a:r>
            <a:endParaRPr lang="en-US" altLang="zh-CN" sz="2800" dirty="0">
              <a:solidFill>
                <a:srgbClr val="08122A"/>
              </a:solidFill>
              <a:ea typeface="宋体" panose="02010600030101010101" pitchFamily="2" charset="-122"/>
            </a:endParaRPr>
          </a:p>
        </p:txBody>
      </p:sp>
      <p:grpSp>
        <p:nvGrpSpPr>
          <p:cNvPr id="82963" name="Group 19"/>
          <p:cNvGrpSpPr/>
          <p:nvPr/>
        </p:nvGrpSpPr>
        <p:grpSpPr>
          <a:xfrm>
            <a:off x="3727450" y="3005138"/>
            <a:ext cx="1682750" cy="1682750"/>
            <a:chOff x="2350" y="2010"/>
            <a:chExt cx="1060" cy="1060"/>
          </a:xfrm>
        </p:grpSpPr>
        <p:sp>
          <p:nvSpPr>
            <p:cNvPr id="82965" name="Oval 20"/>
            <p:cNvSpPr/>
            <p:nvPr/>
          </p:nvSpPr>
          <p:spPr>
            <a:xfrm>
              <a:off x="2350" y="2010"/>
              <a:ext cx="1060" cy="1060"/>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82966" name="Group 21"/>
            <p:cNvGrpSpPr/>
            <p:nvPr/>
          </p:nvGrpSpPr>
          <p:grpSpPr>
            <a:xfrm rot="-2288454">
              <a:off x="2439" y="2081"/>
              <a:ext cx="887" cy="907"/>
              <a:chOff x="887" y="2040"/>
              <a:chExt cx="433" cy="422"/>
            </a:xfrm>
          </p:grpSpPr>
          <p:pic>
            <p:nvPicPr>
              <p:cNvPr id="82968" name="Picture 22"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82969" name="Oval 23"/>
              <p:cNvSpPr/>
              <p:nvPr/>
            </p:nvSpPr>
            <p:spPr>
              <a:xfrm>
                <a:off x="887" y="2040"/>
                <a:ext cx="433" cy="422"/>
              </a:xfrm>
              <a:prstGeom prst="ellipse">
                <a:avLst/>
              </a:prstGeom>
              <a:solidFill>
                <a:srgbClr val="FF6600">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82970" name="Picture 24" descr="Picture2"/>
              <p:cNvPicPr>
                <a:picLocks noChangeAspect="1"/>
              </p:cNvPicPr>
              <p:nvPr/>
            </p:nvPicPr>
            <p:blipFill>
              <a:blip r:embed="rId2"/>
              <a:stretch>
                <a:fillRect/>
              </a:stretch>
            </p:blipFill>
            <p:spPr>
              <a:xfrm>
                <a:off x="930" y="2044"/>
                <a:ext cx="345" cy="149"/>
              </a:xfrm>
              <a:prstGeom prst="rect">
                <a:avLst/>
              </a:prstGeom>
              <a:noFill/>
              <a:ln w="9525">
                <a:noFill/>
              </a:ln>
            </p:spPr>
          </p:pic>
        </p:grpSp>
        <p:pic>
          <p:nvPicPr>
            <p:cNvPr id="82967" name="Picture 25"/>
            <p:cNvPicPr>
              <a:picLocks noChangeAspect="1"/>
            </p:cNvPicPr>
            <p:nvPr/>
          </p:nvPicPr>
          <p:blipFill>
            <a:blip r:embed="rId3"/>
            <a:srcRect l="12015" t="9302" r="12404" b="12598"/>
            <a:stretch>
              <a:fillRect/>
            </a:stretch>
          </p:blipFill>
          <p:spPr>
            <a:xfrm>
              <a:off x="2428" y="2053"/>
              <a:ext cx="915" cy="942"/>
            </a:xfrm>
            <a:prstGeom prst="rect">
              <a:avLst/>
            </a:prstGeom>
            <a:noFill/>
            <a:ln w="9525">
              <a:noFill/>
            </a:ln>
          </p:spPr>
        </p:pic>
      </p:grpSp>
      <p:sp>
        <p:nvSpPr>
          <p:cNvPr id="82964" name="Text Box 26"/>
          <p:cNvSpPr txBox="1"/>
          <p:nvPr/>
        </p:nvSpPr>
        <p:spPr>
          <a:xfrm>
            <a:off x="3924300" y="3546475"/>
            <a:ext cx="1338263" cy="519113"/>
          </a:xfrm>
          <a:prstGeom prst="rect">
            <a:avLst/>
          </a:prstGeom>
          <a:noFill/>
          <a:ln w="9525">
            <a:noFill/>
          </a:ln>
          <a:effectLst>
            <a:outerShdw dist="35921" dir="2699999" algn="ctr" rotWithShape="0">
              <a:schemeClr val="bg2"/>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latin typeface="Calibri" panose="020F0502020204030204" pitchFamily="34" charset="0"/>
                <a:ea typeface="宋体" panose="02010600030101010101" pitchFamily="2" charset="-122"/>
              </a:rPr>
              <a:t>LOGO</a:t>
            </a:r>
            <a:endParaRPr lang="en-US" altLang="zh-CN" sz="2800" b="1" dirty="0">
              <a:solidFill>
                <a:srgbClr val="FFFFFF"/>
              </a:solidFill>
              <a:latin typeface="Calibri" panose="020F050202020403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6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393667" name="Rectangle 3"/>
          <p:cNvSpPr>
            <a:spLocks noGrp="1"/>
          </p:cNvSpPr>
          <p:nvPr>
            <p:ph type="title" idx="4294967295"/>
          </p:nvPr>
        </p:nvSpPr>
        <p:spPr>
          <a:xfrm>
            <a:off x="611188" y="692150"/>
            <a:ext cx="8532812" cy="563563"/>
          </a:xfrm>
          <a:ln/>
        </p:spPr>
        <p:txBody>
          <a:bodyPr vert="horz" wrap="square" lIns="91440" tIns="45720" rIns="91440" bIns="45720" anchor="ctr" anchorCtr="0"/>
          <a:p>
            <a:pPr eaLnBrk="1" hangingPunct="1"/>
            <a:r>
              <a:rPr lang="en-US" altLang="zh-CN" sz="2800" dirty="0">
                <a:ea typeface="宋体" panose="02010600030101010101" pitchFamily="2" charset="-122"/>
              </a:rPr>
              <a:t>3.1.3 </a:t>
            </a:r>
            <a:r>
              <a:rPr lang="zh-CN" altLang="en-US" dirty="0">
                <a:ea typeface="宋体" panose="02010600030101010101" pitchFamily="2" charset="-122"/>
              </a:rPr>
              <a:t>开展危害辨识、风险评价时应考虑因素 </a:t>
            </a:r>
            <a:endParaRPr lang="zh-CN" altLang="en-US" dirty="0">
              <a:ea typeface="宋体" panose="02010600030101010101" pitchFamily="2" charset="-122"/>
            </a:endParaRPr>
          </a:p>
        </p:txBody>
      </p:sp>
      <p:sp>
        <p:nvSpPr>
          <p:cNvPr id="83973" name="Oval 4"/>
          <p:cNvSpPr/>
          <p:nvPr/>
        </p:nvSpPr>
        <p:spPr>
          <a:xfrm>
            <a:off x="1403350" y="1196975"/>
            <a:ext cx="6048375" cy="5661025"/>
          </a:xfrm>
          <a:prstGeom prst="ellipse">
            <a:avLst/>
          </a:prstGeom>
          <a:noFill/>
          <a:ln w="2857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83974" name="Group 5"/>
          <p:cNvGrpSpPr/>
          <p:nvPr/>
        </p:nvGrpSpPr>
        <p:grpSpPr>
          <a:xfrm>
            <a:off x="3263900" y="1412875"/>
            <a:ext cx="2633663" cy="1822450"/>
            <a:chOff x="2276" y="960"/>
            <a:chExt cx="1341" cy="959"/>
          </a:xfrm>
        </p:grpSpPr>
        <p:grpSp>
          <p:nvGrpSpPr>
            <p:cNvPr id="84132" name="Group 6"/>
            <p:cNvGrpSpPr/>
            <p:nvPr/>
          </p:nvGrpSpPr>
          <p:grpSpPr>
            <a:xfrm>
              <a:off x="2356" y="960"/>
              <a:ext cx="1192" cy="959"/>
              <a:chOff x="2057" y="862"/>
              <a:chExt cx="1549" cy="1351"/>
            </a:xfrm>
          </p:grpSpPr>
          <p:sp>
            <p:nvSpPr>
              <p:cNvPr id="84134" name="AutoShape 7"/>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5" name="AutoShape 8"/>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6" name="AutoShape 9"/>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33" name="Text Box 10"/>
            <p:cNvSpPr txBox="1"/>
            <p:nvPr/>
          </p:nvSpPr>
          <p:spPr>
            <a:xfrm>
              <a:off x="2276" y="1178"/>
              <a:ext cx="1341" cy="2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b="1" dirty="0">
                  <a:solidFill>
                    <a:srgbClr val="111111"/>
                  </a:solidFill>
                  <a:ea typeface="宋体" panose="02010600030101010101" pitchFamily="2" charset="-122"/>
                </a:rPr>
                <a:t>职业健康安全方针</a:t>
              </a:r>
              <a:endParaRPr lang="zh-CN" altLang="en-US" sz="2400" b="1" dirty="0">
                <a:solidFill>
                  <a:srgbClr val="111111"/>
                </a:solidFill>
                <a:ea typeface="宋体" panose="02010600030101010101" pitchFamily="2" charset="-122"/>
              </a:endParaRPr>
            </a:p>
          </p:txBody>
        </p:sp>
      </p:grpSp>
      <p:grpSp>
        <p:nvGrpSpPr>
          <p:cNvPr id="83975" name="Group 11"/>
          <p:cNvGrpSpPr/>
          <p:nvPr/>
        </p:nvGrpSpPr>
        <p:grpSpPr>
          <a:xfrm>
            <a:off x="1692275" y="2292350"/>
            <a:ext cx="2346325" cy="1822450"/>
            <a:chOff x="1488" y="1438"/>
            <a:chExt cx="1193" cy="959"/>
          </a:xfrm>
        </p:grpSpPr>
        <p:grpSp>
          <p:nvGrpSpPr>
            <p:cNvPr id="84127" name="Group 12"/>
            <p:cNvGrpSpPr/>
            <p:nvPr/>
          </p:nvGrpSpPr>
          <p:grpSpPr>
            <a:xfrm>
              <a:off x="1488" y="1438"/>
              <a:ext cx="1193" cy="959"/>
              <a:chOff x="1110" y="2656"/>
              <a:chExt cx="1549" cy="1351"/>
            </a:xfrm>
          </p:grpSpPr>
          <p:sp>
            <p:nvSpPr>
              <p:cNvPr id="84129" name="AutoShape 13"/>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0" name="AutoShape 14"/>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1" name="AutoShape 15"/>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28" name="Text Box 16"/>
            <p:cNvSpPr txBox="1"/>
            <p:nvPr/>
          </p:nvSpPr>
          <p:spPr>
            <a:xfrm>
              <a:off x="1720" y="1691"/>
              <a:ext cx="743" cy="3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zh-CN" altLang="en-US" sz="2000" b="1" dirty="0">
                  <a:solidFill>
                    <a:srgbClr val="08122A"/>
                  </a:solidFill>
                  <a:ea typeface="宋体" panose="02010600030101010101" pitchFamily="2" charset="-122"/>
                </a:rPr>
                <a:t>相关法律</a:t>
              </a:r>
              <a:endParaRPr lang="zh-CN" altLang="en-US" sz="2000" b="1" dirty="0">
                <a:solidFill>
                  <a:srgbClr val="08122A"/>
                </a:solidFill>
                <a:ea typeface="宋体" panose="02010600030101010101" pitchFamily="2" charset="-122"/>
              </a:endParaRPr>
            </a:p>
            <a:p>
              <a:pPr marL="0" lvl="0" indent="0" algn="ctr">
                <a:lnSpc>
                  <a:spcPct val="90000"/>
                </a:lnSpc>
                <a:spcBef>
                  <a:spcPct val="0"/>
                </a:spcBef>
                <a:buClr>
                  <a:srgbClr val="CCFF33"/>
                </a:buClr>
                <a:buNone/>
              </a:pPr>
              <a:r>
                <a:rPr lang="zh-CN" altLang="en-US" sz="2000" b="1" dirty="0">
                  <a:solidFill>
                    <a:srgbClr val="08122A"/>
                  </a:solidFill>
                  <a:ea typeface="宋体" panose="02010600030101010101" pitchFamily="2" charset="-122"/>
                </a:rPr>
                <a:t>与其他要求</a:t>
              </a:r>
              <a:endParaRPr lang="zh-CN" altLang="en-US" sz="2000" b="1" dirty="0">
                <a:solidFill>
                  <a:srgbClr val="08122A"/>
                </a:solidFill>
                <a:ea typeface="宋体" panose="02010600030101010101" pitchFamily="2" charset="-122"/>
              </a:endParaRPr>
            </a:p>
          </p:txBody>
        </p:sp>
      </p:grpSp>
      <p:grpSp>
        <p:nvGrpSpPr>
          <p:cNvPr id="83976" name="Group 17"/>
          <p:cNvGrpSpPr/>
          <p:nvPr/>
        </p:nvGrpSpPr>
        <p:grpSpPr>
          <a:xfrm>
            <a:off x="3400425" y="3206750"/>
            <a:ext cx="2343150" cy="1822450"/>
            <a:chOff x="2356" y="1919"/>
            <a:chExt cx="1192" cy="959"/>
          </a:xfrm>
        </p:grpSpPr>
        <p:grpSp>
          <p:nvGrpSpPr>
            <p:cNvPr id="84122" name="Group 18"/>
            <p:cNvGrpSpPr/>
            <p:nvPr/>
          </p:nvGrpSpPr>
          <p:grpSpPr>
            <a:xfrm>
              <a:off x="2356" y="1919"/>
              <a:ext cx="1192" cy="959"/>
              <a:chOff x="3174" y="2656"/>
              <a:chExt cx="1549" cy="1351"/>
            </a:xfrm>
          </p:grpSpPr>
          <p:sp>
            <p:nvSpPr>
              <p:cNvPr id="84124"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5"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6" name="AutoShape 21"/>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23" name="Text Box 22"/>
            <p:cNvSpPr txBox="1"/>
            <p:nvPr/>
          </p:nvSpPr>
          <p:spPr>
            <a:xfrm>
              <a:off x="2885" y="2178"/>
              <a:ext cx="94" cy="20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grpSp>
        <p:nvGrpSpPr>
          <p:cNvPr id="83977" name="Group 23"/>
          <p:cNvGrpSpPr/>
          <p:nvPr/>
        </p:nvGrpSpPr>
        <p:grpSpPr>
          <a:xfrm>
            <a:off x="5105400" y="2292350"/>
            <a:ext cx="2346325" cy="1822450"/>
            <a:chOff x="3223" y="1438"/>
            <a:chExt cx="1193" cy="959"/>
          </a:xfrm>
        </p:grpSpPr>
        <p:grpSp>
          <p:nvGrpSpPr>
            <p:cNvPr id="84117" name="Group 24"/>
            <p:cNvGrpSpPr/>
            <p:nvPr/>
          </p:nvGrpSpPr>
          <p:grpSpPr>
            <a:xfrm>
              <a:off x="3223" y="1438"/>
              <a:ext cx="1193" cy="959"/>
              <a:chOff x="2057" y="862"/>
              <a:chExt cx="1549" cy="1351"/>
            </a:xfrm>
          </p:grpSpPr>
          <p:sp>
            <p:nvSpPr>
              <p:cNvPr id="84119" name="AutoShape 25"/>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0" name="AutoShape 26"/>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1" name="AutoShape 27"/>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18" name="Text Box 28"/>
            <p:cNvSpPr txBox="1"/>
            <p:nvPr/>
          </p:nvSpPr>
          <p:spPr>
            <a:xfrm>
              <a:off x="3477" y="1704"/>
              <a:ext cx="697" cy="4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1800" b="1" dirty="0">
                  <a:solidFill>
                    <a:srgbClr val="08122A"/>
                  </a:solidFill>
                  <a:ea typeface="宋体" panose="02010600030101010101" pitchFamily="2" charset="-122"/>
                </a:rPr>
                <a:t>过去与现在</a:t>
              </a:r>
              <a:endParaRPr lang="zh-CN" altLang="en-US" sz="1800" b="1" dirty="0">
                <a:solidFill>
                  <a:srgbClr val="08122A"/>
                </a:solidFill>
                <a:ea typeface="宋体" panose="02010600030101010101" pitchFamily="2" charset="-122"/>
              </a:endParaRPr>
            </a:p>
            <a:p>
              <a:pPr marL="0" lvl="0" indent="0" algn="ctr" eaLnBrk="1" hangingPunct="1">
                <a:spcBef>
                  <a:spcPct val="50000"/>
                </a:spcBef>
                <a:buClrTx/>
                <a:buFontTx/>
                <a:buNone/>
              </a:pPr>
              <a:r>
                <a:rPr lang="zh-CN" altLang="en-US" sz="1800" b="1" dirty="0">
                  <a:solidFill>
                    <a:srgbClr val="08122A"/>
                  </a:solidFill>
                  <a:ea typeface="宋体" panose="02010600030101010101" pitchFamily="2" charset="-122"/>
                </a:rPr>
                <a:t>的</a:t>
              </a:r>
              <a:r>
                <a:rPr lang="en-US" altLang="zh-CN" sz="1800" b="1" dirty="0">
                  <a:solidFill>
                    <a:srgbClr val="08122A"/>
                  </a:solidFill>
                  <a:ea typeface="宋体" panose="02010600030101010101" pitchFamily="2" charset="-122"/>
                </a:rPr>
                <a:t>OHS</a:t>
              </a:r>
              <a:r>
                <a:rPr lang="zh-CN" altLang="en-US" sz="1800" b="1" dirty="0">
                  <a:solidFill>
                    <a:srgbClr val="08122A"/>
                  </a:solidFill>
                  <a:ea typeface="宋体" panose="02010600030101010101" pitchFamily="2" charset="-122"/>
                </a:rPr>
                <a:t>绩效</a:t>
              </a:r>
              <a:endParaRPr lang="zh-CN" altLang="en-US" sz="2000" b="1" dirty="0">
                <a:solidFill>
                  <a:srgbClr val="08122A"/>
                </a:solidFill>
                <a:ea typeface="宋体" panose="02010600030101010101" pitchFamily="2" charset="-122"/>
              </a:endParaRPr>
            </a:p>
          </p:txBody>
        </p:sp>
      </p:grpSp>
      <p:grpSp>
        <p:nvGrpSpPr>
          <p:cNvPr id="83978" name="Group 29"/>
          <p:cNvGrpSpPr/>
          <p:nvPr/>
        </p:nvGrpSpPr>
        <p:grpSpPr>
          <a:xfrm>
            <a:off x="5105400" y="4121150"/>
            <a:ext cx="2346325" cy="1822450"/>
            <a:chOff x="3223" y="2400"/>
            <a:chExt cx="1193" cy="959"/>
          </a:xfrm>
        </p:grpSpPr>
        <p:grpSp>
          <p:nvGrpSpPr>
            <p:cNvPr id="84112" name="Group 30"/>
            <p:cNvGrpSpPr/>
            <p:nvPr/>
          </p:nvGrpSpPr>
          <p:grpSpPr>
            <a:xfrm>
              <a:off x="3223" y="2400"/>
              <a:ext cx="1193" cy="959"/>
              <a:chOff x="3174" y="2656"/>
              <a:chExt cx="1549" cy="1351"/>
            </a:xfrm>
          </p:grpSpPr>
          <p:sp>
            <p:nvSpPr>
              <p:cNvPr id="84114" name="AutoShape 31"/>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5" name="AutoShape 32"/>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6" name="AutoShape 33"/>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13" name="Text Box 34"/>
            <p:cNvSpPr txBox="1"/>
            <p:nvPr/>
          </p:nvSpPr>
          <p:spPr>
            <a:xfrm>
              <a:off x="3405" y="2686"/>
              <a:ext cx="873" cy="36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000" b="1" dirty="0">
                  <a:solidFill>
                    <a:schemeClr val="bg1"/>
                  </a:solidFill>
                  <a:ea typeface="宋体" panose="02010600030101010101" pitchFamily="2" charset="-122"/>
                </a:rPr>
                <a:t>员工及其他</a:t>
              </a:r>
              <a:endParaRPr lang="zh-CN" altLang="en-US" sz="2000" b="1" dirty="0">
                <a:solidFill>
                  <a:schemeClr val="bg1"/>
                </a:solidFill>
                <a:ea typeface="宋体" panose="02010600030101010101" pitchFamily="2" charset="-122"/>
              </a:endParaRPr>
            </a:p>
            <a:p>
              <a:pPr marL="0" lvl="0" indent="0" algn="ctr">
                <a:spcBef>
                  <a:spcPct val="0"/>
                </a:spcBef>
                <a:buClrTx/>
                <a:buFontTx/>
                <a:buNone/>
              </a:pPr>
              <a:r>
                <a:rPr lang="zh-CN" altLang="en-US" sz="2000" b="1" dirty="0">
                  <a:solidFill>
                    <a:schemeClr val="bg1"/>
                  </a:solidFill>
                  <a:ea typeface="宋体" panose="02010600030101010101" pitchFamily="2" charset="-122"/>
                </a:rPr>
                <a:t>相关方的参与</a:t>
              </a:r>
              <a:endParaRPr lang="zh-CN" altLang="en-US" sz="2000" b="1" dirty="0">
                <a:solidFill>
                  <a:schemeClr val="bg1"/>
                </a:solidFill>
                <a:ea typeface="宋体" panose="02010600030101010101" pitchFamily="2" charset="-122"/>
              </a:endParaRPr>
            </a:p>
          </p:txBody>
        </p:sp>
      </p:grpSp>
      <p:grpSp>
        <p:nvGrpSpPr>
          <p:cNvPr id="83979" name="Group 35"/>
          <p:cNvGrpSpPr/>
          <p:nvPr/>
        </p:nvGrpSpPr>
        <p:grpSpPr>
          <a:xfrm>
            <a:off x="1484313" y="4121150"/>
            <a:ext cx="2779712" cy="1822450"/>
            <a:chOff x="1382" y="2400"/>
            <a:chExt cx="1414" cy="959"/>
          </a:xfrm>
        </p:grpSpPr>
        <p:grpSp>
          <p:nvGrpSpPr>
            <p:cNvPr id="84107" name="Group 36"/>
            <p:cNvGrpSpPr/>
            <p:nvPr/>
          </p:nvGrpSpPr>
          <p:grpSpPr>
            <a:xfrm>
              <a:off x="1488" y="2400"/>
              <a:ext cx="1193" cy="959"/>
              <a:chOff x="3174" y="2656"/>
              <a:chExt cx="1549" cy="1351"/>
            </a:xfrm>
          </p:grpSpPr>
          <p:sp>
            <p:nvSpPr>
              <p:cNvPr id="84109" name="AutoShape 3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0" name="AutoShape 3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1" name="AutoShape 39"/>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08" name="Text Box 40"/>
            <p:cNvSpPr txBox="1"/>
            <p:nvPr/>
          </p:nvSpPr>
          <p:spPr>
            <a:xfrm>
              <a:off x="1382" y="2611"/>
              <a:ext cx="1414" cy="19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1800" b="1" dirty="0">
                  <a:solidFill>
                    <a:srgbClr val="08122A"/>
                  </a:solidFill>
                  <a:ea typeface="宋体" panose="02010600030101010101" pitchFamily="2" charset="-122"/>
                </a:rPr>
                <a:t>事故、事件和不符合记录</a:t>
              </a:r>
              <a:r>
                <a:rPr lang="zh-CN" altLang="en-US" sz="1800" dirty="0">
                  <a:solidFill>
                    <a:srgbClr val="08122A"/>
                  </a:solidFill>
                  <a:ea typeface="宋体" panose="02010600030101010101" pitchFamily="2" charset="-122"/>
                </a:rPr>
                <a:t> </a:t>
              </a:r>
              <a:endParaRPr lang="zh-CN" altLang="en-US" sz="1800" dirty="0">
                <a:solidFill>
                  <a:srgbClr val="08122A"/>
                </a:solidFill>
                <a:ea typeface="宋体" panose="02010600030101010101" pitchFamily="2" charset="-122"/>
              </a:endParaRPr>
            </a:p>
          </p:txBody>
        </p:sp>
      </p:grpSp>
      <p:grpSp>
        <p:nvGrpSpPr>
          <p:cNvPr id="83980" name="Group 41"/>
          <p:cNvGrpSpPr/>
          <p:nvPr/>
        </p:nvGrpSpPr>
        <p:grpSpPr>
          <a:xfrm>
            <a:off x="3400425" y="5035550"/>
            <a:ext cx="2343150" cy="1822450"/>
            <a:chOff x="2356" y="2881"/>
            <a:chExt cx="1192" cy="959"/>
          </a:xfrm>
        </p:grpSpPr>
        <p:grpSp>
          <p:nvGrpSpPr>
            <p:cNvPr id="84102" name="Group 42"/>
            <p:cNvGrpSpPr/>
            <p:nvPr/>
          </p:nvGrpSpPr>
          <p:grpSpPr>
            <a:xfrm>
              <a:off x="2356" y="2881"/>
              <a:ext cx="1192" cy="959"/>
              <a:chOff x="3174" y="2656"/>
              <a:chExt cx="1549" cy="1351"/>
            </a:xfrm>
          </p:grpSpPr>
          <p:sp>
            <p:nvSpPr>
              <p:cNvPr id="84104" name="AutoShape 43"/>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05" name="AutoShape 44"/>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06" name="AutoShape 45"/>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03" name="Text Box 46"/>
            <p:cNvSpPr txBox="1"/>
            <p:nvPr/>
          </p:nvSpPr>
          <p:spPr>
            <a:xfrm>
              <a:off x="2518" y="3079"/>
              <a:ext cx="871" cy="2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审核结果</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grpSp>
      <p:sp>
        <p:nvSpPr>
          <p:cNvPr id="83981" name="Rectangle 47"/>
          <p:cNvSpPr/>
          <p:nvPr/>
        </p:nvSpPr>
        <p:spPr>
          <a:xfrm>
            <a:off x="3851275" y="3716338"/>
            <a:ext cx="144462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000FF"/>
                </a:solidFill>
                <a:ea typeface="宋体" panose="02010600030101010101" pitchFamily="2" charset="-122"/>
              </a:rPr>
              <a:t>其他相关方的需求</a:t>
            </a:r>
            <a:endParaRPr lang="zh-CN" altLang="en-US" sz="2400" b="1" dirty="0">
              <a:solidFill>
                <a:schemeClr val="bg1"/>
              </a:solidFill>
              <a:ea typeface="宋体" panose="02010600030101010101" pitchFamily="2" charset="-122"/>
            </a:endParaRPr>
          </a:p>
        </p:txBody>
      </p:sp>
      <p:grpSp>
        <p:nvGrpSpPr>
          <p:cNvPr id="83982" name="Group 49"/>
          <p:cNvGrpSpPr>
            <a:grpSpLocks noChangeAspect="1"/>
          </p:cNvGrpSpPr>
          <p:nvPr/>
        </p:nvGrpSpPr>
        <p:grpSpPr>
          <a:xfrm>
            <a:off x="7740650" y="2178050"/>
            <a:ext cx="1403350" cy="1233488"/>
            <a:chOff x="2290" y="2470"/>
            <a:chExt cx="3665" cy="3223"/>
          </a:xfrm>
        </p:grpSpPr>
        <p:sp>
          <p:nvSpPr>
            <p:cNvPr id="83983" name="AutoShape 50"/>
            <p:cNvSpPr>
              <a:spLocks noChangeAspect="1"/>
            </p:cNvSpPr>
            <p:nvPr/>
          </p:nvSpPr>
          <p:spPr>
            <a:xfrm>
              <a:off x="2290" y="2470"/>
              <a:ext cx="3665" cy="322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3984" name="Freeform 51"/>
            <p:cNvSpPr/>
            <p:nvPr/>
          </p:nvSpPr>
          <p:spPr>
            <a:xfrm>
              <a:off x="2487" y="3493"/>
              <a:ext cx="695" cy="861"/>
            </a:xfrm>
            <a:custGeom>
              <a:avLst/>
              <a:gdLst>
                <a:gd name="txL" fmla="*/ 0 w 373"/>
                <a:gd name="txT" fmla="*/ 0 h 435"/>
                <a:gd name="txR" fmla="*/ 373 w 373"/>
                <a:gd name="txB" fmla="*/ 435 h 435"/>
              </a:gdLst>
              <a:ahLst/>
              <a:cxnLst>
                <a:cxn ang="0">
                  <a:pos x="520" y="109"/>
                </a:cxn>
                <a:cxn ang="0">
                  <a:pos x="443" y="75"/>
                </a:cxn>
                <a:cxn ang="0">
                  <a:pos x="389" y="51"/>
                </a:cxn>
                <a:cxn ang="0">
                  <a:pos x="330" y="28"/>
                </a:cxn>
                <a:cxn ang="0">
                  <a:pos x="218" y="0"/>
                </a:cxn>
                <a:cxn ang="0">
                  <a:pos x="93" y="36"/>
                </a:cxn>
                <a:cxn ang="0">
                  <a:pos x="41" y="75"/>
                </a:cxn>
                <a:cxn ang="0">
                  <a:pos x="13" y="95"/>
                </a:cxn>
                <a:cxn ang="0">
                  <a:pos x="0" y="392"/>
                </a:cxn>
                <a:cxn ang="0">
                  <a:pos x="166" y="952"/>
                </a:cxn>
                <a:cxn ang="0">
                  <a:pos x="701" y="1599"/>
                </a:cxn>
                <a:cxn ang="0">
                  <a:pos x="1295" y="1556"/>
                </a:cxn>
                <a:cxn ang="0">
                  <a:pos x="1274" y="1207"/>
                </a:cxn>
                <a:cxn ang="0">
                  <a:pos x="1254" y="812"/>
                </a:cxn>
                <a:cxn ang="0">
                  <a:pos x="1235" y="764"/>
                </a:cxn>
                <a:cxn ang="0">
                  <a:pos x="1181" y="685"/>
                </a:cxn>
                <a:cxn ang="0">
                  <a:pos x="1155" y="647"/>
                </a:cxn>
                <a:cxn ang="0">
                  <a:pos x="1142" y="623"/>
                </a:cxn>
                <a:cxn ang="0">
                  <a:pos x="1122" y="596"/>
                </a:cxn>
                <a:cxn ang="0">
                  <a:pos x="1105" y="564"/>
                </a:cxn>
                <a:cxn ang="0">
                  <a:pos x="1083" y="540"/>
                </a:cxn>
                <a:cxn ang="0">
                  <a:pos x="1062" y="513"/>
                </a:cxn>
                <a:cxn ang="0">
                  <a:pos x="1038" y="481"/>
                </a:cxn>
                <a:cxn ang="0">
                  <a:pos x="1010" y="439"/>
                </a:cxn>
                <a:cxn ang="0">
                  <a:pos x="982" y="416"/>
                </a:cxn>
                <a:cxn ang="0">
                  <a:pos x="965" y="388"/>
                </a:cxn>
                <a:cxn ang="0">
                  <a:pos x="945" y="364"/>
                </a:cxn>
                <a:cxn ang="0">
                  <a:pos x="930" y="333"/>
                </a:cxn>
                <a:cxn ang="0">
                  <a:pos x="909" y="313"/>
                </a:cxn>
                <a:cxn ang="0">
                  <a:pos x="878" y="267"/>
                </a:cxn>
                <a:cxn ang="0">
                  <a:pos x="844" y="232"/>
                </a:cxn>
                <a:cxn ang="0">
                  <a:pos x="812" y="184"/>
                </a:cxn>
                <a:cxn ang="0">
                  <a:pos x="527" y="117"/>
                </a:cxn>
              </a:cxnLst>
              <a:rect l="txL" t="txT" r="txR" b="txB"/>
              <a:pathLst>
                <a:path w="373" h="435">
                  <a:moveTo>
                    <a:pt x="152" y="30"/>
                  </a:moveTo>
                  <a:lnTo>
                    <a:pt x="150" y="28"/>
                  </a:lnTo>
                  <a:lnTo>
                    <a:pt x="141" y="24"/>
                  </a:lnTo>
                  <a:lnTo>
                    <a:pt x="128" y="19"/>
                  </a:lnTo>
                  <a:lnTo>
                    <a:pt x="122" y="15"/>
                  </a:lnTo>
                  <a:lnTo>
                    <a:pt x="112" y="13"/>
                  </a:lnTo>
                  <a:lnTo>
                    <a:pt x="105" y="9"/>
                  </a:lnTo>
                  <a:lnTo>
                    <a:pt x="95" y="7"/>
                  </a:lnTo>
                  <a:lnTo>
                    <a:pt x="78" y="4"/>
                  </a:lnTo>
                  <a:lnTo>
                    <a:pt x="63" y="0"/>
                  </a:lnTo>
                  <a:lnTo>
                    <a:pt x="48" y="2"/>
                  </a:lnTo>
                  <a:lnTo>
                    <a:pt x="27" y="9"/>
                  </a:lnTo>
                  <a:lnTo>
                    <a:pt x="17" y="15"/>
                  </a:lnTo>
                  <a:lnTo>
                    <a:pt x="12" y="19"/>
                  </a:lnTo>
                  <a:lnTo>
                    <a:pt x="6" y="23"/>
                  </a:lnTo>
                  <a:lnTo>
                    <a:pt x="4" y="24"/>
                  </a:lnTo>
                  <a:lnTo>
                    <a:pt x="0" y="28"/>
                  </a:lnTo>
                  <a:lnTo>
                    <a:pt x="0" y="100"/>
                  </a:lnTo>
                  <a:lnTo>
                    <a:pt x="15" y="169"/>
                  </a:lnTo>
                  <a:lnTo>
                    <a:pt x="48" y="243"/>
                  </a:lnTo>
                  <a:lnTo>
                    <a:pt x="90" y="313"/>
                  </a:lnTo>
                  <a:lnTo>
                    <a:pt x="202" y="408"/>
                  </a:lnTo>
                  <a:lnTo>
                    <a:pt x="331" y="435"/>
                  </a:lnTo>
                  <a:lnTo>
                    <a:pt x="373" y="397"/>
                  </a:lnTo>
                  <a:lnTo>
                    <a:pt x="371" y="368"/>
                  </a:lnTo>
                  <a:lnTo>
                    <a:pt x="367" y="308"/>
                  </a:lnTo>
                  <a:lnTo>
                    <a:pt x="363" y="245"/>
                  </a:lnTo>
                  <a:lnTo>
                    <a:pt x="361" y="207"/>
                  </a:lnTo>
                  <a:lnTo>
                    <a:pt x="359" y="203"/>
                  </a:lnTo>
                  <a:lnTo>
                    <a:pt x="356" y="195"/>
                  </a:lnTo>
                  <a:lnTo>
                    <a:pt x="348" y="186"/>
                  </a:lnTo>
                  <a:lnTo>
                    <a:pt x="340" y="175"/>
                  </a:lnTo>
                  <a:lnTo>
                    <a:pt x="337" y="169"/>
                  </a:lnTo>
                  <a:lnTo>
                    <a:pt x="333" y="165"/>
                  </a:lnTo>
                  <a:lnTo>
                    <a:pt x="331" y="163"/>
                  </a:lnTo>
                  <a:lnTo>
                    <a:pt x="329" y="159"/>
                  </a:lnTo>
                  <a:lnTo>
                    <a:pt x="325" y="156"/>
                  </a:lnTo>
                  <a:lnTo>
                    <a:pt x="323" y="152"/>
                  </a:lnTo>
                  <a:lnTo>
                    <a:pt x="319" y="148"/>
                  </a:lnTo>
                  <a:lnTo>
                    <a:pt x="318" y="144"/>
                  </a:lnTo>
                  <a:lnTo>
                    <a:pt x="314" y="142"/>
                  </a:lnTo>
                  <a:lnTo>
                    <a:pt x="312" y="138"/>
                  </a:lnTo>
                  <a:lnTo>
                    <a:pt x="308" y="135"/>
                  </a:lnTo>
                  <a:lnTo>
                    <a:pt x="306" y="131"/>
                  </a:lnTo>
                  <a:lnTo>
                    <a:pt x="302" y="127"/>
                  </a:lnTo>
                  <a:lnTo>
                    <a:pt x="299" y="123"/>
                  </a:lnTo>
                  <a:lnTo>
                    <a:pt x="297" y="119"/>
                  </a:lnTo>
                  <a:lnTo>
                    <a:pt x="291" y="112"/>
                  </a:lnTo>
                  <a:lnTo>
                    <a:pt x="287" y="110"/>
                  </a:lnTo>
                  <a:lnTo>
                    <a:pt x="283" y="106"/>
                  </a:lnTo>
                  <a:lnTo>
                    <a:pt x="281" y="102"/>
                  </a:lnTo>
                  <a:lnTo>
                    <a:pt x="278" y="99"/>
                  </a:lnTo>
                  <a:lnTo>
                    <a:pt x="276" y="95"/>
                  </a:lnTo>
                  <a:lnTo>
                    <a:pt x="272" y="93"/>
                  </a:lnTo>
                  <a:lnTo>
                    <a:pt x="270" y="89"/>
                  </a:lnTo>
                  <a:lnTo>
                    <a:pt x="268" y="85"/>
                  </a:lnTo>
                  <a:lnTo>
                    <a:pt x="264" y="83"/>
                  </a:lnTo>
                  <a:lnTo>
                    <a:pt x="262" y="80"/>
                  </a:lnTo>
                  <a:lnTo>
                    <a:pt x="257" y="74"/>
                  </a:lnTo>
                  <a:lnTo>
                    <a:pt x="253" y="68"/>
                  </a:lnTo>
                  <a:lnTo>
                    <a:pt x="247" y="62"/>
                  </a:lnTo>
                  <a:lnTo>
                    <a:pt x="243" y="59"/>
                  </a:lnTo>
                  <a:lnTo>
                    <a:pt x="238" y="51"/>
                  </a:lnTo>
                  <a:lnTo>
                    <a:pt x="234" y="47"/>
                  </a:lnTo>
                  <a:lnTo>
                    <a:pt x="232" y="45"/>
                  </a:lnTo>
                  <a:lnTo>
                    <a:pt x="152" y="30"/>
                  </a:lnTo>
                  <a:close/>
                </a:path>
              </a:pathLst>
            </a:custGeom>
            <a:solidFill>
              <a:srgbClr val="F59E92">
                <a:alpha val="100000"/>
              </a:srgbClr>
            </a:solidFill>
            <a:ln w="9525">
              <a:noFill/>
            </a:ln>
          </p:spPr>
          <p:txBody>
            <a:bodyPr/>
            <a:p>
              <a:endParaRPr lang="zh-CN" altLang="en-US"/>
            </a:p>
          </p:txBody>
        </p:sp>
        <p:sp>
          <p:nvSpPr>
            <p:cNvPr id="83985" name="Freeform 52"/>
            <p:cNvSpPr/>
            <p:nvPr/>
          </p:nvSpPr>
          <p:spPr>
            <a:xfrm>
              <a:off x="2435" y="3505"/>
              <a:ext cx="627" cy="833"/>
            </a:xfrm>
            <a:custGeom>
              <a:avLst/>
              <a:gdLst>
                <a:gd name="txL" fmla="*/ 0 w 336"/>
                <a:gd name="txT" fmla="*/ 0 h 422"/>
                <a:gd name="txR" fmla="*/ 336 w 336"/>
                <a:gd name="txB" fmla="*/ 422 h 422"/>
              </a:gdLst>
              <a:ahLst/>
              <a:cxnLst>
                <a:cxn ang="0">
                  <a:pos x="341" y="16"/>
                </a:cxn>
                <a:cxn ang="0">
                  <a:pos x="330" y="39"/>
                </a:cxn>
                <a:cxn ang="0">
                  <a:pos x="310" y="97"/>
                </a:cxn>
                <a:cxn ang="0">
                  <a:pos x="274" y="195"/>
                </a:cxn>
                <a:cxn ang="0">
                  <a:pos x="258" y="320"/>
                </a:cxn>
                <a:cxn ang="0">
                  <a:pos x="258" y="476"/>
                </a:cxn>
                <a:cxn ang="0">
                  <a:pos x="258" y="565"/>
                </a:cxn>
                <a:cxn ang="0">
                  <a:pos x="272" y="663"/>
                </a:cxn>
                <a:cxn ang="0">
                  <a:pos x="297" y="756"/>
                </a:cxn>
                <a:cxn ang="0">
                  <a:pos x="310" y="811"/>
                </a:cxn>
                <a:cxn ang="0">
                  <a:pos x="330" y="861"/>
                </a:cxn>
                <a:cxn ang="0">
                  <a:pos x="349" y="912"/>
                </a:cxn>
                <a:cxn ang="0">
                  <a:pos x="369" y="963"/>
                </a:cxn>
                <a:cxn ang="0">
                  <a:pos x="397" y="1017"/>
                </a:cxn>
                <a:cxn ang="0">
                  <a:pos x="429" y="1068"/>
                </a:cxn>
                <a:cxn ang="0">
                  <a:pos x="442" y="1092"/>
                </a:cxn>
                <a:cxn ang="0">
                  <a:pos x="455" y="1111"/>
                </a:cxn>
                <a:cxn ang="0">
                  <a:pos x="470" y="1125"/>
                </a:cxn>
                <a:cxn ang="0">
                  <a:pos x="481" y="1141"/>
                </a:cxn>
                <a:cxn ang="0">
                  <a:pos x="495" y="1165"/>
                </a:cxn>
                <a:cxn ang="0">
                  <a:pos x="508" y="1180"/>
                </a:cxn>
                <a:cxn ang="0">
                  <a:pos x="523" y="1200"/>
                </a:cxn>
                <a:cxn ang="0">
                  <a:pos x="539" y="1216"/>
                </a:cxn>
                <a:cxn ang="0">
                  <a:pos x="560" y="1240"/>
                </a:cxn>
                <a:cxn ang="0">
                  <a:pos x="582" y="1259"/>
                </a:cxn>
                <a:cxn ang="0">
                  <a:pos x="603" y="1281"/>
                </a:cxn>
                <a:cxn ang="0">
                  <a:pos x="627" y="1305"/>
                </a:cxn>
                <a:cxn ang="0">
                  <a:pos x="655" y="1328"/>
                </a:cxn>
                <a:cxn ang="0">
                  <a:pos x="679" y="1356"/>
                </a:cxn>
                <a:cxn ang="0">
                  <a:pos x="707" y="1380"/>
                </a:cxn>
                <a:cxn ang="0">
                  <a:pos x="735" y="1403"/>
                </a:cxn>
                <a:cxn ang="0">
                  <a:pos x="767" y="1421"/>
                </a:cxn>
                <a:cxn ang="0">
                  <a:pos x="793" y="1445"/>
                </a:cxn>
                <a:cxn ang="0">
                  <a:pos x="825" y="1461"/>
                </a:cxn>
                <a:cxn ang="0">
                  <a:pos x="860" y="1480"/>
                </a:cxn>
                <a:cxn ang="0">
                  <a:pos x="898" y="1504"/>
                </a:cxn>
                <a:cxn ang="0">
                  <a:pos x="933" y="1520"/>
                </a:cxn>
                <a:cxn ang="0">
                  <a:pos x="972" y="1536"/>
                </a:cxn>
                <a:cxn ang="0">
                  <a:pos x="1010" y="1552"/>
                </a:cxn>
                <a:cxn ang="0">
                  <a:pos x="1045" y="1563"/>
                </a:cxn>
                <a:cxn ang="0">
                  <a:pos x="1090" y="1577"/>
                </a:cxn>
                <a:cxn ang="0">
                  <a:pos x="1170" y="1593"/>
                </a:cxn>
                <a:cxn ang="0">
                  <a:pos x="1142" y="1644"/>
                </a:cxn>
                <a:cxn ang="0">
                  <a:pos x="920" y="1569"/>
                </a:cxn>
                <a:cxn ang="0">
                  <a:pos x="244" y="1240"/>
                </a:cxn>
                <a:cxn ang="0">
                  <a:pos x="11" y="549"/>
                </a:cxn>
                <a:cxn ang="0">
                  <a:pos x="0" y="105"/>
                </a:cxn>
                <a:cxn ang="0">
                  <a:pos x="105" y="16"/>
                </a:cxn>
                <a:cxn ang="0">
                  <a:pos x="289" y="0"/>
                </a:cxn>
                <a:cxn ang="0">
                  <a:pos x="341" y="16"/>
                </a:cxn>
                <a:cxn ang="0">
                  <a:pos x="341" y="16"/>
                </a:cxn>
              </a:cxnLst>
              <a:rect l="txL" t="txT" r="txR" b="txB"/>
              <a:pathLst>
                <a:path w="336" h="422">
                  <a:moveTo>
                    <a:pt x="98" y="4"/>
                  </a:moveTo>
                  <a:lnTo>
                    <a:pt x="95" y="10"/>
                  </a:lnTo>
                  <a:lnTo>
                    <a:pt x="89" y="25"/>
                  </a:lnTo>
                  <a:lnTo>
                    <a:pt x="79" y="50"/>
                  </a:lnTo>
                  <a:lnTo>
                    <a:pt x="74" y="82"/>
                  </a:lnTo>
                  <a:lnTo>
                    <a:pt x="74" y="122"/>
                  </a:lnTo>
                  <a:lnTo>
                    <a:pt x="74" y="145"/>
                  </a:lnTo>
                  <a:lnTo>
                    <a:pt x="78" y="170"/>
                  </a:lnTo>
                  <a:lnTo>
                    <a:pt x="85" y="194"/>
                  </a:lnTo>
                  <a:lnTo>
                    <a:pt x="89" y="208"/>
                  </a:lnTo>
                  <a:lnTo>
                    <a:pt x="95" y="221"/>
                  </a:lnTo>
                  <a:lnTo>
                    <a:pt x="100" y="234"/>
                  </a:lnTo>
                  <a:lnTo>
                    <a:pt x="106" y="247"/>
                  </a:lnTo>
                  <a:lnTo>
                    <a:pt x="114" y="261"/>
                  </a:lnTo>
                  <a:lnTo>
                    <a:pt x="123" y="274"/>
                  </a:lnTo>
                  <a:lnTo>
                    <a:pt x="127" y="280"/>
                  </a:lnTo>
                  <a:lnTo>
                    <a:pt x="131" y="285"/>
                  </a:lnTo>
                  <a:lnTo>
                    <a:pt x="135" y="289"/>
                  </a:lnTo>
                  <a:lnTo>
                    <a:pt x="138" y="293"/>
                  </a:lnTo>
                  <a:lnTo>
                    <a:pt x="142" y="299"/>
                  </a:lnTo>
                  <a:lnTo>
                    <a:pt x="146" y="303"/>
                  </a:lnTo>
                  <a:lnTo>
                    <a:pt x="150" y="308"/>
                  </a:lnTo>
                  <a:lnTo>
                    <a:pt x="155" y="312"/>
                  </a:lnTo>
                  <a:lnTo>
                    <a:pt x="161" y="318"/>
                  </a:lnTo>
                  <a:lnTo>
                    <a:pt x="167" y="323"/>
                  </a:lnTo>
                  <a:lnTo>
                    <a:pt x="173" y="329"/>
                  </a:lnTo>
                  <a:lnTo>
                    <a:pt x="180" y="335"/>
                  </a:lnTo>
                  <a:lnTo>
                    <a:pt x="188" y="341"/>
                  </a:lnTo>
                  <a:lnTo>
                    <a:pt x="195" y="348"/>
                  </a:lnTo>
                  <a:lnTo>
                    <a:pt x="203" y="354"/>
                  </a:lnTo>
                  <a:lnTo>
                    <a:pt x="211" y="360"/>
                  </a:lnTo>
                  <a:lnTo>
                    <a:pt x="220" y="365"/>
                  </a:lnTo>
                  <a:lnTo>
                    <a:pt x="228" y="371"/>
                  </a:lnTo>
                  <a:lnTo>
                    <a:pt x="237" y="375"/>
                  </a:lnTo>
                  <a:lnTo>
                    <a:pt x="247" y="380"/>
                  </a:lnTo>
                  <a:lnTo>
                    <a:pt x="258" y="386"/>
                  </a:lnTo>
                  <a:lnTo>
                    <a:pt x="268" y="390"/>
                  </a:lnTo>
                  <a:lnTo>
                    <a:pt x="279" y="394"/>
                  </a:lnTo>
                  <a:lnTo>
                    <a:pt x="290" y="398"/>
                  </a:lnTo>
                  <a:lnTo>
                    <a:pt x="300" y="401"/>
                  </a:lnTo>
                  <a:lnTo>
                    <a:pt x="313" y="405"/>
                  </a:lnTo>
                  <a:lnTo>
                    <a:pt x="336" y="409"/>
                  </a:lnTo>
                  <a:lnTo>
                    <a:pt x="328" y="422"/>
                  </a:lnTo>
                  <a:lnTo>
                    <a:pt x="264" y="403"/>
                  </a:lnTo>
                  <a:lnTo>
                    <a:pt x="70" y="318"/>
                  </a:lnTo>
                  <a:lnTo>
                    <a:pt x="3" y="141"/>
                  </a:lnTo>
                  <a:lnTo>
                    <a:pt x="0" y="27"/>
                  </a:lnTo>
                  <a:lnTo>
                    <a:pt x="30" y="4"/>
                  </a:lnTo>
                  <a:lnTo>
                    <a:pt x="83" y="0"/>
                  </a:lnTo>
                  <a:lnTo>
                    <a:pt x="98" y="4"/>
                  </a:lnTo>
                  <a:close/>
                </a:path>
              </a:pathLst>
            </a:custGeom>
            <a:solidFill>
              <a:srgbClr val="6D99E0">
                <a:alpha val="100000"/>
              </a:srgbClr>
            </a:solidFill>
            <a:ln w="9525">
              <a:noFill/>
            </a:ln>
          </p:spPr>
          <p:txBody>
            <a:bodyPr/>
            <a:p>
              <a:endParaRPr lang="zh-CN" altLang="en-US"/>
            </a:p>
          </p:txBody>
        </p:sp>
        <p:sp>
          <p:nvSpPr>
            <p:cNvPr id="83986" name="Freeform 53"/>
            <p:cNvSpPr/>
            <p:nvPr/>
          </p:nvSpPr>
          <p:spPr>
            <a:xfrm>
              <a:off x="2861" y="3683"/>
              <a:ext cx="318" cy="659"/>
            </a:xfrm>
            <a:custGeom>
              <a:avLst/>
              <a:gdLst>
                <a:gd name="txL" fmla="*/ 0 w 169"/>
                <a:gd name="txT" fmla="*/ 0 h 334"/>
                <a:gd name="txR" fmla="*/ 169 w 169"/>
                <a:gd name="txB" fmla="*/ 334 h 334"/>
              </a:gdLst>
              <a:ahLst/>
              <a:cxnLst>
                <a:cxn ang="0">
                  <a:pos x="24" y="215"/>
                </a:cxn>
                <a:cxn ang="0">
                  <a:pos x="141" y="221"/>
                </a:cxn>
                <a:cxn ang="0">
                  <a:pos x="181" y="256"/>
                </a:cxn>
                <a:cxn ang="0">
                  <a:pos x="135" y="361"/>
                </a:cxn>
                <a:cxn ang="0">
                  <a:pos x="68" y="472"/>
                </a:cxn>
                <a:cxn ang="0">
                  <a:pos x="17" y="545"/>
                </a:cxn>
                <a:cxn ang="0">
                  <a:pos x="0" y="568"/>
                </a:cxn>
                <a:cxn ang="0">
                  <a:pos x="354" y="657"/>
                </a:cxn>
                <a:cxn ang="0">
                  <a:pos x="329" y="693"/>
                </a:cxn>
                <a:cxn ang="0">
                  <a:pos x="301" y="732"/>
                </a:cxn>
                <a:cxn ang="0">
                  <a:pos x="262" y="768"/>
                </a:cxn>
                <a:cxn ang="0">
                  <a:pos x="220" y="805"/>
                </a:cxn>
                <a:cxn ang="0">
                  <a:pos x="166" y="833"/>
                </a:cxn>
                <a:cxn ang="0">
                  <a:pos x="113" y="856"/>
                </a:cxn>
                <a:cxn ang="0">
                  <a:pos x="100" y="880"/>
                </a:cxn>
                <a:cxn ang="0">
                  <a:pos x="482" y="904"/>
                </a:cxn>
                <a:cxn ang="0">
                  <a:pos x="510" y="1056"/>
                </a:cxn>
                <a:cxn ang="0">
                  <a:pos x="510" y="1117"/>
                </a:cxn>
                <a:cxn ang="0">
                  <a:pos x="478" y="1219"/>
                </a:cxn>
                <a:cxn ang="0">
                  <a:pos x="429" y="1249"/>
                </a:cxn>
                <a:cxn ang="0">
                  <a:pos x="563" y="1257"/>
                </a:cxn>
                <a:cxn ang="0">
                  <a:pos x="591" y="1052"/>
                </a:cxn>
                <a:cxn ang="0">
                  <a:pos x="591" y="953"/>
                </a:cxn>
                <a:cxn ang="0">
                  <a:pos x="555" y="833"/>
                </a:cxn>
                <a:cxn ang="0">
                  <a:pos x="538" y="760"/>
                </a:cxn>
                <a:cxn ang="0">
                  <a:pos x="517" y="568"/>
                </a:cxn>
                <a:cxn ang="0">
                  <a:pos x="322" y="221"/>
                </a:cxn>
                <a:cxn ang="0">
                  <a:pos x="286" y="199"/>
                </a:cxn>
                <a:cxn ang="0">
                  <a:pos x="241" y="168"/>
                </a:cxn>
                <a:cxn ang="0">
                  <a:pos x="181" y="148"/>
                </a:cxn>
                <a:cxn ang="0">
                  <a:pos x="152" y="116"/>
                </a:cxn>
                <a:cxn ang="0">
                  <a:pos x="141" y="0"/>
                </a:cxn>
                <a:cxn ang="0">
                  <a:pos x="75" y="93"/>
                </a:cxn>
              </a:cxnLst>
              <a:rect l="txL" t="txT" r="txR" b="txB"/>
              <a:pathLst>
                <a:path w="169" h="334">
                  <a:moveTo>
                    <a:pt x="21" y="24"/>
                  </a:moveTo>
                  <a:lnTo>
                    <a:pt x="7" y="55"/>
                  </a:lnTo>
                  <a:lnTo>
                    <a:pt x="24" y="55"/>
                  </a:lnTo>
                  <a:lnTo>
                    <a:pt x="40" y="57"/>
                  </a:lnTo>
                  <a:lnTo>
                    <a:pt x="49" y="61"/>
                  </a:lnTo>
                  <a:lnTo>
                    <a:pt x="51" y="66"/>
                  </a:lnTo>
                  <a:lnTo>
                    <a:pt x="45" y="78"/>
                  </a:lnTo>
                  <a:lnTo>
                    <a:pt x="38" y="93"/>
                  </a:lnTo>
                  <a:lnTo>
                    <a:pt x="28" y="108"/>
                  </a:lnTo>
                  <a:lnTo>
                    <a:pt x="19" y="121"/>
                  </a:lnTo>
                  <a:lnTo>
                    <a:pt x="9" y="135"/>
                  </a:lnTo>
                  <a:lnTo>
                    <a:pt x="5" y="140"/>
                  </a:lnTo>
                  <a:lnTo>
                    <a:pt x="2" y="144"/>
                  </a:lnTo>
                  <a:lnTo>
                    <a:pt x="0" y="146"/>
                  </a:lnTo>
                  <a:lnTo>
                    <a:pt x="104" y="161"/>
                  </a:lnTo>
                  <a:lnTo>
                    <a:pt x="100" y="169"/>
                  </a:lnTo>
                  <a:lnTo>
                    <a:pt x="97" y="175"/>
                  </a:lnTo>
                  <a:lnTo>
                    <a:pt x="93" y="178"/>
                  </a:lnTo>
                  <a:lnTo>
                    <a:pt x="89" y="182"/>
                  </a:lnTo>
                  <a:lnTo>
                    <a:pt x="85" y="188"/>
                  </a:lnTo>
                  <a:lnTo>
                    <a:pt x="79" y="192"/>
                  </a:lnTo>
                  <a:lnTo>
                    <a:pt x="74" y="197"/>
                  </a:lnTo>
                  <a:lnTo>
                    <a:pt x="68" y="203"/>
                  </a:lnTo>
                  <a:lnTo>
                    <a:pt x="62" y="207"/>
                  </a:lnTo>
                  <a:lnTo>
                    <a:pt x="55" y="211"/>
                  </a:lnTo>
                  <a:lnTo>
                    <a:pt x="47" y="214"/>
                  </a:lnTo>
                  <a:lnTo>
                    <a:pt x="40" y="218"/>
                  </a:lnTo>
                  <a:lnTo>
                    <a:pt x="32" y="220"/>
                  </a:lnTo>
                  <a:lnTo>
                    <a:pt x="22" y="224"/>
                  </a:lnTo>
                  <a:lnTo>
                    <a:pt x="28" y="226"/>
                  </a:lnTo>
                  <a:lnTo>
                    <a:pt x="68" y="230"/>
                  </a:lnTo>
                  <a:lnTo>
                    <a:pt x="136" y="232"/>
                  </a:lnTo>
                  <a:lnTo>
                    <a:pt x="140" y="243"/>
                  </a:lnTo>
                  <a:lnTo>
                    <a:pt x="144" y="271"/>
                  </a:lnTo>
                  <a:lnTo>
                    <a:pt x="144" y="279"/>
                  </a:lnTo>
                  <a:lnTo>
                    <a:pt x="144" y="287"/>
                  </a:lnTo>
                  <a:lnTo>
                    <a:pt x="142" y="302"/>
                  </a:lnTo>
                  <a:lnTo>
                    <a:pt x="135" y="313"/>
                  </a:lnTo>
                  <a:lnTo>
                    <a:pt x="129" y="319"/>
                  </a:lnTo>
                  <a:lnTo>
                    <a:pt x="121" y="321"/>
                  </a:lnTo>
                  <a:lnTo>
                    <a:pt x="117" y="334"/>
                  </a:lnTo>
                  <a:lnTo>
                    <a:pt x="159" y="323"/>
                  </a:lnTo>
                  <a:lnTo>
                    <a:pt x="163" y="292"/>
                  </a:lnTo>
                  <a:lnTo>
                    <a:pt x="167" y="270"/>
                  </a:lnTo>
                  <a:lnTo>
                    <a:pt x="169" y="258"/>
                  </a:lnTo>
                  <a:lnTo>
                    <a:pt x="167" y="245"/>
                  </a:lnTo>
                  <a:lnTo>
                    <a:pt x="161" y="224"/>
                  </a:lnTo>
                  <a:lnTo>
                    <a:pt x="157" y="214"/>
                  </a:lnTo>
                  <a:lnTo>
                    <a:pt x="156" y="205"/>
                  </a:lnTo>
                  <a:lnTo>
                    <a:pt x="152" y="195"/>
                  </a:lnTo>
                  <a:lnTo>
                    <a:pt x="98" y="207"/>
                  </a:lnTo>
                  <a:lnTo>
                    <a:pt x="146" y="146"/>
                  </a:lnTo>
                  <a:lnTo>
                    <a:pt x="60" y="127"/>
                  </a:lnTo>
                  <a:lnTo>
                    <a:pt x="91" y="57"/>
                  </a:lnTo>
                  <a:lnTo>
                    <a:pt x="87" y="53"/>
                  </a:lnTo>
                  <a:lnTo>
                    <a:pt x="81" y="51"/>
                  </a:lnTo>
                  <a:lnTo>
                    <a:pt x="76" y="47"/>
                  </a:lnTo>
                  <a:lnTo>
                    <a:pt x="68" y="43"/>
                  </a:lnTo>
                  <a:lnTo>
                    <a:pt x="62" y="40"/>
                  </a:lnTo>
                  <a:lnTo>
                    <a:pt x="51" y="38"/>
                  </a:lnTo>
                  <a:lnTo>
                    <a:pt x="47" y="36"/>
                  </a:lnTo>
                  <a:lnTo>
                    <a:pt x="43" y="30"/>
                  </a:lnTo>
                  <a:lnTo>
                    <a:pt x="40" y="19"/>
                  </a:lnTo>
                  <a:lnTo>
                    <a:pt x="40" y="0"/>
                  </a:lnTo>
                  <a:lnTo>
                    <a:pt x="21" y="24"/>
                  </a:lnTo>
                  <a:close/>
                </a:path>
              </a:pathLst>
            </a:custGeom>
            <a:solidFill>
              <a:srgbClr val="8AA1FF">
                <a:alpha val="100000"/>
              </a:srgbClr>
            </a:solidFill>
            <a:ln w="9525">
              <a:noFill/>
            </a:ln>
          </p:spPr>
          <p:txBody>
            <a:bodyPr/>
            <a:p>
              <a:endParaRPr lang="zh-CN" altLang="en-US"/>
            </a:p>
          </p:txBody>
        </p:sp>
        <p:sp>
          <p:nvSpPr>
            <p:cNvPr id="83987" name="Freeform 54"/>
            <p:cNvSpPr/>
            <p:nvPr/>
          </p:nvSpPr>
          <p:spPr>
            <a:xfrm>
              <a:off x="3604" y="4848"/>
              <a:ext cx="261" cy="367"/>
            </a:xfrm>
            <a:custGeom>
              <a:avLst/>
              <a:gdLst>
                <a:gd name="txL" fmla="*/ 0 w 141"/>
                <a:gd name="txT" fmla="*/ 0 h 186"/>
                <a:gd name="txR" fmla="*/ 141 w 141"/>
                <a:gd name="txB" fmla="*/ 186 h 186"/>
              </a:gdLst>
              <a:ahLst/>
              <a:cxnLst>
                <a:cxn ang="0">
                  <a:pos x="0" y="296"/>
                </a:cxn>
                <a:cxn ang="0">
                  <a:pos x="96" y="503"/>
                </a:cxn>
                <a:cxn ang="0">
                  <a:pos x="318" y="724"/>
                </a:cxn>
                <a:cxn ang="0">
                  <a:pos x="442" y="673"/>
                </a:cxn>
                <a:cxn ang="0">
                  <a:pos x="483" y="545"/>
                </a:cxn>
                <a:cxn ang="0">
                  <a:pos x="476" y="525"/>
                </a:cxn>
                <a:cxn ang="0">
                  <a:pos x="448" y="472"/>
                </a:cxn>
                <a:cxn ang="0">
                  <a:pos x="428" y="436"/>
                </a:cxn>
                <a:cxn ang="0">
                  <a:pos x="411" y="389"/>
                </a:cxn>
                <a:cxn ang="0">
                  <a:pos x="391" y="347"/>
                </a:cxn>
                <a:cxn ang="0">
                  <a:pos x="363" y="304"/>
                </a:cxn>
                <a:cxn ang="0">
                  <a:pos x="339" y="249"/>
                </a:cxn>
                <a:cxn ang="0">
                  <a:pos x="311" y="207"/>
                </a:cxn>
                <a:cxn ang="0">
                  <a:pos x="287" y="160"/>
                </a:cxn>
                <a:cxn ang="0">
                  <a:pos x="267" y="116"/>
                </a:cxn>
                <a:cxn ang="0">
                  <a:pos x="241" y="81"/>
                </a:cxn>
                <a:cxn ang="0">
                  <a:pos x="226" y="67"/>
                </a:cxn>
                <a:cxn ang="0">
                  <a:pos x="222" y="51"/>
                </a:cxn>
                <a:cxn ang="0">
                  <a:pos x="209" y="36"/>
                </a:cxn>
                <a:cxn ang="0">
                  <a:pos x="196" y="20"/>
                </a:cxn>
                <a:cxn ang="0">
                  <a:pos x="181" y="8"/>
                </a:cxn>
                <a:cxn ang="0">
                  <a:pos x="161" y="0"/>
                </a:cxn>
                <a:cxn ang="0">
                  <a:pos x="150" y="0"/>
                </a:cxn>
                <a:cxn ang="0">
                  <a:pos x="117" y="20"/>
                </a:cxn>
                <a:cxn ang="0">
                  <a:pos x="96" y="36"/>
                </a:cxn>
                <a:cxn ang="0">
                  <a:pos x="85" y="67"/>
                </a:cxn>
                <a:cxn ang="0">
                  <a:pos x="57" y="124"/>
                </a:cxn>
                <a:cxn ang="0">
                  <a:pos x="31" y="184"/>
                </a:cxn>
                <a:cxn ang="0">
                  <a:pos x="20" y="233"/>
                </a:cxn>
                <a:cxn ang="0">
                  <a:pos x="0" y="296"/>
                </a:cxn>
                <a:cxn ang="0">
                  <a:pos x="0" y="296"/>
                </a:cxn>
              </a:cxnLst>
              <a:rect l="txL" t="txT" r="txR" b="txB"/>
              <a:pathLst>
                <a:path w="141" h="186">
                  <a:moveTo>
                    <a:pt x="0" y="76"/>
                  </a:moveTo>
                  <a:lnTo>
                    <a:pt x="28" y="129"/>
                  </a:lnTo>
                  <a:lnTo>
                    <a:pt x="93" y="186"/>
                  </a:lnTo>
                  <a:lnTo>
                    <a:pt x="129" y="173"/>
                  </a:lnTo>
                  <a:lnTo>
                    <a:pt x="141" y="140"/>
                  </a:lnTo>
                  <a:lnTo>
                    <a:pt x="139" y="135"/>
                  </a:lnTo>
                  <a:lnTo>
                    <a:pt x="131" y="121"/>
                  </a:lnTo>
                  <a:lnTo>
                    <a:pt x="125" y="112"/>
                  </a:lnTo>
                  <a:lnTo>
                    <a:pt x="120" y="100"/>
                  </a:lnTo>
                  <a:lnTo>
                    <a:pt x="114" y="89"/>
                  </a:lnTo>
                  <a:lnTo>
                    <a:pt x="106" y="78"/>
                  </a:lnTo>
                  <a:lnTo>
                    <a:pt x="99" y="64"/>
                  </a:lnTo>
                  <a:lnTo>
                    <a:pt x="91" y="53"/>
                  </a:lnTo>
                  <a:lnTo>
                    <a:pt x="84" y="41"/>
                  </a:lnTo>
                  <a:lnTo>
                    <a:pt x="78" y="30"/>
                  </a:lnTo>
                  <a:lnTo>
                    <a:pt x="70" y="21"/>
                  </a:lnTo>
                  <a:lnTo>
                    <a:pt x="66" y="17"/>
                  </a:lnTo>
                  <a:lnTo>
                    <a:pt x="65" y="13"/>
                  </a:lnTo>
                  <a:lnTo>
                    <a:pt x="61" y="9"/>
                  </a:lnTo>
                  <a:lnTo>
                    <a:pt x="57" y="5"/>
                  </a:lnTo>
                  <a:lnTo>
                    <a:pt x="53" y="2"/>
                  </a:lnTo>
                  <a:lnTo>
                    <a:pt x="47" y="0"/>
                  </a:lnTo>
                  <a:lnTo>
                    <a:pt x="44" y="0"/>
                  </a:lnTo>
                  <a:lnTo>
                    <a:pt x="34" y="5"/>
                  </a:lnTo>
                  <a:lnTo>
                    <a:pt x="28" y="9"/>
                  </a:lnTo>
                  <a:lnTo>
                    <a:pt x="25" y="17"/>
                  </a:lnTo>
                  <a:lnTo>
                    <a:pt x="17" y="32"/>
                  </a:lnTo>
                  <a:lnTo>
                    <a:pt x="9" y="47"/>
                  </a:lnTo>
                  <a:lnTo>
                    <a:pt x="6" y="60"/>
                  </a:lnTo>
                  <a:lnTo>
                    <a:pt x="0" y="76"/>
                  </a:lnTo>
                  <a:close/>
                </a:path>
              </a:pathLst>
            </a:custGeom>
            <a:solidFill>
              <a:srgbClr val="8F2900">
                <a:alpha val="100000"/>
              </a:srgbClr>
            </a:solidFill>
            <a:ln w="9525">
              <a:noFill/>
            </a:ln>
          </p:spPr>
          <p:txBody>
            <a:bodyPr/>
            <a:p>
              <a:endParaRPr lang="zh-CN" altLang="en-US"/>
            </a:p>
          </p:txBody>
        </p:sp>
        <p:sp>
          <p:nvSpPr>
            <p:cNvPr id="83988" name="Freeform 55"/>
            <p:cNvSpPr/>
            <p:nvPr/>
          </p:nvSpPr>
          <p:spPr>
            <a:xfrm>
              <a:off x="2342" y="3497"/>
              <a:ext cx="840" cy="996"/>
            </a:xfrm>
            <a:custGeom>
              <a:avLst/>
              <a:gdLst>
                <a:gd name="txL" fmla="*/ 0 w 451"/>
                <a:gd name="txT" fmla="*/ 0 h 503"/>
                <a:gd name="txR" fmla="*/ 451 w 451"/>
                <a:gd name="txB" fmla="*/ 503 h 503"/>
              </a:gdLst>
              <a:ahLst/>
              <a:cxnLst>
                <a:cxn ang="0">
                  <a:pos x="298" y="51"/>
                </a:cxn>
                <a:cxn ang="0">
                  <a:pos x="298" y="588"/>
                </a:cxn>
                <a:cxn ang="0">
                  <a:pos x="430" y="968"/>
                </a:cxn>
                <a:cxn ang="0">
                  <a:pos x="600" y="1220"/>
                </a:cxn>
                <a:cxn ang="0">
                  <a:pos x="615" y="1236"/>
                </a:cxn>
                <a:cxn ang="0">
                  <a:pos x="635" y="1259"/>
                </a:cxn>
                <a:cxn ang="0">
                  <a:pos x="643" y="1275"/>
                </a:cxn>
                <a:cxn ang="0">
                  <a:pos x="652" y="1279"/>
                </a:cxn>
                <a:cxn ang="0">
                  <a:pos x="667" y="1293"/>
                </a:cxn>
                <a:cxn ang="0">
                  <a:pos x="687" y="1309"/>
                </a:cxn>
                <a:cxn ang="0">
                  <a:pos x="700" y="1325"/>
                </a:cxn>
                <a:cxn ang="0">
                  <a:pos x="719" y="1341"/>
                </a:cxn>
                <a:cxn ang="0">
                  <a:pos x="732" y="1360"/>
                </a:cxn>
                <a:cxn ang="0">
                  <a:pos x="752" y="1376"/>
                </a:cxn>
                <a:cxn ang="0">
                  <a:pos x="780" y="1400"/>
                </a:cxn>
                <a:cxn ang="0">
                  <a:pos x="797" y="1416"/>
                </a:cxn>
                <a:cxn ang="0">
                  <a:pos x="820" y="1436"/>
                </a:cxn>
                <a:cxn ang="0">
                  <a:pos x="846" y="1451"/>
                </a:cxn>
                <a:cxn ang="0">
                  <a:pos x="870" y="1475"/>
                </a:cxn>
                <a:cxn ang="0">
                  <a:pos x="892" y="1489"/>
                </a:cxn>
                <a:cxn ang="0">
                  <a:pos x="916" y="1501"/>
                </a:cxn>
                <a:cxn ang="0">
                  <a:pos x="950" y="1525"/>
                </a:cxn>
                <a:cxn ang="0">
                  <a:pos x="978" y="1541"/>
                </a:cxn>
                <a:cxn ang="0">
                  <a:pos x="1002" y="1556"/>
                </a:cxn>
                <a:cxn ang="0">
                  <a:pos x="1030" y="1572"/>
                </a:cxn>
                <a:cxn ang="0">
                  <a:pos x="1062" y="1584"/>
                </a:cxn>
                <a:cxn ang="0">
                  <a:pos x="1090" y="1592"/>
                </a:cxn>
                <a:cxn ang="0">
                  <a:pos x="1114" y="1608"/>
                </a:cxn>
                <a:cxn ang="0">
                  <a:pos x="1175" y="1624"/>
                </a:cxn>
                <a:cxn ang="0">
                  <a:pos x="1242" y="1640"/>
                </a:cxn>
                <a:cxn ang="0">
                  <a:pos x="1347" y="1640"/>
                </a:cxn>
                <a:cxn ang="0">
                  <a:pos x="1419" y="1624"/>
                </a:cxn>
                <a:cxn ang="0">
                  <a:pos x="1471" y="1584"/>
                </a:cxn>
                <a:cxn ang="0">
                  <a:pos x="1492" y="1564"/>
                </a:cxn>
                <a:cxn ang="0">
                  <a:pos x="1505" y="1548"/>
                </a:cxn>
                <a:cxn ang="0">
                  <a:pos x="1524" y="1501"/>
                </a:cxn>
                <a:cxn ang="0">
                  <a:pos x="1529" y="1467"/>
                </a:cxn>
                <a:cxn ang="0">
                  <a:pos x="1529" y="1436"/>
                </a:cxn>
                <a:cxn ang="0">
                  <a:pos x="1529" y="1428"/>
                </a:cxn>
                <a:cxn ang="0">
                  <a:pos x="1565" y="1713"/>
                </a:cxn>
                <a:cxn ang="0">
                  <a:pos x="1477" y="1929"/>
                </a:cxn>
                <a:cxn ang="0">
                  <a:pos x="1170" y="1972"/>
                </a:cxn>
                <a:cxn ang="0">
                  <a:pos x="812" y="1855"/>
                </a:cxn>
                <a:cxn ang="0">
                  <a:pos x="358" y="1467"/>
                </a:cxn>
                <a:cxn ang="0">
                  <a:pos x="65" y="887"/>
                </a:cxn>
                <a:cxn ang="0">
                  <a:pos x="0" y="333"/>
                </a:cxn>
                <a:cxn ang="0">
                  <a:pos x="153" y="28"/>
                </a:cxn>
                <a:cxn ang="0">
                  <a:pos x="240" y="0"/>
                </a:cxn>
                <a:cxn ang="0">
                  <a:pos x="298" y="51"/>
                </a:cxn>
                <a:cxn ang="0">
                  <a:pos x="298" y="51"/>
                </a:cxn>
              </a:cxnLst>
              <a:rect l="txL" t="txT" r="txR" b="txB"/>
              <a:pathLst>
                <a:path w="451" h="503">
                  <a:moveTo>
                    <a:pt x="86" y="13"/>
                  </a:moveTo>
                  <a:lnTo>
                    <a:pt x="86" y="150"/>
                  </a:lnTo>
                  <a:lnTo>
                    <a:pt x="124" y="247"/>
                  </a:lnTo>
                  <a:lnTo>
                    <a:pt x="173" y="311"/>
                  </a:lnTo>
                  <a:lnTo>
                    <a:pt x="177" y="315"/>
                  </a:lnTo>
                  <a:lnTo>
                    <a:pt x="183" y="321"/>
                  </a:lnTo>
                  <a:lnTo>
                    <a:pt x="185" y="325"/>
                  </a:lnTo>
                  <a:lnTo>
                    <a:pt x="188" y="326"/>
                  </a:lnTo>
                  <a:lnTo>
                    <a:pt x="192" y="330"/>
                  </a:lnTo>
                  <a:lnTo>
                    <a:pt x="198" y="334"/>
                  </a:lnTo>
                  <a:lnTo>
                    <a:pt x="202" y="338"/>
                  </a:lnTo>
                  <a:lnTo>
                    <a:pt x="207" y="342"/>
                  </a:lnTo>
                  <a:lnTo>
                    <a:pt x="211" y="347"/>
                  </a:lnTo>
                  <a:lnTo>
                    <a:pt x="217" y="351"/>
                  </a:lnTo>
                  <a:lnTo>
                    <a:pt x="225" y="357"/>
                  </a:lnTo>
                  <a:lnTo>
                    <a:pt x="230" y="361"/>
                  </a:lnTo>
                  <a:lnTo>
                    <a:pt x="236" y="366"/>
                  </a:lnTo>
                  <a:lnTo>
                    <a:pt x="244" y="370"/>
                  </a:lnTo>
                  <a:lnTo>
                    <a:pt x="251" y="376"/>
                  </a:lnTo>
                  <a:lnTo>
                    <a:pt x="257" y="380"/>
                  </a:lnTo>
                  <a:lnTo>
                    <a:pt x="264" y="383"/>
                  </a:lnTo>
                  <a:lnTo>
                    <a:pt x="274" y="389"/>
                  </a:lnTo>
                  <a:lnTo>
                    <a:pt x="282" y="393"/>
                  </a:lnTo>
                  <a:lnTo>
                    <a:pt x="289" y="397"/>
                  </a:lnTo>
                  <a:lnTo>
                    <a:pt x="297" y="401"/>
                  </a:lnTo>
                  <a:lnTo>
                    <a:pt x="306" y="404"/>
                  </a:lnTo>
                  <a:lnTo>
                    <a:pt x="314" y="406"/>
                  </a:lnTo>
                  <a:lnTo>
                    <a:pt x="321" y="410"/>
                  </a:lnTo>
                  <a:lnTo>
                    <a:pt x="339" y="414"/>
                  </a:lnTo>
                  <a:lnTo>
                    <a:pt x="358" y="418"/>
                  </a:lnTo>
                  <a:lnTo>
                    <a:pt x="388" y="418"/>
                  </a:lnTo>
                  <a:lnTo>
                    <a:pt x="409" y="414"/>
                  </a:lnTo>
                  <a:lnTo>
                    <a:pt x="424" y="404"/>
                  </a:lnTo>
                  <a:lnTo>
                    <a:pt x="430" y="399"/>
                  </a:lnTo>
                  <a:lnTo>
                    <a:pt x="434" y="395"/>
                  </a:lnTo>
                  <a:lnTo>
                    <a:pt x="439" y="383"/>
                  </a:lnTo>
                  <a:lnTo>
                    <a:pt x="441" y="374"/>
                  </a:lnTo>
                  <a:lnTo>
                    <a:pt x="441" y="366"/>
                  </a:lnTo>
                  <a:lnTo>
                    <a:pt x="441" y="364"/>
                  </a:lnTo>
                  <a:lnTo>
                    <a:pt x="451" y="437"/>
                  </a:lnTo>
                  <a:lnTo>
                    <a:pt x="426" y="492"/>
                  </a:lnTo>
                  <a:lnTo>
                    <a:pt x="337" y="503"/>
                  </a:lnTo>
                  <a:lnTo>
                    <a:pt x="234" y="473"/>
                  </a:lnTo>
                  <a:lnTo>
                    <a:pt x="103" y="374"/>
                  </a:lnTo>
                  <a:lnTo>
                    <a:pt x="19" y="226"/>
                  </a:lnTo>
                  <a:lnTo>
                    <a:pt x="0" y="85"/>
                  </a:lnTo>
                  <a:lnTo>
                    <a:pt x="44" y="7"/>
                  </a:lnTo>
                  <a:lnTo>
                    <a:pt x="69" y="0"/>
                  </a:lnTo>
                  <a:lnTo>
                    <a:pt x="86" y="13"/>
                  </a:lnTo>
                  <a:close/>
                </a:path>
              </a:pathLst>
            </a:custGeom>
            <a:solidFill>
              <a:srgbClr val="8F2900">
                <a:alpha val="100000"/>
              </a:srgbClr>
            </a:solidFill>
            <a:ln w="9525">
              <a:noFill/>
            </a:ln>
          </p:spPr>
          <p:txBody>
            <a:bodyPr/>
            <a:p>
              <a:endParaRPr lang="zh-CN" altLang="en-US"/>
            </a:p>
          </p:txBody>
        </p:sp>
        <p:sp>
          <p:nvSpPr>
            <p:cNvPr id="83989" name="Freeform 56"/>
            <p:cNvSpPr/>
            <p:nvPr/>
          </p:nvSpPr>
          <p:spPr>
            <a:xfrm>
              <a:off x="2301" y="3296"/>
              <a:ext cx="1086" cy="1204"/>
            </a:xfrm>
            <a:custGeom>
              <a:avLst/>
              <a:gdLst>
                <a:gd name="txL" fmla="*/ 0 w 582"/>
                <a:gd name="txT" fmla="*/ 0 h 610"/>
                <a:gd name="txR" fmla="*/ 582 w 582"/>
                <a:gd name="txB" fmla="*/ 610 h 610"/>
              </a:gdLst>
              <a:ahLst/>
              <a:cxnLst>
                <a:cxn ang="0">
                  <a:pos x="675" y="16"/>
                </a:cxn>
                <a:cxn ang="0">
                  <a:pos x="948" y="16"/>
                </a:cxn>
                <a:cxn ang="0">
                  <a:pos x="1101" y="59"/>
                </a:cxn>
                <a:cxn ang="0">
                  <a:pos x="1211" y="116"/>
                </a:cxn>
                <a:cxn ang="0">
                  <a:pos x="1286" y="156"/>
                </a:cxn>
                <a:cxn ang="0">
                  <a:pos x="1364" y="207"/>
                </a:cxn>
                <a:cxn ang="0">
                  <a:pos x="1444" y="264"/>
                </a:cxn>
                <a:cxn ang="0">
                  <a:pos x="1528" y="336"/>
                </a:cxn>
                <a:cxn ang="0">
                  <a:pos x="1577" y="371"/>
                </a:cxn>
                <a:cxn ang="0">
                  <a:pos x="1616" y="413"/>
                </a:cxn>
                <a:cxn ang="0">
                  <a:pos x="1661" y="460"/>
                </a:cxn>
                <a:cxn ang="0">
                  <a:pos x="1709" y="503"/>
                </a:cxn>
                <a:cxn ang="0">
                  <a:pos x="1881" y="799"/>
                </a:cxn>
                <a:cxn ang="0">
                  <a:pos x="1881" y="2072"/>
                </a:cxn>
                <a:cxn ang="0">
                  <a:pos x="1444" y="2288"/>
                </a:cxn>
                <a:cxn ang="0">
                  <a:pos x="1511" y="2189"/>
                </a:cxn>
                <a:cxn ang="0">
                  <a:pos x="1595" y="1893"/>
                </a:cxn>
                <a:cxn ang="0">
                  <a:pos x="1577" y="1605"/>
                </a:cxn>
                <a:cxn ang="0">
                  <a:pos x="1528" y="1437"/>
                </a:cxn>
                <a:cxn ang="0">
                  <a:pos x="1491" y="1324"/>
                </a:cxn>
                <a:cxn ang="0">
                  <a:pos x="1439" y="1200"/>
                </a:cxn>
                <a:cxn ang="0">
                  <a:pos x="1364" y="1076"/>
                </a:cxn>
                <a:cxn ang="0">
                  <a:pos x="1286" y="940"/>
                </a:cxn>
                <a:cxn ang="0">
                  <a:pos x="1239" y="865"/>
                </a:cxn>
                <a:cxn ang="0">
                  <a:pos x="1205" y="821"/>
                </a:cxn>
                <a:cxn ang="0">
                  <a:pos x="1174" y="784"/>
                </a:cxn>
                <a:cxn ang="0">
                  <a:pos x="1146" y="748"/>
                </a:cxn>
                <a:cxn ang="0">
                  <a:pos x="1107" y="697"/>
                </a:cxn>
                <a:cxn ang="0">
                  <a:pos x="254" y="476"/>
                </a:cxn>
                <a:cxn ang="0">
                  <a:pos x="168" y="1117"/>
                </a:cxn>
                <a:cxn ang="0">
                  <a:pos x="220" y="1309"/>
                </a:cxn>
                <a:cxn ang="0">
                  <a:pos x="265" y="1429"/>
                </a:cxn>
                <a:cxn ang="0">
                  <a:pos x="325" y="1555"/>
                </a:cxn>
                <a:cxn ang="0">
                  <a:pos x="397" y="1688"/>
                </a:cxn>
                <a:cxn ang="0">
                  <a:pos x="455" y="1776"/>
                </a:cxn>
                <a:cxn ang="0">
                  <a:pos x="506" y="1844"/>
                </a:cxn>
                <a:cxn ang="0">
                  <a:pos x="564" y="1909"/>
                </a:cxn>
                <a:cxn ang="0">
                  <a:pos x="616" y="1976"/>
                </a:cxn>
                <a:cxn ang="0">
                  <a:pos x="683" y="2037"/>
                </a:cxn>
                <a:cxn ang="0">
                  <a:pos x="748" y="2088"/>
                </a:cxn>
                <a:cxn ang="0">
                  <a:pos x="821" y="2132"/>
                </a:cxn>
                <a:cxn ang="0">
                  <a:pos x="901" y="2177"/>
                </a:cxn>
                <a:cxn ang="0">
                  <a:pos x="1000" y="2220"/>
                </a:cxn>
                <a:cxn ang="0">
                  <a:pos x="1114" y="2264"/>
                </a:cxn>
                <a:cxn ang="0">
                  <a:pos x="1312" y="2301"/>
                </a:cxn>
                <a:cxn ang="0">
                  <a:pos x="1431" y="2288"/>
                </a:cxn>
                <a:cxn ang="0">
                  <a:pos x="1390" y="2337"/>
                </a:cxn>
                <a:cxn ang="0">
                  <a:pos x="1073" y="2361"/>
                </a:cxn>
                <a:cxn ang="0">
                  <a:pos x="453" y="1968"/>
                </a:cxn>
                <a:cxn ang="0">
                  <a:pos x="418" y="1932"/>
                </a:cxn>
                <a:cxn ang="0">
                  <a:pos x="373" y="1873"/>
                </a:cxn>
                <a:cxn ang="0">
                  <a:pos x="345" y="1828"/>
                </a:cxn>
                <a:cxn ang="0">
                  <a:pos x="265" y="1709"/>
                </a:cxn>
                <a:cxn ang="0">
                  <a:pos x="198" y="1593"/>
                </a:cxn>
                <a:cxn ang="0">
                  <a:pos x="132" y="1445"/>
                </a:cxn>
                <a:cxn ang="0">
                  <a:pos x="73" y="1281"/>
                </a:cxn>
                <a:cxn ang="0">
                  <a:pos x="0" y="764"/>
                </a:cxn>
                <a:cxn ang="0">
                  <a:pos x="321" y="191"/>
                </a:cxn>
              </a:cxnLst>
              <a:rect l="txL" t="txT" r="txR" b="txB"/>
              <a:pathLst>
                <a:path w="582" h="610">
                  <a:moveTo>
                    <a:pt x="130" y="36"/>
                  </a:moveTo>
                  <a:lnTo>
                    <a:pt x="189" y="6"/>
                  </a:lnTo>
                  <a:lnTo>
                    <a:pt x="194" y="4"/>
                  </a:lnTo>
                  <a:lnTo>
                    <a:pt x="209" y="0"/>
                  </a:lnTo>
                  <a:lnTo>
                    <a:pt x="236" y="0"/>
                  </a:lnTo>
                  <a:lnTo>
                    <a:pt x="272" y="4"/>
                  </a:lnTo>
                  <a:lnTo>
                    <a:pt x="293" y="8"/>
                  </a:lnTo>
                  <a:lnTo>
                    <a:pt x="304" y="11"/>
                  </a:lnTo>
                  <a:lnTo>
                    <a:pt x="316" y="15"/>
                  </a:lnTo>
                  <a:lnTo>
                    <a:pt x="329" y="21"/>
                  </a:lnTo>
                  <a:lnTo>
                    <a:pt x="342" y="27"/>
                  </a:lnTo>
                  <a:lnTo>
                    <a:pt x="348" y="30"/>
                  </a:lnTo>
                  <a:lnTo>
                    <a:pt x="356" y="32"/>
                  </a:lnTo>
                  <a:lnTo>
                    <a:pt x="361" y="36"/>
                  </a:lnTo>
                  <a:lnTo>
                    <a:pt x="369" y="40"/>
                  </a:lnTo>
                  <a:lnTo>
                    <a:pt x="377" y="44"/>
                  </a:lnTo>
                  <a:lnTo>
                    <a:pt x="384" y="49"/>
                  </a:lnTo>
                  <a:lnTo>
                    <a:pt x="392" y="53"/>
                  </a:lnTo>
                  <a:lnTo>
                    <a:pt x="399" y="59"/>
                  </a:lnTo>
                  <a:lnTo>
                    <a:pt x="407" y="63"/>
                  </a:lnTo>
                  <a:lnTo>
                    <a:pt x="415" y="68"/>
                  </a:lnTo>
                  <a:lnTo>
                    <a:pt x="422" y="74"/>
                  </a:lnTo>
                  <a:lnTo>
                    <a:pt x="430" y="80"/>
                  </a:lnTo>
                  <a:lnTo>
                    <a:pt x="439" y="86"/>
                  </a:lnTo>
                  <a:lnTo>
                    <a:pt x="443" y="89"/>
                  </a:lnTo>
                  <a:lnTo>
                    <a:pt x="447" y="93"/>
                  </a:lnTo>
                  <a:lnTo>
                    <a:pt x="453" y="95"/>
                  </a:lnTo>
                  <a:lnTo>
                    <a:pt x="457" y="99"/>
                  </a:lnTo>
                  <a:lnTo>
                    <a:pt x="460" y="103"/>
                  </a:lnTo>
                  <a:lnTo>
                    <a:pt x="464" y="106"/>
                  </a:lnTo>
                  <a:lnTo>
                    <a:pt x="468" y="110"/>
                  </a:lnTo>
                  <a:lnTo>
                    <a:pt x="474" y="114"/>
                  </a:lnTo>
                  <a:lnTo>
                    <a:pt x="477" y="118"/>
                  </a:lnTo>
                  <a:lnTo>
                    <a:pt x="483" y="122"/>
                  </a:lnTo>
                  <a:lnTo>
                    <a:pt x="487" y="125"/>
                  </a:lnTo>
                  <a:lnTo>
                    <a:pt x="491" y="129"/>
                  </a:lnTo>
                  <a:lnTo>
                    <a:pt x="496" y="133"/>
                  </a:lnTo>
                  <a:lnTo>
                    <a:pt x="500" y="139"/>
                  </a:lnTo>
                  <a:lnTo>
                    <a:pt x="540" y="205"/>
                  </a:lnTo>
                  <a:lnTo>
                    <a:pt x="572" y="274"/>
                  </a:lnTo>
                  <a:lnTo>
                    <a:pt x="582" y="393"/>
                  </a:lnTo>
                  <a:lnTo>
                    <a:pt x="540" y="532"/>
                  </a:lnTo>
                  <a:lnTo>
                    <a:pt x="504" y="562"/>
                  </a:lnTo>
                  <a:lnTo>
                    <a:pt x="470" y="566"/>
                  </a:lnTo>
                  <a:lnTo>
                    <a:pt x="415" y="587"/>
                  </a:lnTo>
                  <a:lnTo>
                    <a:pt x="417" y="585"/>
                  </a:lnTo>
                  <a:lnTo>
                    <a:pt x="420" y="581"/>
                  </a:lnTo>
                  <a:lnTo>
                    <a:pt x="434" y="562"/>
                  </a:lnTo>
                  <a:lnTo>
                    <a:pt x="441" y="547"/>
                  </a:lnTo>
                  <a:lnTo>
                    <a:pt x="449" y="530"/>
                  </a:lnTo>
                  <a:lnTo>
                    <a:pt x="458" y="486"/>
                  </a:lnTo>
                  <a:lnTo>
                    <a:pt x="458" y="460"/>
                  </a:lnTo>
                  <a:lnTo>
                    <a:pt x="457" y="429"/>
                  </a:lnTo>
                  <a:lnTo>
                    <a:pt x="453" y="412"/>
                  </a:lnTo>
                  <a:lnTo>
                    <a:pt x="449" y="395"/>
                  </a:lnTo>
                  <a:lnTo>
                    <a:pt x="443" y="378"/>
                  </a:lnTo>
                  <a:lnTo>
                    <a:pt x="439" y="369"/>
                  </a:lnTo>
                  <a:lnTo>
                    <a:pt x="436" y="359"/>
                  </a:lnTo>
                  <a:lnTo>
                    <a:pt x="432" y="350"/>
                  </a:lnTo>
                  <a:lnTo>
                    <a:pt x="428" y="340"/>
                  </a:lnTo>
                  <a:lnTo>
                    <a:pt x="422" y="329"/>
                  </a:lnTo>
                  <a:lnTo>
                    <a:pt x="418" y="319"/>
                  </a:lnTo>
                  <a:lnTo>
                    <a:pt x="413" y="308"/>
                  </a:lnTo>
                  <a:lnTo>
                    <a:pt x="407" y="298"/>
                  </a:lnTo>
                  <a:lnTo>
                    <a:pt x="399" y="287"/>
                  </a:lnTo>
                  <a:lnTo>
                    <a:pt x="392" y="276"/>
                  </a:lnTo>
                  <a:lnTo>
                    <a:pt x="384" y="264"/>
                  </a:lnTo>
                  <a:lnTo>
                    <a:pt x="377" y="253"/>
                  </a:lnTo>
                  <a:lnTo>
                    <a:pt x="369" y="241"/>
                  </a:lnTo>
                  <a:lnTo>
                    <a:pt x="360" y="228"/>
                  </a:lnTo>
                  <a:lnTo>
                    <a:pt x="358" y="226"/>
                  </a:lnTo>
                  <a:lnTo>
                    <a:pt x="356" y="222"/>
                  </a:lnTo>
                  <a:lnTo>
                    <a:pt x="352" y="219"/>
                  </a:lnTo>
                  <a:lnTo>
                    <a:pt x="350" y="217"/>
                  </a:lnTo>
                  <a:lnTo>
                    <a:pt x="346" y="211"/>
                  </a:lnTo>
                  <a:lnTo>
                    <a:pt x="342" y="207"/>
                  </a:lnTo>
                  <a:lnTo>
                    <a:pt x="341" y="203"/>
                  </a:lnTo>
                  <a:lnTo>
                    <a:pt x="337" y="201"/>
                  </a:lnTo>
                  <a:lnTo>
                    <a:pt x="335" y="198"/>
                  </a:lnTo>
                  <a:lnTo>
                    <a:pt x="333" y="194"/>
                  </a:lnTo>
                  <a:lnTo>
                    <a:pt x="329" y="192"/>
                  </a:lnTo>
                  <a:lnTo>
                    <a:pt x="323" y="184"/>
                  </a:lnTo>
                  <a:lnTo>
                    <a:pt x="322" y="182"/>
                  </a:lnTo>
                  <a:lnTo>
                    <a:pt x="318" y="179"/>
                  </a:lnTo>
                  <a:lnTo>
                    <a:pt x="228" y="114"/>
                  </a:lnTo>
                  <a:lnTo>
                    <a:pt x="152" y="99"/>
                  </a:lnTo>
                  <a:lnTo>
                    <a:pt x="73" y="122"/>
                  </a:lnTo>
                  <a:lnTo>
                    <a:pt x="40" y="186"/>
                  </a:lnTo>
                  <a:lnTo>
                    <a:pt x="44" y="279"/>
                  </a:lnTo>
                  <a:lnTo>
                    <a:pt x="48" y="287"/>
                  </a:lnTo>
                  <a:lnTo>
                    <a:pt x="54" y="312"/>
                  </a:lnTo>
                  <a:lnTo>
                    <a:pt x="59" y="327"/>
                  </a:lnTo>
                  <a:lnTo>
                    <a:pt x="63" y="336"/>
                  </a:lnTo>
                  <a:lnTo>
                    <a:pt x="67" y="346"/>
                  </a:lnTo>
                  <a:lnTo>
                    <a:pt x="73" y="355"/>
                  </a:lnTo>
                  <a:lnTo>
                    <a:pt x="76" y="367"/>
                  </a:lnTo>
                  <a:lnTo>
                    <a:pt x="82" y="376"/>
                  </a:lnTo>
                  <a:lnTo>
                    <a:pt x="88" y="388"/>
                  </a:lnTo>
                  <a:lnTo>
                    <a:pt x="93" y="399"/>
                  </a:lnTo>
                  <a:lnTo>
                    <a:pt x="99" y="410"/>
                  </a:lnTo>
                  <a:lnTo>
                    <a:pt x="107" y="422"/>
                  </a:lnTo>
                  <a:lnTo>
                    <a:pt x="114" y="433"/>
                  </a:lnTo>
                  <a:lnTo>
                    <a:pt x="122" y="445"/>
                  </a:lnTo>
                  <a:lnTo>
                    <a:pt x="128" y="450"/>
                  </a:lnTo>
                  <a:lnTo>
                    <a:pt x="131" y="456"/>
                  </a:lnTo>
                  <a:lnTo>
                    <a:pt x="135" y="464"/>
                  </a:lnTo>
                  <a:lnTo>
                    <a:pt x="141" y="467"/>
                  </a:lnTo>
                  <a:lnTo>
                    <a:pt x="145" y="473"/>
                  </a:lnTo>
                  <a:lnTo>
                    <a:pt x="151" y="479"/>
                  </a:lnTo>
                  <a:lnTo>
                    <a:pt x="156" y="485"/>
                  </a:lnTo>
                  <a:lnTo>
                    <a:pt x="162" y="490"/>
                  </a:lnTo>
                  <a:lnTo>
                    <a:pt x="166" y="496"/>
                  </a:lnTo>
                  <a:lnTo>
                    <a:pt x="171" y="502"/>
                  </a:lnTo>
                  <a:lnTo>
                    <a:pt x="177" y="507"/>
                  </a:lnTo>
                  <a:lnTo>
                    <a:pt x="185" y="511"/>
                  </a:lnTo>
                  <a:lnTo>
                    <a:pt x="190" y="517"/>
                  </a:lnTo>
                  <a:lnTo>
                    <a:pt x="196" y="523"/>
                  </a:lnTo>
                  <a:lnTo>
                    <a:pt x="202" y="526"/>
                  </a:lnTo>
                  <a:lnTo>
                    <a:pt x="209" y="532"/>
                  </a:lnTo>
                  <a:lnTo>
                    <a:pt x="215" y="536"/>
                  </a:lnTo>
                  <a:lnTo>
                    <a:pt x="223" y="540"/>
                  </a:lnTo>
                  <a:lnTo>
                    <a:pt x="230" y="543"/>
                  </a:lnTo>
                  <a:lnTo>
                    <a:pt x="236" y="547"/>
                  </a:lnTo>
                  <a:lnTo>
                    <a:pt x="244" y="553"/>
                  </a:lnTo>
                  <a:lnTo>
                    <a:pt x="251" y="557"/>
                  </a:lnTo>
                  <a:lnTo>
                    <a:pt x="259" y="559"/>
                  </a:lnTo>
                  <a:lnTo>
                    <a:pt x="268" y="562"/>
                  </a:lnTo>
                  <a:lnTo>
                    <a:pt x="278" y="568"/>
                  </a:lnTo>
                  <a:lnTo>
                    <a:pt x="287" y="570"/>
                  </a:lnTo>
                  <a:lnTo>
                    <a:pt x="297" y="574"/>
                  </a:lnTo>
                  <a:lnTo>
                    <a:pt x="308" y="578"/>
                  </a:lnTo>
                  <a:lnTo>
                    <a:pt x="320" y="581"/>
                  </a:lnTo>
                  <a:lnTo>
                    <a:pt x="331" y="585"/>
                  </a:lnTo>
                  <a:lnTo>
                    <a:pt x="354" y="589"/>
                  </a:lnTo>
                  <a:lnTo>
                    <a:pt x="377" y="591"/>
                  </a:lnTo>
                  <a:lnTo>
                    <a:pt x="396" y="591"/>
                  </a:lnTo>
                  <a:lnTo>
                    <a:pt x="411" y="587"/>
                  </a:lnTo>
                  <a:lnTo>
                    <a:pt x="409" y="591"/>
                  </a:lnTo>
                  <a:lnTo>
                    <a:pt x="405" y="597"/>
                  </a:lnTo>
                  <a:lnTo>
                    <a:pt x="399" y="600"/>
                  </a:lnTo>
                  <a:lnTo>
                    <a:pt x="396" y="604"/>
                  </a:lnTo>
                  <a:lnTo>
                    <a:pt x="392" y="610"/>
                  </a:lnTo>
                  <a:lnTo>
                    <a:pt x="308" y="606"/>
                  </a:lnTo>
                  <a:lnTo>
                    <a:pt x="246" y="583"/>
                  </a:lnTo>
                  <a:lnTo>
                    <a:pt x="196" y="557"/>
                  </a:lnTo>
                  <a:lnTo>
                    <a:pt x="130" y="505"/>
                  </a:lnTo>
                  <a:lnTo>
                    <a:pt x="128" y="504"/>
                  </a:lnTo>
                  <a:lnTo>
                    <a:pt x="124" y="500"/>
                  </a:lnTo>
                  <a:lnTo>
                    <a:pt x="120" y="496"/>
                  </a:lnTo>
                  <a:lnTo>
                    <a:pt x="116" y="490"/>
                  </a:lnTo>
                  <a:lnTo>
                    <a:pt x="111" y="486"/>
                  </a:lnTo>
                  <a:lnTo>
                    <a:pt x="107" y="481"/>
                  </a:lnTo>
                  <a:lnTo>
                    <a:pt x="103" y="477"/>
                  </a:lnTo>
                  <a:lnTo>
                    <a:pt x="101" y="473"/>
                  </a:lnTo>
                  <a:lnTo>
                    <a:pt x="99" y="469"/>
                  </a:lnTo>
                  <a:lnTo>
                    <a:pt x="95" y="466"/>
                  </a:lnTo>
                  <a:lnTo>
                    <a:pt x="84" y="448"/>
                  </a:lnTo>
                  <a:lnTo>
                    <a:pt x="76" y="439"/>
                  </a:lnTo>
                  <a:lnTo>
                    <a:pt x="71" y="429"/>
                  </a:lnTo>
                  <a:lnTo>
                    <a:pt x="63" y="420"/>
                  </a:lnTo>
                  <a:lnTo>
                    <a:pt x="57" y="409"/>
                  </a:lnTo>
                  <a:lnTo>
                    <a:pt x="50" y="395"/>
                  </a:lnTo>
                  <a:lnTo>
                    <a:pt x="44" y="384"/>
                  </a:lnTo>
                  <a:lnTo>
                    <a:pt x="38" y="371"/>
                  </a:lnTo>
                  <a:lnTo>
                    <a:pt x="33" y="357"/>
                  </a:lnTo>
                  <a:lnTo>
                    <a:pt x="27" y="344"/>
                  </a:lnTo>
                  <a:lnTo>
                    <a:pt x="21" y="329"/>
                  </a:lnTo>
                  <a:lnTo>
                    <a:pt x="12" y="298"/>
                  </a:lnTo>
                  <a:lnTo>
                    <a:pt x="0" y="232"/>
                  </a:lnTo>
                  <a:lnTo>
                    <a:pt x="0" y="196"/>
                  </a:lnTo>
                  <a:lnTo>
                    <a:pt x="2" y="158"/>
                  </a:lnTo>
                  <a:lnTo>
                    <a:pt x="50" y="84"/>
                  </a:lnTo>
                  <a:lnTo>
                    <a:pt x="92" y="49"/>
                  </a:lnTo>
                  <a:lnTo>
                    <a:pt x="130" y="36"/>
                  </a:lnTo>
                  <a:close/>
                </a:path>
              </a:pathLst>
            </a:custGeom>
            <a:solidFill>
              <a:srgbClr val="FF6600">
                <a:alpha val="100000"/>
              </a:srgbClr>
            </a:solidFill>
            <a:ln w="9525">
              <a:noFill/>
            </a:ln>
          </p:spPr>
          <p:txBody>
            <a:bodyPr/>
            <a:p>
              <a:endParaRPr lang="zh-CN" altLang="en-US"/>
            </a:p>
          </p:txBody>
        </p:sp>
        <p:sp>
          <p:nvSpPr>
            <p:cNvPr id="83990" name="Freeform 57"/>
            <p:cNvSpPr/>
            <p:nvPr/>
          </p:nvSpPr>
          <p:spPr>
            <a:xfrm>
              <a:off x="4223" y="5207"/>
              <a:ext cx="1288" cy="462"/>
            </a:xfrm>
            <a:custGeom>
              <a:avLst/>
              <a:gdLst>
                <a:gd name="txL" fmla="*/ 0 w 690"/>
                <a:gd name="txT" fmla="*/ 0 h 236"/>
                <a:gd name="txR" fmla="*/ 690 w 690"/>
                <a:gd name="txB" fmla="*/ 236 h 236"/>
              </a:gdLst>
              <a:ahLst/>
              <a:cxnLst>
                <a:cxn ang="0">
                  <a:pos x="704" y="211"/>
                </a:cxn>
                <a:cxn ang="0">
                  <a:pos x="386" y="307"/>
                </a:cxn>
                <a:cxn ang="0">
                  <a:pos x="181" y="300"/>
                </a:cxn>
                <a:cxn ang="0">
                  <a:pos x="0" y="444"/>
                </a:cxn>
                <a:cxn ang="0">
                  <a:pos x="21" y="693"/>
                </a:cxn>
                <a:cxn ang="0">
                  <a:pos x="121" y="793"/>
                </a:cxn>
                <a:cxn ang="0">
                  <a:pos x="358" y="840"/>
                </a:cxn>
                <a:cxn ang="0">
                  <a:pos x="571" y="793"/>
                </a:cxn>
                <a:cxn ang="0">
                  <a:pos x="644" y="767"/>
                </a:cxn>
                <a:cxn ang="0">
                  <a:pos x="683" y="777"/>
                </a:cxn>
                <a:cxn ang="0">
                  <a:pos x="735" y="801"/>
                </a:cxn>
                <a:cxn ang="0">
                  <a:pos x="763" y="809"/>
                </a:cxn>
                <a:cxn ang="0">
                  <a:pos x="797" y="824"/>
                </a:cxn>
                <a:cxn ang="0">
                  <a:pos x="829" y="840"/>
                </a:cxn>
                <a:cxn ang="0">
                  <a:pos x="864" y="852"/>
                </a:cxn>
                <a:cxn ang="0">
                  <a:pos x="896" y="859"/>
                </a:cxn>
                <a:cxn ang="0">
                  <a:pos x="930" y="873"/>
                </a:cxn>
                <a:cxn ang="0">
                  <a:pos x="989" y="889"/>
                </a:cxn>
                <a:cxn ang="0">
                  <a:pos x="1049" y="897"/>
                </a:cxn>
                <a:cxn ang="0">
                  <a:pos x="1267" y="904"/>
                </a:cxn>
                <a:cxn ang="0">
                  <a:pos x="1387" y="904"/>
                </a:cxn>
                <a:cxn ang="0">
                  <a:pos x="1585" y="824"/>
                </a:cxn>
                <a:cxn ang="0">
                  <a:pos x="1697" y="744"/>
                </a:cxn>
                <a:cxn ang="0">
                  <a:pos x="1712" y="728"/>
                </a:cxn>
                <a:cxn ang="0">
                  <a:pos x="1725" y="713"/>
                </a:cxn>
                <a:cxn ang="0">
                  <a:pos x="1742" y="693"/>
                </a:cxn>
                <a:cxn ang="0">
                  <a:pos x="1777" y="640"/>
                </a:cxn>
                <a:cxn ang="0">
                  <a:pos x="1798" y="589"/>
                </a:cxn>
                <a:cxn ang="0">
                  <a:pos x="1801" y="540"/>
                </a:cxn>
                <a:cxn ang="0">
                  <a:pos x="1829" y="495"/>
                </a:cxn>
                <a:cxn ang="0">
                  <a:pos x="1857" y="444"/>
                </a:cxn>
                <a:cxn ang="0">
                  <a:pos x="1923" y="468"/>
                </a:cxn>
                <a:cxn ang="0">
                  <a:pos x="1969" y="509"/>
                </a:cxn>
                <a:cxn ang="0">
                  <a:pos x="1990" y="605"/>
                </a:cxn>
                <a:cxn ang="0">
                  <a:pos x="1997" y="613"/>
                </a:cxn>
                <a:cxn ang="0">
                  <a:pos x="2014" y="621"/>
                </a:cxn>
                <a:cxn ang="0">
                  <a:pos x="2066" y="613"/>
                </a:cxn>
                <a:cxn ang="0">
                  <a:pos x="2154" y="605"/>
                </a:cxn>
                <a:cxn ang="0">
                  <a:pos x="2345" y="525"/>
                </a:cxn>
                <a:cxn ang="0">
                  <a:pos x="2404" y="395"/>
                </a:cxn>
                <a:cxn ang="0">
                  <a:pos x="2352" y="0"/>
                </a:cxn>
                <a:cxn ang="0">
                  <a:pos x="2022" y="112"/>
                </a:cxn>
                <a:cxn ang="0">
                  <a:pos x="1527" y="211"/>
                </a:cxn>
                <a:cxn ang="0">
                  <a:pos x="875" y="219"/>
                </a:cxn>
                <a:cxn ang="0">
                  <a:pos x="704" y="211"/>
                </a:cxn>
                <a:cxn ang="0">
                  <a:pos x="704" y="211"/>
                </a:cxn>
              </a:cxnLst>
              <a:rect l="txL" t="txT" r="txR" b="txB"/>
              <a:pathLst>
                <a:path w="690" h="236">
                  <a:moveTo>
                    <a:pt x="202" y="55"/>
                  </a:moveTo>
                  <a:lnTo>
                    <a:pt x="111" y="80"/>
                  </a:lnTo>
                  <a:lnTo>
                    <a:pt x="52" y="78"/>
                  </a:lnTo>
                  <a:lnTo>
                    <a:pt x="0" y="116"/>
                  </a:lnTo>
                  <a:lnTo>
                    <a:pt x="6" y="181"/>
                  </a:lnTo>
                  <a:lnTo>
                    <a:pt x="35" y="207"/>
                  </a:lnTo>
                  <a:lnTo>
                    <a:pt x="103" y="219"/>
                  </a:lnTo>
                  <a:lnTo>
                    <a:pt x="164" y="207"/>
                  </a:lnTo>
                  <a:lnTo>
                    <a:pt x="185" y="200"/>
                  </a:lnTo>
                  <a:lnTo>
                    <a:pt x="196" y="203"/>
                  </a:lnTo>
                  <a:lnTo>
                    <a:pt x="211" y="209"/>
                  </a:lnTo>
                  <a:lnTo>
                    <a:pt x="219" y="211"/>
                  </a:lnTo>
                  <a:lnTo>
                    <a:pt x="229" y="215"/>
                  </a:lnTo>
                  <a:lnTo>
                    <a:pt x="238" y="219"/>
                  </a:lnTo>
                  <a:lnTo>
                    <a:pt x="248" y="222"/>
                  </a:lnTo>
                  <a:lnTo>
                    <a:pt x="257" y="224"/>
                  </a:lnTo>
                  <a:lnTo>
                    <a:pt x="267" y="228"/>
                  </a:lnTo>
                  <a:lnTo>
                    <a:pt x="284" y="232"/>
                  </a:lnTo>
                  <a:lnTo>
                    <a:pt x="301" y="234"/>
                  </a:lnTo>
                  <a:lnTo>
                    <a:pt x="364" y="236"/>
                  </a:lnTo>
                  <a:lnTo>
                    <a:pt x="398" y="236"/>
                  </a:lnTo>
                  <a:lnTo>
                    <a:pt x="455" y="215"/>
                  </a:lnTo>
                  <a:lnTo>
                    <a:pt x="487" y="194"/>
                  </a:lnTo>
                  <a:lnTo>
                    <a:pt x="491" y="190"/>
                  </a:lnTo>
                  <a:lnTo>
                    <a:pt x="495" y="186"/>
                  </a:lnTo>
                  <a:lnTo>
                    <a:pt x="500" y="181"/>
                  </a:lnTo>
                  <a:lnTo>
                    <a:pt x="510" y="167"/>
                  </a:lnTo>
                  <a:lnTo>
                    <a:pt x="516" y="154"/>
                  </a:lnTo>
                  <a:lnTo>
                    <a:pt x="517" y="141"/>
                  </a:lnTo>
                  <a:lnTo>
                    <a:pt x="525" y="129"/>
                  </a:lnTo>
                  <a:lnTo>
                    <a:pt x="533" y="116"/>
                  </a:lnTo>
                  <a:lnTo>
                    <a:pt x="552" y="122"/>
                  </a:lnTo>
                  <a:lnTo>
                    <a:pt x="565" y="133"/>
                  </a:lnTo>
                  <a:lnTo>
                    <a:pt x="571" y="158"/>
                  </a:lnTo>
                  <a:lnTo>
                    <a:pt x="573" y="160"/>
                  </a:lnTo>
                  <a:lnTo>
                    <a:pt x="578" y="162"/>
                  </a:lnTo>
                  <a:lnTo>
                    <a:pt x="593" y="160"/>
                  </a:lnTo>
                  <a:lnTo>
                    <a:pt x="618" y="158"/>
                  </a:lnTo>
                  <a:lnTo>
                    <a:pt x="673" y="137"/>
                  </a:lnTo>
                  <a:lnTo>
                    <a:pt x="690" y="103"/>
                  </a:lnTo>
                  <a:lnTo>
                    <a:pt x="675" y="0"/>
                  </a:lnTo>
                  <a:lnTo>
                    <a:pt x="580" y="29"/>
                  </a:lnTo>
                  <a:lnTo>
                    <a:pt x="438" y="55"/>
                  </a:lnTo>
                  <a:lnTo>
                    <a:pt x="251" y="57"/>
                  </a:lnTo>
                  <a:lnTo>
                    <a:pt x="202" y="55"/>
                  </a:lnTo>
                  <a:close/>
                </a:path>
              </a:pathLst>
            </a:custGeom>
            <a:solidFill>
              <a:srgbClr val="786859">
                <a:alpha val="100000"/>
              </a:srgbClr>
            </a:solidFill>
            <a:ln w="9525">
              <a:noFill/>
            </a:ln>
          </p:spPr>
          <p:txBody>
            <a:bodyPr/>
            <a:p>
              <a:endParaRPr lang="zh-CN" altLang="en-US"/>
            </a:p>
          </p:txBody>
        </p:sp>
        <p:sp>
          <p:nvSpPr>
            <p:cNvPr id="83991" name="Freeform 58"/>
            <p:cNvSpPr/>
            <p:nvPr/>
          </p:nvSpPr>
          <p:spPr>
            <a:xfrm>
              <a:off x="4470" y="4784"/>
              <a:ext cx="1055" cy="541"/>
            </a:xfrm>
            <a:custGeom>
              <a:avLst/>
              <a:gdLst>
                <a:gd name="txL" fmla="*/ 0 w 566"/>
                <a:gd name="txT" fmla="*/ 0 h 274"/>
                <a:gd name="txR" fmla="*/ 566 w 566"/>
                <a:gd name="txB" fmla="*/ 274 h 274"/>
              </a:gdLst>
              <a:ahLst/>
              <a:cxnLst>
                <a:cxn ang="0">
                  <a:pos x="1870" y="0"/>
                </a:cxn>
                <a:cxn ang="0">
                  <a:pos x="1927" y="195"/>
                </a:cxn>
                <a:cxn ang="0">
                  <a:pos x="1966" y="756"/>
                </a:cxn>
                <a:cxn ang="0">
                  <a:pos x="1476" y="971"/>
                </a:cxn>
                <a:cxn ang="0">
                  <a:pos x="727" y="1068"/>
                </a:cxn>
                <a:cxn ang="0">
                  <a:pos x="302" y="1044"/>
                </a:cxn>
                <a:cxn ang="0">
                  <a:pos x="11" y="1029"/>
                </a:cxn>
                <a:cxn ang="0">
                  <a:pos x="0" y="584"/>
                </a:cxn>
                <a:cxn ang="0">
                  <a:pos x="406" y="296"/>
                </a:cxn>
                <a:cxn ang="0">
                  <a:pos x="619" y="164"/>
                </a:cxn>
                <a:cxn ang="0">
                  <a:pos x="990" y="180"/>
                </a:cxn>
                <a:cxn ang="0">
                  <a:pos x="1459" y="136"/>
                </a:cxn>
                <a:cxn ang="0">
                  <a:pos x="1870" y="0"/>
                </a:cxn>
                <a:cxn ang="0">
                  <a:pos x="1870" y="0"/>
                </a:cxn>
              </a:cxnLst>
              <a:rect l="txL" t="txT" r="txR" b="txB"/>
              <a:pathLst>
                <a:path w="566" h="274">
                  <a:moveTo>
                    <a:pt x="538" y="0"/>
                  </a:moveTo>
                  <a:lnTo>
                    <a:pt x="555" y="50"/>
                  </a:lnTo>
                  <a:lnTo>
                    <a:pt x="566" y="194"/>
                  </a:lnTo>
                  <a:lnTo>
                    <a:pt x="425" y="249"/>
                  </a:lnTo>
                  <a:lnTo>
                    <a:pt x="209" y="274"/>
                  </a:lnTo>
                  <a:lnTo>
                    <a:pt x="87" y="268"/>
                  </a:lnTo>
                  <a:lnTo>
                    <a:pt x="3" y="264"/>
                  </a:lnTo>
                  <a:lnTo>
                    <a:pt x="0" y="150"/>
                  </a:lnTo>
                  <a:lnTo>
                    <a:pt x="117" y="76"/>
                  </a:lnTo>
                  <a:lnTo>
                    <a:pt x="178" y="42"/>
                  </a:lnTo>
                  <a:lnTo>
                    <a:pt x="285" y="46"/>
                  </a:lnTo>
                  <a:lnTo>
                    <a:pt x="420" y="35"/>
                  </a:lnTo>
                  <a:lnTo>
                    <a:pt x="538" y="0"/>
                  </a:lnTo>
                  <a:close/>
                </a:path>
              </a:pathLst>
            </a:custGeom>
            <a:solidFill>
              <a:srgbClr val="7D3966">
                <a:alpha val="100000"/>
              </a:srgbClr>
            </a:solidFill>
            <a:ln w="9525">
              <a:noFill/>
            </a:ln>
          </p:spPr>
          <p:txBody>
            <a:bodyPr/>
            <a:p>
              <a:endParaRPr lang="zh-CN" altLang="en-US"/>
            </a:p>
          </p:txBody>
        </p:sp>
        <p:sp>
          <p:nvSpPr>
            <p:cNvPr id="83992" name="Freeform 59"/>
            <p:cNvSpPr/>
            <p:nvPr/>
          </p:nvSpPr>
          <p:spPr>
            <a:xfrm>
              <a:off x="5418" y="3288"/>
              <a:ext cx="519" cy="458"/>
            </a:xfrm>
            <a:custGeom>
              <a:avLst/>
              <a:gdLst>
                <a:gd name="txL" fmla="*/ 0 w 279"/>
                <a:gd name="txT" fmla="*/ 0 h 232"/>
                <a:gd name="txR" fmla="*/ 279 w 279"/>
                <a:gd name="txB" fmla="*/ 232 h 232"/>
              </a:gdLst>
              <a:ahLst/>
              <a:cxnLst>
                <a:cxn ang="0">
                  <a:pos x="20" y="245"/>
                </a:cxn>
                <a:cxn ang="0">
                  <a:pos x="197" y="344"/>
                </a:cxn>
                <a:cxn ang="0">
                  <a:pos x="242" y="409"/>
                </a:cxn>
                <a:cxn ang="0">
                  <a:pos x="249" y="237"/>
                </a:cxn>
                <a:cxn ang="0">
                  <a:pos x="262" y="180"/>
                </a:cxn>
                <a:cxn ang="0">
                  <a:pos x="277" y="148"/>
                </a:cxn>
                <a:cxn ang="0">
                  <a:pos x="290" y="120"/>
                </a:cxn>
                <a:cxn ang="0">
                  <a:pos x="298" y="113"/>
                </a:cxn>
                <a:cxn ang="0">
                  <a:pos x="305" y="105"/>
                </a:cxn>
                <a:cxn ang="0">
                  <a:pos x="322" y="89"/>
                </a:cxn>
                <a:cxn ang="0">
                  <a:pos x="342" y="81"/>
                </a:cxn>
                <a:cxn ang="0">
                  <a:pos x="370" y="81"/>
                </a:cxn>
                <a:cxn ang="0">
                  <a:pos x="435" y="55"/>
                </a:cxn>
                <a:cxn ang="0">
                  <a:pos x="554" y="24"/>
                </a:cxn>
                <a:cxn ang="0">
                  <a:pos x="584" y="113"/>
                </a:cxn>
                <a:cxn ang="0">
                  <a:pos x="606" y="89"/>
                </a:cxn>
                <a:cxn ang="0">
                  <a:pos x="619" y="75"/>
                </a:cxn>
                <a:cxn ang="0">
                  <a:pos x="644" y="55"/>
                </a:cxn>
                <a:cxn ang="0">
                  <a:pos x="672" y="32"/>
                </a:cxn>
                <a:cxn ang="0">
                  <a:pos x="692" y="16"/>
                </a:cxn>
                <a:cxn ang="0">
                  <a:pos x="716" y="0"/>
                </a:cxn>
                <a:cxn ang="0">
                  <a:pos x="737" y="0"/>
                </a:cxn>
                <a:cxn ang="0">
                  <a:pos x="768" y="32"/>
                </a:cxn>
                <a:cxn ang="0">
                  <a:pos x="796" y="67"/>
                </a:cxn>
                <a:cxn ang="0">
                  <a:pos x="817" y="120"/>
                </a:cxn>
                <a:cxn ang="0">
                  <a:pos x="897" y="156"/>
                </a:cxn>
                <a:cxn ang="0">
                  <a:pos x="965" y="261"/>
                </a:cxn>
                <a:cxn ang="0">
                  <a:pos x="897" y="436"/>
                </a:cxn>
                <a:cxn ang="0">
                  <a:pos x="804" y="576"/>
                </a:cxn>
                <a:cxn ang="0">
                  <a:pos x="796" y="675"/>
                </a:cxn>
                <a:cxn ang="0">
                  <a:pos x="776" y="756"/>
                </a:cxn>
                <a:cxn ang="0">
                  <a:pos x="765" y="788"/>
                </a:cxn>
                <a:cxn ang="0">
                  <a:pos x="752" y="815"/>
                </a:cxn>
                <a:cxn ang="0">
                  <a:pos x="737" y="823"/>
                </a:cxn>
                <a:cxn ang="0">
                  <a:pos x="731" y="837"/>
                </a:cxn>
                <a:cxn ang="0">
                  <a:pos x="699" y="853"/>
                </a:cxn>
                <a:cxn ang="0">
                  <a:pos x="672" y="869"/>
                </a:cxn>
                <a:cxn ang="0">
                  <a:pos x="636" y="880"/>
                </a:cxn>
                <a:cxn ang="0">
                  <a:pos x="584" y="896"/>
                </a:cxn>
                <a:cxn ang="0">
                  <a:pos x="567" y="904"/>
                </a:cxn>
                <a:cxn ang="0">
                  <a:pos x="526" y="904"/>
                </a:cxn>
                <a:cxn ang="0">
                  <a:pos x="415" y="904"/>
                </a:cxn>
                <a:cxn ang="0">
                  <a:pos x="249" y="873"/>
                </a:cxn>
                <a:cxn ang="0">
                  <a:pos x="205" y="861"/>
                </a:cxn>
                <a:cxn ang="0">
                  <a:pos x="160" y="845"/>
                </a:cxn>
                <a:cxn ang="0">
                  <a:pos x="108" y="823"/>
                </a:cxn>
                <a:cxn ang="0">
                  <a:pos x="52" y="800"/>
                </a:cxn>
                <a:cxn ang="0">
                  <a:pos x="0" y="780"/>
                </a:cxn>
                <a:cxn ang="0">
                  <a:pos x="0" y="484"/>
                </a:cxn>
                <a:cxn ang="0">
                  <a:pos x="20" y="245"/>
                </a:cxn>
                <a:cxn ang="0">
                  <a:pos x="20" y="245"/>
                </a:cxn>
              </a:cxnLst>
              <a:rect l="txL" t="txT" r="txR" b="txB"/>
              <a:pathLst>
                <a:path w="279" h="232">
                  <a:moveTo>
                    <a:pt x="6" y="63"/>
                  </a:moveTo>
                  <a:lnTo>
                    <a:pt x="57" y="88"/>
                  </a:lnTo>
                  <a:lnTo>
                    <a:pt x="70" y="105"/>
                  </a:lnTo>
                  <a:lnTo>
                    <a:pt x="72" y="61"/>
                  </a:lnTo>
                  <a:lnTo>
                    <a:pt x="76" y="46"/>
                  </a:lnTo>
                  <a:lnTo>
                    <a:pt x="80" y="38"/>
                  </a:lnTo>
                  <a:lnTo>
                    <a:pt x="84" y="31"/>
                  </a:lnTo>
                  <a:lnTo>
                    <a:pt x="86" y="29"/>
                  </a:lnTo>
                  <a:lnTo>
                    <a:pt x="88" y="27"/>
                  </a:lnTo>
                  <a:lnTo>
                    <a:pt x="93" y="23"/>
                  </a:lnTo>
                  <a:lnTo>
                    <a:pt x="99" y="21"/>
                  </a:lnTo>
                  <a:lnTo>
                    <a:pt x="107" y="21"/>
                  </a:lnTo>
                  <a:lnTo>
                    <a:pt x="126" y="14"/>
                  </a:lnTo>
                  <a:lnTo>
                    <a:pt x="160" y="6"/>
                  </a:lnTo>
                  <a:lnTo>
                    <a:pt x="169" y="29"/>
                  </a:lnTo>
                  <a:lnTo>
                    <a:pt x="175" y="23"/>
                  </a:lnTo>
                  <a:lnTo>
                    <a:pt x="179" y="19"/>
                  </a:lnTo>
                  <a:lnTo>
                    <a:pt x="186" y="14"/>
                  </a:lnTo>
                  <a:lnTo>
                    <a:pt x="194" y="8"/>
                  </a:lnTo>
                  <a:lnTo>
                    <a:pt x="200" y="4"/>
                  </a:lnTo>
                  <a:lnTo>
                    <a:pt x="207" y="0"/>
                  </a:lnTo>
                  <a:lnTo>
                    <a:pt x="213" y="0"/>
                  </a:lnTo>
                  <a:lnTo>
                    <a:pt x="222" y="8"/>
                  </a:lnTo>
                  <a:lnTo>
                    <a:pt x="230" y="17"/>
                  </a:lnTo>
                  <a:lnTo>
                    <a:pt x="236" y="31"/>
                  </a:lnTo>
                  <a:lnTo>
                    <a:pt x="259" y="40"/>
                  </a:lnTo>
                  <a:lnTo>
                    <a:pt x="279" y="67"/>
                  </a:lnTo>
                  <a:lnTo>
                    <a:pt x="259" y="112"/>
                  </a:lnTo>
                  <a:lnTo>
                    <a:pt x="232" y="148"/>
                  </a:lnTo>
                  <a:lnTo>
                    <a:pt x="230" y="173"/>
                  </a:lnTo>
                  <a:lnTo>
                    <a:pt x="224" y="194"/>
                  </a:lnTo>
                  <a:lnTo>
                    <a:pt x="221" y="202"/>
                  </a:lnTo>
                  <a:lnTo>
                    <a:pt x="217" y="209"/>
                  </a:lnTo>
                  <a:lnTo>
                    <a:pt x="213" y="211"/>
                  </a:lnTo>
                  <a:lnTo>
                    <a:pt x="211" y="215"/>
                  </a:lnTo>
                  <a:lnTo>
                    <a:pt x="202" y="219"/>
                  </a:lnTo>
                  <a:lnTo>
                    <a:pt x="194" y="223"/>
                  </a:lnTo>
                  <a:lnTo>
                    <a:pt x="184" y="226"/>
                  </a:lnTo>
                  <a:lnTo>
                    <a:pt x="169" y="230"/>
                  </a:lnTo>
                  <a:lnTo>
                    <a:pt x="164" y="232"/>
                  </a:lnTo>
                  <a:lnTo>
                    <a:pt x="152" y="232"/>
                  </a:lnTo>
                  <a:lnTo>
                    <a:pt x="120" y="232"/>
                  </a:lnTo>
                  <a:lnTo>
                    <a:pt x="72" y="224"/>
                  </a:lnTo>
                  <a:lnTo>
                    <a:pt x="59" y="221"/>
                  </a:lnTo>
                  <a:lnTo>
                    <a:pt x="46" y="217"/>
                  </a:lnTo>
                  <a:lnTo>
                    <a:pt x="31" y="211"/>
                  </a:lnTo>
                  <a:lnTo>
                    <a:pt x="15" y="205"/>
                  </a:lnTo>
                  <a:lnTo>
                    <a:pt x="0" y="200"/>
                  </a:lnTo>
                  <a:lnTo>
                    <a:pt x="0" y="124"/>
                  </a:lnTo>
                  <a:lnTo>
                    <a:pt x="6" y="63"/>
                  </a:lnTo>
                  <a:close/>
                </a:path>
              </a:pathLst>
            </a:custGeom>
            <a:solidFill>
              <a:srgbClr val="FFBCB1">
                <a:alpha val="100000"/>
              </a:srgbClr>
            </a:solidFill>
            <a:ln w="9525">
              <a:noFill/>
            </a:ln>
          </p:spPr>
          <p:txBody>
            <a:bodyPr/>
            <a:p>
              <a:endParaRPr lang="zh-CN" altLang="en-US"/>
            </a:p>
          </p:txBody>
        </p:sp>
        <p:sp>
          <p:nvSpPr>
            <p:cNvPr id="83993" name="Freeform 60"/>
            <p:cNvSpPr/>
            <p:nvPr/>
          </p:nvSpPr>
          <p:spPr>
            <a:xfrm>
              <a:off x="2536" y="3560"/>
              <a:ext cx="374" cy="297"/>
            </a:xfrm>
            <a:custGeom>
              <a:avLst/>
              <a:gdLst>
                <a:gd name="txL" fmla="*/ 0 w 199"/>
                <a:gd name="txT" fmla="*/ 0 h 150"/>
                <a:gd name="txR" fmla="*/ 199 w 199"/>
                <a:gd name="txB" fmla="*/ 150 h 150"/>
              </a:gdLst>
              <a:ahLst/>
              <a:cxnLst>
                <a:cxn ang="0">
                  <a:pos x="427" y="8"/>
                </a:cxn>
                <a:cxn ang="0">
                  <a:pos x="160" y="240"/>
                </a:cxn>
                <a:cxn ang="0">
                  <a:pos x="133" y="275"/>
                </a:cxn>
                <a:cxn ang="0">
                  <a:pos x="105" y="321"/>
                </a:cxn>
                <a:cxn ang="0">
                  <a:pos x="81" y="372"/>
                </a:cxn>
                <a:cxn ang="0">
                  <a:pos x="45" y="424"/>
                </a:cxn>
                <a:cxn ang="0">
                  <a:pos x="17" y="479"/>
                </a:cxn>
                <a:cxn ang="0">
                  <a:pos x="0" y="545"/>
                </a:cxn>
                <a:cxn ang="0">
                  <a:pos x="8" y="588"/>
                </a:cxn>
                <a:cxn ang="0">
                  <a:pos x="160" y="588"/>
                </a:cxn>
                <a:cxn ang="0">
                  <a:pos x="366" y="580"/>
                </a:cxn>
                <a:cxn ang="0">
                  <a:pos x="509" y="529"/>
                </a:cxn>
                <a:cxn ang="0">
                  <a:pos x="703" y="208"/>
                </a:cxn>
                <a:cxn ang="0">
                  <a:pos x="583" y="91"/>
                </a:cxn>
                <a:cxn ang="0">
                  <a:pos x="455" y="0"/>
                </a:cxn>
                <a:cxn ang="0">
                  <a:pos x="427" y="8"/>
                </a:cxn>
                <a:cxn ang="0">
                  <a:pos x="427" y="8"/>
                </a:cxn>
              </a:cxnLst>
              <a:rect l="txL" t="txT" r="txR" b="txB"/>
              <a:pathLst>
                <a:path w="199" h="150">
                  <a:moveTo>
                    <a:pt x="121" y="2"/>
                  </a:moveTo>
                  <a:lnTo>
                    <a:pt x="45" y="61"/>
                  </a:lnTo>
                  <a:lnTo>
                    <a:pt x="38" y="70"/>
                  </a:lnTo>
                  <a:lnTo>
                    <a:pt x="30" y="82"/>
                  </a:lnTo>
                  <a:lnTo>
                    <a:pt x="23" y="95"/>
                  </a:lnTo>
                  <a:lnTo>
                    <a:pt x="13" y="108"/>
                  </a:lnTo>
                  <a:lnTo>
                    <a:pt x="5" y="122"/>
                  </a:lnTo>
                  <a:lnTo>
                    <a:pt x="0" y="139"/>
                  </a:lnTo>
                  <a:lnTo>
                    <a:pt x="2" y="150"/>
                  </a:lnTo>
                  <a:lnTo>
                    <a:pt x="45" y="150"/>
                  </a:lnTo>
                  <a:lnTo>
                    <a:pt x="104" y="148"/>
                  </a:lnTo>
                  <a:lnTo>
                    <a:pt x="144" y="135"/>
                  </a:lnTo>
                  <a:lnTo>
                    <a:pt x="199" y="53"/>
                  </a:lnTo>
                  <a:lnTo>
                    <a:pt x="165" y="23"/>
                  </a:lnTo>
                  <a:lnTo>
                    <a:pt x="129" y="0"/>
                  </a:lnTo>
                  <a:lnTo>
                    <a:pt x="121" y="2"/>
                  </a:lnTo>
                  <a:close/>
                </a:path>
              </a:pathLst>
            </a:custGeom>
            <a:solidFill>
              <a:srgbClr val="FFFFFF">
                <a:alpha val="100000"/>
              </a:srgbClr>
            </a:solidFill>
            <a:ln w="9525">
              <a:noFill/>
            </a:ln>
          </p:spPr>
          <p:txBody>
            <a:bodyPr/>
            <a:p>
              <a:endParaRPr lang="zh-CN" altLang="en-US"/>
            </a:p>
          </p:txBody>
        </p:sp>
        <p:sp>
          <p:nvSpPr>
            <p:cNvPr id="83994" name="Freeform 61"/>
            <p:cNvSpPr/>
            <p:nvPr/>
          </p:nvSpPr>
          <p:spPr>
            <a:xfrm>
              <a:off x="3257" y="4331"/>
              <a:ext cx="593" cy="655"/>
            </a:xfrm>
            <a:custGeom>
              <a:avLst/>
              <a:gdLst>
                <a:gd name="txL" fmla="*/ 0 w 319"/>
                <a:gd name="txT" fmla="*/ 0 h 331"/>
                <a:gd name="txR" fmla="*/ 319 w 319"/>
                <a:gd name="txB" fmla="*/ 331 h 331"/>
              </a:gdLst>
              <a:ahLst/>
              <a:cxnLst>
                <a:cxn ang="0">
                  <a:pos x="853" y="105"/>
                </a:cxn>
                <a:cxn ang="0">
                  <a:pos x="584" y="0"/>
                </a:cxn>
                <a:cxn ang="0">
                  <a:pos x="301" y="0"/>
                </a:cxn>
                <a:cxn ang="0">
                  <a:pos x="104" y="172"/>
                </a:cxn>
                <a:cxn ang="0">
                  <a:pos x="0" y="372"/>
                </a:cxn>
                <a:cxn ang="0">
                  <a:pos x="37" y="568"/>
                </a:cxn>
                <a:cxn ang="0">
                  <a:pos x="125" y="627"/>
                </a:cxn>
                <a:cxn ang="0">
                  <a:pos x="177" y="627"/>
                </a:cxn>
                <a:cxn ang="0">
                  <a:pos x="169" y="665"/>
                </a:cxn>
                <a:cxn ang="0">
                  <a:pos x="156" y="752"/>
                </a:cxn>
                <a:cxn ang="0">
                  <a:pos x="156" y="841"/>
                </a:cxn>
                <a:cxn ang="0">
                  <a:pos x="169" y="881"/>
                </a:cxn>
                <a:cxn ang="0">
                  <a:pos x="184" y="892"/>
                </a:cxn>
                <a:cxn ang="0">
                  <a:pos x="197" y="900"/>
                </a:cxn>
                <a:cxn ang="0">
                  <a:pos x="249" y="916"/>
                </a:cxn>
                <a:cxn ang="0">
                  <a:pos x="281" y="932"/>
                </a:cxn>
                <a:cxn ang="0">
                  <a:pos x="307" y="940"/>
                </a:cxn>
                <a:cxn ang="0">
                  <a:pos x="301" y="1007"/>
                </a:cxn>
                <a:cxn ang="0">
                  <a:pos x="307" y="1065"/>
                </a:cxn>
                <a:cxn ang="0">
                  <a:pos x="314" y="1096"/>
                </a:cxn>
                <a:cxn ang="0">
                  <a:pos x="338" y="1112"/>
                </a:cxn>
                <a:cxn ang="0">
                  <a:pos x="379" y="1124"/>
                </a:cxn>
                <a:cxn ang="0">
                  <a:pos x="431" y="1140"/>
                </a:cxn>
                <a:cxn ang="0">
                  <a:pos x="431" y="1199"/>
                </a:cxn>
                <a:cxn ang="0">
                  <a:pos x="439" y="1221"/>
                </a:cxn>
                <a:cxn ang="0">
                  <a:pos x="454" y="1245"/>
                </a:cxn>
                <a:cxn ang="0">
                  <a:pos x="467" y="1261"/>
                </a:cxn>
                <a:cxn ang="0">
                  <a:pos x="478" y="1264"/>
                </a:cxn>
                <a:cxn ang="0">
                  <a:pos x="504" y="1280"/>
                </a:cxn>
                <a:cxn ang="0">
                  <a:pos x="543" y="1288"/>
                </a:cxn>
                <a:cxn ang="0">
                  <a:pos x="591" y="1296"/>
                </a:cxn>
                <a:cxn ang="0">
                  <a:pos x="673" y="1280"/>
                </a:cxn>
                <a:cxn ang="0">
                  <a:pos x="747" y="1261"/>
                </a:cxn>
                <a:cxn ang="0">
                  <a:pos x="781" y="1253"/>
                </a:cxn>
                <a:cxn ang="0">
                  <a:pos x="846" y="999"/>
                </a:cxn>
                <a:cxn ang="0">
                  <a:pos x="1102" y="827"/>
                </a:cxn>
                <a:cxn ang="0">
                  <a:pos x="1037" y="477"/>
                </a:cxn>
                <a:cxn ang="0">
                  <a:pos x="853" y="105"/>
                </a:cxn>
                <a:cxn ang="0">
                  <a:pos x="853" y="105"/>
                </a:cxn>
              </a:cxnLst>
              <a:rect l="txL" t="txT" r="txR" b="txB"/>
              <a:pathLst>
                <a:path w="319" h="331">
                  <a:moveTo>
                    <a:pt x="247" y="27"/>
                  </a:moveTo>
                  <a:lnTo>
                    <a:pt x="169" y="0"/>
                  </a:lnTo>
                  <a:lnTo>
                    <a:pt x="87" y="0"/>
                  </a:lnTo>
                  <a:lnTo>
                    <a:pt x="30" y="44"/>
                  </a:lnTo>
                  <a:lnTo>
                    <a:pt x="0" y="95"/>
                  </a:lnTo>
                  <a:lnTo>
                    <a:pt x="11" y="145"/>
                  </a:lnTo>
                  <a:lnTo>
                    <a:pt x="36" y="160"/>
                  </a:lnTo>
                  <a:lnTo>
                    <a:pt x="51" y="160"/>
                  </a:lnTo>
                  <a:lnTo>
                    <a:pt x="49" y="170"/>
                  </a:lnTo>
                  <a:lnTo>
                    <a:pt x="45" y="192"/>
                  </a:lnTo>
                  <a:lnTo>
                    <a:pt x="45" y="215"/>
                  </a:lnTo>
                  <a:lnTo>
                    <a:pt x="49" y="225"/>
                  </a:lnTo>
                  <a:lnTo>
                    <a:pt x="53" y="228"/>
                  </a:lnTo>
                  <a:lnTo>
                    <a:pt x="57" y="230"/>
                  </a:lnTo>
                  <a:lnTo>
                    <a:pt x="72" y="234"/>
                  </a:lnTo>
                  <a:lnTo>
                    <a:pt x="81" y="238"/>
                  </a:lnTo>
                  <a:lnTo>
                    <a:pt x="89" y="240"/>
                  </a:lnTo>
                  <a:lnTo>
                    <a:pt x="87" y="257"/>
                  </a:lnTo>
                  <a:lnTo>
                    <a:pt x="89" y="272"/>
                  </a:lnTo>
                  <a:lnTo>
                    <a:pt x="91" y="280"/>
                  </a:lnTo>
                  <a:lnTo>
                    <a:pt x="98" y="284"/>
                  </a:lnTo>
                  <a:lnTo>
                    <a:pt x="110" y="287"/>
                  </a:lnTo>
                  <a:lnTo>
                    <a:pt x="125" y="291"/>
                  </a:lnTo>
                  <a:lnTo>
                    <a:pt x="125" y="306"/>
                  </a:lnTo>
                  <a:lnTo>
                    <a:pt x="127" y="312"/>
                  </a:lnTo>
                  <a:lnTo>
                    <a:pt x="131" y="318"/>
                  </a:lnTo>
                  <a:lnTo>
                    <a:pt x="135" y="322"/>
                  </a:lnTo>
                  <a:lnTo>
                    <a:pt x="138" y="323"/>
                  </a:lnTo>
                  <a:lnTo>
                    <a:pt x="146" y="327"/>
                  </a:lnTo>
                  <a:lnTo>
                    <a:pt x="157" y="329"/>
                  </a:lnTo>
                  <a:lnTo>
                    <a:pt x="171" y="331"/>
                  </a:lnTo>
                  <a:lnTo>
                    <a:pt x="195" y="327"/>
                  </a:lnTo>
                  <a:lnTo>
                    <a:pt x="216" y="322"/>
                  </a:lnTo>
                  <a:lnTo>
                    <a:pt x="226" y="320"/>
                  </a:lnTo>
                  <a:lnTo>
                    <a:pt x="245" y="255"/>
                  </a:lnTo>
                  <a:lnTo>
                    <a:pt x="319" y="211"/>
                  </a:lnTo>
                  <a:lnTo>
                    <a:pt x="300" y="122"/>
                  </a:lnTo>
                  <a:lnTo>
                    <a:pt x="247" y="27"/>
                  </a:lnTo>
                  <a:close/>
                </a:path>
              </a:pathLst>
            </a:custGeom>
            <a:solidFill>
              <a:srgbClr val="FFBCB1">
                <a:alpha val="100000"/>
              </a:srgbClr>
            </a:solidFill>
            <a:ln w="9525">
              <a:noFill/>
            </a:ln>
          </p:spPr>
          <p:txBody>
            <a:bodyPr/>
            <a:p>
              <a:endParaRPr lang="zh-CN" altLang="en-US"/>
            </a:p>
          </p:txBody>
        </p:sp>
        <p:sp>
          <p:nvSpPr>
            <p:cNvPr id="83995" name="Freeform 62"/>
            <p:cNvSpPr/>
            <p:nvPr/>
          </p:nvSpPr>
          <p:spPr>
            <a:xfrm>
              <a:off x="3723" y="2956"/>
              <a:ext cx="1926" cy="2188"/>
            </a:xfrm>
            <a:custGeom>
              <a:avLst/>
              <a:gdLst>
                <a:gd name="txL" fmla="*/ 0 w 1032"/>
                <a:gd name="txT" fmla="*/ 0 h 1110"/>
                <a:gd name="txR" fmla="*/ 1032 w 1032"/>
                <a:gd name="txB" fmla="*/ 1110 h 1110"/>
              </a:gdLst>
              <a:ahLst/>
              <a:cxnLst>
                <a:cxn ang="0">
                  <a:pos x="804" y="0"/>
                </a:cxn>
                <a:cxn ang="0">
                  <a:pos x="515" y="369"/>
                </a:cxn>
                <a:cxn ang="0">
                  <a:pos x="487" y="400"/>
                </a:cxn>
                <a:cxn ang="0">
                  <a:pos x="467" y="428"/>
                </a:cxn>
                <a:cxn ang="0">
                  <a:pos x="442" y="459"/>
                </a:cxn>
                <a:cxn ang="0">
                  <a:pos x="422" y="501"/>
                </a:cxn>
                <a:cxn ang="0">
                  <a:pos x="377" y="564"/>
                </a:cxn>
                <a:cxn ang="0">
                  <a:pos x="325" y="649"/>
                </a:cxn>
                <a:cxn ang="0">
                  <a:pos x="265" y="739"/>
                </a:cxn>
                <a:cxn ang="0">
                  <a:pos x="222" y="828"/>
                </a:cxn>
                <a:cxn ang="0">
                  <a:pos x="185" y="952"/>
                </a:cxn>
                <a:cxn ang="0">
                  <a:pos x="164" y="1017"/>
                </a:cxn>
                <a:cxn ang="0">
                  <a:pos x="118" y="1153"/>
                </a:cxn>
                <a:cxn ang="0">
                  <a:pos x="77" y="1256"/>
                </a:cxn>
                <a:cxn ang="0">
                  <a:pos x="282" y="1648"/>
                </a:cxn>
                <a:cxn ang="0">
                  <a:pos x="105" y="2494"/>
                </a:cxn>
                <a:cxn ang="0">
                  <a:pos x="302" y="2616"/>
                </a:cxn>
                <a:cxn ang="0">
                  <a:pos x="144" y="3148"/>
                </a:cxn>
                <a:cxn ang="0">
                  <a:pos x="407" y="3509"/>
                </a:cxn>
                <a:cxn ang="0">
                  <a:pos x="455" y="3544"/>
                </a:cxn>
                <a:cxn ang="0">
                  <a:pos x="508" y="3590"/>
                </a:cxn>
                <a:cxn ang="0">
                  <a:pos x="560" y="3617"/>
                </a:cxn>
                <a:cxn ang="0">
                  <a:pos x="612" y="3601"/>
                </a:cxn>
                <a:cxn ang="0">
                  <a:pos x="648" y="3582"/>
                </a:cxn>
                <a:cxn ang="0">
                  <a:pos x="672" y="3552"/>
                </a:cxn>
                <a:cxn ang="0">
                  <a:pos x="715" y="3329"/>
                </a:cxn>
                <a:cxn ang="0">
                  <a:pos x="993" y="3034"/>
                </a:cxn>
                <a:cxn ang="0">
                  <a:pos x="1053" y="3453"/>
                </a:cxn>
                <a:cxn ang="0">
                  <a:pos x="648" y="4068"/>
                </a:cxn>
                <a:cxn ang="0">
                  <a:pos x="1157" y="4141"/>
                </a:cxn>
                <a:cxn ang="0">
                  <a:pos x="2031" y="3749"/>
                </a:cxn>
                <a:cxn ang="0">
                  <a:pos x="2863" y="3714"/>
                </a:cxn>
                <a:cxn ang="0">
                  <a:pos x="3594" y="3420"/>
                </a:cxn>
                <a:cxn ang="0">
                  <a:pos x="3587" y="2369"/>
                </a:cxn>
                <a:cxn ang="0">
                  <a:pos x="3249" y="1557"/>
                </a:cxn>
                <a:cxn ang="0">
                  <a:pos x="3156" y="637"/>
                </a:cxn>
                <a:cxn ang="0">
                  <a:pos x="2859" y="199"/>
                </a:cxn>
                <a:cxn ang="0">
                  <a:pos x="2529" y="187"/>
                </a:cxn>
                <a:cxn ang="0">
                  <a:pos x="2176" y="213"/>
                </a:cxn>
                <a:cxn ang="0">
                  <a:pos x="1540" y="304"/>
                </a:cxn>
                <a:cxn ang="0">
                  <a:pos x="1323" y="392"/>
                </a:cxn>
              </a:cxnLst>
              <a:rect l="txL" t="txT" r="txR" b="txB"/>
              <a:pathLst>
                <a:path w="1032" h="1110">
                  <a:moveTo>
                    <a:pt x="380" y="101"/>
                  </a:moveTo>
                  <a:lnTo>
                    <a:pt x="231" y="0"/>
                  </a:lnTo>
                  <a:lnTo>
                    <a:pt x="152" y="89"/>
                  </a:lnTo>
                  <a:lnTo>
                    <a:pt x="148" y="95"/>
                  </a:lnTo>
                  <a:lnTo>
                    <a:pt x="144" y="99"/>
                  </a:lnTo>
                  <a:lnTo>
                    <a:pt x="140" y="103"/>
                  </a:lnTo>
                  <a:lnTo>
                    <a:pt x="138" y="107"/>
                  </a:lnTo>
                  <a:lnTo>
                    <a:pt x="134" y="110"/>
                  </a:lnTo>
                  <a:lnTo>
                    <a:pt x="131" y="114"/>
                  </a:lnTo>
                  <a:lnTo>
                    <a:pt x="127" y="118"/>
                  </a:lnTo>
                  <a:lnTo>
                    <a:pt x="125" y="124"/>
                  </a:lnTo>
                  <a:lnTo>
                    <a:pt x="121" y="129"/>
                  </a:lnTo>
                  <a:lnTo>
                    <a:pt x="115" y="133"/>
                  </a:lnTo>
                  <a:lnTo>
                    <a:pt x="108" y="145"/>
                  </a:lnTo>
                  <a:lnTo>
                    <a:pt x="100" y="156"/>
                  </a:lnTo>
                  <a:lnTo>
                    <a:pt x="93" y="167"/>
                  </a:lnTo>
                  <a:lnTo>
                    <a:pt x="83" y="179"/>
                  </a:lnTo>
                  <a:lnTo>
                    <a:pt x="76" y="190"/>
                  </a:lnTo>
                  <a:lnTo>
                    <a:pt x="70" y="202"/>
                  </a:lnTo>
                  <a:lnTo>
                    <a:pt x="64" y="213"/>
                  </a:lnTo>
                  <a:lnTo>
                    <a:pt x="57" y="230"/>
                  </a:lnTo>
                  <a:lnTo>
                    <a:pt x="53" y="245"/>
                  </a:lnTo>
                  <a:lnTo>
                    <a:pt x="49" y="255"/>
                  </a:lnTo>
                  <a:lnTo>
                    <a:pt x="47" y="262"/>
                  </a:lnTo>
                  <a:lnTo>
                    <a:pt x="39" y="279"/>
                  </a:lnTo>
                  <a:lnTo>
                    <a:pt x="34" y="297"/>
                  </a:lnTo>
                  <a:lnTo>
                    <a:pt x="28" y="312"/>
                  </a:lnTo>
                  <a:lnTo>
                    <a:pt x="22" y="323"/>
                  </a:lnTo>
                  <a:lnTo>
                    <a:pt x="19" y="333"/>
                  </a:lnTo>
                  <a:lnTo>
                    <a:pt x="81" y="424"/>
                  </a:lnTo>
                  <a:lnTo>
                    <a:pt x="39" y="536"/>
                  </a:lnTo>
                  <a:lnTo>
                    <a:pt x="30" y="642"/>
                  </a:lnTo>
                  <a:lnTo>
                    <a:pt x="104" y="654"/>
                  </a:lnTo>
                  <a:lnTo>
                    <a:pt x="87" y="673"/>
                  </a:lnTo>
                  <a:lnTo>
                    <a:pt x="0" y="716"/>
                  </a:lnTo>
                  <a:lnTo>
                    <a:pt x="41" y="810"/>
                  </a:lnTo>
                  <a:lnTo>
                    <a:pt x="74" y="931"/>
                  </a:lnTo>
                  <a:lnTo>
                    <a:pt x="117" y="903"/>
                  </a:lnTo>
                  <a:lnTo>
                    <a:pt x="123" y="906"/>
                  </a:lnTo>
                  <a:lnTo>
                    <a:pt x="131" y="912"/>
                  </a:lnTo>
                  <a:lnTo>
                    <a:pt x="138" y="918"/>
                  </a:lnTo>
                  <a:lnTo>
                    <a:pt x="146" y="924"/>
                  </a:lnTo>
                  <a:lnTo>
                    <a:pt x="153" y="929"/>
                  </a:lnTo>
                  <a:lnTo>
                    <a:pt x="161" y="931"/>
                  </a:lnTo>
                  <a:lnTo>
                    <a:pt x="167" y="931"/>
                  </a:lnTo>
                  <a:lnTo>
                    <a:pt x="176" y="927"/>
                  </a:lnTo>
                  <a:lnTo>
                    <a:pt x="180" y="924"/>
                  </a:lnTo>
                  <a:lnTo>
                    <a:pt x="186" y="922"/>
                  </a:lnTo>
                  <a:lnTo>
                    <a:pt x="190" y="918"/>
                  </a:lnTo>
                  <a:lnTo>
                    <a:pt x="193" y="914"/>
                  </a:lnTo>
                  <a:lnTo>
                    <a:pt x="197" y="912"/>
                  </a:lnTo>
                  <a:lnTo>
                    <a:pt x="205" y="857"/>
                  </a:lnTo>
                  <a:lnTo>
                    <a:pt x="203" y="815"/>
                  </a:lnTo>
                  <a:lnTo>
                    <a:pt x="285" y="781"/>
                  </a:lnTo>
                  <a:lnTo>
                    <a:pt x="300" y="870"/>
                  </a:lnTo>
                  <a:lnTo>
                    <a:pt x="302" y="889"/>
                  </a:lnTo>
                  <a:lnTo>
                    <a:pt x="197" y="1022"/>
                  </a:lnTo>
                  <a:lnTo>
                    <a:pt x="186" y="1047"/>
                  </a:lnTo>
                  <a:lnTo>
                    <a:pt x="218" y="1062"/>
                  </a:lnTo>
                  <a:lnTo>
                    <a:pt x="332" y="1066"/>
                  </a:lnTo>
                  <a:lnTo>
                    <a:pt x="340" y="1110"/>
                  </a:lnTo>
                  <a:lnTo>
                    <a:pt x="583" y="965"/>
                  </a:lnTo>
                  <a:lnTo>
                    <a:pt x="708" y="977"/>
                  </a:lnTo>
                  <a:lnTo>
                    <a:pt x="822" y="956"/>
                  </a:lnTo>
                  <a:lnTo>
                    <a:pt x="975" y="912"/>
                  </a:lnTo>
                  <a:lnTo>
                    <a:pt x="1032" y="880"/>
                  </a:lnTo>
                  <a:lnTo>
                    <a:pt x="1032" y="760"/>
                  </a:lnTo>
                  <a:lnTo>
                    <a:pt x="1030" y="610"/>
                  </a:lnTo>
                  <a:lnTo>
                    <a:pt x="988" y="473"/>
                  </a:lnTo>
                  <a:lnTo>
                    <a:pt x="933" y="401"/>
                  </a:lnTo>
                  <a:lnTo>
                    <a:pt x="908" y="374"/>
                  </a:lnTo>
                  <a:lnTo>
                    <a:pt x="906" y="164"/>
                  </a:lnTo>
                  <a:lnTo>
                    <a:pt x="845" y="120"/>
                  </a:lnTo>
                  <a:lnTo>
                    <a:pt x="821" y="51"/>
                  </a:lnTo>
                  <a:lnTo>
                    <a:pt x="777" y="25"/>
                  </a:lnTo>
                  <a:lnTo>
                    <a:pt x="726" y="48"/>
                  </a:lnTo>
                  <a:lnTo>
                    <a:pt x="710" y="74"/>
                  </a:lnTo>
                  <a:lnTo>
                    <a:pt x="625" y="55"/>
                  </a:lnTo>
                  <a:lnTo>
                    <a:pt x="535" y="57"/>
                  </a:lnTo>
                  <a:lnTo>
                    <a:pt x="442" y="78"/>
                  </a:lnTo>
                  <a:lnTo>
                    <a:pt x="380" y="101"/>
                  </a:lnTo>
                  <a:close/>
                </a:path>
              </a:pathLst>
            </a:custGeom>
            <a:solidFill>
              <a:srgbClr val="949114">
                <a:alpha val="100000"/>
              </a:srgbClr>
            </a:solidFill>
            <a:ln w="9525">
              <a:noFill/>
            </a:ln>
          </p:spPr>
          <p:txBody>
            <a:bodyPr/>
            <a:p>
              <a:endParaRPr lang="zh-CN" altLang="en-US"/>
            </a:p>
          </p:txBody>
        </p:sp>
        <p:sp>
          <p:nvSpPr>
            <p:cNvPr id="83996" name="Freeform 63"/>
            <p:cNvSpPr/>
            <p:nvPr/>
          </p:nvSpPr>
          <p:spPr>
            <a:xfrm>
              <a:off x="4227" y="5325"/>
              <a:ext cx="533" cy="313"/>
            </a:xfrm>
            <a:custGeom>
              <a:avLst/>
              <a:gdLst>
                <a:gd name="txL" fmla="*/ 0 w 285"/>
                <a:gd name="txT" fmla="*/ 0 h 158"/>
                <a:gd name="txR" fmla="*/ 285 w 285"/>
                <a:gd name="txB" fmla="*/ 158 h 158"/>
              </a:gdLst>
              <a:ahLst/>
              <a:cxnLst>
                <a:cxn ang="0">
                  <a:pos x="928" y="83"/>
                </a:cxn>
                <a:cxn ang="0">
                  <a:pos x="920" y="91"/>
                </a:cxn>
                <a:cxn ang="0">
                  <a:pos x="913" y="105"/>
                </a:cxn>
                <a:cxn ang="0">
                  <a:pos x="892" y="117"/>
                </a:cxn>
                <a:cxn ang="0">
                  <a:pos x="877" y="133"/>
                </a:cxn>
                <a:cxn ang="0">
                  <a:pos x="860" y="149"/>
                </a:cxn>
                <a:cxn ang="0">
                  <a:pos x="832" y="172"/>
                </a:cxn>
                <a:cxn ang="0">
                  <a:pos x="812" y="192"/>
                </a:cxn>
                <a:cxn ang="0">
                  <a:pos x="787" y="208"/>
                </a:cxn>
                <a:cxn ang="0">
                  <a:pos x="759" y="232"/>
                </a:cxn>
                <a:cxn ang="0">
                  <a:pos x="727" y="256"/>
                </a:cxn>
                <a:cxn ang="0">
                  <a:pos x="699" y="267"/>
                </a:cxn>
                <a:cxn ang="0">
                  <a:pos x="664" y="283"/>
                </a:cxn>
                <a:cxn ang="0">
                  <a:pos x="634" y="299"/>
                </a:cxn>
                <a:cxn ang="0">
                  <a:pos x="606" y="313"/>
                </a:cxn>
                <a:cxn ang="0">
                  <a:pos x="574" y="321"/>
                </a:cxn>
                <a:cxn ang="0">
                  <a:pos x="466" y="329"/>
                </a:cxn>
                <a:cxn ang="0">
                  <a:pos x="382" y="321"/>
                </a:cxn>
                <a:cxn ang="0">
                  <a:pos x="301" y="299"/>
                </a:cxn>
                <a:cxn ang="0">
                  <a:pos x="262" y="267"/>
                </a:cxn>
                <a:cxn ang="0">
                  <a:pos x="241" y="275"/>
                </a:cxn>
                <a:cxn ang="0">
                  <a:pos x="213" y="307"/>
                </a:cxn>
                <a:cxn ang="0">
                  <a:pos x="200" y="321"/>
                </a:cxn>
                <a:cxn ang="0">
                  <a:pos x="189" y="341"/>
                </a:cxn>
                <a:cxn ang="0">
                  <a:pos x="181" y="396"/>
                </a:cxn>
                <a:cxn ang="0">
                  <a:pos x="196" y="424"/>
                </a:cxn>
                <a:cxn ang="0">
                  <a:pos x="206" y="440"/>
                </a:cxn>
                <a:cxn ang="0">
                  <a:pos x="221" y="456"/>
                </a:cxn>
                <a:cxn ang="0">
                  <a:pos x="241" y="471"/>
                </a:cxn>
                <a:cxn ang="0">
                  <a:pos x="256" y="483"/>
                </a:cxn>
                <a:cxn ang="0">
                  <a:pos x="273" y="491"/>
                </a:cxn>
                <a:cxn ang="0">
                  <a:pos x="301" y="507"/>
                </a:cxn>
                <a:cxn ang="0">
                  <a:pos x="322" y="515"/>
                </a:cxn>
                <a:cxn ang="0">
                  <a:pos x="346" y="529"/>
                </a:cxn>
                <a:cxn ang="0">
                  <a:pos x="406" y="545"/>
                </a:cxn>
                <a:cxn ang="0">
                  <a:pos x="466" y="553"/>
                </a:cxn>
                <a:cxn ang="0">
                  <a:pos x="531" y="545"/>
                </a:cxn>
                <a:cxn ang="0">
                  <a:pos x="531" y="588"/>
                </a:cxn>
                <a:cxn ang="0">
                  <a:pos x="353" y="620"/>
                </a:cxn>
                <a:cxn ang="0">
                  <a:pos x="153" y="588"/>
                </a:cxn>
                <a:cxn ang="0">
                  <a:pos x="133" y="565"/>
                </a:cxn>
                <a:cxn ang="0">
                  <a:pos x="116" y="553"/>
                </a:cxn>
                <a:cxn ang="0">
                  <a:pos x="88" y="529"/>
                </a:cxn>
                <a:cxn ang="0">
                  <a:pos x="67" y="507"/>
                </a:cxn>
                <a:cxn ang="0">
                  <a:pos x="49" y="491"/>
                </a:cxn>
                <a:cxn ang="0">
                  <a:pos x="28" y="464"/>
                </a:cxn>
                <a:cxn ang="0">
                  <a:pos x="13" y="349"/>
                </a:cxn>
                <a:cxn ang="0">
                  <a:pos x="0" y="256"/>
                </a:cxn>
                <a:cxn ang="0">
                  <a:pos x="73" y="91"/>
                </a:cxn>
                <a:cxn ang="0">
                  <a:pos x="189" y="59"/>
                </a:cxn>
                <a:cxn ang="0">
                  <a:pos x="294" y="36"/>
                </a:cxn>
                <a:cxn ang="0">
                  <a:pos x="398" y="67"/>
                </a:cxn>
                <a:cxn ang="0">
                  <a:pos x="612" y="0"/>
                </a:cxn>
                <a:cxn ang="0">
                  <a:pos x="797" y="8"/>
                </a:cxn>
                <a:cxn ang="0">
                  <a:pos x="944" y="8"/>
                </a:cxn>
                <a:cxn ang="0">
                  <a:pos x="997" y="24"/>
                </a:cxn>
                <a:cxn ang="0">
                  <a:pos x="928" y="83"/>
                </a:cxn>
                <a:cxn ang="0">
                  <a:pos x="928" y="83"/>
                </a:cxn>
              </a:cxnLst>
              <a:rect l="txL" t="txT" r="txR" b="txB"/>
              <a:pathLst>
                <a:path w="285" h="158">
                  <a:moveTo>
                    <a:pt x="265" y="21"/>
                  </a:moveTo>
                  <a:lnTo>
                    <a:pt x="263" y="23"/>
                  </a:lnTo>
                  <a:lnTo>
                    <a:pt x="261" y="27"/>
                  </a:lnTo>
                  <a:lnTo>
                    <a:pt x="255" y="30"/>
                  </a:lnTo>
                  <a:lnTo>
                    <a:pt x="251" y="34"/>
                  </a:lnTo>
                  <a:lnTo>
                    <a:pt x="246" y="38"/>
                  </a:lnTo>
                  <a:lnTo>
                    <a:pt x="238" y="44"/>
                  </a:lnTo>
                  <a:lnTo>
                    <a:pt x="232" y="49"/>
                  </a:lnTo>
                  <a:lnTo>
                    <a:pt x="225" y="53"/>
                  </a:lnTo>
                  <a:lnTo>
                    <a:pt x="217" y="59"/>
                  </a:lnTo>
                  <a:lnTo>
                    <a:pt x="208" y="65"/>
                  </a:lnTo>
                  <a:lnTo>
                    <a:pt x="200" y="68"/>
                  </a:lnTo>
                  <a:lnTo>
                    <a:pt x="190" y="72"/>
                  </a:lnTo>
                  <a:lnTo>
                    <a:pt x="181" y="76"/>
                  </a:lnTo>
                  <a:lnTo>
                    <a:pt x="173" y="80"/>
                  </a:lnTo>
                  <a:lnTo>
                    <a:pt x="164" y="82"/>
                  </a:lnTo>
                  <a:lnTo>
                    <a:pt x="133" y="84"/>
                  </a:lnTo>
                  <a:lnTo>
                    <a:pt x="109" y="82"/>
                  </a:lnTo>
                  <a:lnTo>
                    <a:pt x="86" y="76"/>
                  </a:lnTo>
                  <a:lnTo>
                    <a:pt x="75" y="68"/>
                  </a:lnTo>
                  <a:lnTo>
                    <a:pt x="69" y="70"/>
                  </a:lnTo>
                  <a:lnTo>
                    <a:pt x="61" y="78"/>
                  </a:lnTo>
                  <a:lnTo>
                    <a:pt x="57" y="82"/>
                  </a:lnTo>
                  <a:lnTo>
                    <a:pt x="54" y="87"/>
                  </a:lnTo>
                  <a:lnTo>
                    <a:pt x="52" y="101"/>
                  </a:lnTo>
                  <a:lnTo>
                    <a:pt x="56" y="108"/>
                  </a:lnTo>
                  <a:lnTo>
                    <a:pt x="59" y="112"/>
                  </a:lnTo>
                  <a:lnTo>
                    <a:pt x="63" y="116"/>
                  </a:lnTo>
                  <a:lnTo>
                    <a:pt x="69" y="120"/>
                  </a:lnTo>
                  <a:lnTo>
                    <a:pt x="73" y="123"/>
                  </a:lnTo>
                  <a:lnTo>
                    <a:pt x="78" y="125"/>
                  </a:lnTo>
                  <a:lnTo>
                    <a:pt x="86" y="129"/>
                  </a:lnTo>
                  <a:lnTo>
                    <a:pt x="92" y="131"/>
                  </a:lnTo>
                  <a:lnTo>
                    <a:pt x="99" y="135"/>
                  </a:lnTo>
                  <a:lnTo>
                    <a:pt x="116" y="139"/>
                  </a:lnTo>
                  <a:lnTo>
                    <a:pt x="133" y="141"/>
                  </a:lnTo>
                  <a:lnTo>
                    <a:pt x="152" y="139"/>
                  </a:lnTo>
                  <a:lnTo>
                    <a:pt x="152" y="150"/>
                  </a:lnTo>
                  <a:lnTo>
                    <a:pt x="101" y="158"/>
                  </a:lnTo>
                  <a:lnTo>
                    <a:pt x="44" y="150"/>
                  </a:lnTo>
                  <a:lnTo>
                    <a:pt x="38" y="144"/>
                  </a:lnTo>
                  <a:lnTo>
                    <a:pt x="33" y="141"/>
                  </a:lnTo>
                  <a:lnTo>
                    <a:pt x="25" y="135"/>
                  </a:lnTo>
                  <a:lnTo>
                    <a:pt x="19" y="129"/>
                  </a:lnTo>
                  <a:lnTo>
                    <a:pt x="14" y="125"/>
                  </a:lnTo>
                  <a:lnTo>
                    <a:pt x="8" y="118"/>
                  </a:lnTo>
                  <a:lnTo>
                    <a:pt x="4" y="89"/>
                  </a:lnTo>
                  <a:lnTo>
                    <a:pt x="0" y="65"/>
                  </a:lnTo>
                  <a:lnTo>
                    <a:pt x="21" y="23"/>
                  </a:lnTo>
                  <a:lnTo>
                    <a:pt x="54" y="15"/>
                  </a:lnTo>
                  <a:lnTo>
                    <a:pt x="84" y="9"/>
                  </a:lnTo>
                  <a:lnTo>
                    <a:pt x="114" y="17"/>
                  </a:lnTo>
                  <a:lnTo>
                    <a:pt x="175" y="0"/>
                  </a:lnTo>
                  <a:lnTo>
                    <a:pt x="228" y="2"/>
                  </a:lnTo>
                  <a:lnTo>
                    <a:pt x="270" y="2"/>
                  </a:lnTo>
                  <a:lnTo>
                    <a:pt x="285" y="6"/>
                  </a:lnTo>
                  <a:lnTo>
                    <a:pt x="265" y="21"/>
                  </a:lnTo>
                  <a:close/>
                </a:path>
              </a:pathLst>
            </a:custGeom>
            <a:solidFill>
              <a:srgbClr val="544230">
                <a:alpha val="100000"/>
              </a:srgbClr>
            </a:solidFill>
            <a:ln w="9525">
              <a:noFill/>
            </a:ln>
          </p:spPr>
          <p:txBody>
            <a:bodyPr/>
            <a:p>
              <a:endParaRPr lang="zh-CN" altLang="en-US"/>
            </a:p>
          </p:txBody>
        </p:sp>
        <p:sp>
          <p:nvSpPr>
            <p:cNvPr id="83997" name="Freeform 64"/>
            <p:cNvSpPr/>
            <p:nvPr/>
          </p:nvSpPr>
          <p:spPr>
            <a:xfrm>
              <a:off x="3779" y="2964"/>
              <a:ext cx="1762" cy="2188"/>
            </a:xfrm>
            <a:custGeom>
              <a:avLst/>
              <a:gdLst>
                <a:gd name="txL" fmla="*/ 0 w 943"/>
                <a:gd name="txT" fmla="*/ 0 h 1108"/>
                <a:gd name="txR" fmla="*/ 943 w 943"/>
                <a:gd name="txB" fmla="*/ 1108 h 1108"/>
              </a:gdLst>
              <a:ahLst/>
              <a:cxnLst>
                <a:cxn ang="0">
                  <a:pos x="1897" y="2905"/>
                </a:cxn>
                <a:cxn ang="0">
                  <a:pos x="1829" y="3088"/>
                </a:cxn>
                <a:cxn ang="0">
                  <a:pos x="1732" y="3140"/>
                </a:cxn>
                <a:cxn ang="0">
                  <a:pos x="1637" y="3193"/>
                </a:cxn>
                <a:cxn ang="0">
                  <a:pos x="1732" y="2816"/>
                </a:cxn>
                <a:cxn ang="0">
                  <a:pos x="1885" y="2757"/>
                </a:cxn>
                <a:cxn ang="0">
                  <a:pos x="1977" y="2684"/>
                </a:cxn>
                <a:cxn ang="0">
                  <a:pos x="1930" y="2472"/>
                </a:cxn>
                <a:cxn ang="0">
                  <a:pos x="1885" y="2397"/>
                </a:cxn>
                <a:cxn ang="0">
                  <a:pos x="1837" y="2356"/>
                </a:cxn>
                <a:cxn ang="0">
                  <a:pos x="1760" y="2297"/>
                </a:cxn>
                <a:cxn ang="0">
                  <a:pos x="1620" y="2224"/>
                </a:cxn>
                <a:cxn ang="0">
                  <a:pos x="1459" y="2156"/>
                </a:cxn>
                <a:cxn ang="0">
                  <a:pos x="1287" y="2089"/>
                </a:cxn>
                <a:cxn ang="0">
                  <a:pos x="1114" y="2024"/>
                </a:cxn>
                <a:cxn ang="0">
                  <a:pos x="949" y="1941"/>
                </a:cxn>
                <a:cxn ang="0">
                  <a:pos x="835" y="1876"/>
                </a:cxn>
                <a:cxn ang="0">
                  <a:pos x="768" y="1813"/>
                </a:cxn>
                <a:cxn ang="0">
                  <a:pos x="716" y="1756"/>
                </a:cxn>
                <a:cxn ang="0">
                  <a:pos x="628" y="1592"/>
                </a:cxn>
                <a:cxn ang="0">
                  <a:pos x="611" y="1260"/>
                </a:cxn>
                <a:cxn ang="0">
                  <a:pos x="656" y="1064"/>
                </a:cxn>
                <a:cxn ang="0">
                  <a:pos x="1254" y="348"/>
                </a:cxn>
                <a:cxn ang="0">
                  <a:pos x="503" y="176"/>
                </a:cxn>
                <a:cxn ang="0">
                  <a:pos x="161" y="1607"/>
                </a:cxn>
                <a:cxn ang="0">
                  <a:pos x="333" y="2528"/>
                </a:cxn>
                <a:cxn ang="0">
                  <a:pos x="562" y="2765"/>
                </a:cxn>
                <a:cxn ang="0">
                  <a:pos x="471" y="2840"/>
                </a:cxn>
                <a:cxn ang="0">
                  <a:pos x="465" y="3185"/>
                </a:cxn>
                <a:cxn ang="0">
                  <a:pos x="405" y="3325"/>
                </a:cxn>
                <a:cxn ang="0">
                  <a:pos x="310" y="3244"/>
                </a:cxn>
                <a:cxn ang="0">
                  <a:pos x="7" y="3045"/>
                </a:cxn>
                <a:cxn ang="0">
                  <a:pos x="297" y="3489"/>
                </a:cxn>
                <a:cxn ang="0">
                  <a:pos x="598" y="3177"/>
                </a:cxn>
                <a:cxn ang="0">
                  <a:pos x="964" y="3400"/>
                </a:cxn>
                <a:cxn ang="0">
                  <a:pos x="676" y="4117"/>
                </a:cxn>
                <a:cxn ang="0">
                  <a:pos x="1420" y="4076"/>
                </a:cxn>
                <a:cxn ang="0">
                  <a:pos x="3096" y="3616"/>
                </a:cxn>
                <a:cxn ang="0">
                  <a:pos x="2351" y="3584"/>
                </a:cxn>
                <a:cxn ang="0">
                  <a:pos x="2158" y="3517"/>
                </a:cxn>
                <a:cxn ang="0">
                  <a:pos x="2050" y="3432"/>
                </a:cxn>
                <a:cxn ang="0">
                  <a:pos x="2035" y="3140"/>
                </a:cxn>
                <a:cxn ang="0">
                  <a:pos x="2158" y="3065"/>
                </a:cxn>
                <a:cxn ang="0">
                  <a:pos x="2270" y="2988"/>
                </a:cxn>
                <a:cxn ang="0">
                  <a:pos x="2375" y="2905"/>
                </a:cxn>
                <a:cxn ang="0">
                  <a:pos x="2483" y="2824"/>
                </a:cxn>
                <a:cxn ang="0">
                  <a:pos x="2573" y="2725"/>
                </a:cxn>
                <a:cxn ang="0">
                  <a:pos x="2661" y="2636"/>
                </a:cxn>
                <a:cxn ang="0">
                  <a:pos x="2741" y="2545"/>
                </a:cxn>
                <a:cxn ang="0">
                  <a:pos x="2821" y="2453"/>
                </a:cxn>
                <a:cxn ang="0">
                  <a:pos x="2894" y="2356"/>
                </a:cxn>
                <a:cxn ang="0">
                  <a:pos x="2960" y="2265"/>
                </a:cxn>
                <a:cxn ang="0">
                  <a:pos x="3027" y="2176"/>
                </a:cxn>
                <a:cxn ang="0">
                  <a:pos x="3087" y="2089"/>
                </a:cxn>
                <a:cxn ang="0">
                  <a:pos x="3147" y="2008"/>
                </a:cxn>
                <a:cxn ang="0">
                  <a:pos x="3199" y="1927"/>
                </a:cxn>
                <a:cxn ang="0">
                  <a:pos x="3251" y="1852"/>
                </a:cxn>
                <a:cxn ang="0">
                  <a:pos x="3292" y="1801"/>
                </a:cxn>
              </a:cxnLst>
              <a:rect l="txL" t="txT" r="txR" b="txB"/>
              <a:pathLst>
                <a:path w="943" h="1108">
                  <a:moveTo>
                    <a:pt x="943" y="462"/>
                  </a:moveTo>
                  <a:lnTo>
                    <a:pt x="916" y="463"/>
                  </a:lnTo>
                  <a:lnTo>
                    <a:pt x="775" y="581"/>
                  </a:lnTo>
                  <a:lnTo>
                    <a:pt x="543" y="745"/>
                  </a:lnTo>
                  <a:lnTo>
                    <a:pt x="542" y="758"/>
                  </a:lnTo>
                  <a:lnTo>
                    <a:pt x="538" y="785"/>
                  </a:lnTo>
                  <a:lnTo>
                    <a:pt x="530" y="788"/>
                  </a:lnTo>
                  <a:lnTo>
                    <a:pt x="524" y="792"/>
                  </a:lnTo>
                  <a:lnTo>
                    <a:pt x="517" y="796"/>
                  </a:lnTo>
                  <a:lnTo>
                    <a:pt x="509" y="798"/>
                  </a:lnTo>
                  <a:lnTo>
                    <a:pt x="502" y="802"/>
                  </a:lnTo>
                  <a:lnTo>
                    <a:pt x="496" y="805"/>
                  </a:lnTo>
                  <a:lnTo>
                    <a:pt x="488" y="809"/>
                  </a:lnTo>
                  <a:lnTo>
                    <a:pt x="481" y="813"/>
                  </a:lnTo>
                  <a:lnTo>
                    <a:pt x="475" y="815"/>
                  </a:lnTo>
                  <a:lnTo>
                    <a:pt x="469" y="819"/>
                  </a:lnTo>
                  <a:lnTo>
                    <a:pt x="460" y="824"/>
                  </a:lnTo>
                  <a:lnTo>
                    <a:pt x="450" y="828"/>
                  </a:lnTo>
                  <a:lnTo>
                    <a:pt x="437" y="745"/>
                  </a:lnTo>
                  <a:lnTo>
                    <a:pt x="496" y="722"/>
                  </a:lnTo>
                  <a:lnTo>
                    <a:pt x="502" y="720"/>
                  </a:lnTo>
                  <a:lnTo>
                    <a:pt x="519" y="714"/>
                  </a:lnTo>
                  <a:lnTo>
                    <a:pt x="528" y="712"/>
                  </a:lnTo>
                  <a:lnTo>
                    <a:pt x="540" y="707"/>
                  </a:lnTo>
                  <a:lnTo>
                    <a:pt x="549" y="703"/>
                  </a:lnTo>
                  <a:lnTo>
                    <a:pt x="559" y="697"/>
                  </a:lnTo>
                  <a:lnTo>
                    <a:pt x="564" y="691"/>
                  </a:lnTo>
                  <a:lnTo>
                    <a:pt x="566" y="688"/>
                  </a:lnTo>
                  <a:lnTo>
                    <a:pt x="568" y="674"/>
                  </a:lnTo>
                  <a:lnTo>
                    <a:pt x="562" y="659"/>
                  </a:lnTo>
                  <a:lnTo>
                    <a:pt x="557" y="644"/>
                  </a:lnTo>
                  <a:lnTo>
                    <a:pt x="553" y="634"/>
                  </a:lnTo>
                  <a:lnTo>
                    <a:pt x="547" y="627"/>
                  </a:lnTo>
                  <a:lnTo>
                    <a:pt x="545" y="623"/>
                  </a:lnTo>
                  <a:lnTo>
                    <a:pt x="542" y="619"/>
                  </a:lnTo>
                  <a:lnTo>
                    <a:pt x="540" y="615"/>
                  </a:lnTo>
                  <a:lnTo>
                    <a:pt x="536" y="614"/>
                  </a:lnTo>
                  <a:lnTo>
                    <a:pt x="532" y="610"/>
                  </a:lnTo>
                  <a:lnTo>
                    <a:pt x="530" y="606"/>
                  </a:lnTo>
                  <a:lnTo>
                    <a:pt x="526" y="604"/>
                  </a:lnTo>
                  <a:lnTo>
                    <a:pt x="521" y="600"/>
                  </a:lnTo>
                  <a:lnTo>
                    <a:pt x="517" y="596"/>
                  </a:lnTo>
                  <a:lnTo>
                    <a:pt x="513" y="595"/>
                  </a:lnTo>
                  <a:lnTo>
                    <a:pt x="504" y="589"/>
                  </a:lnTo>
                  <a:lnTo>
                    <a:pt x="494" y="583"/>
                  </a:lnTo>
                  <a:lnTo>
                    <a:pt x="485" y="579"/>
                  </a:lnTo>
                  <a:lnTo>
                    <a:pt x="475" y="574"/>
                  </a:lnTo>
                  <a:lnTo>
                    <a:pt x="464" y="570"/>
                  </a:lnTo>
                  <a:lnTo>
                    <a:pt x="452" y="564"/>
                  </a:lnTo>
                  <a:lnTo>
                    <a:pt x="441" y="560"/>
                  </a:lnTo>
                  <a:lnTo>
                    <a:pt x="429" y="557"/>
                  </a:lnTo>
                  <a:lnTo>
                    <a:pt x="418" y="553"/>
                  </a:lnTo>
                  <a:lnTo>
                    <a:pt x="407" y="547"/>
                  </a:lnTo>
                  <a:lnTo>
                    <a:pt x="393" y="543"/>
                  </a:lnTo>
                  <a:lnTo>
                    <a:pt x="382" y="539"/>
                  </a:lnTo>
                  <a:lnTo>
                    <a:pt x="369" y="536"/>
                  </a:lnTo>
                  <a:lnTo>
                    <a:pt x="357" y="532"/>
                  </a:lnTo>
                  <a:lnTo>
                    <a:pt x="344" y="528"/>
                  </a:lnTo>
                  <a:lnTo>
                    <a:pt x="331" y="522"/>
                  </a:lnTo>
                  <a:lnTo>
                    <a:pt x="319" y="519"/>
                  </a:lnTo>
                  <a:lnTo>
                    <a:pt x="308" y="513"/>
                  </a:lnTo>
                  <a:lnTo>
                    <a:pt x="295" y="509"/>
                  </a:lnTo>
                  <a:lnTo>
                    <a:pt x="283" y="503"/>
                  </a:lnTo>
                  <a:lnTo>
                    <a:pt x="272" y="498"/>
                  </a:lnTo>
                  <a:lnTo>
                    <a:pt x="260" y="492"/>
                  </a:lnTo>
                  <a:lnTo>
                    <a:pt x="251" y="486"/>
                  </a:lnTo>
                  <a:lnTo>
                    <a:pt x="245" y="482"/>
                  </a:lnTo>
                  <a:lnTo>
                    <a:pt x="239" y="481"/>
                  </a:lnTo>
                  <a:lnTo>
                    <a:pt x="236" y="477"/>
                  </a:lnTo>
                  <a:lnTo>
                    <a:pt x="230" y="473"/>
                  </a:lnTo>
                  <a:lnTo>
                    <a:pt x="224" y="469"/>
                  </a:lnTo>
                  <a:lnTo>
                    <a:pt x="220" y="465"/>
                  </a:lnTo>
                  <a:lnTo>
                    <a:pt x="217" y="462"/>
                  </a:lnTo>
                  <a:lnTo>
                    <a:pt x="213" y="458"/>
                  </a:lnTo>
                  <a:lnTo>
                    <a:pt x="209" y="454"/>
                  </a:lnTo>
                  <a:lnTo>
                    <a:pt x="205" y="450"/>
                  </a:lnTo>
                  <a:lnTo>
                    <a:pt x="201" y="446"/>
                  </a:lnTo>
                  <a:lnTo>
                    <a:pt x="198" y="443"/>
                  </a:lnTo>
                  <a:lnTo>
                    <a:pt x="188" y="425"/>
                  </a:lnTo>
                  <a:lnTo>
                    <a:pt x="180" y="408"/>
                  </a:lnTo>
                  <a:lnTo>
                    <a:pt x="173" y="372"/>
                  </a:lnTo>
                  <a:lnTo>
                    <a:pt x="173" y="355"/>
                  </a:lnTo>
                  <a:lnTo>
                    <a:pt x="173" y="338"/>
                  </a:lnTo>
                  <a:lnTo>
                    <a:pt x="175" y="323"/>
                  </a:lnTo>
                  <a:lnTo>
                    <a:pt x="179" y="308"/>
                  </a:lnTo>
                  <a:lnTo>
                    <a:pt x="180" y="294"/>
                  </a:lnTo>
                  <a:lnTo>
                    <a:pt x="184" y="283"/>
                  </a:lnTo>
                  <a:lnTo>
                    <a:pt x="188" y="273"/>
                  </a:lnTo>
                  <a:lnTo>
                    <a:pt x="190" y="266"/>
                  </a:lnTo>
                  <a:lnTo>
                    <a:pt x="194" y="260"/>
                  </a:lnTo>
                  <a:lnTo>
                    <a:pt x="234" y="205"/>
                  </a:lnTo>
                  <a:lnTo>
                    <a:pt x="359" y="89"/>
                  </a:lnTo>
                  <a:lnTo>
                    <a:pt x="317" y="61"/>
                  </a:lnTo>
                  <a:lnTo>
                    <a:pt x="262" y="25"/>
                  </a:lnTo>
                  <a:lnTo>
                    <a:pt x="215" y="0"/>
                  </a:lnTo>
                  <a:lnTo>
                    <a:pt x="144" y="45"/>
                  </a:lnTo>
                  <a:lnTo>
                    <a:pt x="55" y="169"/>
                  </a:lnTo>
                  <a:lnTo>
                    <a:pt x="0" y="289"/>
                  </a:lnTo>
                  <a:lnTo>
                    <a:pt x="0" y="344"/>
                  </a:lnTo>
                  <a:lnTo>
                    <a:pt x="46" y="412"/>
                  </a:lnTo>
                  <a:lnTo>
                    <a:pt x="30" y="463"/>
                  </a:lnTo>
                  <a:lnTo>
                    <a:pt x="4" y="551"/>
                  </a:lnTo>
                  <a:lnTo>
                    <a:pt x="6" y="634"/>
                  </a:lnTo>
                  <a:lnTo>
                    <a:pt x="95" y="648"/>
                  </a:lnTo>
                  <a:lnTo>
                    <a:pt x="205" y="695"/>
                  </a:lnTo>
                  <a:lnTo>
                    <a:pt x="192" y="699"/>
                  </a:lnTo>
                  <a:lnTo>
                    <a:pt x="177" y="703"/>
                  </a:lnTo>
                  <a:lnTo>
                    <a:pt x="161" y="709"/>
                  </a:lnTo>
                  <a:lnTo>
                    <a:pt x="154" y="712"/>
                  </a:lnTo>
                  <a:lnTo>
                    <a:pt x="146" y="718"/>
                  </a:lnTo>
                  <a:lnTo>
                    <a:pt x="141" y="722"/>
                  </a:lnTo>
                  <a:lnTo>
                    <a:pt x="135" y="728"/>
                  </a:lnTo>
                  <a:lnTo>
                    <a:pt x="129" y="741"/>
                  </a:lnTo>
                  <a:lnTo>
                    <a:pt x="129" y="754"/>
                  </a:lnTo>
                  <a:lnTo>
                    <a:pt x="135" y="786"/>
                  </a:lnTo>
                  <a:lnTo>
                    <a:pt x="133" y="817"/>
                  </a:lnTo>
                  <a:lnTo>
                    <a:pt x="131" y="828"/>
                  </a:lnTo>
                  <a:lnTo>
                    <a:pt x="125" y="840"/>
                  </a:lnTo>
                  <a:lnTo>
                    <a:pt x="120" y="849"/>
                  </a:lnTo>
                  <a:lnTo>
                    <a:pt x="116" y="853"/>
                  </a:lnTo>
                  <a:lnTo>
                    <a:pt x="112" y="855"/>
                  </a:lnTo>
                  <a:lnTo>
                    <a:pt x="104" y="855"/>
                  </a:lnTo>
                  <a:lnTo>
                    <a:pt x="97" y="845"/>
                  </a:lnTo>
                  <a:lnTo>
                    <a:pt x="89" y="832"/>
                  </a:lnTo>
                  <a:lnTo>
                    <a:pt x="84" y="817"/>
                  </a:lnTo>
                  <a:lnTo>
                    <a:pt x="72" y="785"/>
                  </a:lnTo>
                  <a:lnTo>
                    <a:pt x="68" y="769"/>
                  </a:lnTo>
                  <a:lnTo>
                    <a:pt x="2" y="781"/>
                  </a:lnTo>
                  <a:lnTo>
                    <a:pt x="23" y="817"/>
                  </a:lnTo>
                  <a:lnTo>
                    <a:pt x="34" y="872"/>
                  </a:lnTo>
                  <a:lnTo>
                    <a:pt x="44" y="921"/>
                  </a:lnTo>
                  <a:lnTo>
                    <a:pt x="85" y="895"/>
                  </a:lnTo>
                  <a:lnTo>
                    <a:pt x="120" y="921"/>
                  </a:lnTo>
                  <a:lnTo>
                    <a:pt x="152" y="919"/>
                  </a:lnTo>
                  <a:lnTo>
                    <a:pt x="175" y="880"/>
                  </a:lnTo>
                  <a:lnTo>
                    <a:pt x="171" y="815"/>
                  </a:lnTo>
                  <a:lnTo>
                    <a:pt x="213" y="788"/>
                  </a:lnTo>
                  <a:lnTo>
                    <a:pt x="253" y="775"/>
                  </a:lnTo>
                  <a:lnTo>
                    <a:pt x="253" y="786"/>
                  </a:lnTo>
                  <a:lnTo>
                    <a:pt x="276" y="872"/>
                  </a:lnTo>
                  <a:lnTo>
                    <a:pt x="224" y="940"/>
                  </a:lnTo>
                  <a:lnTo>
                    <a:pt x="169" y="1018"/>
                  </a:lnTo>
                  <a:lnTo>
                    <a:pt x="156" y="1043"/>
                  </a:lnTo>
                  <a:lnTo>
                    <a:pt x="194" y="1056"/>
                  </a:lnTo>
                  <a:lnTo>
                    <a:pt x="253" y="1060"/>
                  </a:lnTo>
                  <a:lnTo>
                    <a:pt x="304" y="1056"/>
                  </a:lnTo>
                  <a:lnTo>
                    <a:pt x="312" y="1108"/>
                  </a:lnTo>
                  <a:lnTo>
                    <a:pt x="407" y="1045"/>
                  </a:lnTo>
                  <a:lnTo>
                    <a:pt x="543" y="973"/>
                  </a:lnTo>
                  <a:lnTo>
                    <a:pt x="608" y="973"/>
                  </a:lnTo>
                  <a:lnTo>
                    <a:pt x="756" y="963"/>
                  </a:lnTo>
                  <a:lnTo>
                    <a:pt x="887" y="927"/>
                  </a:lnTo>
                  <a:lnTo>
                    <a:pt x="846" y="929"/>
                  </a:lnTo>
                  <a:lnTo>
                    <a:pt x="753" y="929"/>
                  </a:lnTo>
                  <a:lnTo>
                    <a:pt x="697" y="923"/>
                  </a:lnTo>
                  <a:lnTo>
                    <a:pt x="673" y="919"/>
                  </a:lnTo>
                  <a:lnTo>
                    <a:pt x="648" y="914"/>
                  </a:lnTo>
                  <a:lnTo>
                    <a:pt x="637" y="910"/>
                  </a:lnTo>
                  <a:lnTo>
                    <a:pt x="627" y="906"/>
                  </a:lnTo>
                  <a:lnTo>
                    <a:pt x="618" y="902"/>
                  </a:lnTo>
                  <a:lnTo>
                    <a:pt x="608" y="897"/>
                  </a:lnTo>
                  <a:lnTo>
                    <a:pt x="601" y="893"/>
                  </a:lnTo>
                  <a:lnTo>
                    <a:pt x="593" y="885"/>
                  </a:lnTo>
                  <a:lnTo>
                    <a:pt x="587" y="880"/>
                  </a:lnTo>
                  <a:lnTo>
                    <a:pt x="581" y="872"/>
                  </a:lnTo>
                  <a:lnTo>
                    <a:pt x="576" y="842"/>
                  </a:lnTo>
                  <a:lnTo>
                    <a:pt x="576" y="809"/>
                  </a:lnTo>
                  <a:lnTo>
                    <a:pt x="583" y="805"/>
                  </a:lnTo>
                  <a:lnTo>
                    <a:pt x="593" y="800"/>
                  </a:lnTo>
                  <a:lnTo>
                    <a:pt x="601" y="796"/>
                  </a:lnTo>
                  <a:lnTo>
                    <a:pt x="610" y="792"/>
                  </a:lnTo>
                  <a:lnTo>
                    <a:pt x="618" y="786"/>
                  </a:lnTo>
                  <a:lnTo>
                    <a:pt x="627" y="781"/>
                  </a:lnTo>
                  <a:lnTo>
                    <a:pt x="635" y="777"/>
                  </a:lnTo>
                  <a:lnTo>
                    <a:pt x="642" y="771"/>
                  </a:lnTo>
                  <a:lnTo>
                    <a:pt x="650" y="766"/>
                  </a:lnTo>
                  <a:lnTo>
                    <a:pt x="659" y="762"/>
                  </a:lnTo>
                  <a:lnTo>
                    <a:pt x="667" y="756"/>
                  </a:lnTo>
                  <a:lnTo>
                    <a:pt x="675" y="750"/>
                  </a:lnTo>
                  <a:lnTo>
                    <a:pt x="680" y="745"/>
                  </a:lnTo>
                  <a:lnTo>
                    <a:pt x="688" y="739"/>
                  </a:lnTo>
                  <a:lnTo>
                    <a:pt x="696" y="735"/>
                  </a:lnTo>
                  <a:lnTo>
                    <a:pt x="703" y="729"/>
                  </a:lnTo>
                  <a:lnTo>
                    <a:pt x="711" y="724"/>
                  </a:lnTo>
                  <a:lnTo>
                    <a:pt x="716" y="718"/>
                  </a:lnTo>
                  <a:lnTo>
                    <a:pt x="724" y="712"/>
                  </a:lnTo>
                  <a:lnTo>
                    <a:pt x="730" y="705"/>
                  </a:lnTo>
                  <a:lnTo>
                    <a:pt x="737" y="699"/>
                  </a:lnTo>
                  <a:lnTo>
                    <a:pt x="743" y="693"/>
                  </a:lnTo>
                  <a:lnTo>
                    <a:pt x="749" y="688"/>
                  </a:lnTo>
                  <a:lnTo>
                    <a:pt x="756" y="682"/>
                  </a:lnTo>
                  <a:lnTo>
                    <a:pt x="762" y="676"/>
                  </a:lnTo>
                  <a:lnTo>
                    <a:pt x="768" y="671"/>
                  </a:lnTo>
                  <a:lnTo>
                    <a:pt x="773" y="665"/>
                  </a:lnTo>
                  <a:lnTo>
                    <a:pt x="779" y="659"/>
                  </a:lnTo>
                  <a:lnTo>
                    <a:pt x="785" y="653"/>
                  </a:lnTo>
                  <a:lnTo>
                    <a:pt x="791" y="646"/>
                  </a:lnTo>
                  <a:lnTo>
                    <a:pt x="796" y="640"/>
                  </a:lnTo>
                  <a:lnTo>
                    <a:pt x="802" y="634"/>
                  </a:lnTo>
                  <a:lnTo>
                    <a:pt x="808" y="629"/>
                  </a:lnTo>
                  <a:lnTo>
                    <a:pt x="813" y="623"/>
                  </a:lnTo>
                  <a:lnTo>
                    <a:pt x="817" y="617"/>
                  </a:lnTo>
                  <a:lnTo>
                    <a:pt x="823" y="612"/>
                  </a:lnTo>
                  <a:lnTo>
                    <a:pt x="829" y="604"/>
                  </a:lnTo>
                  <a:lnTo>
                    <a:pt x="834" y="598"/>
                  </a:lnTo>
                  <a:lnTo>
                    <a:pt x="838" y="593"/>
                  </a:lnTo>
                  <a:lnTo>
                    <a:pt x="844" y="587"/>
                  </a:lnTo>
                  <a:lnTo>
                    <a:pt x="848" y="581"/>
                  </a:lnTo>
                  <a:lnTo>
                    <a:pt x="853" y="576"/>
                  </a:lnTo>
                  <a:lnTo>
                    <a:pt x="857" y="570"/>
                  </a:lnTo>
                  <a:lnTo>
                    <a:pt x="863" y="564"/>
                  </a:lnTo>
                  <a:lnTo>
                    <a:pt x="867" y="558"/>
                  </a:lnTo>
                  <a:lnTo>
                    <a:pt x="870" y="553"/>
                  </a:lnTo>
                  <a:lnTo>
                    <a:pt x="876" y="547"/>
                  </a:lnTo>
                  <a:lnTo>
                    <a:pt x="880" y="541"/>
                  </a:lnTo>
                  <a:lnTo>
                    <a:pt x="884" y="536"/>
                  </a:lnTo>
                  <a:lnTo>
                    <a:pt x="887" y="530"/>
                  </a:lnTo>
                  <a:lnTo>
                    <a:pt x="893" y="524"/>
                  </a:lnTo>
                  <a:lnTo>
                    <a:pt x="897" y="519"/>
                  </a:lnTo>
                  <a:lnTo>
                    <a:pt x="901" y="515"/>
                  </a:lnTo>
                  <a:lnTo>
                    <a:pt x="905" y="509"/>
                  </a:lnTo>
                  <a:lnTo>
                    <a:pt x="908" y="503"/>
                  </a:lnTo>
                  <a:lnTo>
                    <a:pt x="912" y="500"/>
                  </a:lnTo>
                  <a:lnTo>
                    <a:pt x="916" y="494"/>
                  </a:lnTo>
                  <a:lnTo>
                    <a:pt x="920" y="488"/>
                  </a:lnTo>
                  <a:lnTo>
                    <a:pt x="924" y="484"/>
                  </a:lnTo>
                  <a:lnTo>
                    <a:pt x="927" y="479"/>
                  </a:lnTo>
                  <a:lnTo>
                    <a:pt x="931" y="475"/>
                  </a:lnTo>
                  <a:lnTo>
                    <a:pt x="935" y="471"/>
                  </a:lnTo>
                  <a:lnTo>
                    <a:pt x="939" y="465"/>
                  </a:lnTo>
                  <a:lnTo>
                    <a:pt x="943" y="462"/>
                  </a:lnTo>
                  <a:close/>
                </a:path>
              </a:pathLst>
            </a:custGeom>
            <a:solidFill>
              <a:srgbClr val="757000">
                <a:alpha val="100000"/>
              </a:srgbClr>
            </a:solidFill>
            <a:ln w="9525">
              <a:noFill/>
            </a:ln>
          </p:spPr>
          <p:txBody>
            <a:bodyPr/>
            <a:p>
              <a:endParaRPr lang="zh-CN" altLang="en-US"/>
            </a:p>
          </p:txBody>
        </p:sp>
        <p:sp>
          <p:nvSpPr>
            <p:cNvPr id="83998" name="Freeform 65"/>
            <p:cNvSpPr/>
            <p:nvPr/>
          </p:nvSpPr>
          <p:spPr>
            <a:xfrm>
              <a:off x="4571" y="5310"/>
              <a:ext cx="928" cy="352"/>
            </a:xfrm>
            <a:custGeom>
              <a:avLst/>
              <a:gdLst>
                <a:gd name="txL" fmla="*/ 0 w 498"/>
                <a:gd name="txT" fmla="*/ 0 h 179"/>
                <a:gd name="txR" fmla="*/ 498 w 498"/>
                <a:gd name="txB" fmla="*/ 179 h 179"/>
              </a:gdLst>
              <a:ahLst/>
              <a:cxnLst>
                <a:cxn ang="0">
                  <a:pos x="117" y="309"/>
                </a:cxn>
                <a:cxn ang="0">
                  <a:pos x="65" y="399"/>
                </a:cxn>
                <a:cxn ang="0">
                  <a:pos x="13" y="553"/>
                </a:cxn>
                <a:cxn ang="0">
                  <a:pos x="270" y="676"/>
                </a:cxn>
                <a:cxn ang="0">
                  <a:pos x="969" y="604"/>
                </a:cxn>
                <a:cxn ang="0">
                  <a:pos x="1014" y="576"/>
                </a:cxn>
                <a:cxn ang="0">
                  <a:pos x="1062" y="537"/>
                </a:cxn>
                <a:cxn ang="0">
                  <a:pos x="1086" y="507"/>
                </a:cxn>
                <a:cxn ang="0">
                  <a:pos x="1142" y="413"/>
                </a:cxn>
                <a:cxn ang="0">
                  <a:pos x="1174" y="287"/>
                </a:cxn>
                <a:cxn ang="0">
                  <a:pos x="1254" y="236"/>
                </a:cxn>
                <a:cxn ang="0">
                  <a:pos x="1563" y="376"/>
                </a:cxn>
                <a:cxn ang="0">
                  <a:pos x="1716" y="147"/>
                </a:cxn>
                <a:cxn ang="0">
                  <a:pos x="1677" y="177"/>
                </a:cxn>
                <a:cxn ang="0">
                  <a:pos x="1629" y="201"/>
                </a:cxn>
                <a:cxn ang="0">
                  <a:pos x="1576" y="228"/>
                </a:cxn>
                <a:cxn ang="0">
                  <a:pos x="1524" y="252"/>
                </a:cxn>
                <a:cxn ang="0">
                  <a:pos x="1424" y="275"/>
                </a:cxn>
                <a:cxn ang="0">
                  <a:pos x="1358" y="244"/>
                </a:cxn>
                <a:cxn ang="0">
                  <a:pos x="1278" y="212"/>
                </a:cxn>
                <a:cxn ang="0">
                  <a:pos x="1153" y="212"/>
                </a:cxn>
                <a:cxn ang="0">
                  <a:pos x="1101" y="252"/>
                </a:cxn>
                <a:cxn ang="0">
                  <a:pos x="1070" y="293"/>
                </a:cxn>
                <a:cxn ang="0">
                  <a:pos x="1055" y="317"/>
                </a:cxn>
                <a:cxn ang="0">
                  <a:pos x="1034" y="348"/>
                </a:cxn>
                <a:cxn ang="0">
                  <a:pos x="1014" y="368"/>
                </a:cxn>
                <a:cxn ang="0">
                  <a:pos x="989" y="399"/>
                </a:cxn>
                <a:cxn ang="0">
                  <a:pos x="962" y="429"/>
                </a:cxn>
                <a:cxn ang="0">
                  <a:pos x="930" y="456"/>
                </a:cxn>
                <a:cxn ang="0">
                  <a:pos x="902" y="488"/>
                </a:cxn>
                <a:cxn ang="0">
                  <a:pos x="872" y="507"/>
                </a:cxn>
                <a:cxn ang="0">
                  <a:pos x="837" y="529"/>
                </a:cxn>
                <a:cxn ang="0">
                  <a:pos x="757" y="576"/>
                </a:cxn>
                <a:cxn ang="0">
                  <a:pos x="680" y="596"/>
                </a:cxn>
                <a:cxn ang="0">
                  <a:pos x="527" y="588"/>
                </a:cxn>
                <a:cxn ang="0">
                  <a:pos x="442" y="537"/>
                </a:cxn>
                <a:cxn ang="0">
                  <a:pos x="414" y="464"/>
                </a:cxn>
                <a:cxn ang="0">
                  <a:pos x="455" y="429"/>
                </a:cxn>
                <a:cxn ang="0">
                  <a:pos x="559" y="405"/>
                </a:cxn>
                <a:cxn ang="0">
                  <a:pos x="757" y="368"/>
                </a:cxn>
                <a:cxn ang="0">
                  <a:pos x="837" y="340"/>
                </a:cxn>
                <a:cxn ang="0">
                  <a:pos x="1004" y="24"/>
                </a:cxn>
                <a:cxn ang="0">
                  <a:pos x="600" y="8"/>
                </a:cxn>
                <a:cxn ang="0">
                  <a:pos x="362" y="61"/>
                </a:cxn>
              </a:cxnLst>
              <a:rect l="txL" t="txT" r="txR" b="txB"/>
              <a:pathLst>
                <a:path w="498" h="179">
                  <a:moveTo>
                    <a:pt x="104" y="16"/>
                  </a:moveTo>
                  <a:lnTo>
                    <a:pt x="34" y="80"/>
                  </a:lnTo>
                  <a:lnTo>
                    <a:pt x="28" y="88"/>
                  </a:lnTo>
                  <a:lnTo>
                    <a:pt x="19" y="103"/>
                  </a:lnTo>
                  <a:lnTo>
                    <a:pt x="9" y="122"/>
                  </a:lnTo>
                  <a:lnTo>
                    <a:pt x="4" y="143"/>
                  </a:lnTo>
                  <a:lnTo>
                    <a:pt x="0" y="149"/>
                  </a:lnTo>
                  <a:lnTo>
                    <a:pt x="78" y="175"/>
                  </a:lnTo>
                  <a:lnTo>
                    <a:pt x="209" y="179"/>
                  </a:lnTo>
                  <a:lnTo>
                    <a:pt x="279" y="156"/>
                  </a:lnTo>
                  <a:lnTo>
                    <a:pt x="287" y="152"/>
                  </a:lnTo>
                  <a:lnTo>
                    <a:pt x="292" y="149"/>
                  </a:lnTo>
                  <a:lnTo>
                    <a:pt x="302" y="143"/>
                  </a:lnTo>
                  <a:lnTo>
                    <a:pt x="306" y="139"/>
                  </a:lnTo>
                  <a:lnTo>
                    <a:pt x="310" y="135"/>
                  </a:lnTo>
                  <a:lnTo>
                    <a:pt x="313" y="131"/>
                  </a:lnTo>
                  <a:lnTo>
                    <a:pt x="317" y="128"/>
                  </a:lnTo>
                  <a:lnTo>
                    <a:pt x="329" y="107"/>
                  </a:lnTo>
                  <a:lnTo>
                    <a:pt x="332" y="88"/>
                  </a:lnTo>
                  <a:lnTo>
                    <a:pt x="338" y="74"/>
                  </a:lnTo>
                  <a:lnTo>
                    <a:pt x="346" y="63"/>
                  </a:lnTo>
                  <a:lnTo>
                    <a:pt x="361" y="61"/>
                  </a:lnTo>
                  <a:lnTo>
                    <a:pt x="391" y="101"/>
                  </a:lnTo>
                  <a:lnTo>
                    <a:pt x="450" y="97"/>
                  </a:lnTo>
                  <a:lnTo>
                    <a:pt x="498" y="67"/>
                  </a:lnTo>
                  <a:lnTo>
                    <a:pt x="494" y="38"/>
                  </a:lnTo>
                  <a:lnTo>
                    <a:pt x="490" y="40"/>
                  </a:lnTo>
                  <a:lnTo>
                    <a:pt x="483" y="46"/>
                  </a:lnTo>
                  <a:lnTo>
                    <a:pt x="477" y="48"/>
                  </a:lnTo>
                  <a:lnTo>
                    <a:pt x="469" y="52"/>
                  </a:lnTo>
                  <a:lnTo>
                    <a:pt x="462" y="55"/>
                  </a:lnTo>
                  <a:lnTo>
                    <a:pt x="454" y="59"/>
                  </a:lnTo>
                  <a:lnTo>
                    <a:pt x="446" y="63"/>
                  </a:lnTo>
                  <a:lnTo>
                    <a:pt x="439" y="65"/>
                  </a:lnTo>
                  <a:lnTo>
                    <a:pt x="424" y="71"/>
                  </a:lnTo>
                  <a:lnTo>
                    <a:pt x="410" y="71"/>
                  </a:lnTo>
                  <a:lnTo>
                    <a:pt x="399" y="69"/>
                  </a:lnTo>
                  <a:lnTo>
                    <a:pt x="391" y="63"/>
                  </a:lnTo>
                  <a:lnTo>
                    <a:pt x="380" y="59"/>
                  </a:lnTo>
                  <a:lnTo>
                    <a:pt x="368" y="55"/>
                  </a:lnTo>
                  <a:lnTo>
                    <a:pt x="357" y="54"/>
                  </a:lnTo>
                  <a:lnTo>
                    <a:pt x="332" y="55"/>
                  </a:lnTo>
                  <a:lnTo>
                    <a:pt x="323" y="61"/>
                  </a:lnTo>
                  <a:lnTo>
                    <a:pt x="317" y="65"/>
                  </a:lnTo>
                  <a:lnTo>
                    <a:pt x="313" y="71"/>
                  </a:lnTo>
                  <a:lnTo>
                    <a:pt x="308" y="76"/>
                  </a:lnTo>
                  <a:lnTo>
                    <a:pt x="306" y="78"/>
                  </a:lnTo>
                  <a:lnTo>
                    <a:pt x="304" y="82"/>
                  </a:lnTo>
                  <a:lnTo>
                    <a:pt x="300" y="86"/>
                  </a:lnTo>
                  <a:lnTo>
                    <a:pt x="298" y="90"/>
                  </a:lnTo>
                  <a:lnTo>
                    <a:pt x="294" y="93"/>
                  </a:lnTo>
                  <a:lnTo>
                    <a:pt x="292" y="95"/>
                  </a:lnTo>
                  <a:lnTo>
                    <a:pt x="289" y="99"/>
                  </a:lnTo>
                  <a:lnTo>
                    <a:pt x="285" y="103"/>
                  </a:lnTo>
                  <a:lnTo>
                    <a:pt x="281" y="107"/>
                  </a:lnTo>
                  <a:lnTo>
                    <a:pt x="277" y="111"/>
                  </a:lnTo>
                  <a:lnTo>
                    <a:pt x="273" y="114"/>
                  </a:lnTo>
                  <a:lnTo>
                    <a:pt x="268" y="118"/>
                  </a:lnTo>
                  <a:lnTo>
                    <a:pt x="264" y="122"/>
                  </a:lnTo>
                  <a:lnTo>
                    <a:pt x="260" y="126"/>
                  </a:lnTo>
                  <a:lnTo>
                    <a:pt x="254" y="128"/>
                  </a:lnTo>
                  <a:lnTo>
                    <a:pt x="251" y="131"/>
                  </a:lnTo>
                  <a:lnTo>
                    <a:pt x="245" y="135"/>
                  </a:lnTo>
                  <a:lnTo>
                    <a:pt x="241" y="137"/>
                  </a:lnTo>
                  <a:lnTo>
                    <a:pt x="230" y="143"/>
                  </a:lnTo>
                  <a:lnTo>
                    <a:pt x="218" y="149"/>
                  </a:lnTo>
                  <a:lnTo>
                    <a:pt x="207" y="150"/>
                  </a:lnTo>
                  <a:lnTo>
                    <a:pt x="196" y="154"/>
                  </a:lnTo>
                  <a:lnTo>
                    <a:pt x="169" y="154"/>
                  </a:lnTo>
                  <a:lnTo>
                    <a:pt x="152" y="152"/>
                  </a:lnTo>
                  <a:lnTo>
                    <a:pt x="138" y="147"/>
                  </a:lnTo>
                  <a:lnTo>
                    <a:pt x="127" y="139"/>
                  </a:lnTo>
                  <a:lnTo>
                    <a:pt x="121" y="130"/>
                  </a:lnTo>
                  <a:lnTo>
                    <a:pt x="119" y="120"/>
                  </a:lnTo>
                  <a:lnTo>
                    <a:pt x="125" y="112"/>
                  </a:lnTo>
                  <a:lnTo>
                    <a:pt x="131" y="111"/>
                  </a:lnTo>
                  <a:lnTo>
                    <a:pt x="138" y="109"/>
                  </a:lnTo>
                  <a:lnTo>
                    <a:pt x="161" y="105"/>
                  </a:lnTo>
                  <a:lnTo>
                    <a:pt x="194" y="101"/>
                  </a:lnTo>
                  <a:lnTo>
                    <a:pt x="218" y="95"/>
                  </a:lnTo>
                  <a:lnTo>
                    <a:pt x="235" y="90"/>
                  </a:lnTo>
                  <a:lnTo>
                    <a:pt x="241" y="88"/>
                  </a:lnTo>
                  <a:lnTo>
                    <a:pt x="270" y="61"/>
                  </a:lnTo>
                  <a:lnTo>
                    <a:pt x="289" y="6"/>
                  </a:lnTo>
                  <a:lnTo>
                    <a:pt x="247" y="0"/>
                  </a:lnTo>
                  <a:lnTo>
                    <a:pt x="173" y="2"/>
                  </a:lnTo>
                  <a:lnTo>
                    <a:pt x="104" y="16"/>
                  </a:lnTo>
                  <a:close/>
                </a:path>
              </a:pathLst>
            </a:custGeom>
            <a:solidFill>
              <a:srgbClr val="544230">
                <a:alpha val="100000"/>
              </a:srgbClr>
            </a:solidFill>
            <a:ln w="9525">
              <a:noFill/>
            </a:ln>
          </p:spPr>
          <p:txBody>
            <a:bodyPr/>
            <a:p>
              <a:endParaRPr lang="zh-CN" altLang="en-US"/>
            </a:p>
          </p:txBody>
        </p:sp>
        <p:sp>
          <p:nvSpPr>
            <p:cNvPr id="83999" name="Freeform 66"/>
            <p:cNvSpPr/>
            <p:nvPr/>
          </p:nvSpPr>
          <p:spPr>
            <a:xfrm>
              <a:off x="5418" y="3288"/>
              <a:ext cx="507" cy="462"/>
            </a:xfrm>
            <a:custGeom>
              <a:avLst/>
              <a:gdLst>
                <a:gd name="txL" fmla="*/ 0 w 272"/>
                <a:gd name="txT" fmla="*/ 0 h 234"/>
                <a:gd name="txR" fmla="*/ 272 w 272"/>
                <a:gd name="txB" fmla="*/ 234 h 234"/>
              </a:gdLst>
              <a:ahLst/>
              <a:cxnLst>
                <a:cxn ang="0">
                  <a:pos x="28" y="557"/>
                </a:cxn>
                <a:cxn ang="0">
                  <a:pos x="65" y="592"/>
                </a:cxn>
                <a:cxn ang="0">
                  <a:pos x="117" y="624"/>
                </a:cxn>
                <a:cxn ang="0">
                  <a:pos x="153" y="648"/>
                </a:cxn>
                <a:cxn ang="0">
                  <a:pos x="198" y="675"/>
                </a:cxn>
                <a:cxn ang="0">
                  <a:pos x="265" y="705"/>
                </a:cxn>
                <a:cxn ang="0">
                  <a:pos x="365" y="732"/>
                </a:cxn>
                <a:cxn ang="0">
                  <a:pos x="522" y="732"/>
                </a:cxn>
                <a:cxn ang="0">
                  <a:pos x="639" y="675"/>
                </a:cxn>
                <a:cxn ang="0">
                  <a:pos x="675" y="640"/>
                </a:cxn>
                <a:cxn ang="0">
                  <a:pos x="699" y="592"/>
                </a:cxn>
                <a:cxn ang="0">
                  <a:pos x="733" y="557"/>
                </a:cxn>
                <a:cxn ang="0">
                  <a:pos x="785" y="468"/>
                </a:cxn>
                <a:cxn ang="0">
                  <a:pos x="829" y="296"/>
                </a:cxn>
                <a:cxn ang="0">
                  <a:pos x="805" y="253"/>
                </a:cxn>
                <a:cxn ang="0">
                  <a:pos x="680" y="401"/>
                </a:cxn>
                <a:cxn ang="0">
                  <a:pos x="652" y="120"/>
                </a:cxn>
                <a:cxn ang="0">
                  <a:pos x="623" y="156"/>
                </a:cxn>
                <a:cxn ang="0">
                  <a:pos x="580" y="245"/>
                </a:cxn>
                <a:cxn ang="0">
                  <a:pos x="522" y="269"/>
                </a:cxn>
                <a:cxn ang="0">
                  <a:pos x="498" y="188"/>
                </a:cxn>
                <a:cxn ang="0">
                  <a:pos x="475" y="164"/>
                </a:cxn>
                <a:cxn ang="0">
                  <a:pos x="395" y="371"/>
                </a:cxn>
                <a:cxn ang="0">
                  <a:pos x="375" y="288"/>
                </a:cxn>
                <a:cxn ang="0">
                  <a:pos x="358" y="207"/>
                </a:cxn>
                <a:cxn ang="0">
                  <a:pos x="317" y="180"/>
                </a:cxn>
                <a:cxn ang="0">
                  <a:pos x="257" y="229"/>
                </a:cxn>
                <a:cxn ang="0">
                  <a:pos x="250" y="195"/>
                </a:cxn>
                <a:cxn ang="0">
                  <a:pos x="278" y="120"/>
                </a:cxn>
                <a:cxn ang="0">
                  <a:pos x="302" y="89"/>
                </a:cxn>
                <a:cxn ang="0">
                  <a:pos x="337" y="67"/>
                </a:cxn>
                <a:cxn ang="0">
                  <a:pos x="514" y="32"/>
                </a:cxn>
                <a:cxn ang="0">
                  <a:pos x="705" y="0"/>
                </a:cxn>
                <a:cxn ang="0">
                  <a:pos x="813" y="132"/>
                </a:cxn>
                <a:cxn ang="0">
                  <a:pos x="945" y="280"/>
                </a:cxn>
                <a:cxn ang="0">
                  <a:pos x="800" y="584"/>
                </a:cxn>
                <a:cxn ang="0">
                  <a:pos x="792" y="667"/>
                </a:cxn>
                <a:cxn ang="0">
                  <a:pos x="761" y="772"/>
                </a:cxn>
                <a:cxn ang="0">
                  <a:pos x="719" y="845"/>
                </a:cxn>
                <a:cxn ang="0">
                  <a:pos x="688" y="881"/>
                </a:cxn>
                <a:cxn ang="0">
                  <a:pos x="615" y="912"/>
                </a:cxn>
                <a:cxn ang="0">
                  <a:pos x="410" y="912"/>
                </a:cxn>
                <a:cxn ang="0">
                  <a:pos x="212" y="861"/>
                </a:cxn>
                <a:cxn ang="0">
                  <a:pos x="145" y="823"/>
                </a:cxn>
                <a:cxn ang="0">
                  <a:pos x="93" y="796"/>
                </a:cxn>
                <a:cxn ang="0">
                  <a:pos x="39" y="756"/>
                </a:cxn>
                <a:cxn ang="0">
                  <a:pos x="0" y="732"/>
                </a:cxn>
                <a:cxn ang="0">
                  <a:pos x="7" y="541"/>
                </a:cxn>
              </a:cxnLst>
              <a:rect l="txL" t="txT" r="txR" b="txB"/>
              <a:pathLst>
                <a:path w="272" h="234">
                  <a:moveTo>
                    <a:pt x="2" y="139"/>
                  </a:moveTo>
                  <a:lnTo>
                    <a:pt x="8" y="143"/>
                  </a:lnTo>
                  <a:lnTo>
                    <a:pt x="11" y="147"/>
                  </a:lnTo>
                  <a:lnTo>
                    <a:pt x="19" y="152"/>
                  </a:lnTo>
                  <a:lnTo>
                    <a:pt x="29" y="158"/>
                  </a:lnTo>
                  <a:lnTo>
                    <a:pt x="34" y="160"/>
                  </a:lnTo>
                  <a:lnTo>
                    <a:pt x="38" y="164"/>
                  </a:lnTo>
                  <a:lnTo>
                    <a:pt x="44" y="166"/>
                  </a:lnTo>
                  <a:lnTo>
                    <a:pt x="49" y="169"/>
                  </a:lnTo>
                  <a:lnTo>
                    <a:pt x="57" y="173"/>
                  </a:lnTo>
                  <a:lnTo>
                    <a:pt x="63" y="175"/>
                  </a:lnTo>
                  <a:lnTo>
                    <a:pt x="76" y="181"/>
                  </a:lnTo>
                  <a:lnTo>
                    <a:pt x="91" y="186"/>
                  </a:lnTo>
                  <a:lnTo>
                    <a:pt x="105" y="188"/>
                  </a:lnTo>
                  <a:lnTo>
                    <a:pt x="120" y="190"/>
                  </a:lnTo>
                  <a:lnTo>
                    <a:pt x="150" y="188"/>
                  </a:lnTo>
                  <a:lnTo>
                    <a:pt x="179" y="177"/>
                  </a:lnTo>
                  <a:lnTo>
                    <a:pt x="184" y="173"/>
                  </a:lnTo>
                  <a:lnTo>
                    <a:pt x="188" y="167"/>
                  </a:lnTo>
                  <a:lnTo>
                    <a:pt x="194" y="164"/>
                  </a:lnTo>
                  <a:lnTo>
                    <a:pt x="198" y="158"/>
                  </a:lnTo>
                  <a:lnTo>
                    <a:pt x="201" y="152"/>
                  </a:lnTo>
                  <a:lnTo>
                    <a:pt x="207" y="148"/>
                  </a:lnTo>
                  <a:lnTo>
                    <a:pt x="211" y="143"/>
                  </a:lnTo>
                  <a:lnTo>
                    <a:pt x="213" y="139"/>
                  </a:lnTo>
                  <a:lnTo>
                    <a:pt x="226" y="120"/>
                  </a:lnTo>
                  <a:lnTo>
                    <a:pt x="234" y="103"/>
                  </a:lnTo>
                  <a:lnTo>
                    <a:pt x="239" y="76"/>
                  </a:lnTo>
                  <a:lnTo>
                    <a:pt x="236" y="69"/>
                  </a:lnTo>
                  <a:lnTo>
                    <a:pt x="232" y="65"/>
                  </a:lnTo>
                  <a:lnTo>
                    <a:pt x="226" y="65"/>
                  </a:lnTo>
                  <a:lnTo>
                    <a:pt x="196" y="103"/>
                  </a:lnTo>
                  <a:lnTo>
                    <a:pt x="196" y="29"/>
                  </a:lnTo>
                  <a:lnTo>
                    <a:pt x="188" y="31"/>
                  </a:lnTo>
                  <a:lnTo>
                    <a:pt x="182" y="34"/>
                  </a:lnTo>
                  <a:lnTo>
                    <a:pt x="179" y="40"/>
                  </a:lnTo>
                  <a:lnTo>
                    <a:pt x="175" y="46"/>
                  </a:lnTo>
                  <a:lnTo>
                    <a:pt x="167" y="63"/>
                  </a:lnTo>
                  <a:lnTo>
                    <a:pt x="150" y="97"/>
                  </a:lnTo>
                  <a:lnTo>
                    <a:pt x="150" y="69"/>
                  </a:lnTo>
                  <a:lnTo>
                    <a:pt x="146" y="57"/>
                  </a:lnTo>
                  <a:lnTo>
                    <a:pt x="143" y="48"/>
                  </a:lnTo>
                  <a:lnTo>
                    <a:pt x="141" y="44"/>
                  </a:lnTo>
                  <a:lnTo>
                    <a:pt x="137" y="42"/>
                  </a:lnTo>
                  <a:lnTo>
                    <a:pt x="127" y="40"/>
                  </a:lnTo>
                  <a:lnTo>
                    <a:pt x="114" y="95"/>
                  </a:lnTo>
                  <a:lnTo>
                    <a:pt x="110" y="105"/>
                  </a:lnTo>
                  <a:lnTo>
                    <a:pt x="108" y="74"/>
                  </a:lnTo>
                  <a:lnTo>
                    <a:pt x="106" y="65"/>
                  </a:lnTo>
                  <a:lnTo>
                    <a:pt x="103" y="53"/>
                  </a:lnTo>
                  <a:lnTo>
                    <a:pt x="99" y="48"/>
                  </a:lnTo>
                  <a:lnTo>
                    <a:pt x="91" y="46"/>
                  </a:lnTo>
                  <a:lnTo>
                    <a:pt x="80" y="50"/>
                  </a:lnTo>
                  <a:lnTo>
                    <a:pt x="74" y="59"/>
                  </a:lnTo>
                  <a:lnTo>
                    <a:pt x="68" y="74"/>
                  </a:lnTo>
                  <a:lnTo>
                    <a:pt x="72" y="50"/>
                  </a:lnTo>
                  <a:lnTo>
                    <a:pt x="74" y="40"/>
                  </a:lnTo>
                  <a:lnTo>
                    <a:pt x="80" y="31"/>
                  </a:lnTo>
                  <a:lnTo>
                    <a:pt x="84" y="27"/>
                  </a:lnTo>
                  <a:lnTo>
                    <a:pt x="87" y="23"/>
                  </a:lnTo>
                  <a:lnTo>
                    <a:pt x="91" y="21"/>
                  </a:lnTo>
                  <a:lnTo>
                    <a:pt x="97" y="17"/>
                  </a:lnTo>
                  <a:lnTo>
                    <a:pt x="129" y="12"/>
                  </a:lnTo>
                  <a:lnTo>
                    <a:pt x="148" y="8"/>
                  </a:lnTo>
                  <a:lnTo>
                    <a:pt x="163" y="21"/>
                  </a:lnTo>
                  <a:lnTo>
                    <a:pt x="203" y="0"/>
                  </a:lnTo>
                  <a:lnTo>
                    <a:pt x="228" y="8"/>
                  </a:lnTo>
                  <a:lnTo>
                    <a:pt x="234" y="34"/>
                  </a:lnTo>
                  <a:lnTo>
                    <a:pt x="270" y="48"/>
                  </a:lnTo>
                  <a:lnTo>
                    <a:pt x="272" y="72"/>
                  </a:lnTo>
                  <a:lnTo>
                    <a:pt x="264" y="107"/>
                  </a:lnTo>
                  <a:lnTo>
                    <a:pt x="230" y="150"/>
                  </a:lnTo>
                  <a:lnTo>
                    <a:pt x="230" y="160"/>
                  </a:lnTo>
                  <a:lnTo>
                    <a:pt x="228" y="171"/>
                  </a:lnTo>
                  <a:lnTo>
                    <a:pt x="224" y="185"/>
                  </a:lnTo>
                  <a:lnTo>
                    <a:pt x="219" y="198"/>
                  </a:lnTo>
                  <a:lnTo>
                    <a:pt x="211" y="211"/>
                  </a:lnTo>
                  <a:lnTo>
                    <a:pt x="207" y="217"/>
                  </a:lnTo>
                  <a:lnTo>
                    <a:pt x="201" y="223"/>
                  </a:lnTo>
                  <a:lnTo>
                    <a:pt x="198" y="226"/>
                  </a:lnTo>
                  <a:lnTo>
                    <a:pt x="190" y="230"/>
                  </a:lnTo>
                  <a:lnTo>
                    <a:pt x="177" y="234"/>
                  </a:lnTo>
                  <a:lnTo>
                    <a:pt x="158" y="234"/>
                  </a:lnTo>
                  <a:lnTo>
                    <a:pt x="118" y="234"/>
                  </a:lnTo>
                  <a:lnTo>
                    <a:pt x="78" y="226"/>
                  </a:lnTo>
                  <a:lnTo>
                    <a:pt x="61" y="221"/>
                  </a:lnTo>
                  <a:lnTo>
                    <a:pt x="48" y="215"/>
                  </a:lnTo>
                  <a:lnTo>
                    <a:pt x="42" y="211"/>
                  </a:lnTo>
                  <a:lnTo>
                    <a:pt x="36" y="209"/>
                  </a:lnTo>
                  <a:lnTo>
                    <a:pt x="27" y="204"/>
                  </a:lnTo>
                  <a:lnTo>
                    <a:pt x="19" y="198"/>
                  </a:lnTo>
                  <a:lnTo>
                    <a:pt x="11" y="194"/>
                  </a:lnTo>
                  <a:lnTo>
                    <a:pt x="4" y="190"/>
                  </a:lnTo>
                  <a:lnTo>
                    <a:pt x="0" y="188"/>
                  </a:lnTo>
                  <a:lnTo>
                    <a:pt x="2" y="139"/>
                  </a:lnTo>
                  <a:close/>
                </a:path>
              </a:pathLst>
            </a:custGeom>
            <a:solidFill>
              <a:srgbClr val="F59E92">
                <a:alpha val="100000"/>
              </a:srgbClr>
            </a:solidFill>
            <a:ln w="9525">
              <a:noFill/>
            </a:ln>
          </p:spPr>
          <p:txBody>
            <a:bodyPr/>
            <a:p>
              <a:endParaRPr lang="zh-CN" altLang="en-US"/>
            </a:p>
          </p:txBody>
        </p:sp>
        <p:sp>
          <p:nvSpPr>
            <p:cNvPr id="84000" name="Freeform 67"/>
            <p:cNvSpPr/>
            <p:nvPr/>
          </p:nvSpPr>
          <p:spPr>
            <a:xfrm>
              <a:off x="4470" y="5053"/>
              <a:ext cx="56" cy="253"/>
            </a:xfrm>
            <a:custGeom>
              <a:avLst/>
              <a:gdLst>
                <a:gd name="txL" fmla="*/ 0 w 30"/>
                <a:gd name="txT" fmla="*/ 0 h 129"/>
                <a:gd name="txR" fmla="*/ 30 w 30"/>
                <a:gd name="txB" fmla="*/ 129 h 129"/>
              </a:gdLst>
              <a:ahLst/>
              <a:cxnLst>
                <a:cxn ang="0">
                  <a:pos x="105" y="0"/>
                </a:cxn>
                <a:cxn ang="0">
                  <a:pos x="97" y="73"/>
                </a:cxn>
                <a:cxn ang="0">
                  <a:pos x="84" y="235"/>
                </a:cxn>
                <a:cxn ang="0">
                  <a:pos x="73" y="404"/>
                </a:cxn>
                <a:cxn ang="0">
                  <a:pos x="84" y="492"/>
                </a:cxn>
                <a:cxn ang="0">
                  <a:pos x="11" y="496"/>
                </a:cxn>
                <a:cxn ang="0">
                  <a:pos x="7" y="284"/>
                </a:cxn>
                <a:cxn ang="0">
                  <a:pos x="0" y="57"/>
                </a:cxn>
                <a:cxn ang="0">
                  <a:pos x="105" y="0"/>
                </a:cxn>
                <a:cxn ang="0">
                  <a:pos x="105" y="0"/>
                </a:cxn>
              </a:cxnLst>
              <a:rect l="txL" t="txT" r="txR" b="txB"/>
              <a:pathLst>
                <a:path w="30" h="129">
                  <a:moveTo>
                    <a:pt x="30" y="0"/>
                  </a:moveTo>
                  <a:lnTo>
                    <a:pt x="28" y="19"/>
                  </a:lnTo>
                  <a:lnTo>
                    <a:pt x="24" y="61"/>
                  </a:lnTo>
                  <a:lnTo>
                    <a:pt x="21" y="105"/>
                  </a:lnTo>
                  <a:lnTo>
                    <a:pt x="24" y="128"/>
                  </a:lnTo>
                  <a:lnTo>
                    <a:pt x="3" y="129"/>
                  </a:lnTo>
                  <a:lnTo>
                    <a:pt x="2" y="74"/>
                  </a:lnTo>
                  <a:lnTo>
                    <a:pt x="0" y="15"/>
                  </a:lnTo>
                  <a:lnTo>
                    <a:pt x="30" y="0"/>
                  </a:lnTo>
                  <a:close/>
                </a:path>
              </a:pathLst>
            </a:custGeom>
            <a:solidFill>
              <a:srgbClr val="5C0840">
                <a:alpha val="100000"/>
              </a:srgbClr>
            </a:solidFill>
            <a:ln w="9525">
              <a:noFill/>
            </a:ln>
          </p:spPr>
          <p:txBody>
            <a:bodyPr/>
            <a:p>
              <a:endParaRPr lang="zh-CN" altLang="en-US"/>
            </a:p>
          </p:txBody>
        </p:sp>
        <p:sp>
          <p:nvSpPr>
            <p:cNvPr id="84001" name="Freeform 68"/>
            <p:cNvSpPr/>
            <p:nvPr/>
          </p:nvSpPr>
          <p:spPr>
            <a:xfrm>
              <a:off x="2544" y="3291"/>
              <a:ext cx="840" cy="1102"/>
            </a:xfrm>
            <a:custGeom>
              <a:avLst/>
              <a:gdLst>
                <a:gd name="txL" fmla="*/ 0 w 450"/>
                <a:gd name="txT" fmla="*/ 0 h 559"/>
                <a:gd name="txR" fmla="*/ 450 w 450"/>
                <a:gd name="txB" fmla="*/ 559 h 559"/>
              </a:gdLst>
              <a:ahLst/>
              <a:cxnLst>
                <a:cxn ang="0">
                  <a:pos x="1238" y="1737"/>
                </a:cxn>
                <a:cxn ang="0">
                  <a:pos x="1223" y="1559"/>
                </a:cxn>
                <a:cxn ang="0">
                  <a:pos x="1191" y="1368"/>
                </a:cxn>
                <a:cxn ang="0">
                  <a:pos x="1163" y="1264"/>
                </a:cxn>
                <a:cxn ang="0">
                  <a:pos x="1139" y="1189"/>
                </a:cxn>
                <a:cxn ang="0">
                  <a:pos x="1111" y="1116"/>
                </a:cxn>
                <a:cxn ang="0">
                  <a:pos x="1077" y="1041"/>
                </a:cxn>
                <a:cxn ang="0">
                  <a:pos x="1045" y="960"/>
                </a:cxn>
                <a:cxn ang="0">
                  <a:pos x="1004" y="885"/>
                </a:cxn>
                <a:cxn ang="0">
                  <a:pos x="958" y="820"/>
                </a:cxn>
                <a:cxn ang="0">
                  <a:pos x="933" y="785"/>
                </a:cxn>
                <a:cxn ang="0">
                  <a:pos x="913" y="753"/>
                </a:cxn>
                <a:cxn ang="0">
                  <a:pos x="885" y="716"/>
                </a:cxn>
                <a:cxn ang="0">
                  <a:pos x="861" y="688"/>
                </a:cxn>
                <a:cxn ang="0">
                  <a:pos x="833" y="656"/>
                </a:cxn>
                <a:cxn ang="0">
                  <a:pos x="805" y="629"/>
                </a:cxn>
                <a:cxn ang="0">
                  <a:pos x="780" y="607"/>
                </a:cxn>
                <a:cxn ang="0">
                  <a:pos x="752" y="576"/>
                </a:cxn>
                <a:cxn ang="0">
                  <a:pos x="728" y="548"/>
                </a:cxn>
                <a:cxn ang="0">
                  <a:pos x="679" y="501"/>
                </a:cxn>
                <a:cxn ang="0">
                  <a:pos x="627" y="459"/>
                </a:cxn>
                <a:cxn ang="0">
                  <a:pos x="582" y="420"/>
                </a:cxn>
                <a:cxn ang="0">
                  <a:pos x="539" y="392"/>
                </a:cxn>
                <a:cxn ang="0">
                  <a:pos x="502" y="361"/>
                </a:cxn>
                <a:cxn ang="0">
                  <a:pos x="463" y="335"/>
                </a:cxn>
                <a:cxn ang="0">
                  <a:pos x="407" y="296"/>
                </a:cxn>
                <a:cxn ang="0">
                  <a:pos x="370" y="272"/>
                </a:cxn>
                <a:cxn ang="0">
                  <a:pos x="97" y="67"/>
                </a:cxn>
                <a:cxn ang="0">
                  <a:pos x="274" y="8"/>
                </a:cxn>
                <a:cxn ang="0">
                  <a:pos x="450" y="0"/>
                </a:cxn>
                <a:cxn ang="0">
                  <a:pos x="620" y="39"/>
                </a:cxn>
                <a:cxn ang="0">
                  <a:pos x="707" y="73"/>
                </a:cxn>
                <a:cxn ang="0">
                  <a:pos x="773" y="104"/>
                </a:cxn>
                <a:cxn ang="0">
                  <a:pos x="819" y="132"/>
                </a:cxn>
                <a:cxn ang="0">
                  <a:pos x="868" y="172"/>
                </a:cxn>
                <a:cxn ang="0">
                  <a:pos x="920" y="199"/>
                </a:cxn>
                <a:cxn ang="0">
                  <a:pos x="973" y="244"/>
                </a:cxn>
                <a:cxn ang="0">
                  <a:pos x="1025" y="288"/>
                </a:cxn>
                <a:cxn ang="0">
                  <a:pos x="1045" y="311"/>
                </a:cxn>
                <a:cxn ang="0">
                  <a:pos x="1070" y="341"/>
                </a:cxn>
                <a:cxn ang="0">
                  <a:pos x="1098" y="361"/>
                </a:cxn>
                <a:cxn ang="0">
                  <a:pos x="1133" y="392"/>
                </a:cxn>
                <a:cxn ang="0">
                  <a:pos x="1157" y="420"/>
                </a:cxn>
                <a:cxn ang="0">
                  <a:pos x="1185" y="451"/>
                </a:cxn>
                <a:cxn ang="0">
                  <a:pos x="1210" y="489"/>
                </a:cxn>
                <a:cxn ang="0">
                  <a:pos x="1238" y="517"/>
                </a:cxn>
                <a:cxn ang="0">
                  <a:pos x="1271" y="556"/>
                </a:cxn>
                <a:cxn ang="0">
                  <a:pos x="1295" y="591"/>
                </a:cxn>
                <a:cxn ang="0">
                  <a:pos x="1331" y="629"/>
                </a:cxn>
                <a:cxn ang="0">
                  <a:pos x="1355" y="672"/>
                </a:cxn>
                <a:cxn ang="0">
                  <a:pos x="1383" y="712"/>
                </a:cxn>
                <a:cxn ang="0">
                  <a:pos x="1568" y="1484"/>
                </a:cxn>
                <a:cxn ang="0">
                  <a:pos x="1404" y="2092"/>
                </a:cxn>
                <a:cxn ang="0">
                  <a:pos x="1223" y="2092"/>
                </a:cxn>
              </a:cxnLst>
              <a:rect l="txL" t="txT" r="txR" b="txB"/>
              <a:pathLst>
                <a:path w="450" h="559">
                  <a:moveTo>
                    <a:pt x="351" y="538"/>
                  </a:moveTo>
                  <a:lnTo>
                    <a:pt x="355" y="447"/>
                  </a:lnTo>
                  <a:lnTo>
                    <a:pt x="355" y="424"/>
                  </a:lnTo>
                  <a:lnTo>
                    <a:pt x="351" y="401"/>
                  </a:lnTo>
                  <a:lnTo>
                    <a:pt x="346" y="369"/>
                  </a:lnTo>
                  <a:lnTo>
                    <a:pt x="342" y="352"/>
                  </a:lnTo>
                  <a:lnTo>
                    <a:pt x="336" y="335"/>
                  </a:lnTo>
                  <a:lnTo>
                    <a:pt x="334" y="325"/>
                  </a:lnTo>
                  <a:lnTo>
                    <a:pt x="330" y="316"/>
                  </a:lnTo>
                  <a:lnTo>
                    <a:pt x="327" y="306"/>
                  </a:lnTo>
                  <a:lnTo>
                    <a:pt x="323" y="297"/>
                  </a:lnTo>
                  <a:lnTo>
                    <a:pt x="319" y="287"/>
                  </a:lnTo>
                  <a:lnTo>
                    <a:pt x="315" y="278"/>
                  </a:lnTo>
                  <a:lnTo>
                    <a:pt x="309" y="268"/>
                  </a:lnTo>
                  <a:lnTo>
                    <a:pt x="306" y="257"/>
                  </a:lnTo>
                  <a:lnTo>
                    <a:pt x="300" y="247"/>
                  </a:lnTo>
                  <a:lnTo>
                    <a:pt x="294" y="238"/>
                  </a:lnTo>
                  <a:lnTo>
                    <a:pt x="288" y="228"/>
                  </a:lnTo>
                  <a:lnTo>
                    <a:pt x="281" y="221"/>
                  </a:lnTo>
                  <a:lnTo>
                    <a:pt x="275" y="211"/>
                  </a:lnTo>
                  <a:lnTo>
                    <a:pt x="271" y="205"/>
                  </a:lnTo>
                  <a:lnTo>
                    <a:pt x="268" y="202"/>
                  </a:lnTo>
                  <a:lnTo>
                    <a:pt x="264" y="198"/>
                  </a:lnTo>
                  <a:lnTo>
                    <a:pt x="262" y="194"/>
                  </a:lnTo>
                  <a:lnTo>
                    <a:pt x="258" y="188"/>
                  </a:lnTo>
                  <a:lnTo>
                    <a:pt x="254" y="184"/>
                  </a:lnTo>
                  <a:lnTo>
                    <a:pt x="250" y="181"/>
                  </a:lnTo>
                  <a:lnTo>
                    <a:pt x="247" y="177"/>
                  </a:lnTo>
                  <a:lnTo>
                    <a:pt x="243" y="173"/>
                  </a:lnTo>
                  <a:lnTo>
                    <a:pt x="239" y="169"/>
                  </a:lnTo>
                  <a:lnTo>
                    <a:pt x="235" y="165"/>
                  </a:lnTo>
                  <a:lnTo>
                    <a:pt x="231" y="162"/>
                  </a:lnTo>
                  <a:lnTo>
                    <a:pt x="228" y="158"/>
                  </a:lnTo>
                  <a:lnTo>
                    <a:pt x="224" y="156"/>
                  </a:lnTo>
                  <a:lnTo>
                    <a:pt x="220" y="152"/>
                  </a:lnTo>
                  <a:lnTo>
                    <a:pt x="216" y="148"/>
                  </a:lnTo>
                  <a:lnTo>
                    <a:pt x="212" y="145"/>
                  </a:lnTo>
                  <a:lnTo>
                    <a:pt x="209" y="141"/>
                  </a:lnTo>
                  <a:lnTo>
                    <a:pt x="203" y="135"/>
                  </a:lnTo>
                  <a:lnTo>
                    <a:pt x="195" y="129"/>
                  </a:lnTo>
                  <a:lnTo>
                    <a:pt x="188" y="124"/>
                  </a:lnTo>
                  <a:lnTo>
                    <a:pt x="180" y="118"/>
                  </a:lnTo>
                  <a:lnTo>
                    <a:pt x="174" y="114"/>
                  </a:lnTo>
                  <a:lnTo>
                    <a:pt x="167" y="108"/>
                  </a:lnTo>
                  <a:lnTo>
                    <a:pt x="161" y="105"/>
                  </a:lnTo>
                  <a:lnTo>
                    <a:pt x="155" y="101"/>
                  </a:lnTo>
                  <a:lnTo>
                    <a:pt x="150" y="97"/>
                  </a:lnTo>
                  <a:lnTo>
                    <a:pt x="144" y="93"/>
                  </a:lnTo>
                  <a:lnTo>
                    <a:pt x="138" y="89"/>
                  </a:lnTo>
                  <a:lnTo>
                    <a:pt x="133" y="86"/>
                  </a:lnTo>
                  <a:lnTo>
                    <a:pt x="123" y="80"/>
                  </a:lnTo>
                  <a:lnTo>
                    <a:pt x="117" y="76"/>
                  </a:lnTo>
                  <a:lnTo>
                    <a:pt x="112" y="74"/>
                  </a:lnTo>
                  <a:lnTo>
                    <a:pt x="106" y="70"/>
                  </a:lnTo>
                  <a:lnTo>
                    <a:pt x="0" y="48"/>
                  </a:lnTo>
                  <a:lnTo>
                    <a:pt x="28" y="17"/>
                  </a:lnTo>
                  <a:lnTo>
                    <a:pt x="74" y="4"/>
                  </a:lnTo>
                  <a:lnTo>
                    <a:pt x="79" y="2"/>
                  </a:lnTo>
                  <a:lnTo>
                    <a:pt x="98" y="0"/>
                  </a:lnTo>
                  <a:lnTo>
                    <a:pt x="129" y="0"/>
                  </a:lnTo>
                  <a:lnTo>
                    <a:pt x="167" y="6"/>
                  </a:lnTo>
                  <a:lnTo>
                    <a:pt x="178" y="10"/>
                  </a:lnTo>
                  <a:lnTo>
                    <a:pt x="192" y="13"/>
                  </a:lnTo>
                  <a:lnTo>
                    <a:pt x="203" y="19"/>
                  </a:lnTo>
                  <a:lnTo>
                    <a:pt x="216" y="25"/>
                  </a:lnTo>
                  <a:lnTo>
                    <a:pt x="222" y="27"/>
                  </a:lnTo>
                  <a:lnTo>
                    <a:pt x="230" y="31"/>
                  </a:lnTo>
                  <a:lnTo>
                    <a:pt x="235" y="34"/>
                  </a:lnTo>
                  <a:lnTo>
                    <a:pt x="243" y="38"/>
                  </a:lnTo>
                  <a:lnTo>
                    <a:pt x="249" y="44"/>
                  </a:lnTo>
                  <a:lnTo>
                    <a:pt x="256" y="48"/>
                  </a:lnTo>
                  <a:lnTo>
                    <a:pt x="264" y="51"/>
                  </a:lnTo>
                  <a:lnTo>
                    <a:pt x="271" y="57"/>
                  </a:lnTo>
                  <a:lnTo>
                    <a:pt x="279" y="63"/>
                  </a:lnTo>
                  <a:lnTo>
                    <a:pt x="285" y="69"/>
                  </a:lnTo>
                  <a:lnTo>
                    <a:pt x="294" y="74"/>
                  </a:lnTo>
                  <a:lnTo>
                    <a:pt x="296" y="76"/>
                  </a:lnTo>
                  <a:lnTo>
                    <a:pt x="300" y="80"/>
                  </a:lnTo>
                  <a:lnTo>
                    <a:pt x="304" y="84"/>
                  </a:lnTo>
                  <a:lnTo>
                    <a:pt x="307" y="88"/>
                  </a:lnTo>
                  <a:lnTo>
                    <a:pt x="313" y="91"/>
                  </a:lnTo>
                  <a:lnTo>
                    <a:pt x="315" y="93"/>
                  </a:lnTo>
                  <a:lnTo>
                    <a:pt x="319" y="97"/>
                  </a:lnTo>
                  <a:lnTo>
                    <a:pt x="325" y="101"/>
                  </a:lnTo>
                  <a:lnTo>
                    <a:pt x="328" y="105"/>
                  </a:lnTo>
                  <a:lnTo>
                    <a:pt x="332" y="108"/>
                  </a:lnTo>
                  <a:lnTo>
                    <a:pt x="336" y="112"/>
                  </a:lnTo>
                  <a:lnTo>
                    <a:pt x="340" y="116"/>
                  </a:lnTo>
                  <a:lnTo>
                    <a:pt x="344" y="122"/>
                  </a:lnTo>
                  <a:lnTo>
                    <a:pt x="347" y="126"/>
                  </a:lnTo>
                  <a:lnTo>
                    <a:pt x="351" y="129"/>
                  </a:lnTo>
                  <a:lnTo>
                    <a:pt x="355" y="133"/>
                  </a:lnTo>
                  <a:lnTo>
                    <a:pt x="361" y="139"/>
                  </a:lnTo>
                  <a:lnTo>
                    <a:pt x="365" y="143"/>
                  </a:lnTo>
                  <a:lnTo>
                    <a:pt x="368" y="148"/>
                  </a:lnTo>
                  <a:lnTo>
                    <a:pt x="372" y="152"/>
                  </a:lnTo>
                  <a:lnTo>
                    <a:pt x="376" y="158"/>
                  </a:lnTo>
                  <a:lnTo>
                    <a:pt x="382" y="162"/>
                  </a:lnTo>
                  <a:lnTo>
                    <a:pt x="385" y="167"/>
                  </a:lnTo>
                  <a:lnTo>
                    <a:pt x="389" y="173"/>
                  </a:lnTo>
                  <a:lnTo>
                    <a:pt x="393" y="177"/>
                  </a:lnTo>
                  <a:lnTo>
                    <a:pt x="397" y="183"/>
                  </a:lnTo>
                  <a:lnTo>
                    <a:pt x="444" y="283"/>
                  </a:lnTo>
                  <a:lnTo>
                    <a:pt x="450" y="382"/>
                  </a:lnTo>
                  <a:lnTo>
                    <a:pt x="441" y="452"/>
                  </a:lnTo>
                  <a:lnTo>
                    <a:pt x="403" y="538"/>
                  </a:lnTo>
                  <a:lnTo>
                    <a:pt x="361" y="559"/>
                  </a:lnTo>
                  <a:lnTo>
                    <a:pt x="351" y="538"/>
                  </a:lnTo>
                  <a:close/>
                </a:path>
              </a:pathLst>
            </a:custGeom>
            <a:solidFill>
              <a:srgbClr val="B24C19">
                <a:alpha val="100000"/>
              </a:srgbClr>
            </a:solidFill>
            <a:ln w="9525">
              <a:noFill/>
            </a:ln>
          </p:spPr>
          <p:txBody>
            <a:bodyPr/>
            <a:p>
              <a:endParaRPr lang="zh-CN" altLang="en-US"/>
            </a:p>
          </p:txBody>
        </p:sp>
        <p:sp>
          <p:nvSpPr>
            <p:cNvPr id="84002" name="Freeform 69"/>
            <p:cNvSpPr/>
            <p:nvPr/>
          </p:nvSpPr>
          <p:spPr>
            <a:xfrm>
              <a:off x="3421" y="4622"/>
              <a:ext cx="284" cy="364"/>
            </a:xfrm>
            <a:custGeom>
              <a:avLst/>
              <a:gdLst>
                <a:gd name="txL" fmla="*/ 0 w 154"/>
                <a:gd name="txT" fmla="*/ 0 h 184"/>
                <a:gd name="txR" fmla="*/ 154 w 154"/>
                <a:gd name="txB" fmla="*/ 184 h 184"/>
              </a:gdLst>
              <a:ahLst/>
              <a:cxnLst>
                <a:cxn ang="0">
                  <a:pos x="229" y="0"/>
                </a:cxn>
                <a:cxn ang="0">
                  <a:pos x="181" y="156"/>
                </a:cxn>
                <a:cxn ang="0">
                  <a:pos x="166" y="160"/>
                </a:cxn>
                <a:cxn ang="0">
                  <a:pos x="142" y="184"/>
                </a:cxn>
                <a:cxn ang="0">
                  <a:pos x="122" y="200"/>
                </a:cxn>
                <a:cxn ang="0">
                  <a:pos x="101" y="224"/>
                </a:cxn>
                <a:cxn ang="0">
                  <a:pos x="85" y="243"/>
                </a:cxn>
                <a:cxn ang="0">
                  <a:pos x="57" y="267"/>
                </a:cxn>
                <a:cxn ang="0">
                  <a:pos x="0" y="380"/>
                </a:cxn>
                <a:cxn ang="0">
                  <a:pos x="0" y="439"/>
                </a:cxn>
                <a:cxn ang="0">
                  <a:pos x="7" y="473"/>
                </a:cxn>
                <a:cxn ang="0">
                  <a:pos x="20" y="504"/>
                </a:cxn>
                <a:cxn ang="0">
                  <a:pos x="37" y="520"/>
                </a:cxn>
                <a:cxn ang="0">
                  <a:pos x="52" y="532"/>
                </a:cxn>
                <a:cxn ang="0">
                  <a:pos x="85" y="548"/>
                </a:cxn>
                <a:cxn ang="0">
                  <a:pos x="122" y="540"/>
                </a:cxn>
                <a:cxn ang="0">
                  <a:pos x="157" y="520"/>
                </a:cxn>
                <a:cxn ang="0">
                  <a:pos x="142" y="532"/>
                </a:cxn>
                <a:cxn ang="0">
                  <a:pos x="136" y="548"/>
                </a:cxn>
                <a:cxn ang="0">
                  <a:pos x="122" y="580"/>
                </a:cxn>
                <a:cxn ang="0">
                  <a:pos x="129" y="623"/>
                </a:cxn>
                <a:cxn ang="0">
                  <a:pos x="142" y="653"/>
                </a:cxn>
                <a:cxn ang="0">
                  <a:pos x="149" y="669"/>
                </a:cxn>
                <a:cxn ang="0">
                  <a:pos x="231" y="712"/>
                </a:cxn>
                <a:cxn ang="0">
                  <a:pos x="337" y="720"/>
                </a:cxn>
                <a:cxn ang="0">
                  <a:pos x="467" y="580"/>
                </a:cxn>
                <a:cxn ang="0">
                  <a:pos x="524" y="423"/>
                </a:cxn>
                <a:cxn ang="0">
                  <a:pos x="491" y="273"/>
                </a:cxn>
                <a:cxn ang="0">
                  <a:pos x="367" y="251"/>
                </a:cxn>
                <a:cxn ang="0">
                  <a:pos x="350" y="267"/>
                </a:cxn>
                <a:cxn ang="0">
                  <a:pos x="330" y="297"/>
                </a:cxn>
                <a:cxn ang="0">
                  <a:pos x="323" y="305"/>
                </a:cxn>
                <a:cxn ang="0">
                  <a:pos x="310" y="317"/>
                </a:cxn>
                <a:cxn ang="0">
                  <a:pos x="330" y="216"/>
                </a:cxn>
                <a:cxn ang="0">
                  <a:pos x="343" y="125"/>
                </a:cxn>
                <a:cxn ang="0">
                  <a:pos x="286" y="8"/>
                </a:cxn>
                <a:cxn ang="0">
                  <a:pos x="229" y="0"/>
                </a:cxn>
                <a:cxn ang="0">
                  <a:pos x="229" y="0"/>
                </a:cxn>
              </a:cxnLst>
              <a:rect l="txL" t="txT" r="txR" b="txB"/>
              <a:pathLst>
                <a:path w="154" h="184">
                  <a:moveTo>
                    <a:pt x="67" y="0"/>
                  </a:moveTo>
                  <a:lnTo>
                    <a:pt x="53" y="40"/>
                  </a:lnTo>
                  <a:lnTo>
                    <a:pt x="49" y="41"/>
                  </a:lnTo>
                  <a:lnTo>
                    <a:pt x="42" y="47"/>
                  </a:lnTo>
                  <a:lnTo>
                    <a:pt x="36" y="51"/>
                  </a:lnTo>
                  <a:lnTo>
                    <a:pt x="30" y="57"/>
                  </a:lnTo>
                  <a:lnTo>
                    <a:pt x="25" y="62"/>
                  </a:lnTo>
                  <a:lnTo>
                    <a:pt x="17" y="68"/>
                  </a:lnTo>
                  <a:lnTo>
                    <a:pt x="0" y="97"/>
                  </a:lnTo>
                  <a:lnTo>
                    <a:pt x="0" y="112"/>
                  </a:lnTo>
                  <a:lnTo>
                    <a:pt x="2" y="121"/>
                  </a:lnTo>
                  <a:lnTo>
                    <a:pt x="6" y="129"/>
                  </a:lnTo>
                  <a:lnTo>
                    <a:pt x="11" y="133"/>
                  </a:lnTo>
                  <a:lnTo>
                    <a:pt x="15" y="136"/>
                  </a:lnTo>
                  <a:lnTo>
                    <a:pt x="25" y="140"/>
                  </a:lnTo>
                  <a:lnTo>
                    <a:pt x="36" y="138"/>
                  </a:lnTo>
                  <a:lnTo>
                    <a:pt x="46" y="133"/>
                  </a:lnTo>
                  <a:lnTo>
                    <a:pt x="42" y="136"/>
                  </a:lnTo>
                  <a:lnTo>
                    <a:pt x="40" y="140"/>
                  </a:lnTo>
                  <a:lnTo>
                    <a:pt x="36" y="148"/>
                  </a:lnTo>
                  <a:lnTo>
                    <a:pt x="38" y="159"/>
                  </a:lnTo>
                  <a:lnTo>
                    <a:pt x="42" y="167"/>
                  </a:lnTo>
                  <a:lnTo>
                    <a:pt x="44" y="171"/>
                  </a:lnTo>
                  <a:lnTo>
                    <a:pt x="68" y="182"/>
                  </a:lnTo>
                  <a:lnTo>
                    <a:pt x="99" y="184"/>
                  </a:lnTo>
                  <a:lnTo>
                    <a:pt x="137" y="148"/>
                  </a:lnTo>
                  <a:lnTo>
                    <a:pt x="154" y="108"/>
                  </a:lnTo>
                  <a:lnTo>
                    <a:pt x="144" y="70"/>
                  </a:lnTo>
                  <a:lnTo>
                    <a:pt x="108" y="64"/>
                  </a:lnTo>
                  <a:lnTo>
                    <a:pt x="103" y="68"/>
                  </a:lnTo>
                  <a:lnTo>
                    <a:pt x="97" y="76"/>
                  </a:lnTo>
                  <a:lnTo>
                    <a:pt x="95" y="78"/>
                  </a:lnTo>
                  <a:lnTo>
                    <a:pt x="91" y="81"/>
                  </a:lnTo>
                  <a:lnTo>
                    <a:pt x="97" y="55"/>
                  </a:lnTo>
                  <a:lnTo>
                    <a:pt x="101" y="32"/>
                  </a:lnTo>
                  <a:lnTo>
                    <a:pt x="84" y="2"/>
                  </a:lnTo>
                  <a:lnTo>
                    <a:pt x="67" y="0"/>
                  </a:lnTo>
                  <a:close/>
                </a:path>
              </a:pathLst>
            </a:custGeom>
            <a:solidFill>
              <a:srgbClr val="F59E92">
                <a:alpha val="100000"/>
              </a:srgbClr>
            </a:solidFill>
            <a:ln w="9525">
              <a:noFill/>
            </a:ln>
          </p:spPr>
          <p:txBody>
            <a:bodyPr/>
            <a:p>
              <a:endParaRPr lang="zh-CN" altLang="en-US"/>
            </a:p>
          </p:txBody>
        </p:sp>
        <p:sp>
          <p:nvSpPr>
            <p:cNvPr id="84003" name="Freeform 70"/>
            <p:cNvSpPr/>
            <p:nvPr/>
          </p:nvSpPr>
          <p:spPr>
            <a:xfrm>
              <a:off x="3332" y="4520"/>
              <a:ext cx="205" cy="261"/>
            </a:xfrm>
            <a:custGeom>
              <a:avLst/>
              <a:gdLst>
                <a:gd name="txL" fmla="*/ 0 w 110"/>
                <a:gd name="txT" fmla="*/ 0 h 133"/>
                <a:gd name="txR" fmla="*/ 110 w 110"/>
                <a:gd name="txB" fmla="*/ 133 h 133"/>
              </a:gdLst>
              <a:ahLst/>
              <a:cxnLst>
                <a:cxn ang="0">
                  <a:pos x="317" y="339"/>
                </a:cxn>
                <a:cxn ang="0">
                  <a:pos x="317" y="257"/>
                </a:cxn>
                <a:cxn ang="0">
                  <a:pos x="309" y="228"/>
                </a:cxn>
                <a:cxn ang="0">
                  <a:pos x="294" y="208"/>
                </a:cxn>
                <a:cxn ang="0">
                  <a:pos x="274" y="192"/>
                </a:cxn>
                <a:cxn ang="0">
                  <a:pos x="242" y="200"/>
                </a:cxn>
                <a:cxn ang="0">
                  <a:pos x="201" y="220"/>
                </a:cxn>
                <a:cxn ang="0">
                  <a:pos x="185" y="235"/>
                </a:cxn>
                <a:cxn ang="0">
                  <a:pos x="164" y="251"/>
                </a:cxn>
                <a:cxn ang="0">
                  <a:pos x="142" y="273"/>
                </a:cxn>
                <a:cxn ang="0">
                  <a:pos x="132" y="292"/>
                </a:cxn>
                <a:cxn ang="0">
                  <a:pos x="97" y="347"/>
                </a:cxn>
                <a:cxn ang="0">
                  <a:pos x="69" y="396"/>
                </a:cxn>
                <a:cxn ang="0">
                  <a:pos x="60" y="440"/>
                </a:cxn>
                <a:cxn ang="0">
                  <a:pos x="52" y="512"/>
                </a:cxn>
                <a:cxn ang="0">
                  <a:pos x="0" y="440"/>
                </a:cxn>
                <a:cxn ang="0">
                  <a:pos x="45" y="220"/>
                </a:cxn>
                <a:cxn ang="0">
                  <a:pos x="222" y="104"/>
                </a:cxn>
                <a:cxn ang="0">
                  <a:pos x="274" y="0"/>
                </a:cxn>
                <a:cxn ang="0">
                  <a:pos x="354" y="24"/>
                </a:cxn>
                <a:cxn ang="0">
                  <a:pos x="382" y="143"/>
                </a:cxn>
                <a:cxn ang="0">
                  <a:pos x="375" y="300"/>
                </a:cxn>
                <a:cxn ang="0">
                  <a:pos x="317" y="339"/>
                </a:cxn>
                <a:cxn ang="0">
                  <a:pos x="317" y="339"/>
                </a:cxn>
              </a:cxnLst>
              <a:rect l="txL" t="txT" r="txR" b="txB"/>
              <a:pathLst>
                <a:path w="110" h="133">
                  <a:moveTo>
                    <a:pt x="91" y="88"/>
                  </a:moveTo>
                  <a:lnTo>
                    <a:pt x="91" y="67"/>
                  </a:lnTo>
                  <a:lnTo>
                    <a:pt x="89" y="59"/>
                  </a:lnTo>
                  <a:lnTo>
                    <a:pt x="85" y="54"/>
                  </a:lnTo>
                  <a:lnTo>
                    <a:pt x="79" y="50"/>
                  </a:lnTo>
                  <a:lnTo>
                    <a:pt x="70" y="52"/>
                  </a:lnTo>
                  <a:lnTo>
                    <a:pt x="58" y="57"/>
                  </a:lnTo>
                  <a:lnTo>
                    <a:pt x="53" y="61"/>
                  </a:lnTo>
                  <a:lnTo>
                    <a:pt x="47" y="65"/>
                  </a:lnTo>
                  <a:lnTo>
                    <a:pt x="41" y="71"/>
                  </a:lnTo>
                  <a:lnTo>
                    <a:pt x="38" y="76"/>
                  </a:lnTo>
                  <a:lnTo>
                    <a:pt x="28" y="90"/>
                  </a:lnTo>
                  <a:lnTo>
                    <a:pt x="20" y="103"/>
                  </a:lnTo>
                  <a:lnTo>
                    <a:pt x="17" y="114"/>
                  </a:lnTo>
                  <a:lnTo>
                    <a:pt x="15" y="133"/>
                  </a:lnTo>
                  <a:lnTo>
                    <a:pt x="0" y="114"/>
                  </a:lnTo>
                  <a:lnTo>
                    <a:pt x="13" y="57"/>
                  </a:lnTo>
                  <a:lnTo>
                    <a:pt x="64" y="27"/>
                  </a:lnTo>
                  <a:lnTo>
                    <a:pt x="79" y="0"/>
                  </a:lnTo>
                  <a:lnTo>
                    <a:pt x="102" y="6"/>
                  </a:lnTo>
                  <a:lnTo>
                    <a:pt x="110" y="37"/>
                  </a:lnTo>
                  <a:lnTo>
                    <a:pt x="108" y="78"/>
                  </a:lnTo>
                  <a:lnTo>
                    <a:pt x="91" y="88"/>
                  </a:lnTo>
                  <a:close/>
                </a:path>
              </a:pathLst>
            </a:custGeom>
            <a:solidFill>
              <a:srgbClr val="F59E92">
                <a:alpha val="100000"/>
              </a:srgbClr>
            </a:solidFill>
            <a:ln w="9525">
              <a:noFill/>
            </a:ln>
          </p:spPr>
          <p:txBody>
            <a:bodyPr/>
            <a:p>
              <a:endParaRPr lang="zh-CN" altLang="en-US"/>
            </a:p>
          </p:txBody>
        </p:sp>
        <p:sp>
          <p:nvSpPr>
            <p:cNvPr id="84004" name="Freeform 71"/>
            <p:cNvSpPr/>
            <p:nvPr/>
          </p:nvSpPr>
          <p:spPr>
            <a:xfrm>
              <a:off x="3272" y="4331"/>
              <a:ext cx="574" cy="366"/>
            </a:xfrm>
            <a:custGeom>
              <a:avLst/>
              <a:gdLst>
                <a:gd name="txL" fmla="*/ 0 w 308"/>
                <a:gd name="txT" fmla="*/ 0 h 187"/>
                <a:gd name="txR" fmla="*/ 308 w 308"/>
                <a:gd name="txB" fmla="*/ 187 h 187"/>
              </a:gdLst>
              <a:ahLst/>
              <a:cxnLst>
                <a:cxn ang="0">
                  <a:pos x="708" y="45"/>
                </a:cxn>
                <a:cxn ang="0">
                  <a:pos x="285" y="0"/>
                </a:cxn>
                <a:cxn ang="0">
                  <a:pos x="0" y="388"/>
                </a:cxn>
                <a:cxn ang="0">
                  <a:pos x="60" y="589"/>
                </a:cxn>
                <a:cxn ang="0">
                  <a:pos x="337" y="483"/>
                </a:cxn>
                <a:cxn ang="0">
                  <a:pos x="226" y="497"/>
                </a:cxn>
                <a:cxn ang="0">
                  <a:pos x="153" y="444"/>
                </a:cxn>
                <a:cxn ang="0">
                  <a:pos x="173" y="372"/>
                </a:cxn>
                <a:cxn ang="0">
                  <a:pos x="198" y="329"/>
                </a:cxn>
                <a:cxn ang="0">
                  <a:pos x="218" y="299"/>
                </a:cxn>
                <a:cxn ang="0">
                  <a:pos x="246" y="272"/>
                </a:cxn>
                <a:cxn ang="0">
                  <a:pos x="270" y="241"/>
                </a:cxn>
                <a:cxn ang="0">
                  <a:pos x="306" y="215"/>
                </a:cxn>
                <a:cxn ang="0">
                  <a:pos x="345" y="192"/>
                </a:cxn>
                <a:cxn ang="0">
                  <a:pos x="395" y="160"/>
                </a:cxn>
                <a:cxn ang="0">
                  <a:pos x="527" y="141"/>
                </a:cxn>
                <a:cxn ang="0">
                  <a:pos x="667" y="176"/>
                </a:cxn>
                <a:cxn ang="0">
                  <a:pos x="712" y="215"/>
                </a:cxn>
                <a:cxn ang="0">
                  <a:pos x="753" y="249"/>
                </a:cxn>
                <a:cxn ang="0">
                  <a:pos x="785" y="288"/>
                </a:cxn>
                <a:cxn ang="0">
                  <a:pos x="827" y="433"/>
                </a:cxn>
                <a:cxn ang="0">
                  <a:pos x="792" y="532"/>
                </a:cxn>
                <a:cxn ang="0">
                  <a:pos x="760" y="581"/>
                </a:cxn>
                <a:cxn ang="0">
                  <a:pos x="732" y="628"/>
                </a:cxn>
                <a:cxn ang="0">
                  <a:pos x="708" y="652"/>
                </a:cxn>
                <a:cxn ang="0">
                  <a:pos x="852" y="636"/>
                </a:cxn>
                <a:cxn ang="0">
                  <a:pos x="1025" y="671"/>
                </a:cxn>
                <a:cxn ang="0">
                  <a:pos x="1070" y="716"/>
                </a:cxn>
                <a:cxn ang="0">
                  <a:pos x="1057" y="636"/>
                </a:cxn>
                <a:cxn ang="0">
                  <a:pos x="1018" y="505"/>
                </a:cxn>
                <a:cxn ang="0">
                  <a:pos x="990" y="403"/>
                </a:cxn>
                <a:cxn ang="0">
                  <a:pos x="857" y="119"/>
                </a:cxn>
              </a:cxnLst>
              <a:rect l="txL" t="txT" r="txR" b="txB"/>
              <a:pathLst>
                <a:path w="308" h="187">
                  <a:moveTo>
                    <a:pt x="247" y="31"/>
                  </a:moveTo>
                  <a:lnTo>
                    <a:pt x="204" y="12"/>
                  </a:lnTo>
                  <a:lnTo>
                    <a:pt x="145" y="0"/>
                  </a:lnTo>
                  <a:lnTo>
                    <a:pt x="82" y="0"/>
                  </a:lnTo>
                  <a:lnTo>
                    <a:pt x="21" y="35"/>
                  </a:lnTo>
                  <a:lnTo>
                    <a:pt x="0" y="101"/>
                  </a:lnTo>
                  <a:lnTo>
                    <a:pt x="4" y="141"/>
                  </a:lnTo>
                  <a:lnTo>
                    <a:pt x="17" y="154"/>
                  </a:lnTo>
                  <a:lnTo>
                    <a:pt x="55" y="156"/>
                  </a:lnTo>
                  <a:lnTo>
                    <a:pt x="97" y="126"/>
                  </a:lnTo>
                  <a:lnTo>
                    <a:pt x="88" y="128"/>
                  </a:lnTo>
                  <a:lnTo>
                    <a:pt x="65" y="130"/>
                  </a:lnTo>
                  <a:lnTo>
                    <a:pt x="48" y="124"/>
                  </a:lnTo>
                  <a:lnTo>
                    <a:pt x="44" y="116"/>
                  </a:lnTo>
                  <a:lnTo>
                    <a:pt x="46" y="105"/>
                  </a:lnTo>
                  <a:lnTo>
                    <a:pt x="50" y="97"/>
                  </a:lnTo>
                  <a:lnTo>
                    <a:pt x="53" y="90"/>
                  </a:lnTo>
                  <a:lnTo>
                    <a:pt x="57" y="86"/>
                  </a:lnTo>
                  <a:lnTo>
                    <a:pt x="59" y="82"/>
                  </a:lnTo>
                  <a:lnTo>
                    <a:pt x="63" y="78"/>
                  </a:lnTo>
                  <a:lnTo>
                    <a:pt x="67" y="75"/>
                  </a:lnTo>
                  <a:lnTo>
                    <a:pt x="71" y="71"/>
                  </a:lnTo>
                  <a:lnTo>
                    <a:pt x="74" y="65"/>
                  </a:lnTo>
                  <a:lnTo>
                    <a:pt x="78" y="63"/>
                  </a:lnTo>
                  <a:lnTo>
                    <a:pt x="84" y="59"/>
                  </a:lnTo>
                  <a:lnTo>
                    <a:pt x="88" y="56"/>
                  </a:lnTo>
                  <a:lnTo>
                    <a:pt x="93" y="52"/>
                  </a:lnTo>
                  <a:lnTo>
                    <a:pt x="99" y="50"/>
                  </a:lnTo>
                  <a:lnTo>
                    <a:pt x="103" y="46"/>
                  </a:lnTo>
                  <a:lnTo>
                    <a:pt x="114" y="42"/>
                  </a:lnTo>
                  <a:lnTo>
                    <a:pt x="128" y="38"/>
                  </a:lnTo>
                  <a:lnTo>
                    <a:pt x="152" y="37"/>
                  </a:lnTo>
                  <a:lnTo>
                    <a:pt x="177" y="42"/>
                  </a:lnTo>
                  <a:lnTo>
                    <a:pt x="192" y="46"/>
                  </a:lnTo>
                  <a:lnTo>
                    <a:pt x="198" y="50"/>
                  </a:lnTo>
                  <a:lnTo>
                    <a:pt x="205" y="56"/>
                  </a:lnTo>
                  <a:lnTo>
                    <a:pt x="213" y="59"/>
                  </a:lnTo>
                  <a:lnTo>
                    <a:pt x="217" y="65"/>
                  </a:lnTo>
                  <a:lnTo>
                    <a:pt x="223" y="69"/>
                  </a:lnTo>
                  <a:lnTo>
                    <a:pt x="226" y="75"/>
                  </a:lnTo>
                  <a:lnTo>
                    <a:pt x="236" y="94"/>
                  </a:lnTo>
                  <a:lnTo>
                    <a:pt x="238" y="113"/>
                  </a:lnTo>
                  <a:lnTo>
                    <a:pt x="232" y="132"/>
                  </a:lnTo>
                  <a:lnTo>
                    <a:pt x="228" y="139"/>
                  </a:lnTo>
                  <a:lnTo>
                    <a:pt x="224" y="147"/>
                  </a:lnTo>
                  <a:lnTo>
                    <a:pt x="219" y="152"/>
                  </a:lnTo>
                  <a:lnTo>
                    <a:pt x="215" y="158"/>
                  </a:lnTo>
                  <a:lnTo>
                    <a:pt x="211" y="164"/>
                  </a:lnTo>
                  <a:lnTo>
                    <a:pt x="207" y="168"/>
                  </a:lnTo>
                  <a:lnTo>
                    <a:pt x="204" y="170"/>
                  </a:lnTo>
                  <a:lnTo>
                    <a:pt x="217" y="168"/>
                  </a:lnTo>
                  <a:lnTo>
                    <a:pt x="245" y="166"/>
                  </a:lnTo>
                  <a:lnTo>
                    <a:pt x="280" y="170"/>
                  </a:lnTo>
                  <a:lnTo>
                    <a:pt x="295" y="175"/>
                  </a:lnTo>
                  <a:lnTo>
                    <a:pt x="302" y="181"/>
                  </a:lnTo>
                  <a:lnTo>
                    <a:pt x="308" y="187"/>
                  </a:lnTo>
                  <a:lnTo>
                    <a:pt x="308" y="179"/>
                  </a:lnTo>
                  <a:lnTo>
                    <a:pt x="304" y="166"/>
                  </a:lnTo>
                  <a:lnTo>
                    <a:pt x="299" y="149"/>
                  </a:lnTo>
                  <a:lnTo>
                    <a:pt x="293" y="132"/>
                  </a:lnTo>
                  <a:lnTo>
                    <a:pt x="289" y="116"/>
                  </a:lnTo>
                  <a:lnTo>
                    <a:pt x="285" y="105"/>
                  </a:lnTo>
                  <a:lnTo>
                    <a:pt x="285" y="101"/>
                  </a:lnTo>
                  <a:lnTo>
                    <a:pt x="247" y="31"/>
                  </a:lnTo>
                  <a:close/>
                </a:path>
              </a:pathLst>
            </a:custGeom>
            <a:solidFill>
              <a:srgbClr val="F59E92">
                <a:alpha val="100000"/>
              </a:srgbClr>
            </a:solidFill>
            <a:ln w="9525">
              <a:noFill/>
            </a:ln>
          </p:spPr>
          <p:txBody>
            <a:bodyPr/>
            <a:p>
              <a:endParaRPr lang="zh-CN" altLang="en-US"/>
            </a:p>
          </p:txBody>
        </p:sp>
        <p:sp>
          <p:nvSpPr>
            <p:cNvPr id="84005" name="Freeform 72"/>
            <p:cNvSpPr/>
            <p:nvPr/>
          </p:nvSpPr>
          <p:spPr>
            <a:xfrm>
              <a:off x="3100" y="2897"/>
              <a:ext cx="952" cy="951"/>
            </a:xfrm>
            <a:custGeom>
              <a:avLst/>
              <a:gdLst>
                <a:gd name="txL" fmla="*/ 0 w 509"/>
                <a:gd name="txT" fmla="*/ 0 h 480"/>
                <a:gd name="txR" fmla="*/ 509 w 509"/>
                <a:gd name="txB" fmla="*/ 480 h 480"/>
              </a:gdLst>
              <a:ahLst/>
              <a:cxnLst>
                <a:cxn ang="0">
                  <a:pos x="1781" y="311"/>
                </a:cxn>
                <a:cxn ang="0">
                  <a:pos x="1416" y="0"/>
                </a:cxn>
                <a:cxn ang="0">
                  <a:pos x="385" y="529"/>
                </a:cxn>
                <a:cxn ang="0">
                  <a:pos x="60" y="731"/>
                </a:cxn>
                <a:cxn ang="0">
                  <a:pos x="0" y="1096"/>
                </a:cxn>
                <a:cxn ang="0">
                  <a:pos x="206" y="1280"/>
                </a:cxn>
                <a:cxn ang="0">
                  <a:pos x="378" y="1573"/>
                </a:cxn>
                <a:cxn ang="0">
                  <a:pos x="419" y="1567"/>
                </a:cxn>
                <a:cxn ang="0">
                  <a:pos x="511" y="1417"/>
                </a:cxn>
                <a:cxn ang="0">
                  <a:pos x="612" y="1543"/>
                </a:cxn>
                <a:cxn ang="0">
                  <a:pos x="767" y="1700"/>
                </a:cxn>
                <a:cxn ang="0">
                  <a:pos x="1036" y="1817"/>
                </a:cxn>
                <a:cxn ang="0">
                  <a:pos x="1390" y="1884"/>
                </a:cxn>
                <a:cxn ang="0">
                  <a:pos x="1438" y="1724"/>
                </a:cxn>
                <a:cxn ang="0">
                  <a:pos x="1249" y="1428"/>
                </a:cxn>
                <a:cxn ang="0">
                  <a:pos x="1423" y="915"/>
                </a:cxn>
                <a:cxn ang="0">
                  <a:pos x="1781" y="311"/>
                </a:cxn>
                <a:cxn ang="0">
                  <a:pos x="1781" y="311"/>
                </a:cxn>
              </a:cxnLst>
              <a:rect l="txL" t="txT" r="txR" b="txB"/>
              <a:pathLst>
                <a:path w="509" h="480">
                  <a:moveTo>
                    <a:pt x="509" y="79"/>
                  </a:moveTo>
                  <a:lnTo>
                    <a:pt x="405" y="0"/>
                  </a:lnTo>
                  <a:lnTo>
                    <a:pt x="110" y="135"/>
                  </a:lnTo>
                  <a:lnTo>
                    <a:pt x="17" y="186"/>
                  </a:lnTo>
                  <a:lnTo>
                    <a:pt x="0" y="279"/>
                  </a:lnTo>
                  <a:lnTo>
                    <a:pt x="59" y="326"/>
                  </a:lnTo>
                  <a:lnTo>
                    <a:pt x="108" y="401"/>
                  </a:lnTo>
                  <a:lnTo>
                    <a:pt x="120" y="399"/>
                  </a:lnTo>
                  <a:lnTo>
                    <a:pt x="146" y="361"/>
                  </a:lnTo>
                  <a:lnTo>
                    <a:pt x="175" y="393"/>
                  </a:lnTo>
                  <a:lnTo>
                    <a:pt x="219" y="433"/>
                  </a:lnTo>
                  <a:lnTo>
                    <a:pt x="296" y="463"/>
                  </a:lnTo>
                  <a:lnTo>
                    <a:pt x="397" y="480"/>
                  </a:lnTo>
                  <a:lnTo>
                    <a:pt x="411" y="439"/>
                  </a:lnTo>
                  <a:lnTo>
                    <a:pt x="357" y="364"/>
                  </a:lnTo>
                  <a:lnTo>
                    <a:pt x="407" y="233"/>
                  </a:lnTo>
                  <a:lnTo>
                    <a:pt x="509" y="79"/>
                  </a:lnTo>
                  <a:close/>
                </a:path>
              </a:pathLst>
            </a:custGeom>
            <a:solidFill>
              <a:srgbClr val="FFBCB1">
                <a:alpha val="100000"/>
              </a:srgbClr>
            </a:solidFill>
            <a:ln w="9525">
              <a:noFill/>
            </a:ln>
          </p:spPr>
          <p:txBody>
            <a:bodyPr/>
            <a:p>
              <a:endParaRPr lang="zh-CN" altLang="en-US"/>
            </a:p>
          </p:txBody>
        </p:sp>
        <p:sp>
          <p:nvSpPr>
            <p:cNvPr id="84006" name="Freeform 73"/>
            <p:cNvSpPr/>
            <p:nvPr/>
          </p:nvSpPr>
          <p:spPr>
            <a:xfrm>
              <a:off x="3104" y="3196"/>
              <a:ext cx="787" cy="652"/>
            </a:xfrm>
            <a:custGeom>
              <a:avLst/>
              <a:gdLst>
                <a:gd name="txL" fmla="*/ 0 w 422"/>
                <a:gd name="txT" fmla="*/ 0 h 328"/>
                <a:gd name="txR" fmla="*/ 422 w 422"/>
                <a:gd name="txB" fmla="*/ 328 h 328"/>
              </a:gdLst>
              <a:ahLst/>
              <a:cxnLst>
                <a:cxn ang="0">
                  <a:pos x="507" y="83"/>
                </a:cxn>
                <a:cxn ang="0">
                  <a:pos x="535" y="193"/>
                </a:cxn>
                <a:cxn ang="0">
                  <a:pos x="567" y="300"/>
                </a:cxn>
                <a:cxn ang="0">
                  <a:pos x="615" y="427"/>
                </a:cxn>
                <a:cxn ang="0">
                  <a:pos x="668" y="537"/>
                </a:cxn>
                <a:cxn ang="0">
                  <a:pos x="712" y="644"/>
                </a:cxn>
                <a:cxn ang="0">
                  <a:pos x="765" y="735"/>
                </a:cxn>
                <a:cxn ang="0">
                  <a:pos x="800" y="771"/>
                </a:cxn>
                <a:cxn ang="0">
                  <a:pos x="824" y="811"/>
                </a:cxn>
                <a:cxn ang="0">
                  <a:pos x="852" y="845"/>
                </a:cxn>
                <a:cxn ang="0">
                  <a:pos x="888" y="885"/>
                </a:cxn>
                <a:cxn ang="0">
                  <a:pos x="912" y="912"/>
                </a:cxn>
                <a:cxn ang="0">
                  <a:pos x="946" y="944"/>
                </a:cxn>
                <a:cxn ang="0">
                  <a:pos x="977" y="976"/>
                </a:cxn>
                <a:cxn ang="0">
                  <a:pos x="1013" y="996"/>
                </a:cxn>
                <a:cxn ang="0">
                  <a:pos x="1042" y="1028"/>
                </a:cxn>
                <a:cxn ang="0">
                  <a:pos x="1078" y="1052"/>
                </a:cxn>
                <a:cxn ang="0">
                  <a:pos x="1145" y="1087"/>
                </a:cxn>
                <a:cxn ang="0">
                  <a:pos x="1218" y="1135"/>
                </a:cxn>
                <a:cxn ang="0">
                  <a:pos x="1291" y="1161"/>
                </a:cxn>
                <a:cxn ang="0">
                  <a:pos x="1367" y="1193"/>
                </a:cxn>
                <a:cxn ang="0">
                  <a:pos x="1447" y="1221"/>
                </a:cxn>
                <a:cxn ang="0">
                  <a:pos x="1468" y="1244"/>
                </a:cxn>
                <a:cxn ang="0">
                  <a:pos x="1440" y="1268"/>
                </a:cxn>
                <a:cxn ang="0">
                  <a:pos x="1395" y="1288"/>
                </a:cxn>
                <a:cxn ang="0">
                  <a:pos x="1169" y="1276"/>
                </a:cxn>
                <a:cxn ang="0">
                  <a:pos x="675" y="1044"/>
                </a:cxn>
                <a:cxn ang="0">
                  <a:pos x="463" y="900"/>
                </a:cxn>
                <a:cxn ang="0">
                  <a:pos x="310" y="900"/>
                </a:cxn>
                <a:cxn ang="0">
                  <a:pos x="0" y="501"/>
                </a:cxn>
                <a:cxn ang="0">
                  <a:pos x="80" y="95"/>
                </a:cxn>
                <a:cxn ang="0">
                  <a:pos x="490" y="0"/>
                </a:cxn>
              </a:cxnLst>
              <a:rect l="txL" t="txT" r="txR" b="txB"/>
              <a:pathLst>
                <a:path w="422" h="328">
                  <a:moveTo>
                    <a:pt x="141" y="0"/>
                  </a:moveTo>
                  <a:lnTo>
                    <a:pt x="146" y="21"/>
                  </a:lnTo>
                  <a:lnTo>
                    <a:pt x="152" y="40"/>
                  </a:lnTo>
                  <a:lnTo>
                    <a:pt x="154" y="49"/>
                  </a:lnTo>
                  <a:lnTo>
                    <a:pt x="158" y="59"/>
                  </a:lnTo>
                  <a:lnTo>
                    <a:pt x="163" y="76"/>
                  </a:lnTo>
                  <a:lnTo>
                    <a:pt x="171" y="91"/>
                  </a:lnTo>
                  <a:lnTo>
                    <a:pt x="177" y="108"/>
                  </a:lnTo>
                  <a:lnTo>
                    <a:pt x="184" y="121"/>
                  </a:lnTo>
                  <a:lnTo>
                    <a:pt x="192" y="136"/>
                  </a:lnTo>
                  <a:lnTo>
                    <a:pt x="199" y="150"/>
                  </a:lnTo>
                  <a:lnTo>
                    <a:pt x="205" y="163"/>
                  </a:lnTo>
                  <a:lnTo>
                    <a:pt x="213" y="174"/>
                  </a:lnTo>
                  <a:lnTo>
                    <a:pt x="220" y="186"/>
                  </a:lnTo>
                  <a:lnTo>
                    <a:pt x="226" y="190"/>
                  </a:lnTo>
                  <a:lnTo>
                    <a:pt x="230" y="195"/>
                  </a:lnTo>
                  <a:lnTo>
                    <a:pt x="234" y="201"/>
                  </a:lnTo>
                  <a:lnTo>
                    <a:pt x="237" y="205"/>
                  </a:lnTo>
                  <a:lnTo>
                    <a:pt x="241" y="211"/>
                  </a:lnTo>
                  <a:lnTo>
                    <a:pt x="245" y="214"/>
                  </a:lnTo>
                  <a:lnTo>
                    <a:pt x="251" y="218"/>
                  </a:lnTo>
                  <a:lnTo>
                    <a:pt x="255" y="224"/>
                  </a:lnTo>
                  <a:lnTo>
                    <a:pt x="258" y="228"/>
                  </a:lnTo>
                  <a:lnTo>
                    <a:pt x="262" y="231"/>
                  </a:lnTo>
                  <a:lnTo>
                    <a:pt x="268" y="235"/>
                  </a:lnTo>
                  <a:lnTo>
                    <a:pt x="272" y="239"/>
                  </a:lnTo>
                  <a:lnTo>
                    <a:pt x="275" y="243"/>
                  </a:lnTo>
                  <a:lnTo>
                    <a:pt x="281" y="247"/>
                  </a:lnTo>
                  <a:lnTo>
                    <a:pt x="285" y="250"/>
                  </a:lnTo>
                  <a:lnTo>
                    <a:pt x="291" y="252"/>
                  </a:lnTo>
                  <a:lnTo>
                    <a:pt x="294" y="256"/>
                  </a:lnTo>
                  <a:lnTo>
                    <a:pt x="300" y="260"/>
                  </a:lnTo>
                  <a:lnTo>
                    <a:pt x="304" y="262"/>
                  </a:lnTo>
                  <a:lnTo>
                    <a:pt x="310" y="266"/>
                  </a:lnTo>
                  <a:lnTo>
                    <a:pt x="319" y="271"/>
                  </a:lnTo>
                  <a:lnTo>
                    <a:pt x="329" y="275"/>
                  </a:lnTo>
                  <a:lnTo>
                    <a:pt x="340" y="281"/>
                  </a:lnTo>
                  <a:lnTo>
                    <a:pt x="350" y="287"/>
                  </a:lnTo>
                  <a:lnTo>
                    <a:pt x="359" y="290"/>
                  </a:lnTo>
                  <a:lnTo>
                    <a:pt x="371" y="294"/>
                  </a:lnTo>
                  <a:lnTo>
                    <a:pt x="382" y="298"/>
                  </a:lnTo>
                  <a:lnTo>
                    <a:pt x="393" y="302"/>
                  </a:lnTo>
                  <a:lnTo>
                    <a:pt x="405" y="306"/>
                  </a:lnTo>
                  <a:lnTo>
                    <a:pt x="416" y="309"/>
                  </a:lnTo>
                  <a:lnTo>
                    <a:pt x="420" y="311"/>
                  </a:lnTo>
                  <a:lnTo>
                    <a:pt x="422" y="315"/>
                  </a:lnTo>
                  <a:lnTo>
                    <a:pt x="418" y="319"/>
                  </a:lnTo>
                  <a:lnTo>
                    <a:pt x="414" y="321"/>
                  </a:lnTo>
                  <a:lnTo>
                    <a:pt x="409" y="325"/>
                  </a:lnTo>
                  <a:lnTo>
                    <a:pt x="401" y="326"/>
                  </a:lnTo>
                  <a:lnTo>
                    <a:pt x="395" y="328"/>
                  </a:lnTo>
                  <a:lnTo>
                    <a:pt x="336" y="323"/>
                  </a:lnTo>
                  <a:lnTo>
                    <a:pt x="274" y="304"/>
                  </a:lnTo>
                  <a:lnTo>
                    <a:pt x="194" y="264"/>
                  </a:lnTo>
                  <a:lnTo>
                    <a:pt x="146" y="214"/>
                  </a:lnTo>
                  <a:lnTo>
                    <a:pt x="133" y="228"/>
                  </a:lnTo>
                  <a:lnTo>
                    <a:pt x="110" y="254"/>
                  </a:lnTo>
                  <a:lnTo>
                    <a:pt x="89" y="228"/>
                  </a:lnTo>
                  <a:lnTo>
                    <a:pt x="28" y="152"/>
                  </a:lnTo>
                  <a:lnTo>
                    <a:pt x="0" y="127"/>
                  </a:lnTo>
                  <a:lnTo>
                    <a:pt x="4" y="85"/>
                  </a:lnTo>
                  <a:lnTo>
                    <a:pt x="23" y="24"/>
                  </a:lnTo>
                  <a:lnTo>
                    <a:pt x="106" y="5"/>
                  </a:lnTo>
                  <a:lnTo>
                    <a:pt x="141" y="0"/>
                  </a:lnTo>
                  <a:close/>
                </a:path>
              </a:pathLst>
            </a:custGeom>
            <a:solidFill>
              <a:srgbClr val="F59E92">
                <a:alpha val="100000"/>
              </a:srgbClr>
            </a:solidFill>
            <a:ln w="9525">
              <a:noFill/>
            </a:ln>
          </p:spPr>
          <p:txBody>
            <a:bodyPr/>
            <a:p>
              <a:endParaRPr lang="zh-CN" altLang="en-US"/>
            </a:p>
          </p:txBody>
        </p:sp>
        <p:sp>
          <p:nvSpPr>
            <p:cNvPr id="84007" name="Freeform 74"/>
            <p:cNvSpPr/>
            <p:nvPr/>
          </p:nvSpPr>
          <p:spPr>
            <a:xfrm>
              <a:off x="3443" y="3102"/>
              <a:ext cx="120" cy="174"/>
            </a:xfrm>
            <a:custGeom>
              <a:avLst/>
              <a:gdLst>
                <a:gd name="txL" fmla="*/ 0 w 65"/>
                <a:gd name="txT" fmla="*/ 0 h 90"/>
                <a:gd name="txR" fmla="*/ 65 w 65"/>
                <a:gd name="txB" fmla="*/ 90 h 90"/>
              </a:gdLst>
              <a:ahLst/>
              <a:cxnLst>
                <a:cxn ang="0">
                  <a:pos x="7" y="108"/>
                </a:cxn>
                <a:cxn ang="0">
                  <a:pos x="0" y="149"/>
                </a:cxn>
                <a:cxn ang="0">
                  <a:pos x="7" y="244"/>
                </a:cxn>
                <a:cxn ang="0">
                  <a:pos x="13" y="284"/>
                </a:cxn>
                <a:cxn ang="0">
                  <a:pos x="33" y="321"/>
                </a:cxn>
                <a:cxn ang="0">
                  <a:pos x="41" y="336"/>
                </a:cxn>
                <a:cxn ang="0">
                  <a:pos x="57" y="336"/>
                </a:cxn>
                <a:cxn ang="0">
                  <a:pos x="100" y="329"/>
                </a:cxn>
                <a:cxn ang="0">
                  <a:pos x="122" y="313"/>
                </a:cxn>
                <a:cxn ang="0">
                  <a:pos x="144" y="292"/>
                </a:cxn>
                <a:cxn ang="0">
                  <a:pos x="164" y="269"/>
                </a:cxn>
                <a:cxn ang="0">
                  <a:pos x="177" y="244"/>
                </a:cxn>
                <a:cxn ang="0">
                  <a:pos x="214" y="135"/>
                </a:cxn>
                <a:cxn ang="0">
                  <a:pos x="222" y="79"/>
                </a:cxn>
                <a:cxn ang="0">
                  <a:pos x="209" y="37"/>
                </a:cxn>
                <a:cxn ang="0">
                  <a:pos x="188" y="8"/>
                </a:cxn>
                <a:cxn ang="0">
                  <a:pos x="177" y="0"/>
                </a:cxn>
                <a:cxn ang="0">
                  <a:pos x="157" y="0"/>
                </a:cxn>
                <a:cxn ang="0">
                  <a:pos x="92" y="15"/>
                </a:cxn>
                <a:cxn ang="0">
                  <a:pos x="65" y="37"/>
                </a:cxn>
                <a:cxn ang="0">
                  <a:pos x="48" y="52"/>
                </a:cxn>
                <a:cxn ang="0">
                  <a:pos x="28" y="72"/>
                </a:cxn>
                <a:cxn ang="0">
                  <a:pos x="13" y="85"/>
                </a:cxn>
                <a:cxn ang="0">
                  <a:pos x="7" y="108"/>
                </a:cxn>
                <a:cxn ang="0">
                  <a:pos x="7" y="108"/>
                </a:cxn>
              </a:cxnLst>
              <a:rect l="txL" t="txT" r="txR" b="txB"/>
              <a:pathLst>
                <a:path w="65" h="90">
                  <a:moveTo>
                    <a:pt x="2" y="29"/>
                  </a:moveTo>
                  <a:lnTo>
                    <a:pt x="0" y="40"/>
                  </a:lnTo>
                  <a:lnTo>
                    <a:pt x="2" y="65"/>
                  </a:lnTo>
                  <a:lnTo>
                    <a:pt x="4" y="76"/>
                  </a:lnTo>
                  <a:lnTo>
                    <a:pt x="10" y="86"/>
                  </a:lnTo>
                  <a:lnTo>
                    <a:pt x="12" y="90"/>
                  </a:lnTo>
                  <a:lnTo>
                    <a:pt x="17" y="90"/>
                  </a:lnTo>
                  <a:lnTo>
                    <a:pt x="29" y="88"/>
                  </a:lnTo>
                  <a:lnTo>
                    <a:pt x="36" y="84"/>
                  </a:lnTo>
                  <a:lnTo>
                    <a:pt x="42" y="78"/>
                  </a:lnTo>
                  <a:lnTo>
                    <a:pt x="48" y="72"/>
                  </a:lnTo>
                  <a:lnTo>
                    <a:pt x="52" y="65"/>
                  </a:lnTo>
                  <a:lnTo>
                    <a:pt x="63" y="36"/>
                  </a:lnTo>
                  <a:lnTo>
                    <a:pt x="65" y="21"/>
                  </a:lnTo>
                  <a:lnTo>
                    <a:pt x="61" y="10"/>
                  </a:lnTo>
                  <a:lnTo>
                    <a:pt x="55" y="2"/>
                  </a:lnTo>
                  <a:lnTo>
                    <a:pt x="52" y="0"/>
                  </a:lnTo>
                  <a:lnTo>
                    <a:pt x="46" y="0"/>
                  </a:lnTo>
                  <a:lnTo>
                    <a:pt x="27" y="4"/>
                  </a:lnTo>
                  <a:lnTo>
                    <a:pt x="19" y="10"/>
                  </a:lnTo>
                  <a:lnTo>
                    <a:pt x="14" y="14"/>
                  </a:lnTo>
                  <a:lnTo>
                    <a:pt x="8" y="19"/>
                  </a:lnTo>
                  <a:lnTo>
                    <a:pt x="4" y="23"/>
                  </a:lnTo>
                  <a:lnTo>
                    <a:pt x="2" y="29"/>
                  </a:lnTo>
                  <a:close/>
                </a:path>
              </a:pathLst>
            </a:custGeom>
            <a:solidFill>
              <a:srgbClr val="F59E92">
                <a:alpha val="100000"/>
              </a:srgbClr>
            </a:solidFill>
            <a:ln w="9525">
              <a:noFill/>
            </a:ln>
          </p:spPr>
          <p:txBody>
            <a:bodyPr/>
            <a:p>
              <a:endParaRPr lang="zh-CN" altLang="en-US"/>
            </a:p>
          </p:txBody>
        </p:sp>
        <p:sp>
          <p:nvSpPr>
            <p:cNvPr id="84008" name="Freeform 75"/>
            <p:cNvSpPr/>
            <p:nvPr/>
          </p:nvSpPr>
          <p:spPr>
            <a:xfrm>
              <a:off x="4470" y="3031"/>
              <a:ext cx="951" cy="742"/>
            </a:xfrm>
            <a:custGeom>
              <a:avLst/>
              <a:gdLst>
                <a:gd name="txL" fmla="*/ 0 w 511"/>
                <a:gd name="txT" fmla="*/ 0 h 376"/>
                <a:gd name="txR" fmla="*/ 511 w 511"/>
                <a:gd name="txB" fmla="*/ 376 h 376"/>
              </a:gdLst>
              <a:ahLst/>
              <a:cxnLst>
                <a:cxn ang="0">
                  <a:pos x="24" y="1168"/>
                </a:cxn>
                <a:cxn ang="0">
                  <a:pos x="315" y="1464"/>
                </a:cxn>
                <a:cxn ang="0">
                  <a:pos x="683" y="1289"/>
                </a:cxn>
                <a:cxn ang="0">
                  <a:pos x="1690" y="1257"/>
                </a:cxn>
                <a:cxn ang="0">
                  <a:pos x="1762" y="920"/>
                </a:cxn>
                <a:cxn ang="0">
                  <a:pos x="1593" y="393"/>
                </a:cxn>
                <a:cxn ang="0">
                  <a:pos x="1545" y="659"/>
                </a:cxn>
                <a:cxn ang="0">
                  <a:pos x="1520" y="756"/>
                </a:cxn>
                <a:cxn ang="0">
                  <a:pos x="1493" y="791"/>
                </a:cxn>
                <a:cxn ang="0">
                  <a:pos x="1448" y="799"/>
                </a:cxn>
                <a:cxn ang="0">
                  <a:pos x="1368" y="764"/>
                </a:cxn>
                <a:cxn ang="0">
                  <a:pos x="1331" y="724"/>
                </a:cxn>
                <a:cxn ang="0">
                  <a:pos x="1275" y="651"/>
                </a:cxn>
                <a:cxn ang="0">
                  <a:pos x="1223" y="393"/>
                </a:cxn>
                <a:cxn ang="0">
                  <a:pos x="1223" y="32"/>
                </a:cxn>
                <a:cxn ang="0">
                  <a:pos x="1210" y="0"/>
                </a:cxn>
                <a:cxn ang="0">
                  <a:pos x="1178" y="24"/>
                </a:cxn>
                <a:cxn ang="0">
                  <a:pos x="1150" y="59"/>
                </a:cxn>
                <a:cxn ang="0">
                  <a:pos x="1111" y="124"/>
                </a:cxn>
                <a:cxn ang="0">
                  <a:pos x="1059" y="401"/>
                </a:cxn>
                <a:cxn ang="0">
                  <a:pos x="1078" y="779"/>
                </a:cxn>
                <a:cxn ang="0">
                  <a:pos x="731" y="837"/>
                </a:cxn>
                <a:cxn ang="0">
                  <a:pos x="703" y="888"/>
                </a:cxn>
                <a:cxn ang="0">
                  <a:pos x="668" y="935"/>
                </a:cxn>
                <a:cxn ang="0">
                  <a:pos x="659" y="953"/>
                </a:cxn>
                <a:cxn ang="0">
                  <a:pos x="636" y="977"/>
                </a:cxn>
                <a:cxn ang="0">
                  <a:pos x="610" y="1008"/>
                </a:cxn>
                <a:cxn ang="0">
                  <a:pos x="592" y="1028"/>
                </a:cxn>
                <a:cxn ang="0">
                  <a:pos x="564" y="1052"/>
                </a:cxn>
                <a:cxn ang="0">
                  <a:pos x="543" y="1083"/>
                </a:cxn>
                <a:cxn ang="0">
                  <a:pos x="519" y="1101"/>
                </a:cxn>
                <a:cxn ang="0">
                  <a:pos x="486" y="1125"/>
                </a:cxn>
                <a:cxn ang="0">
                  <a:pos x="434" y="1168"/>
                </a:cxn>
                <a:cxn ang="0">
                  <a:pos x="374" y="1200"/>
                </a:cxn>
                <a:cxn ang="0">
                  <a:pos x="281" y="1216"/>
                </a:cxn>
                <a:cxn ang="0">
                  <a:pos x="162" y="1176"/>
                </a:cxn>
                <a:cxn ang="0">
                  <a:pos x="117" y="1133"/>
                </a:cxn>
                <a:cxn ang="0">
                  <a:pos x="45" y="1028"/>
                </a:cxn>
                <a:cxn ang="0">
                  <a:pos x="0" y="912"/>
                </a:cxn>
              </a:cxnLst>
              <a:rect l="txL" t="txT" r="txR" b="txB"/>
              <a:pathLst>
                <a:path w="511" h="376">
                  <a:moveTo>
                    <a:pt x="0" y="234"/>
                  </a:moveTo>
                  <a:lnTo>
                    <a:pt x="7" y="300"/>
                  </a:lnTo>
                  <a:lnTo>
                    <a:pt x="32" y="344"/>
                  </a:lnTo>
                  <a:lnTo>
                    <a:pt x="91" y="376"/>
                  </a:lnTo>
                  <a:lnTo>
                    <a:pt x="157" y="354"/>
                  </a:lnTo>
                  <a:lnTo>
                    <a:pt x="197" y="331"/>
                  </a:lnTo>
                  <a:lnTo>
                    <a:pt x="349" y="316"/>
                  </a:lnTo>
                  <a:lnTo>
                    <a:pt x="488" y="323"/>
                  </a:lnTo>
                  <a:lnTo>
                    <a:pt x="511" y="325"/>
                  </a:lnTo>
                  <a:lnTo>
                    <a:pt x="509" y="236"/>
                  </a:lnTo>
                  <a:lnTo>
                    <a:pt x="505" y="129"/>
                  </a:lnTo>
                  <a:lnTo>
                    <a:pt x="460" y="101"/>
                  </a:lnTo>
                  <a:lnTo>
                    <a:pt x="448" y="156"/>
                  </a:lnTo>
                  <a:lnTo>
                    <a:pt x="446" y="169"/>
                  </a:lnTo>
                  <a:lnTo>
                    <a:pt x="444" y="183"/>
                  </a:lnTo>
                  <a:lnTo>
                    <a:pt x="439" y="194"/>
                  </a:lnTo>
                  <a:lnTo>
                    <a:pt x="435" y="200"/>
                  </a:lnTo>
                  <a:lnTo>
                    <a:pt x="431" y="203"/>
                  </a:lnTo>
                  <a:lnTo>
                    <a:pt x="425" y="205"/>
                  </a:lnTo>
                  <a:lnTo>
                    <a:pt x="418" y="205"/>
                  </a:lnTo>
                  <a:lnTo>
                    <a:pt x="401" y="200"/>
                  </a:lnTo>
                  <a:lnTo>
                    <a:pt x="395" y="196"/>
                  </a:lnTo>
                  <a:lnTo>
                    <a:pt x="391" y="192"/>
                  </a:lnTo>
                  <a:lnTo>
                    <a:pt x="384" y="186"/>
                  </a:lnTo>
                  <a:lnTo>
                    <a:pt x="378" y="181"/>
                  </a:lnTo>
                  <a:lnTo>
                    <a:pt x="368" y="167"/>
                  </a:lnTo>
                  <a:lnTo>
                    <a:pt x="363" y="148"/>
                  </a:lnTo>
                  <a:lnTo>
                    <a:pt x="353" y="101"/>
                  </a:lnTo>
                  <a:lnTo>
                    <a:pt x="349" y="50"/>
                  </a:lnTo>
                  <a:lnTo>
                    <a:pt x="353" y="8"/>
                  </a:lnTo>
                  <a:lnTo>
                    <a:pt x="353" y="0"/>
                  </a:lnTo>
                  <a:lnTo>
                    <a:pt x="349" y="0"/>
                  </a:lnTo>
                  <a:lnTo>
                    <a:pt x="344" y="4"/>
                  </a:lnTo>
                  <a:lnTo>
                    <a:pt x="340" y="6"/>
                  </a:lnTo>
                  <a:lnTo>
                    <a:pt x="336" y="10"/>
                  </a:lnTo>
                  <a:lnTo>
                    <a:pt x="332" y="15"/>
                  </a:lnTo>
                  <a:lnTo>
                    <a:pt x="328" y="21"/>
                  </a:lnTo>
                  <a:lnTo>
                    <a:pt x="321" y="32"/>
                  </a:lnTo>
                  <a:lnTo>
                    <a:pt x="311" y="55"/>
                  </a:lnTo>
                  <a:lnTo>
                    <a:pt x="306" y="103"/>
                  </a:lnTo>
                  <a:lnTo>
                    <a:pt x="308" y="156"/>
                  </a:lnTo>
                  <a:lnTo>
                    <a:pt x="311" y="200"/>
                  </a:lnTo>
                  <a:lnTo>
                    <a:pt x="313" y="217"/>
                  </a:lnTo>
                  <a:lnTo>
                    <a:pt x="211" y="215"/>
                  </a:lnTo>
                  <a:lnTo>
                    <a:pt x="205" y="224"/>
                  </a:lnTo>
                  <a:lnTo>
                    <a:pt x="203" y="228"/>
                  </a:lnTo>
                  <a:lnTo>
                    <a:pt x="199" y="234"/>
                  </a:lnTo>
                  <a:lnTo>
                    <a:pt x="193" y="240"/>
                  </a:lnTo>
                  <a:lnTo>
                    <a:pt x="192" y="241"/>
                  </a:lnTo>
                  <a:lnTo>
                    <a:pt x="190" y="245"/>
                  </a:lnTo>
                  <a:lnTo>
                    <a:pt x="186" y="247"/>
                  </a:lnTo>
                  <a:lnTo>
                    <a:pt x="184" y="251"/>
                  </a:lnTo>
                  <a:lnTo>
                    <a:pt x="180" y="255"/>
                  </a:lnTo>
                  <a:lnTo>
                    <a:pt x="176" y="259"/>
                  </a:lnTo>
                  <a:lnTo>
                    <a:pt x="174" y="260"/>
                  </a:lnTo>
                  <a:lnTo>
                    <a:pt x="171" y="264"/>
                  </a:lnTo>
                  <a:lnTo>
                    <a:pt x="167" y="268"/>
                  </a:lnTo>
                  <a:lnTo>
                    <a:pt x="163" y="270"/>
                  </a:lnTo>
                  <a:lnTo>
                    <a:pt x="161" y="274"/>
                  </a:lnTo>
                  <a:lnTo>
                    <a:pt x="157" y="278"/>
                  </a:lnTo>
                  <a:lnTo>
                    <a:pt x="154" y="279"/>
                  </a:lnTo>
                  <a:lnTo>
                    <a:pt x="150" y="283"/>
                  </a:lnTo>
                  <a:lnTo>
                    <a:pt x="146" y="287"/>
                  </a:lnTo>
                  <a:lnTo>
                    <a:pt x="140" y="289"/>
                  </a:lnTo>
                  <a:lnTo>
                    <a:pt x="133" y="295"/>
                  </a:lnTo>
                  <a:lnTo>
                    <a:pt x="125" y="300"/>
                  </a:lnTo>
                  <a:lnTo>
                    <a:pt x="116" y="304"/>
                  </a:lnTo>
                  <a:lnTo>
                    <a:pt x="108" y="308"/>
                  </a:lnTo>
                  <a:lnTo>
                    <a:pt x="98" y="310"/>
                  </a:lnTo>
                  <a:lnTo>
                    <a:pt x="81" y="312"/>
                  </a:lnTo>
                  <a:lnTo>
                    <a:pt x="64" y="310"/>
                  </a:lnTo>
                  <a:lnTo>
                    <a:pt x="47" y="302"/>
                  </a:lnTo>
                  <a:lnTo>
                    <a:pt x="38" y="295"/>
                  </a:lnTo>
                  <a:lnTo>
                    <a:pt x="34" y="291"/>
                  </a:lnTo>
                  <a:lnTo>
                    <a:pt x="30" y="287"/>
                  </a:lnTo>
                  <a:lnTo>
                    <a:pt x="13" y="264"/>
                  </a:lnTo>
                  <a:lnTo>
                    <a:pt x="5" y="251"/>
                  </a:lnTo>
                  <a:lnTo>
                    <a:pt x="0" y="234"/>
                  </a:lnTo>
                  <a:close/>
                </a:path>
              </a:pathLst>
            </a:custGeom>
            <a:solidFill>
              <a:srgbClr val="757000">
                <a:alpha val="100000"/>
              </a:srgbClr>
            </a:solidFill>
            <a:ln w="9525">
              <a:noFill/>
            </a:ln>
          </p:spPr>
          <p:txBody>
            <a:bodyPr/>
            <a:p>
              <a:endParaRPr lang="zh-CN" altLang="en-US"/>
            </a:p>
          </p:txBody>
        </p:sp>
        <p:sp>
          <p:nvSpPr>
            <p:cNvPr id="84009" name="Freeform 76"/>
            <p:cNvSpPr/>
            <p:nvPr/>
          </p:nvSpPr>
          <p:spPr>
            <a:xfrm>
              <a:off x="4813" y="4879"/>
              <a:ext cx="64" cy="435"/>
            </a:xfrm>
            <a:custGeom>
              <a:avLst/>
              <a:gdLst>
                <a:gd name="txL" fmla="*/ 0 w 34"/>
                <a:gd name="txT" fmla="*/ 0 h 220"/>
                <a:gd name="txR" fmla="*/ 34 w 34"/>
                <a:gd name="txB" fmla="*/ 220 h 220"/>
              </a:gdLst>
              <a:ahLst/>
              <a:cxnLst>
                <a:cxn ang="0">
                  <a:pos x="75" y="16"/>
                </a:cxn>
                <a:cxn ang="0">
                  <a:pos x="53" y="148"/>
                </a:cxn>
                <a:cxn ang="0">
                  <a:pos x="40" y="281"/>
                </a:cxn>
                <a:cxn ang="0">
                  <a:pos x="28" y="445"/>
                </a:cxn>
                <a:cxn ang="0">
                  <a:pos x="0" y="736"/>
                </a:cxn>
                <a:cxn ang="0">
                  <a:pos x="8" y="832"/>
                </a:cxn>
                <a:cxn ang="0">
                  <a:pos x="15" y="852"/>
                </a:cxn>
                <a:cxn ang="0">
                  <a:pos x="21" y="860"/>
                </a:cxn>
                <a:cxn ang="0">
                  <a:pos x="105" y="860"/>
                </a:cxn>
                <a:cxn ang="0">
                  <a:pos x="120" y="0"/>
                </a:cxn>
                <a:cxn ang="0">
                  <a:pos x="75" y="16"/>
                </a:cxn>
                <a:cxn ang="0">
                  <a:pos x="75" y="16"/>
                </a:cxn>
              </a:cxnLst>
              <a:rect l="txL" t="txT" r="txR" b="txB"/>
              <a:pathLst>
                <a:path w="34" h="220">
                  <a:moveTo>
                    <a:pt x="21" y="4"/>
                  </a:moveTo>
                  <a:lnTo>
                    <a:pt x="15" y="38"/>
                  </a:lnTo>
                  <a:lnTo>
                    <a:pt x="11" y="72"/>
                  </a:lnTo>
                  <a:lnTo>
                    <a:pt x="8" y="114"/>
                  </a:lnTo>
                  <a:lnTo>
                    <a:pt x="0" y="188"/>
                  </a:lnTo>
                  <a:lnTo>
                    <a:pt x="2" y="213"/>
                  </a:lnTo>
                  <a:lnTo>
                    <a:pt x="4" y="218"/>
                  </a:lnTo>
                  <a:lnTo>
                    <a:pt x="6" y="220"/>
                  </a:lnTo>
                  <a:lnTo>
                    <a:pt x="30" y="220"/>
                  </a:lnTo>
                  <a:lnTo>
                    <a:pt x="34" y="0"/>
                  </a:lnTo>
                  <a:lnTo>
                    <a:pt x="21" y="4"/>
                  </a:lnTo>
                  <a:close/>
                </a:path>
              </a:pathLst>
            </a:custGeom>
            <a:solidFill>
              <a:srgbClr val="5C0840">
                <a:alpha val="100000"/>
              </a:srgbClr>
            </a:solidFill>
            <a:ln w="9525">
              <a:noFill/>
            </a:ln>
          </p:spPr>
          <p:txBody>
            <a:bodyPr/>
            <a:p>
              <a:endParaRPr lang="zh-CN" altLang="en-US"/>
            </a:p>
          </p:txBody>
        </p:sp>
        <p:sp>
          <p:nvSpPr>
            <p:cNvPr id="84010" name="Freeform 77"/>
            <p:cNvSpPr/>
            <p:nvPr/>
          </p:nvSpPr>
          <p:spPr>
            <a:xfrm>
              <a:off x="4712" y="5377"/>
              <a:ext cx="172" cy="138"/>
            </a:xfrm>
            <a:custGeom>
              <a:avLst/>
              <a:gdLst>
                <a:gd name="txL" fmla="*/ 0 w 91"/>
                <a:gd name="txT" fmla="*/ 0 h 70"/>
                <a:gd name="txR" fmla="*/ 91 w 91"/>
                <a:gd name="txB" fmla="*/ 70 h 70"/>
              </a:gdLst>
              <a:ahLst/>
              <a:cxnLst>
                <a:cxn ang="0">
                  <a:pos x="325" y="264"/>
                </a:cxn>
                <a:cxn ang="0">
                  <a:pos x="278" y="152"/>
                </a:cxn>
                <a:cxn ang="0">
                  <a:pos x="181" y="73"/>
                </a:cxn>
                <a:cxn ang="0">
                  <a:pos x="47" y="0"/>
                </a:cxn>
                <a:cxn ang="0">
                  <a:pos x="0" y="43"/>
                </a:cxn>
                <a:cxn ang="0">
                  <a:pos x="40" y="59"/>
                </a:cxn>
                <a:cxn ang="0">
                  <a:pos x="81" y="77"/>
                </a:cxn>
                <a:cxn ang="0">
                  <a:pos x="108" y="93"/>
                </a:cxn>
                <a:cxn ang="0">
                  <a:pos x="136" y="108"/>
                </a:cxn>
                <a:cxn ang="0">
                  <a:pos x="153" y="124"/>
                </a:cxn>
                <a:cxn ang="0">
                  <a:pos x="181" y="140"/>
                </a:cxn>
                <a:cxn ang="0">
                  <a:pos x="204" y="160"/>
                </a:cxn>
                <a:cxn ang="0">
                  <a:pos x="229" y="183"/>
                </a:cxn>
                <a:cxn ang="0">
                  <a:pos x="285" y="272"/>
                </a:cxn>
                <a:cxn ang="0">
                  <a:pos x="325" y="272"/>
                </a:cxn>
                <a:cxn ang="0">
                  <a:pos x="325" y="264"/>
                </a:cxn>
                <a:cxn ang="0">
                  <a:pos x="325" y="264"/>
                </a:cxn>
              </a:cxnLst>
              <a:rect l="txL" t="txT" r="txR" b="txB"/>
              <a:pathLst>
                <a:path w="91" h="70">
                  <a:moveTo>
                    <a:pt x="91" y="68"/>
                  </a:moveTo>
                  <a:lnTo>
                    <a:pt x="78" y="39"/>
                  </a:lnTo>
                  <a:lnTo>
                    <a:pt x="51" y="19"/>
                  </a:lnTo>
                  <a:lnTo>
                    <a:pt x="13" y="0"/>
                  </a:lnTo>
                  <a:lnTo>
                    <a:pt x="0" y="11"/>
                  </a:lnTo>
                  <a:lnTo>
                    <a:pt x="11" y="15"/>
                  </a:lnTo>
                  <a:lnTo>
                    <a:pt x="23" y="20"/>
                  </a:lnTo>
                  <a:lnTo>
                    <a:pt x="30" y="24"/>
                  </a:lnTo>
                  <a:lnTo>
                    <a:pt x="38" y="28"/>
                  </a:lnTo>
                  <a:lnTo>
                    <a:pt x="43" y="32"/>
                  </a:lnTo>
                  <a:lnTo>
                    <a:pt x="51" y="36"/>
                  </a:lnTo>
                  <a:lnTo>
                    <a:pt x="57" y="41"/>
                  </a:lnTo>
                  <a:lnTo>
                    <a:pt x="64" y="47"/>
                  </a:lnTo>
                  <a:lnTo>
                    <a:pt x="80" y="70"/>
                  </a:lnTo>
                  <a:lnTo>
                    <a:pt x="91" y="70"/>
                  </a:lnTo>
                  <a:lnTo>
                    <a:pt x="91" y="68"/>
                  </a:lnTo>
                  <a:close/>
                </a:path>
              </a:pathLst>
            </a:custGeom>
            <a:solidFill>
              <a:srgbClr val="A69B8C">
                <a:alpha val="100000"/>
              </a:srgbClr>
            </a:solidFill>
            <a:ln w="9525">
              <a:noFill/>
            </a:ln>
          </p:spPr>
          <p:txBody>
            <a:bodyPr/>
            <a:p>
              <a:endParaRPr lang="zh-CN" altLang="en-US"/>
            </a:p>
          </p:txBody>
        </p:sp>
        <p:sp>
          <p:nvSpPr>
            <p:cNvPr id="84011" name="Freeform 78"/>
            <p:cNvSpPr/>
            <p:nvPr/>
          </p:nvSpPr>
          <p:spPr>
            <a:xfrm>
              <a:off x="4679" y="4911"/>
              <a:ext cx="55" cy="414"/>
            </a:xfrm>
            <a:custGeom>
              <a:avLst/>
              <a:gdLst>
                <a:gd name="txL" fmla="*/ 0 w 30"/>
                <a:gd name="txT" fmla="*/ 0 h 209"/>
                <a:gd name="txR" fmla="*/ 30 w 30"/>
                <a:gd name="txB" fmla="*/ 209 h 209"/>
              </a:gdLst>
              <a:ahLst/>
              <a:cxnLst>
                <a:cxn ang="0">
                  <a:pos x="0" y="105"/>
                </a:cxn>
                <a:cxn ang="0">
                  <a:pos x="37" y="820"/>
                </a:cxn>
                <a:cxn ang="0">
                  <a:pos x="77" y="812"/>
                </a:cxn>
                <a:cxn ang="0">
                  <a:pos x="101" y="0"/>
                </a:cxn>
                <a:cxn ang="0">
                  <a:pos x="0" y="105"/>
                </a:cxn>
                <a:cxn ang="0">
                  <a:pos x="0" y="105"/>
                </a:cxn>
              </a:cxnLst>
              <a:rect l="txL" t="txT" r="txR" b="txB"/>
              <a:pathLst>
                <a:path w="30" h="209">
                  <a:moveTo>
                    <a:pt x="0" y="27"/>
                  </a:moveTo>
                  <a:lnTo>
                    <a:pt x="11" y="209"/>
                  </a:lnTo>
                  <a:lnTo>
                    <a:pt x="23" y="207"/>
                  </a:lnTo>
                  <a:lnTo>
                    <a:pt x="30" y="0"/>
                  </a:lnTo>
                  <a:lnTo>
                    <a:pt x="0" y="27"/>
                  </a:lnTo>
                  <a:close/>
                </a:path>
              </a:pathLst>
            </a:custGeom>
            <a:solidFill>
              <a:srgbClr val="5C0840">
                <a:alpha val="100000"/>
              </a:srgbClr>
            </a:solidFill>
            <a:ln w="9525">
              <a:noFill/>
            </a:ln>
          </p:spPr>
          <p:txBody>
            <a:bodyPr/>
            <a:p>
              <a:endParaRPr lang="zh-CN" altLang="en-US"/>
            </a:p>
          </p:txBody>
        </p:sp>
        <p:sp>
          <p:nvSpPr>
            <p:cNvPr id="84012" name="Freeform 79"/>
            <p:cNvSpPr/>
            <p:nvPr/>
          </p:nvSpPr>
          <p:spPr>
            <a:xfrm>
              <a:off x="4581" y="4986"/>
              <a:ext cx="53" cy="339"/>
            </a:xfrm>
            <a:custGeom>
              <a:avLst/>
              <a:gdLst>
                <a:gd name="txL" fmla="*/ 0 w 29"/>
                <a:gd name="txT" fmla="*/ 0 h 171"/>
                <a:gd name="txR" fmla="*/ 29 w 29"/>
                <a:gd name="txB" fmla="*/ 171 h 171"/>
              </a:gdLst>
              <a:ahLst/>
              <a:cxnLst>
                <a:cxn ang="0">
                  <a:pos x="0" y="99"/>
                </a:cxn>
                <a:cxn ang="0">
                  <a:pos x="7" y="180"/>
                </a:cxn>
                <a:cxn ang="0">
                  <a:pos x="20" y="349"/>
                </a:cxn>
                <a:cxn ang="0">
                  <a:pos x="27" y="640"/>
                </a:cxn>
                <a:cxn ang="0">
                  <a:pos x="27" y="672"/>
                </a:cxn>
                <a:cxn ang="0">
                  <a:pos x="40" y="672"/>
                </a:cxn>
                <a:cxn ang="0">
                  <a:pos x="60" y="656"/>
                </a:cxn>
                <a:cxn ang="0">
                  <a:pos x="64" y="648"/>
                </a:cxn>
                <a:cxn ang="0">
                  <a:pos x="97" y="0"/>
                </a:cxn>
                <a:cxn ang="0">
                  <a:pos x="0" y="99"/>
                </a:cxn>
                <a:cxn ang="0">
                  <a:pos x="0" y="99"/>
                </a:cxn>
              </a:cxnLst>
              <a:rect l="txL" t="txT" r="txR" b="txB"/>
              <a:pathLst>
                <a:path w="29" h="171">
                  <a:moveTo>
                    <a:pt x="0" y="25"/>
                  </a:moveTo>
                  <a:lnTo>
                    <a:pt x="2" y="46"/>
                  </a:lnTo>
                  <a:lnTo>
                    <a:pt x="6" y="89"/>
                  </a:lnTo>
                  <a:lnTo>
                    <a:pt x="8" y="163"/>
                  </a:lnTo>
                  <a:lnTo>
                    <a:pt x="8" y="171"/>
                  </a:lnTo>
                  <a:lnTo>
                    <a:pt x="12" y="171"/>
                  </a:lnTo>
                  <a:lnTo>
                    <a:pt x="18" y="167"/>
                  </a:lnTo>
                  <a:lnTo>
                    <a:pt x="19" y="165"/>
                  </a:lnTo>
                  <a:lnTo>
                    <a:pt x="29" y="0"/>
                  </a:lnTo>
                  <a:lnTo>
                    <a:pt x="0" y="25"/>
                  </a:lnTo>
                  <a:close/>
                </a:path>
              </a:pathLst>
            </a:custGeom>
            <a:solidFill>
              <a:srgbClr val="5C0840">
                <a:alpha val="100000"/>
              </a:srgbClr>
            </a:solidFill>
            <a:ln w="9525">
              <a:noFill/>
            </a:ln>
          </p:spPr>
          <p:txBody>
            <a:bodyPr/>
            <a:p>
              <a:endParaRPr lang="zh-CN" altLang="en-US"/>
            </a:p>
          </p:txBody>
        </p:sp>
        <p:sp>
          <p:nvSpPr>
            <p:cNvPr id="84013" name="Freeform 80"/>
            <p:cNvSpPr/>
            <p:nvPr/>
          </p:nvSpPr>
          <p:spPr>
            <a:xfrm>
              <a:off x="5100" y="4856"/>
              <a:ext cx="45" cy="446"/>
            </a:xfrm>
            <a:custGeom>
              <a:avLst/>
              <a:gdLst>
                <a:gd name="txL" fmla="*/ 0 w 25"/>
                <a:gd name="txT" fmla="*/ 0 h 227"/>
                <a:gd name="txR" fmla="*/ 25 w 25"/>
                <a:gd name="txB" fmla="*/ 227 h 227"/>
              </a:gdLst>
              <a:ahLst/>
              <a:cxnLst>
                <a:cxn ang="0">
                  <a:pos x="29" y="39"/>
                </a:cxn>
                <a:cxn ang="0">
                  <a:pos x="0" y="876"/>
                </a:cxn>
                <a:cxn ang="0">
                  <a:pos x="81" y="868"/>
                </a:cxn>
                <a:cxn ang="0">
                  <a:pos x="81" y="24"/>
                </a:cxn>
                <a:cxn ang="0">
                  <a:pos x="74" y="0"/>
                </a:cxn>
                <a:cxn ang="0">
                  <a:pos x="56" y="8"/>
                </a:cxn>
                <a:cxn ang="0">
                  <a:pos x="36" y="24"/>
                </a:cxn>
                <a:cxn ang="0">
                  <a:pos x="29" y="39"/>
                </a:cxn>
                <a:cxn ang="0">
                  <a:pos x="29" y="39"/>
                </a:cxn>
              </a:cxnLst>
              <a:rect l="txL" t="txT" r="txR" b="txB"/>
              <a:pathLst>
                <a:path w="25" h="227">
                  <a:moveTo>
                    <a:pt x="9" y="10"/>
                  </a:moveTo>
                  <a:lnTo>
                    <a:pt x="0" y="227"/>
                  </a:lnTo>
                  <a:lnTo>
                    <a:pt x="25" y="225"/>
                  </a:lnTo>
                  <a:lnTo>
                    <a:pt x="25" y="6"/>
                  </a:lnTo>
                  <a:lnTo>
                    <a:pt x="23" y="0"/>
                  </a:lnTo>
                  <a:lnTo>
                    <a:pt x="17" y="2"/>
                  </a:lnTo>
                  <a:lnTo>
                    <a:pt x="11" y="6"/>
                  </a:lnTo>
                  <a:lnTo>
                    <a:pt x="9" y="10"/>
                  </a:lnTo>
                  <a:close/>
                </a:path>
              </a:pathLst>
            </a:custGeom>
            <a:solidFill>
              <a:srgbClr val="5C0840">
                <a:alpha val="100000"/>
              </a:srgbClr>
            </a:solidFill>
            <a:ln w="9525">
              <a:noFill/>
            </a:ln>
          </p:spPr>
          <p:txBody>
            <a:bodyPr/>
            <a:p>
              <a:endParaRPr lang="zh-CN" altLang="en-US"/>
            </a:p>
          </p:txBody>
        </p:sp>
        <p:sp>
          <p:nvSpPr>
            <p:cNvPr id="84014" name="Freeform 81"/>
            <p:cNvSpPr/>
            <p:nvPr/>
          </p:nvSpPr>
          <p:spPr>
            <a:xfrm>
              <a:off x="5268" y="4836"/>
              <a:ext cx="64" cy="430"/>
            </a:xfrm>
            <a:custGeom>
              <a:avLst/>
              <a:gdLst>
                <a:gd name="txL" fmla="*/ 0 w 34"/>
                <a:gd name="txT" fmla="*/ 0 h 219"/>
                <a:gd name="txR" fmla="*/ 34 w 34"/>
                <a:gd name="txB" fmla="*/ 219 h 219"/>
              </a:gdLst>
              <a:ahLst/>
              <a:cxnLst>
                <a:cxn ang="0">
                  <a:pos x="0" y="8"/>
                </a:cxn>
                <a:cxn ang="0">
                  <a:pos x="8" y="132"/>
                </a:cxn>
                <a:cxn ang="0">
                  <a:pos x="28" y="404"/>
                </a:cxn>
                <a:cxn ang="0">
                  <a:pos x="49" y="836"/>
                </a:cxn>
                <a:cxn ang="0">
                  <a:pos x="49" y="844"/>
                </a:cxn>
                <a:cxn ang="0">
                  <a:pos x="53" y="844"/>
                </a:cxn>
                <a:cxn ang="0">
                  <a:pos x="81" y="821"/>
                </a:cxn>
                <a:cxn ang="0">
                  <a:pos x="96" y="813"/>
                </a:cxn>
                <a:cxn ang="0">
                  <a:pos x="109" y="797"/>
                </a:cxn>
                <a:cxn ang="0">
                  <a:pos x="120" y="783"/>
                </a:cxn>
                <a:cxn ang="0">
                  <a:pos x="75" y="0"/>
                </a:cxn>
                <a:cxn ang="0">
                  <a:pos x="0" y="8"/>
                </a:cxn>
                <a:cxn ang="0">
                  <a:pos x="0" y="8"/>
                </a:cxn>
              </a:cxnLst>
              <a:rect l="txL" t="txT" r="txR" b="txB"/>
              <a:pathLst>
                <a:path w="34" h="219">
                  <a:moveTo>
                    <a:pt x="0" y="2"/>
                  </a:moveTo>
                  <a:lnTo>
                    <a:pt x="2" y="34"/>
                  </a:lnTo>
                  <a:lnTo>
                    <a:pt x="8" y="105"/>
                  </a:lnTo>
                  <a:lnTo>
                    <a:pt x="14" y="217"/>
                  </a:lnTo>
                  <a:lnTo>
                    <a:pt x="14" y="219"/>
                  </a:lnTo>
                  <a:lnTo>
                    <a:pt x="15" y="219"/>
                  </a:lnTo>
                  <a:lnTo>
                    <a:pt x="23" y="213"/>
                  </a:lnTo>
                  <a:lnTo>
                    <a:pt x="27" y="211"/>
                  </a:lnTo>
                  <a:lnTo>
                    <a:pt x="31" y="207"/>
                  </a:lnTo>
                  <a:lnTo>
                    <a:pt x="34" y="203"/>
                  </a:lnTo>
                  <a:lnTo>
                    <a:pt x="21" y="0"/>
                  </a:lnTo>
                  <a:lnTo>
                    <a:pt x="0" y="2"/>
                  </a:lnTo>
                  <a:close/>
                </a:path>
              </a:pathLst>
            </a:custGeom>
            <a:solidFill>
              <a:srgbClr val="5C0840">
                <a:alpha val="100000"/>
              </a:srgbClr>
            </a:solidFill>
            <a:ln w="9525">
              <a:noFill/>
            </a:ln>
          </p:spPr>
          <p:txBody>
            <a:bodyPr/>
            <a:p>
              <a:endParaRPr lang="zh-CN" altLang="en-US"/>
            </a:p>
          </p:txBody>
        </p:sp>
        <p:sp>
          <p:nvSpPr>
            <p:cNvPr id="84015" name="Freeform 82"/>
            <p:cNvSpPr/>
            <p:nvPr/>
          </p:nvSpPr>
          <p:spPr>
            <a:xfrm>
              <a:off x="5346" y="4784"/>
              <a:ext cx="120" cy="427"/>
            </a:xfrm>
            <a:custGeom>
              <a:avLst/>
              <a:gdLst>
                <a:gd name="txL" fmla="*/ 0 w 63"/>
                <a:gd name="txT" fmla="*/ 0 h 217"/>
                <a:gd name="txR" fmla="*/ 63 w 63"/>
                <a:gd name="txB" fmla="*/ 217 h 217"/>
              </a:gdLst>
              <a:ahLst/>
              <a:cxnLst>
                <a:cxn ang="0">
                  <a:pos x="0" y="61"/>
                </a:cxn>
                <a:cxn ang="0">
                  <a:pos x="8" y="89"/>
                </a:cxn>
                <a:cxn ang="0">
                  <a:pos x="32" y="179"/>
                </a:cxn>
                <a:cxn ang="0">
                  <a:pos x="48" y="236"/>
                </a:cxn>
                <a:cxn ang="0">
                  <a:pos x="61" y="295"/>
                </a:cxn>
                <a:cxn ang="0">
                  <a:pos x="76" y="360"/>
                </a:cxn>
                <a:cxn ang="0">
                  <a:pos x="97" y="433"/>
                </a:cxn>
                <a:cxn ang="0">
                  <a:pos x="109" y="508"/>
                </a:cxn>
                <a:cxn ang="0">
                  <a:pos x="124" y="577"/>
                </a:cxn>
                <a:cxn ang="0">
                  <a:pos x="152" y="701"/>
                </a:cxn>
                <a:cxn ang="0">
                  <a:pos x="160" y="789"/>
                </a:cxn>
                <a:cxn ang="0">
                  <a:pos x="152" y="840"/>
                </a:cxn>
                <a:cxn ang="0">
                  <a:pos x="229" y="801"/>
                </a:cxn>
                <a:cxn ang="0">
                  <a:pos x="137" y="0"/>
                </a:cxn>
                <a:cxn ang="0">
                  <a:pos x="0" y="61"/>
                </a:cxn>
                <a:cxn ang="0">
                  <a:pos x="0" y="61"/>
                </a:cxn>
              </a:cxnLst>
              <a:rect l="txL" t="txT" r="txR" b="txB"/>
              <a:pathLst>
                <a:path w="63" h="217">
                  <a:moveTo>
                    <a:pt x="0" y="16"/>
                  </a:moveTo>
                  <a:lnTo>
                    <a:pt x="2" y="23"/>
                  </a:lnTo>
                  <a:lnTo>
                    <a:pt x="9" y="46"/>
                  </a:lnTo>
                  <a:lnTo>
                    <a:pt x="13" y="61"/>
                  </a:lnTo>
                  <a:lnTo>
                    <a:pt x="17" y="76"/>
                  </a:lnTo>
                  <a:lnTo>
                    <a:pt x="21" y="93"/>
                  </a:lnTo>
                  <a:lnTo>
                    <a:pt x="27" y="112"/>
                  </a:lnTo>
                  <a:lnTo>
                    <a:pt x="30" y="131"/>
                  </a:lnTo>
                  <a:lnTo>
                    <a:pt x="34" y="149"/>
                  </a:lnTo>
                  <a:lnTo>
                    <a:pt x="42" y="181"/>
                  </a:lnTo>
                  <a:lnTo>
                    <a:pt x="44" y="204"/>
                  </a:lnTo>
                  <a:lnTo>
                    <a:pt x="42" y="217"/>
                  </a:lnTo>
                  <a:lnTo>
                    <a:pt x="63" y="207"/>
                  </a:lnTo>
                  <a:lnTo>
                    <a:pt x="38" y="0"/>
                  </a:lnTo>
                  <a:lnTo>
                    <a:pt x="0" y="16"/>
                  </a:lnTo>
                  <a:close/>
                </a:path>
              </a:pathLst>
            </a:custGeom>
            <a:solidFill>
              <a:srgbClr val="5C0840">
                <a:alpha val="100000"/>
              </a:srgbClr>
            </a:solidFill>
            <a:ln w="9525">
              <a:noFill/>
            </a:ln>
          </p:spPr>
          <p:txBody>
            <a:bodyPr/>
            <a:p>
              <a:endParaRPr lang="zh-CN" altLang="en-US"/>
            </a:p>
          </p:txBody>
        </p:sp>
        <p:sp>
          <p:nvSpPr>
            <p:cNvPr id="84016" name="Freeform 83"/>
            <p:cNvSpPr/>
            <p:nvPr/>
          </p:nvSpPr>
          <p:spPr>
            <a:xfrm>
              <a:off x="2567" y="3564"/>
              <a:ext cx="451" cy="522"/>
            </a:xfrm>
            <a:custGeom>
              <a:avLst/>
              <a:gdLst>
                <a:gd name="txL" fmla="*/ 0 w 243"/>
                <a:gd name="txT" fmla="*/ 0 h 262"/>
                <a:gd name="txR" fmla="*/ 243 w 243"/>
                <a:gd name="txB" fmla="*/ 262 h 262"/>
              </a:gdLst>
              <a:ahLst/>
              <a:cxnLst>
                <a:cxn ang="0">
                  <a:pos x="466" y="0"/>
                </a:cxn>
                <a:cxn ang="0">
                  <a:pos x="444" y="8"/>
                </a:cxn>
                <a:cxn ang="0">
                  <a:pos x="399" y="24"/>
                </a:cxn>
                <a:cxn ang="0">
                  <a:pos x="371" y="28"/>
                </a:cxn>
                <a:cxn ang="0">
                  <a:pos x="334" y="44"/>
                </a:cxn>
                <a:cxn ang="0">
                  <a:pos x="299" y="60"/>
                </a:cxn>
                <a:cxn ang="0">
                  <a:pos x="254" y="76"/>
                </a:cxn>
                <a:cxn ang="0">
                  <a:pos x="217" y="92"/>
                </a:cxn>
                <a:cxn ang="0">
                  <a:pos x="176" y="112"/>
                </a:cxn>
                <a:cxn ang="0">
                  <a:pos x="137" y="128"/>
                </a:cxn>
                <a:cxn ang="0">
                  <a:pos x="104" y="143"/>
                </a:cxn>
                <a:cxn ang="0">
                  <a:pos x="72" y="159"/>
                </a:cxn>
                <a:cxn ang="0">
                  <a:pos x="45" y="175"/>
                </a:cxn>
                <a:cxn ang="0">
                  <a:pos x="7" y="203"/>
                </a:cxn>
                <a:cxn ang="0">
                  <a:pos x="0" y="227"/>
                </a:cxn>
                <a:cxn ang="0">
                  <a:pos x="13" y="235"/>
                </a:cxn>
                <a:cxn ang="0">
                  <a:pos x="35" y="243"/>
                </a:cxn>
                <a:cxn ang="0">
                  <a:pos x="85" y="251"/>
                </a:cxn>
                <a:cxn ang="0">
                  <a:pos x="152" y="255"/>
                </a:cxn>
                <a:cxn ang="0">
                  <a:pos x="347" y="255"/>
                </a:cxn>
                <a:cxn ang="0">
                  <a:pos x="72" y="695"/>
                </a:cxn>
                <a:cxn ang="0">
                  <a:pos x="419" y="628"/>
                </a:cxn>
                <a:cxn ang="0">
                  <a:pos x="254" y="1040"/>
                </a:cxn>
                <a:cxn ang="0">
                  <a:pos x="510" y="1040"/>
                </a:cxn>
                <a:cxn ang="0">
                  <a:pos x="705" y="1024"/>
                </a:cxn>
                <a:cxn ang="0">
                  <a:pos x="778" y="1008"/>
                </a:cxn>
                <a:cxn ang="0">
                  <a:pos x="830" y="980"/>
                </a:cxn>
                <a:cxn ang="0">
                  <a:pos x="837" y="956"/>
                </a:cxn>
                <a:cxn ang="0">
                  <a:pos x="830" y="940"/>
                </a:cxn>
                <a:cxn ang="0">
                  <a:pos x="813" y="932"/>
                </a:cxn>
                <a:cxn ang="0">
                  <a:pos x="785" y="920"/>
                </a:cxn>
                <a:cxn ang="0">
                  <a:pos x="757" y="913"/>
                </a:cxn>
                <a:cxn ang="0">
                  <a:pos x="692" y="897"/>
                </a:cxn>
                <a:cxn ang="0">
                  <a:pos x="624" y="889"/>
                </a:cxn>
                <a:cxn ang="0">
                  <a:pos x="562" y="873"/>
                </a:cxn>
                <a:cxn ang="0">
                  <a:pos x="496" y="873"/>
                </a:cxn>
                <a:cxn ang="0">
                  <a:pos x="705" y="488"/>
                </a:cxn>
                <a:cxn ang="0">
                  <a:pos x="297" y="496"/>
                </a:cxn>
                <a:cxn ang="0">
                  <a:pos x="531" y="195"/>
                </a:cxn>
                <a:cxn ang="0">
                  <a:pos x="327" y="175"/>
                </a:cxn>
                <a:cxn ang="0">
                  <a:pos x="466" y="0"/>
                </a:cxn>
                <a:cxn ang="0">
                  <a:pos x="466" y="0"/>
                </a:cxn>
              </a:cxnLst>
              <a:rect l="txL" t="txT" r="txR" b="txB"/>
              <a:pathLst>
                <a:path w="243" h="262">
                  <a:moveTo>
                    <a:pt x="135" y="0"/>
                  </a:moveTo>
                  <a:lnTo>
                    <a:pt x="129" y="2"/>
                  </a:lnTo>
                  <a:lnTo>
                    <a:pt x="116" y="6"/>
                  </a:lnTo>
                  <a:lnTo>
                    <a:pt x="108" y="7"/>
                  </a:lnTo>
                  <a:lnTo>
                    <a:pt x="97" y="11"/>
                  </a:lnTo>
                  <a:lnTo>
                    <a:pt x="87" y="15"/>
                  </a:lnTo>
                  <a:lnTo>
                    <a:pt x="74" y="19"/>
                  </a:lnTo>
                  <a:lnTo>
                    <a:pt x="63" y="23"/>
                  </a:lnTo>
                  <a:lnTo>
                    <a:pt x="51" y="28"/>
                  </a:lnTo>
                  <a:lnTo>
                    <a:pt x="40" y="32"/>
                  </a:lnTo>
                  <a:lnTo>
                    <a:pt x="30" y="36"/>
                  </a:lnTo>
                  <a:lnTo>
                    <a:pt x="21" y="40"/>
                  </a:lnTo>
                  <a:lnTo>
                    <a:pt x="13" y="44"/>
                  </a:lnTo>
                  <a:lnTo>
                    <a:pt x="2" y="51"/>
                  </a:lnTo>
                  <a:lnTo>
                    <a:pt x="0" y="57"/>
                  </a:lnTo>
                  <a:lnTo>
                    <a:pt x="4" y="59"/>
                  </a:lnTo>
                  <a:lnTo>
                    <a:pt x="10" y="61"/>
                  </a:lnTo>
                  <a:lnTo>
                    <a:pt x="25" y="63"/>
                  </a:lnTo>
                  <a:lnTo>
                    <a:pt x="44" y="64"/>
                  </a:lnTo>
                  <a:lnTo>
                    <a:pt x="101" y="64"/>
                  </a:lnTo>
                  <a:lnTo>
                    <a:pt x="21" y="175"/>
                  </a:lnTo>
                  <a:lnTo>
                    <a:pt x="122" y="158"/>
                  </a:lnTo>
                  <a:lnTo>
                    <a:pt x="74" y="262"/>
                  </a:lnTo>
                  <a:lnTo>
                    <a:pt x="148" y="262"/>
                  </a:lnTo>
                  <a:lnTo>
                    <a:pt x="205" y="258"/>
                  </a:lnTo>
                  <a:lnTo>
                    <a:pt x="226" y="254"/>
                  </a:lnTo>
                  <a:lnTo>
                    <a:pt x="241" y="247"/>
                  </a:lnTo>
                  <a:lnTo>
                    <a:pt x="243" y="241"/>
                  </a:lnTo>
                  <a:lnTo>
                    <a:pt x="241" y="237"/>
                  </a:lnTo>
                  <a:lnTo>
                    <a:pt x="236" y="235"/>
                  </a:lnTo>
                  <a:lnTo>
                    <a:pt x="228" y="232"/>
                  </a:lnTo>
                  <a:lnTo>
                    <a:pt x="220" y="230"/>
                  </a:lnTo>
                  <a:lnTo>
                    <a:pt x="201" y="226"/>
                  </a:lnTo>
                  <a:lnTo>
                    <a:pt x="181" y="224"/>
                  </a:lnTo>
                  <a:lnTo>
                    <a:pt x="163" y="220"/>
                  </a:lnTo>
                  <a:lnTo>
                    <a:pt x="144" y="220"/>
                  </a:lnTo>
                  <a:lnTo>
                    <a:pt x="205" y="123"/>
                  </a:lnTo>
                  <a:lnTo>
                    <a:pt x="86" y="125"/>
                  </a:lnTo>
                  <a:lnTo>
                    <a:pt x="154" y="49"/>
                  </a:lnTo>
                  <a:lnTo>
                    <a:pt x="95" y="44"/>
                  </a:lnTo>
                  <a:lnTo>
                    <a:pt x="135" y="0"/>
                  </a:lnTo>
                  <a:close/>
                </a:path>
              </a:pathLst>
            </a:custGeom>
            <a:solidFill>
              <a:srgbClr val="3BE8FF">
                <a:alpha val="100000"/>
              </a:srgbClr>
            </a:solidFill>
            <a:ln w="9525">
              <a:noFill/>
            </a:ln>
          </p:spPr>
          <p:txBody>
            <a:bodyPr/>
            <a:p>
              <a:endParaRPr lang="zh-CN" altLang="en-US"/>
            </a:p>
          </p:txBody>
        </p:sp>
        <p:sp>
          <p:nvSpPr>
            <p:cNvPr id="84017" name="Freeform 84"/>
            <p:cNvSpPr/>
            <p:nvPr/>
          </p:nvSpPr>
          <p:spPr>
            <a:xfrm>
              <a:off x="2913" y="2509"/>
              <a:ext cx="1008" cy="751"/>
            </a:xfrm>
            <a:custGeom>
              <a:avLst/>
              <a:gdLst>
                <a:gd name="txL" fmla="*/ 0 w 540"/>
                <a:gd name="txT" fmla="*/ 0 h 382"/>
                <a:gd name="txR" fmla="*/ 540 w 540"/>
                <a:gd name="txB" fmla="*/ 382 h 382"/>
              </a:gdLst>
              <a:ahLst/>
              <a:cxnLst>
                <a:cxn ang="0">
                  <a:pos x="1882" y="661"/>
                </a:cxn>
                <a:cxn ang="0">
                  <a:pos x="1861" y="684"/>
                </a:cxn>
                <a:cxn ang="0">
                  <a:pos x="1837" y="712"/>
                </a:cxn>
                <a:cxn ang="0">
                  <a:pos x="1794" y="741"/>
                </a:cxn>
                <a:cxn ang="0">
                  <a:pos x="1757" y="784"/>
                </a:cxn>
                <a:cxn ang="0">
                  <a:pos x="1712" y="824"/>
                </a:cxn>
                <a:cxn ang="0">
                  <a:pos x="1684" y="847"/>
                </a:cxn>
                <a:cxn ang="0">
                  <a:pos x="1652" y="873"/>
                </a:cxn>
                <a:cxn ang="0">
                  <a:pos x="1617" y="896"/>
                </a:cxn>
                <a:cxn ang="0">
                  <a:pos x="1585" y="924"/>
                </a:cxn>
                <a:cxn ang="0">
                  <a:pos x="1544" y="955"/>
                </a:cxn>
                <a:cxn ang="0">
                  <a:pos x="1505" y="985"/>
                </a:cxn>
                <a:cxn ang="0">
                  <a:pos x="1463" y="1012"/>
                </a:cxn>
                <a:cxn ang="0">
                  <a:pos x="1424" y="1036"/>
                </a:cxn>
                <a:cxn ang="0">
                  <a:pos x="1379" y="1071"/>
                </a:cxn>
                <a:cxn ang="0">
                  <a:pos x="1331" y="1093"/>
                </a:cxn>
                <a:cxn ang="0">
                  <a:pos x="1286" y="1125"/>
                </a:cxn>
                <a:cxn ang="0">
                  <a:pos x="1241" y="1152"/>
                </a:cxn>
                <a:cxn ang="0">
                  <a:pos x="1185" y="1184"/>
                </a:cxn>
                <a:cxn ang="0">
                  <a:pos x="1133" y="1205"/>
                </a:cxn>
                <a:cxn ang="0">
                  <a:pos x="1086" y="1233"/>
                </a:cxn>
                <a:cxn ang="0">
                  <a:pos x="1034" y="1264"/>
                </a:cxn>
                <a:cxn ang="0">
                  <a:pos x="976" y="1288"/>
                </a:cxn>
                <a:cxn ang="0">
                  <a:pos x="896" y="1313"/>
                </a:cxn>
                <a:cxn ang="0">
                  <a:pos x="777" y="1360"/>
                </a:cxn>
                <a:cxn ang="0">
                  <a:pos x="668" y="1388"/>
                </a:cxn>
                <a:cxn ang="0">
                  <a:pos x="571" y="1419"/>
                </a:cxn>
                <a:cxn ang="0">
                  <a:pos x="405" y="1453"/>
                </a:cxn>
                <a:cxn ang="0">
                  <a:pos x="273" y="1469"/>
                </a:cxn>
                <a:cxn ang="0">
                  <a:pos x="65" y="1469"/>
                </a:cxn>
                <a:cxn ang="0">
                  <a:pos x="220" y="1160"/>
                </a:cxn>
                <a:cxn ang="0">
                  <a:pos x="60" y="784"/>
                </a:cxn>
                <a:cxn ang="0">
                  <a:pos x="60" y="352"/>
                </a:cxn>
                <a:cxn ang="0">
                  <a:pos x="317" y="332"/>
                </a:cxn>
                <a:cxn ang="0">
                  <a:pos x="383" y="324"/>
                </a:cxn>
                <a:cxn ang="0">
                  <a:pos x="431" y="285"/>
                </a:cxn>
                <a:cxn ang="0">
                  <a:pos x="478" y="212"/>
                </a:cxn>
                <a:cxn ang="0">
                  <a:pos x="523" y="104"/>
                </a:cxn>
                <a:cxn ang="0">
                  <a:pos x="551" y="65"/>
                </a:cxn>
                <a:cxn ang="0">
                  <a:pos x="579" y="43"/>
                </a:cxn>
                <a:cxn ang="0">
                  <a:pos x="651" y="16"/>
                </a:cxn>
                <a:cxn ang="0">
                  <a:pos x="771" y="0"/>
                </a:cxn>
                <a:cxn ang="0">
                  <a:pos x="982" y="43"/>
                </a:cxn>
                <a:cxn ang="0">
                  <a:pos x="1637" y="484"/>
                </a:cxn>
                <a:cxn ang="0">
                  <a:pos x="1749" y="440"/>
                </a:cxn>
              </a:cxnLst>
              <a:rect l="txL" t="txT" r="txR" b="txB"/>
              <a:pathLst>
                <a:path w="540" h="382">
                  <a:moveTo>
                    <a:pt x="502" y="114"/>
                  </a:moveTo>
                  <a:lnTo>
                    <a:pt x="540" y="171"/>
                  </a:lnTo>
                  <a:lnTo>
                    <a:pt x="540" y="173"/>
                  </a:lnTo>
                  <a:lnTo>
                    <a:pt x="534" y="177"/>
                  </a:lnTo>
                  <a:lnTo>
                    <a:pt x="531" y="181"/>
                  </a:lnTo>
                  <a:lnTo>
                    <a:pt x="527" y="184"/>
                  </a:lnTo>
                  <a:lnTo>
                    <a:pt x="521" y="188"/>
                  </a:lnTo>
                  <a:lnTo>
                    <a:pt x="515" y="192"/>
                  </a:lnTo>
                  <a:lnTo>
                    <a:pt x="510" y="198"/>
                  </a:lnTo>
                  <a:lnTo>
                    <a:pt x="504" y="203"/>
                  </a:lnTo>
                  <a:lnTo>
                    <a:pt x="496" y="209"/>
                  </a:lnTo>
                  <a:lnTo>
                    <a:pt x="491" y="213"/>
                  </a:lnTo>
                  <a:lnTo>
                    <a:pt x="487" y="215"/>
                  </a:lnTo>
                  <a:lnTo>
                    <a:pt x="483" y="219"/>
                  </a:lnTo>
                  <a:lnTo>
                    <a:pt x="479" y="222"/>
                  </a:lnTo>
                  <a:lnTo>
                    <a:pt x="474" y="226"/>
                  </a:lnTo>
                  <a:lnTo>
                    <a:pt x="470" y="228"/>
                  </a:lnTo>
                  <a:lnTo>
                    <a:pt x="464" y="232"/>
                  </a:lnTo>
                  <a:lnTo>
                    <a:pt x="458" y="236"/>
                  </a:lnTo>
                  <a:lnTo>
                    <a:pt x="455" y="239"/>
                  </a:lnTo>
                  <a:lnTo>
                    <a:pt x="449" y="243"/>
                  </a:lnTo>
                  <a:lnTo>
                    <a:pt x="443" y="247"/>
                  </a:lnTo>
                  <a:lnTo>
                    <a:pt x="437" y="251"/>
                  </a:lnTo>
                  <a:lnTo>
                    <a:pt x="432" y="255"/>
                  </a:lnTo>
                  <a:lnTo>
                    <a:pt x="426" y="258"/>
                  </a:lnTo>
                  <a:lnTo>
                    <a:pt x="420" y="262"/>
                  </a:lnTo>
                  <a:lnTo>
                    <a:pt x="415" y="266"/>
                  </a:lnTo>
                  <a:lnTo>
                    <a:pt x="409" y="268"/>
                  </a:lnTo>
                  <a:lnTo>
                    <a:pt x="401" y="274"/>
                  </a:lnTo>
                  <a:lnTo>
                    <a:pt x="396" y="277"/>
                  </a:lnTo>
                  <a:lnTo>
                    <a:pt x="388" y="279"/>
                  </a:lnTo>
                  <a:lnTo>
                    <a:pt x="382" y="283"/>
                  </a:lnTo>
                  <a:lnTo>
                    <a:pt x="377" y="287"/>
                  </a:lnTo>
                  <a:lnTo>
                    <a:pt x="369" y="291"/>
                  </a:lnTo>
                  <a:lnTo>
                    <a:pt x="361" y="295"/>
                  </a:lnTo>
                  <a:lnTo>
                    <a:pt x="356" y="298"/>
                  </a:lnTo>
                  <a:lnTo>
                    <a:pt x="348" y="302"/>
                  </a:lnTo>
                  <a:lnTo>
                    <a:pt x="340" y="306"/>
                  </a:lnTo>
                  <a:lnTo>
                    <a:pt x="333" y="310"/>
                  </a:lnTo>
                  <a:lnTo>
                    <a:pt x="325" y="312"/>
                  </a:lnTo>
                  <a:lnTo>
                    <a:pt x="320" y="315"/>
                  </a:lnTo>
                  <a:lnTo>
                    <a:pt x="312" y="319"/>
                  </a:lnTo>
                  <a:lnTo>
                    <a:pt x="304" y="323"/>
                  </a:lnTo>
                  <a:lnTo>
                    <a:pt x="297" y="327"/>
                  </a:lnTo>
                  <a:lnTo>
                    <a:pt x="287" y="329"/>
                  </a:lnTo>
                  <a:lnTo>
                    <a:pt x="280" y="333"/>
                  </a:lnTo>
                  <a:lnTo>
                    <a:pt x="272" y="334"/>
                  </a:lnTo>
                  <a:lnTo>
                    <a:pt x="257" y="340"/>
                  </a:lnTo>
                  <a:lnTo>
                    <a:pt x="240" y="346"/>
                  </a:lnTo>
                  <a:lnTo>
                    <a:pt x="223" y="352"/>
                  </a:lnTo>
                  <a:lnTo>
                    <a:pt x="207" y="355"/>
                  </a:lnTo>
                  <a:lnTo>
                    <a:pt x="192" y="359"/>
                  </a:lnTo>
                  <a:lnTo>
                    <a:pt x="177" y="363"/>
                  </a:lnTo>
                  <a:lnTo>
                    <a:pt x="164" y="367"/>
                  </a:lnTo>
                  <a:lnTo>
                    <a:pt x="139" y="372"/>
                  </a:lnTo>
                  <a:lnTo>
                    <a:pt x="116" y="376"/>
                  </a:lnTo>
                  <a:lnTo>
                    <a:pt x="95" y="378"/>
                  </a:lnTo>
                  <a:lnTo>
                    <a:pt x="78" y="380"/>
                  </a:lnTo>
                  <a:lnTo>
                    <a:pt x="52" y="382"/>
                  </a:lnTo>
                  <a:lnTo>
                    <a:pt x="19" y="380"/>
                  </a:lnTo>
                  <a:lnTo>
                    <a:pt x="12" y="378"/>
                  </a:lnTo>
                  <a:lnTo>
                    <a:pt x="63" y="300"/>
                  </a:lnTo>
                  <a:lnTo>
                    <a:pt x="74" y="266"/>
                  </a:lnTo>
                  <a:lnTo>
                    <a:pt x="17" y="203"/>
                  </a:lnTo>
                  <a:lnTo>
                    <a:pt x="0" y="129"/>
                  </a:lnTo>
                  <a:lnTo>
                    <a:pt x="17" y="91"/>
                  </a:lnTo>
                  <a:lnTo>
                    <a:pt x="50" y="80"/>
                  </a:lnTo>
                  <a:lnTo>
                    <a:pt x="91" y="86"/>
                  </a:lnTo>
                  <a:lnTo>
                    <a:pt x="97" y="86"/>
                  </a:lnTo>
                  <a:lnTo>
                    <a:pt x="110" y="84"/>
                  </a:lnTo>
                  <a:lnTo>
                    <a:pt x="120" y="78"/>
                  </a:lnTo>
                  <a:lnTo>
                    <a:pt x="124" y="74"/>
                  </a:lnTo>
                  <a:lnTo>
                    <a:pt x="130" y="68"/>
                  </a:lnTo>
                  <a:lnTo>
                    <a:pt x="137" y="55"/>
                  </a:lnTo>
                  <a:lnTo>
                    <a:pt x="147" y="36"/>
                  </a:lnTo>
                  <a:lnTo>
                    <a:pt x="150" y="27"/>
                  </a:lnTo>
                  <a:lnTo>
                    <a:pt x="154" y="21"/>
                  </a:lnTo>
                  <a:lnTo>
                    <a:pt x="158" y="17"/>
                  </a:lnTo>
                  <a:lnTo>
                    <a:pt x="162" y="15"/>
                  </a:lnTo>
                  <a:lnTo>
                    <a:pt x="166" y="11"/>
                  </a:lnTo>
                  <a:lnTo>
                    <a:pt x="175" y="8"/>
                  </a:lnTo>
                  <a:lnTo>
                    <a:pt x="187" y="4"/>
                  </a:lnTo>
                  <a:lnTo>
                    <a:pt x="198" y="2"/>
                  </a:lnTo>
                  <a:lnTo>
                    <a:pt x="221" y="0"/>
                  </a:lnTo>
                  <a:lnTo>
                    <a:pt x="263" y="6"/>
                  </a:lnTo>
                  <a:lnTo>
                    <a:pt x="282" y="11"/>
                  </a:lnTo>
                  <a:lnTo>
                    <a:pt x="388" y="70"/>
                  </a:lnTo>
                  <a:lnTo>
                    <a:pt x="470" y="125"/>
                  </a:lnTo>
                  <a:lnTo>
                    <a:pt x="493" y="106"/>
                  </a:lnTo>
                  <a:lnTo>
                    <a:pt x="502" y="114"/>
                  </a:lnTo>
                  <a:close/>
                </a:path>
              </a:pathLst>
            </a:custGeom>
            <a:solidFill>
              <a:srgbClr val="786859">
                <a:alpha val="100000"/>
              </a:srgbClr>
            </a:solidFill>
            <a:ln w="9525">
              <a:noFill/>
            </a:ln>
          </p:spPr>
          <p:txBody>
            <a:bodyPr/>
            <a:p>
              <a:endParaRPr lang="zh-CN" altLang="en-US"/>
            </a:p>
          </p:txBody>
        </p:sp>
        <p:sp>
          <p:nvSpPr>
            <p:cNvPr id="84018" name="Freeform 85"/>
            <p:cNvSpPr/>
            <p:nvPr/>
          </p:nvSpPr>
          <p:spPr>
            <a:xfrm>
              <a:off x="4597" y="3746"/>
              <a:ext cx="895" cy="853"/>
            </a:xfrm>
            <a:custGeom>
              <a:avLst/>
              <a:gdLst>
                <a:gd name="txL" fmla="*/ 0 w 481"/>
                <a:gd name="txT" fmla="*/ 0 h 431"/>
                <a:gd name="txR" fmla="*/ 481 w 481"/>
                <a:gd name="txB" fmla="*/ 431 h 431"/>
              </a:gdLst>
              <a:ahLst/>
              <a:cxnLst>
                <a:cxn ang="0">
                  <a:pos x="488" y="1148"/>
                </a:cxn>
                <a:cxn ang="0">
                  <a:pos x="560" y="1092"/>
                </a:cxn>
                <a:cxn ang="0">
                  <a:pos x="636" y="1033"/>
                </a:cxn>
                <a:cxn ang="0">
                  <a:pos x="692" y="992"/>
                </a:cxn>
                <a:cxn ang="0">
                  <a:pos x="752" y="944"/>
                </a:cxn>
                <a:cxn ang="0">
                  <a:pos x="809" y="893"/>
                </a:cxn>
                <a:cxn ang="0">
                  <a:pos x="876" y="835"/>
                </a:cxn>
                <a:cxn ang="0">
                  <a:pos x="949" y="776"/>
                </a:cxn>
                <a:cxn ang="0">
                  <a:pos x="1014" y="712"/>
                </a:cxn>
                <a:cxn ang="0">
                  <a:pos x="1087" y="647"/>
                </a:cxn>
                <a:cxn ang="0">
                  <a:pos x="1159" y="572"/>
                </a:cxn>
                <a:cxn ang="0">
                  <a:pos x="1211" y="513"/>
                </a:cxn>
                <a:cxn ang="0">
                  <a:pos x="1243" y="477"/>
                </a:cxn>
                <a:cxn ang="0">
                  <a:pos x="1278" y="439"/>
                </a:cxn>
                <a:cxn ang="0">
                  <a:pos x="1302" y="404"/>
                </a:cxn>
                <a:cxn ang="0">
                  <a:pos x="1351" y="356"/>
                </a:cxn>
                <a:cxn ang="0">
                  <a:pos x="1375" y="321"/>
                </a:cxn>
                <a:cxn ang="0">
                  <a:pos x="1409" y="267"/>
                </a:cxn>
                <a:cxn ang="0">
                  <a:pos x="1481" y="156"/>
                </a:cxn>
                <a:cxn ang="0">
                  <a:pos x="1548" y="0"/>
                </a:cxn>
                <a:cxn ang="0">
                  <a:pos x="1621" y="263"/>
                </a:cxn>
                <a:cxn ang="0">
                  <a:pos x="1520" y="431"/>
                </a:cxn>
                <a:cxn ang="0">
                  <a:pos x="1461" y="528"/>
                </a:cxn>
                <a:cxn ang="0">
                  <a:pos x="1427" y="572"/>
                </a:cxn>
                <a:cxn ang="0">
                  <a:pos x="1403" y="612"/>
                </a:cxn>
                <a:cxn ang="0">
                  <a:pos x="1368" y="655"/>
                </a:cxn>
                <a:cxn ang="0">
                  <a:pos x="1343" y="693"/>
                </a:cxn>
                <a:cxn ang="0">
                  <a:pos x="1295" y="744"/>
                </a:cxn>
                <a:cxn ang="0">
                  <a:pos x="1263" y="784"/>
                </a:cxn>
                <a:cxn ang="0">
                  <a:pos x="1230" y="819"/>
                </a:cxn>
                <a:cxn ang="0">
                  <a:pos x="1198" y="857"/>
                </a:cxn>
                <a:cxn ang="0">
                  <a:pos x="1159" y="908"/>
                </a:cxn>
                <a:cxn ang="0">
                  <a:pos x="1094" y="976"/>
                </a:cxn>
                <a:cxn ang="0">
                  <a:pos x="1022" y="1041"/>
                </a:cxn>
                <a:cxn ang="0">
                  <a:pos x="956" y="1100"/>
                </a:cxn>
                <a:cxn ang="0">
                  <a:pos x="889" y="1160"/>
                </a:cxn>
                <a:cxn ang="0">
                  <a:pos x="832" y="1215"/>
                </a:cxn>
                <a:cxn ang="0">
                  <a:pos x="765" y="1265"/>
                </a:cxn>
                <a:cxn ang="0">
                  <a:pos x="709" y="1308"/>
                </a:cxn>
                <a:cxn ang="0">
                  <a:pos x="651" y="1348"/>
                </a:cxn>
                <a:cxn ang="0">
                  <a:pos x="554" y="1413"/>
                </a:cxn>
                <a:cxn ang="0">
                  <a:pos x="482" y="1453"/>
                </a:cxn>
                <a:cxn ang="0">
                  <a:pos x="0" y="1605"/>
                </a:cxn>
              </a:cxnLst>
              <a:rect l="txL" t="txT" r="txR" b="txB"/>
              <a:pathLst>
                <a:path w="481" h="431">
                  <a:moveTo>
                    <a:pt x="2" y="355"/>
                  </a:moveTo>
                  <a:lnTo>
                    <a:pt x="139" y="295"/>
                  </a:lnTo>
                  <a:lnTo>
                    <a:pt x="141" y="293"/>
                  </a:lnTo>
                  <a:lnTo>
                    <a:pt x="148" y="287"/>
                  </a:lnTo>
                  <a:lnTo>
                    <a:pt x="156" y="283"/>
                  </a:lnTo>
                  <a:lnTo>
                    <a:pt x="162" y="279"/>
                  </a:lnTo>
                  <a:lnTo>
                    <a:pt x="169" y="274"/>
                  </a:lnTo>
                  <a:lnTo>
                    <a:pt x="179" y="268"/>
                  </a:lnTo>
                  <a:lnTo>
                    <a:pt x="184" y="264"/>
                  </a:lnTo>
                  <a:lnTo>
                    <a:pt x="188" y="260"/>
                  </a:lnTo>
                  <a:lnTo>
                    <a:pt x="194" y="257"/>
                  </a:lnTo>
                  <a:lnTo>
                    <a:pt x="200" y="253"/>
                  </a:lnTo>
                  <a:lnTo>
                    <a:pt x="205" y="249"/>
                  </a:lnTo>
                  <a:lnTo>
                    <a:pt x="211" y="245"/>
                  </a:lnTo>
                  <a:lnTo>
                    <a:pt x="217" y="241"/>
                  </a:lnTo>
                  <a:lnTo>
                    <a:pt x="222" y="238"/>
                  </a:lnTo>
                  <a:lnTo>
                    <a:pt x="228" y="232"/>
                  </a:lnTo>
                  <a:lnTo>
                    <a:pt x="234" y="228"/>
                  </a:lnTo>
                  <a:lnTo>
                    <a:pt x="241" y="222"/>
                  </a:lnTo>
                  <a:lnTo>
                    <a:pt x="247" y="219"/>
                  </a:lnTo>
                  <a:lnTo>
                    <a:pt x="253" y="213"/>
                  </a:lnTo>
                  <a:lnTo>
                    <a:pt x="260" y="209"/>
                  </a:lnTo>
                  <a:lnTo>
                    <a:pt x="266" y="203"/>
                  </a:lnTo>
                  <a:lnTo>
                    <a:pt x="274" y="198"/>
                  </a:lnTo>
                  <a:lnTo>
                    <a:pt x="279" y="192"/>
                  </a:lnTo>
                  <a:lnTo>
                    <a:pt x="287" y="188"/>
                  </a:lnTo>
                  <a:lnTo>
                    <a:pt x="293" y="182"/>
                  </a:lnTo>
                  <a:lnTo>
                    <a:pt x="300" y="177"/>
                  </a:lnTo>
                  <a:lnTo>
                    <a:pt x="306" y="171"/>
                  </a:lnTo>
                  <a:lnTo>
                    <a:pt x="314" y="165"/>
                  </a:lnTo>
                  <a:lnTo>
                    <a:pt x="319" y="158"/>
                  </a:lnTo>
                  <a:lnTo>
                    <a:pt x="327" y="152"/>
                  </a:lnTo>
                  <a:lnTo>
                    <a:pt x="335" y="146"/>
                  </a:lnTo>
                  <a:lnTo>
                    <a:pt x="340" y="141"/>
                  </a:lnTo>
                  <a:lnTo>
                    <a:pt x="346" y="135"/>
                  </a:lnTo>
                  <a:lnTo>
                    <a:pt x="350" y="131"/>
                  </a:lnTo>
                  <a:lnTo>
                    <a:pt x="354" y="129"/>
                  </a:lnTo>
                  <a:lnTo>
                    <a:pt x="355" y="125"/>
                  </a:lnTo>
                  <a:lnTo>
                    <a:pt x="359" y="122"/>
                  </a:lnTo>
                  <a:lnTo>
                    <a:pt x="361" y="120"/>
                  </a:lnTo>
                  <a:lnTo>
                    <a:pt x="365" y="116"/>
                  </a:lnTo>
                  <a:lnTo>
                    <a:pt x="369" y="112"/>
                  </a:lnTo>
                  <a:lnTo>
                    <a:pt x="371" y="110"/>
                  </a:lnTo>
                  <a:lnTo>
                    <a:pt x="374" y="106"/>
                  </a:lnTo>
                  <a:lnTo>
                    <a:pt x="376" y="103"/>
                  </a:lnTo>
                  <a:lnTo>
                    <a:pt x="380" y="101"/>
                  </a:lnTo>
                  <a:lnTo>
                    <a:pt x="384" y="97"/>
                  </a:lnTo>
                  <a:lnTo>
                    <a:pt x="390" y="91"/>
                  </a:lnTo>
                  <a:lnTo>
                    <a:pt x="392" y="87"/>
                  </a:lnTo>
                  <a:lnTo>
                    <a:pt x="393" y="84"/>
                  </a:lnTo>
                  <a:lnTo>
                    <a:pt x="397" y="82"/>
                  </a:lnTo>
                  <a:lnTo>
                    <a:pt x="399" y="78"/>
                  </a:lnTo>
                  <a:lnTo>
                    <a:pt x="405" y="70"/>
                  </a:lnTo>
                  <a:lnTo>
                    <a:pt x="407" y="68"/>
                  </a:lnTo>
                  <a:lnTo>
                    <a:pt x="409" y="65"/>
                  </a:lnTo>
                  <a:lnTo>
                    <a:pt x="418" y="51"/>
                  </a:lnTo>
                  <a:lnTo>
                    <a:pt x="428" y="40"/>
                  </a:lnTo>
                  <a:lnTo>
                    <a:pt x="435" y="27"/>
                  </a:lnTo>
                  <a:lnTo>
                    <a:pt x="441" y="13"/>
                  </a:lnTo>
                  <a:lnTo>
                    <a:pt x="447" y="0"/>
                  </a:lnTo>
                  <a:lnTo>
                    <a:pt x="481" y="38"/>
                  </a:lnTo>
                  <a:lnTo>
                    <a:pt x="475" y="51"/>
                  </a:lnTo>
                  <a:lnTo>
                    <a:pt x="468" y="67"/>
                  </a:lnTo>
                  <a:lnTo>
                    <a:pt x="458" y="82"/>
                  </a:lnTo>
                  <a:lnTo>
                    <a:pt x="449" y="97"/>
                  </a:lnTo>
                  <a:lnTo>
                    <a:pt x="439" y="110"/>
                  </a:lnTo>
                  <a:lnTo>
                    <a:pt x="430" y="125"/>
                  </a:lnTo>
                  <a:lnTo>
                    <a:pt x="424" y="133"/>
                  </a:lnTo>
                  <a:lnTo>
                    <a:pt x="422" y="135"/>
                  </a:lnTo>
                  <a:lnTo>
                    <a:pt x="418" y="139"/>
                  </a:lnTo>
                  <a:lnTo>
                    <a:pt x="416" y="143"/>
                  </a:lnTo>
                  <a:lnTo>
                    <a:pt x="412" y="146"/>
                  </a:lnTo>
                  <a:lnTo>
                    <a:pt x="411" y="150"/>
                  </a:lnTo>
                  <a:lnTo>
                    <a:pt x="407" y="154"/>
                  </a:lnTo>
                  <a:lnTo>
                    <a:pt x="405" y="156"/>
                  </a:lnTo>
                  <a:lnTo>
                    <a:pt x="401" y="160"/>
                  </a:lnTo>
                  <a:lnTo>
                    <a:pt x="399" y="163"/>
                  </a:lnTo>
                  <a:lnTo>
                    <a:pt x="395" y="167"/>
                  </a:lnTo>
                  <a:lnTo>
                    <a:pt x="393" y="171"/>
                  </a:lnTo>
                  <a:lnTo>
                    <a:pt x="390" y="173"/>
                  </a:lnTo>
                  <a:lnTo>
                    <a:pt x="388" y="177"/>
                  </a:lnTo>
                  <a:lnTo>
                    <a:pt x="384" y="181"/>
                  </a:lnTo>
                  <a:lnTo>
                    <a:pt x="378" y="188"/>
                  </a:lnTo>
                  <a:lnTo>
                    <a:pt x="374" y="190"/>
                  </a:lnTo>
                  <a:lnTo>
                    <a:pt x="373" y="194"/>
                  </a:lnTo>
                  <a:lnTo>
                    <a:pt x="369" y="198"/>
                  </a:lnTo>
                  <a:lnTo>
                    <a:pt x="365" y="200"/>
                  </a:lnTo>
                  <a:lnTo>
                    <a:pt x="363" y="203"/>
                  </a:lnTo>
                  <a:lnTo>
                    <a:pt x="359" y="207"/>
                  </a:lnTo>
                  <a:lnTo>
                    <a:pt x="355" y="209"/>
                  </a:lnTo>
                  <a:lnTo>
                    <a:pt x="354" y="213"/>
                  </a:lnTo>
                  <a:lnTo>
                    <a:pt x="350" y="217"/>
                  </a:lnTo>
                  <a:lnTo>
                    <a:pt x="346" y="219"/>
                  </a:lnTo>
                  <a:lnTo>
                    <a:pt x="344" y="222"/>
                  </a:lnTo>
                  <a:lnTo>
                    <a:pt x="340" y="226"/>
                  </a:lnTo>
                  <a:lnTo>
                    <a:pt x="335" y="232"/>
                  </a:lnTo>
                  <a:lnTo>
                    <a:pt x="327" y="238"/>
                  </a:lnTo>
                  <a:lnTo>
                    <a:pt x="321" y="243"/>
                  </a:lnTo>
                  <a:lnTo>
                    <a:pt x="316" y="249"/>
                  </a:lnTo>
                  <a:lnTo>
                    <a:pt x="308" y="255"/>
                  </a:lnTo>
                  <a:lnTo>
                    <a:pt x="302" y="260"/>
                  </a:lnTo>
                  <a:lnTo>
                    <a:pt x="295" y="266"/>
                  </a:lnTo>
                  <a:lnTo>
                    <a:pt x="289" y="272"/>
                  </a:lnTo>
                  <a:lnTo>
                    <a:pt x="283" y="277"/>
                  </a:lnTo>
                  <a:lnTo>
                    <a:pt x="276" y="281"/>
                  </a:lnTo>
                  <a:lnTo>
                    <a:pt x="270" y="287"/>
                  </a:lnTo>
                  <a:lnTo>
                    <a:pt x="264" y="293"/>
                  </a:lnTo>
                  <a:lnTo>
                    <a:pt x="257" y="296"/>
                  </a:lnTo>
                  <a:lnTo>
                    <a:pt x="251" y="302"/>
                  </a:lnTo>
                  <a:lnTo>
                    <a:pt x="245" y="306"/>
                  </a:lnTo>
                  <a:lnTo>
                    <a:pt x="240" y="310"/>
                  </a:lnTo>
                  <a:lnTo>
                    <a:pt x="234" y="315"/>
                  </a:lnTo>
                  <a:lnTo>
                    <a:pt x="228" y="319"/>
                  </a:lnTo>
                  <a:lnTo>
                    <a:pt x="221" y="323"/>
                  </a:lnTo>
                  <a:lnTo>
                    <a:pt x="215" y="327"/>
                  </a:lnTo>
                  <a:lnTo>
                    <a:pt x="211" y="331"/>
                  </a:lnTo>
                  <a:lnTo>
                    <a:pt x="205" y="334"/>
                  </a:lnTo>
                  <a:lnTo>
                    <a:pt x="200" y="338"/>
                  </a:lnTo>
                  <a:lnTo>
                    <a:pt x="194" y="342"/>
                  </a:lnTo>
                  <a:lnTo>
                    <a:pt x="188" y="344"/>
                  </a:lnTo>
                  <a:lnTo>
                    <a:pt x="179" y="350"/>
                  </a:lnTo>
                  <a:lnTo>
                    <a:pt x="169" y="355"/>
                  </a:lnTo>
                  <a:lnTo>
                    <a:pt x="160" y="361"/>
                  </a:lnTo>
                  <a:lnTo>
                    <a:pt x="152" y="365"/>
                  </a:lnTo>
                  <a:lnTo>
                    <a:pt x="144" y="367"/>
                  </a:lnTo>
                  <a:lnTo>
                    <a:pt x="139" y="371"/>
                  </a:lnTo>
                  <a:lnTo>
                    <a:pt x="74" y="409"/>
                  </a:lnTo>
                  <a:lnTo>
                    <a:pt x="2" y="431"/>
                  </a:lnTo>
                  <a:lnTo>
                    <a:pt x="0" y="410"/>
                  </a:lnTo>
                  <a:lnTo>
                    <a:pt x="2" y="355"/>
                  </a:lnTo>
                  <a:close/>
                </a:path>
              </a:pathLst>
            </a:custGeom>
            <a:solidFill>
              <a:srgbClr val="BF6633">
                <a:alpha val="100000"/>
              </a:srgbClr>
            </a:solidFill>
            <a:ln w="9525">
              <a:noFill/>
            </a:ln>
          </p:spPr>
          <p:txBody>
            <a:bodyPr/>
            <a:p>
              <a:endParaRPr lang="zh-CN" altLang="en-US"/>
            </a:p>
          </p:txBody>
        </p:sp>
        <p:sp>
          <p:nvSpPr>
            <p:cNvPr id="84019" name="Freeform 86"/>
            <p:cNvSpPr/>
            <p:nvPr/>
          </p:nvSpPr>
          <p:spPr>
            <a:xfrm>
              <a:off x="3779" y="2948"/>
              <a:ext cx="149" cy="166"/>
            </a:xfrm>
            <a:custGeom>
              <a:avLst/>
              <a:gdLst>
                <a:gd name="txL" fmla="*/ 0 w 82"/>
                <a:gd name="txT" fmla="*/ 0 h 86"/>
                <a:gd name="txR" fmla="*/ 82 w 82"/>
                <a:gd name="txB" fmla="*/ 86 h 86"/>
              </a:gdLst>
              <a:ahLst/>
              <a:cxnLst>
                <a:cxn ang="0">
                  <a:pos x="0" y="156"/>
                </a:cxn>
                <a:cxn ang="0">
                  <a:pos x="13" y="133"/>
                </a:cxn>
                <a:cxn ang="0">
                  <a:pos x="36" y="85"/>
                </a:cxn>
                <a:cxn ang="0">
                  <a:pos x="49" y="71"/>
                </a:cxn>
                <a:cxn ang="0">
                  <a:pos x="56" y="60"/>
                </a:cxn>
                <a:cxn ang="0">
                  <a:pos x="69" y="44"/>
                </a:cxn>
                <a:cxn ang="0">
                  <a:pos x="82" y="29"/>
                </a:cxn>
                <a:cxn ang="0">
                  <a:pos x="96" y="23"/>
                </a:cxn>
                <a:cxn ang="0">
                  <a:pos x="105" y="15"/>
                </a:cxn>
                <a:cxn ang="0">
                  <a:pos x="133" y="0"/>
                </a:cxn>
                <a:cxn ang="0">
                  <a:pos x="182" y="8"/>
                </a:cxn>
                <a:cxn ang="0">
                  <a:pos x="225" y="37"/>
                </a:cxn>
                <a:cxn ang="0">
                  <a:pos x="243" y="52"/>
                </a:cxn>
                <a:cxn ang="0">
                  <a:pos x="258" y="64"/>
                </a:cxn>
                <a:cxn ang="0">
                  <a:pos x="271" y="79"/>
                </a:cxn>
                <a:cxn ang="0">
                  <a:pos x="225" y="320"/>
                </a:cxn>
                <a:cxn ang="0">
                  <a:pos x="133" y="284"/>
                </a:cxn>
                <a:cxn ang="0">
                  <a:pos x="145" y="85"/>
                </a:cxn>
                <a:cxn ang="0">
                  <a:pos x="118" y="79"/>
                </a:cxn>
                <a:cxn ang="0">
                  <a:pos x="96" y="85"/>
                </a:cxn>
                <a:cxn ang="0">
                  <a:pos x="49" y="108"/>
                </a:cxn>
                <a:cxn ang="0">
                  <a:pos x="33" y="124"/>
                </a:cxn>
                <a:cxn ang="0">
                  <a:pos x="13" y="133"/>
                </a:cxn>
                <a:cxn ang="0">
                  <a:pos x="0" y="156"/>
                </a:cxn>
                <a:cxn ang="0">
                  <a:pos x="0" y="156"/>
                </a:cxn>
              </a:cxnLst>
              <a:rect l="txL" t="txT" r="txR" b="txB"/>
              <a:pathLst>
                <a:path w="82" h="86">
                  <a:moveTo>
                    <a:pt x="0" y="42"/>
                  </a:moveTo>
                  <a:lnTo>
                    <a:pt x="4" y="36"/>
                  </a:lnTo>
                  <a:lnTo>
                    <a:pt x="11" y="23"/>
                  </a:lnTo>
                  <a:lnTo>
                    <a:pt x="15" y="19"/>
                  </a:lnTo>
                  <a:lnTo>
                    <a:pt x="17" y="16"/>
                  </a:lnTo>
                  <a:lnTo>
                    <a:pt x="21" y="12"/>
                  </a:lnTo>
                  <a:lnTo>
                    <a:pt x="25" y="8"/>
                  </a:lnTo>
                  <a:lnTo>
                    <a:pt x="29" y="6"/>
                  </a:lnTo>
                  <a:lnTo>
                    <a:pt x="32" y="4"/>
                  </a:lnTo>
                  <a:lnTo>
                    <a:pt x="40" y="0"/>
                  </a:lnTo>
                  <a:lnTo>
                    <a:pt x="55" y="2"/>
                  </a:lnTo>
                  <a:lnTo>
                    <a:pt x="68" y="10"/>
                  </a:lnTo>
                  <a:lnTo>
                    <a:pt x="74" y="14"/>
                  </a:lnTo>
                  <a:lnTo>
                    <a:pt x="78" y="17"/>
                  </a:lnTo>
                  <a:lnTo>
                    <a:pt x="82" y="21"/>
                  </a:lnTo>
                  <a:lnTo>
                    <a:pt x="68" y="86"/>
                  </a:lnTo>
                  <a:lnTo>
                    <a:pt x="40" y="76"/>
                  </a:lnTo>
                  <a:lnTo>
                    <a:pt x="44" y="23"/>
                  </a:lnTo>
                  <a:lnTo>
                    <a:pt x="36" y="21"/>
                  </a:lnTo>
                  <a:lnTo>
                    <a:pt x="29" y="23"/>
                  </a:lnTo>
                  <a:lnTo>
                    <a:pt x="15" y="29"/>
                  </a:lnTo>
                  <a:lnTo>
                    <a:pt x="10" y="33"/>
                  </a:lnTo>
                  <a:lnTo>
                    <a:pt x="4" y="36"/>
                  </a:lnTo>
                  <a:lnTo>
                    <a:pt x="0" y="42"/>
                  </a:lnTo>
                  <a:close/>
                </a:path>
              </a:pathLst>
            </a:custGeom>
            <a:solidFill>
              <a:srgbClr val="F59E92">
                <a:alpha val="100000"/>
              </a:srgbClr>
            </a:solidFill>
            <a:ln w="9525">
              <a:noFill/>
            </a:ln>
          </p:spPr>
          <p:txBody>
            <a:bodyPr/>
            <a:p>
              <a:endParaRPr lang="zh-CN" altLang="en-US"/>
            </a:p>
          </p:txBody>
        </p:sp>
        <p:sp>
          <p:nvSpPr>
            <p:cNvPr id="84020" name="Freeform 87"/>
            <p:cNvSpPr/>
            <p:nvPr/>
          </p:nvSpPr>
          <p:spPr>
            <a:xfrm>
              <a:off x="3779" y="2913"/>
              <a:ext cx="160" cy="209"/>
            </a:xfrm>
            <a:custGeom>
              <a:avLst/>
              <a:gdLst>
                <a:gd name="txL" fmla="*/ 0 w 87"/>
                <a:gd name="txT" fmla="*/ 0 h 107"/>
                <a:gd name="txR" fmla="*/ 87 w 87"/>
                <a:gd name="txB" fmla="*/ 107 h 107"/>
              </a:gdLst>
              <a:ahLst/>
              <a:cxnLst>
                <a:cxn ang="0">
                  <a:pos x="0" y="225"/>
                </a:cxn>
                <a:cxn ang="0">
                  <a:pos x="20" y="184"/>
                </a:cxn>
                <a:cxn ang="0">
                  <a:pos x="37" y="137"/>
                </a:cxn>
                <a:cxn ang="0">
                  <a:pos x="64" y="96"/>
                </a:cxn>
                <a:cxn ang="0">
                  <a:pos x="72" y="80"/>
                </a:cxn>
                <a:cxn ang="0">
                  <a:pos x="85" y="72"/>
                </a:cxn>
                <a:cxn ang="0">
                  <a:pos x="97" y="53"/>
                </a:cxn>
                <a:cxn ang="0">
                  <a:pos x="116" y="31"/>
                </a:cxn>
                <a:cxn ang="0">
                  <a:pos x="136" y="16"/>
                </a:cxn>
                <a:cxn ang="0">
                  <a:pos x="162" y="8"/>
                </a:cxn>
                <a:cxn ang="0">
                  <a:pos x="186" y="0"/>
                </a:cxn>
                <a:cxn ang="0">
                  <a:pos x="237" y="16"/>
                </a:cxn>
                <a:cxn ang="0">
                  <a:pos x="278" y="45"/>
                </a:cxn>
                <a:cxn ang="0">
                  <a:pos x="294" y="104"/>
                </a:cxn>
                <a:cxn ang="0">
                  <a:pos x="294" y="168"/>
                </a:cxn>
                <a:cxn ang="0">
                  <a:pos x="291" y="232"/>
                </a:cxn>
                <a:cxn ang="0">
                  <a:pos x="270" y="297"/>
                </a:cxn>
                <a:cxn ang="0">
                  <a:pos x="250" y="355"/>
                </a:cxn>
                <a:cxn ang="0">
                  <a:pos x="237" y="400"/>
                </a:cxn>
                <a:cxn ang="0">
                  <a:pos x="230" y="408"/>
                </a:cxn>
                <a:cxn ang="0">
                  <a:pos x="173" y="369"/>
                </a:cxn>
                <a:cxn ang="0">
                  <a:pos x="237" y="209"/>
                </a:cxn>
                <a:cxn ang="0">
                  <a:pos x="186" y="96"/>
                </a:cxn>
                <a:cxn ang="0">
                  <a:pos x="149" y="96"/>
                </a:cxn>
                <a:cxn ang="0">
                  <a:pos x="109" y="104"/>
                </a:cxn>
                <a:cxn ang="0">
                  <a:pos x="77" y="125"/>
                </a:cxn>
                <a:cxn ang="0">
                  <a:pos x="51" y="145"/>
                </a:cxn>
                <a:cxn ang="0">
                  <a:pos x="44" y="160"/>
                </a:cxn>
                <a:cxn ang="0">
                  <a:pos x="33" y="176"/>
                </a:cxn>
                <a:cxn ang="0">
                  <a:pos x="13" y="199"/>
                </a:cxn>
                <a:cxn ang="0">
                  <a:pos x="0" y="225"/>
                </a:cxn>
                <a:cxn ang="0">
                  <a:pos x="0" y="225"/>
                </a:cxn>
              </a:cxnLst>
              <a:rect l="txL" t="txT" r="txR" b="txB"/>
              <a:pathLst>
                <a:path w="87" h="107">
                  <a:moveTo>
                    <a:pt x="0" y="59"/>
                  </a:moveTo>
                  <a:lnTo>
                    <a:pt x="6" y="48"/>
                  </a:lnTo>
                  <a:lnTo>
                    <a:pt x="11" y="36"/>
                  </a:lnTo>
                  <a:lnTo>
                    <a:pt x="19" y="25"/>
                  </a:lnTo>
                  <a:lnTo>
                    <a:pt x="21" y="21"/>
                  </a:lnTo>
                  <a:lnTo>
                    <a:pt x="25" y="19"/>
                  </a:lnTo>
                  <a:lnTo>
                    <a:pt x="29" y="14"/>
                  </a:lnTo>
                  <a:lnTo>
                    <a:pt x="34" y="8"/>
                  </a:lnTo>
                  <a:lnTo>
                    <a:pt x="40" y="4"/>
                  </a:lnTo>
                  <a:lnTo>
                    <a:pt x="48" y="2"/>
                  </a:lnTo>
                  <a:lnTo>
                    <a:pt x="55" y="0"/>
                  </a:lnTo>
                  <a:lnTo>
                    <a:pt x="70" y="4"/>
                  </a:lnTo>
                  <a:lnTo>
                    <a:pt x="82" y="12"/>
                  </a:lnTo>
                  <a:lnTo>
                    <a:pt x="87" y="27"/>
                  </a:lnTo>
                  <a:lnTo>
                    <a:pt x="87" y="44"/>
                  </a:lnTo>
                  <a:lnTo>
                    <a:pt x="86" y="61"/>
                  </a:lnTo>
                  <a:lnTo>
                    <a:pt x="80" y="78"/>
                  </a:lnTo>
                  <a:lnTo>
                    <a:pt x="74" y="93"/>
                  </a:lnTo>
                  <a:lnTo>
                    <a:pt x="70" y="105"/>
                  </a:lnTo>
                  <a:lnTo>
                    <a:pt x="68" y="107"/>
                  </a:lnTo>
                  <a:lnTo>
                    <a:pt x="51" y="97"/>
                  </a:lnTo>
                  <a:lnTo>
                    <a:pt x="70" y="55"/>
                  </a:lnTo>
                  <a:lnTo>
                    <a:pt x="55" y="25"/>
                  </a:lnTo>
                  <a:lnTo>
                    <a:pt x="44" y="25"/>
                  </a:lnTo>
                  <a:lnTo>
                    <a:pt x="32" y="27"/>
                  </a:lnTo>
                  <a:lnTo>
                    <a:pt x="23" y="33"/>
                  </a:lnTo>
                  <a:lnTo>
                    <a:pt x="15" y="38"/>
                  </a:lnTo>
                  <a:lnTo>
                    <a:pt x="13" y="42"/>
                  </a:lnTo>
                  <a:lnTo>
                    <a:pt x="10" y="46"/>
                  </a:lnTo>
                  <a:lnTo>
                    <a:pt x="4" y="52"/>
                  </a:lnTo>
                  <a:lnTo>
                    <a:pt x="0" y="59"/>
                  </a:lnTo>
                  <a:close/>
                </a:path>
              </a:pathLst>
            </a:custGeom>
            <a:solidFill>
              <a:srgbClr val="000000">
                <a:alpha val="100000"/>
              </a:srgbClr>
            </a:solidFill>
            <a:ln w="9525">
              <a:noFill/>
            </a:ln>
          </p:spPr>
          <p:txBody>
            <a:bodyPr/>
            <a:p>
              <a:endParaRPr lang="zh-CN" altLang="en-US"/>
            </a:p>
          </p:txBody>
        </p:sp>
        <p:sp>
          <p:nvSpPr>
            <p:cNvPr id="84021" name="Freeform 88"/>
            <p:cNvSpPr/>
            <p:nvPr/>
          </p:nvSpPr>
          <p:spPr>
            <a:xfrm>
              <a:off x="2913" y="2601"/>
              <a:ext cx="1015" cy="667"/>
            </a:xfrm>
            <a:custGeom>
              <a:avLst/>
              <a:gdLst>
                <a:gd name="txL" fmla="*/ 0 w 546"/>
                <a:gd name="txT" fmla="*/ 0 h 338"/>
                <a:gd name="txR" fmla="*/ 546 w 546"/>
                <a:gd name="txB" fmla="*/ 338 h 338"/>
              </a:gdLst>
              <a:ahLst/>
              <a:cxnLst>
                <a:cxn ang="0">
                  <a:pos x="454" y="67"/>
                </a:cxn>
                <a:cxn ang="0">
                  <a:pos x="407" y="116"/>
                </a:cxn>
                <a:cxn ang="0">
                  <a:pos x="245" y="132"/>
                </a:cxn>
                <a:cxn ang="0">
                  <a:pos x="93" y="160"/>
                </a:cxn>
                <a:cxn ang="0">
                  <a:pos x="20" y="456"/>
                </a:cxn>
                <a:cxn ang="0">
                  <a:pos x="190" y="1012"/>
                </a:cxn>
                <a:cxn ang="0">
                  <a:pos x="138" y="1293"/>
                </a:cxn>
                <a:cxn ang="0">
                  <a:pos x="349" y="1257"/>
                </a:cxn>
                <a:cxn ang="0">
                  <a:pos x="560" y="1212"/>
                </a:cxn>
                <a:cxn ang="0">
                  <a:pos x="777" y="1168"/>
                </a:cxn>
                <a:cxn ang="0">
                  <a:pos x="961" y="1113"/>
                </a:cxn>
                <a:cxn ang="0">
                  <a:pos x="1071" y="1064"/>
                </a:cxn>
                <a:cxn ang="0">
                  <a:pos x="1188" y="1012"/>
                </a:cxn>
                <a:cxn ang="0">
                  <a:pos x="1288" y="953"/>
                </a:cxn>
                <a:cxn ang="0">
                  <a:pos x="1355" y="908"/>
                </a:cxn>
                <a:cxn ang="0">
                  <a:pos x="1420" y="864"/>
                </a:cxn>
                <a:cxn ang="0">
                  <a:pos x="1480" y="817"/>
                </a:cxn>
                <a:cxn ang="0">
                  <a:pos x="1545" y="776"/>
                </a:cxn>
                <a:cxn ang="0">
                  <a:pos x="1604" y="732"/>
                </a:cxn>
                <a:cxn ang="0">
                  <a:pos x="1662" y="685"/>
                </a:cxn>
                <a:cxn ang="0">
                  <a:pos x="1707" y="651"/>
                </a:cxn>
                <a:cxn ang="0">
                  <a:pos x="1786" y="596"/>
                </a:cxn>
                <a:cxn ang="0">
                  <a:pos x="1835" y="545"/>
                </a:cxn>
                <a:cxn ang="0">
                  <a:pos x="1874" y="495"/>
                </a:cxn>
                <a:cxn ang="0">
                  <a:pos x="1669" y="288"/>
                </a:cxn>
                <a:cxn ang="0">
                  <a:pos x="1480" y="584"/>
                </a:cxn>
                <a:cxn ang="0">
                  <a:pos x="1437" y="628"/>
                </a:cxn>
                <a:cxn ang="0">
                  <a:pos x="1392" y="677"/>
                </a:cxn>
                <a:cxn ang="0">
                  <a:pos x="1340" y="724"/>
                </a:cxn>
                <a:cxn ang="0">
                  <a:pos x="1283" y="760"/>
                </a:cxn>
                <a:cxn ang="0">
                  <a:pos x="1210" y="805"/>
                </a:cxn>
                <a:cxn ang="0">
                  <a:pos x="1130" y="849"/>
                </a:cxn>
                <a:cxn ang="0">
                  <a:pos x="1034" y="880"/>
                </a:cxn>
                <a:cxn ang="0">
                  <a:pos x="881" y="924"/>
                </a:cxn>
                <a:cxn ang="0">
                  <a:pos x="684" y="973"/>
                </a:cxn>
                <a:cxn ang="0">
                  <a:pos x="580" y="931"/>
                </a:cxn>
                <a:cxn ang="0">
                  <a:pos x="567" y="849"/>
                </a:cxn>
                <a:cxn ang="0">
                  <a:pos x="619" y="716"/>
                </a:cxn>
                <a:cxn ang="0">
                  <a:pos x="649" y="669"/>
                </a:cxn>
                <a:cxn ang="0">
                  <a:pos x="684" y="628"/>
                </a:cxn>
                <a:cxn ang="0">
                  <a:pos x="723" y="584"/>
                </a:cxn>
                <a:cxn ang="0">
                  <a:pos x="788" y="517"/>
                </a:cxn>
                <a:cxn ang="0">
                  <a:pos x="846" y="448"/>
                </a:cxn>
                <a:cxn ang="0">
                  <a:pos x="902" y="397"/>
                </a:cxn>
                <a:cxn ang="0">
                  <a:pos x="946" y="363"/>
                </a:cxn>
                <a:cxn ang="0">
                  <a:pos x="974" y="332"/>
                </a:cxn>
                <a:cxn ang="0">
                  <a:pos x="894" y="381"/>
                </a:cxn>
                <a:cxn ang="0">
                  <a:pos x="829" y="436"/>
                </a:cxn>
                <a:cxn ang="0">
                  <a:pos x="771" y="472"/>
                </a:cxn>
                <a:cxn ang="0">
                  <a:pos x="712" y="511"/>
                </a:cxn>
                <a:cxn ang="0">
                  <a:pos x="639" y="553"/>
                </a:cxn>
                <a:cxn ang="0">
                  <a:pos x="552" y="612"/>
                </a:cxn>
                <a:cxn ang="0">
                  <a:pos x="402" y="584"/>
                </a:cxn>
                <a:cxn ang="0">
                  <a:pos x="314" y="517"/>
                </a:cxn>
                <a:cxn ang="0">
                  <a:pos x="218" y="332"/>
                </a:cxn>
                <a:cxn ang="0">
                  <a:pos x="249" y="257"/>
                </a:cxn>
                <a:cxn ang="0">
                  <a:pos x="314" y="221"/>
                </a:cxn>
                <a:cxn ang="0">
                  <a:pos x="450" y="160"/>
                </a:cxn>
                <a:cxn ang="0">
                  <a:pos x="487" y="0"/>
                </a:cxn>
              </a:cxnLst>
              <a:rect l="txL" t="txT" r="txR" b="txB"/>
              <a:pathLst>
                <a:path w="546" h="338">
                  <a:moveTo>
                    <a:pt x="141" y="0"/>
                  </a:moveTo>
                  <a:lnTo>
                    <a:pt x="139" y="5"/>
                  </a:lnTo>
                  <a:lnTo>
                    <a:pt x="131" y="17"/>
                  </a:lnTo>
                  <a:lnTo>
                    <a:pt x="128" y="22"/>
                  </a:lnTo>
                  <a:lnTo>
                    <a:pt x="124" y="26"/>
                  </a:lnTo>
                  <a:lnTo>
                    <a:pt x="118" y="30"/>
                  </a:lnTo>
                  <a:lnTo>
                    <a:pt x="112" y="32"/>
                  </a:lnTo>
                  <a:lnTo>
                    <a:pt x="97" y="36"/>
                  </a:lnTo>
                  <a:lnTo>
                    <a:pt x="71" y="34"/>
                  </a:lnTo>
                  <a:lnTo>
                    <a:pt x="55" y="34"/>
                  </a:lnTo>
                  <a:lnTo>
                    <a:pt x="40" y="38"/>
                  </a:lnTo>
                  <a:lnTo>
                    <a:pt x="27" y="41"/>
                  </a:lnTo>
                  <a:lnTo>
                    <a:pt x="21" y="43"/>
                  </a:lnTo>
                  <a:lnTo>
                    <a:pt x="0" y="74"/>
                  </a:lnTo>
                  <a:lnTo>
                    <a:pt x="6" y="117"/>
                  </a:lnTo>
                  <a:lnTo>
                    <a:pt x="33" y="172"/>
                  </a:lnTo>
                  <a:lnTo>
                    <a:pt x="71" y="222"/>
                  </a:lnTo>
                  <a:lnTo>
                    <a:pt x="55" y="260"/>
                  </a:lnTo>
                  <a:lnTo>
                    <a:pt x="17" y="319"/>
                  </a:lnTo>
                  <a:lnTo>
                    <a:pt x="19" y="338"/>
                  </a:lnTo>
                  <a:lnTo>
                    <a:pt x="40" y="332"/>
                  </a:lnTo>
                  <a:lnTo>
                    <a:pt x="61" y="328"/>
                  </a:lnTo>
                  <a:lnTo>
                    <a:pt x="82" y="324"/>
                  </a:lnTo>
                  <a:lnTo>
                    <a:pt x="101" y="323"/>
                  </a:lnTo>
                  <a:lnTo>
                    <a:pt x="122" y="319"/>
                  </a:lnTo>
                  <a:lnTo>
                    <a:pt x="143" y="315"/>
                  </a:lnTo>
                  <a:lnTo>
                    <a:pt x="162" y="311"/>
                  </a:lnTo>
                  <a:lnTo>
                    <a:pt x="183" y="309"/>
                  </a:lnTo>
                  <a:lnTo>
                    <a:pt x="204" y="305"/>
                  </a:lnTo>
                  <a:lnTo>
                    <a:pt x="225" y="300"/>
                  </a:lnTo>
                  <a:lnTo>
                    <a:pt x="245" y="296"/>
                  </a:lnTo>
                  <a:lnTo>
                    <a:pt x="266" y="288"/>
                  </a:lnTo>
                  <a:lnTo>
                    <a:pt x="278" y="286"/>
                  </a:lnTo>
                  <a:lnTo>
                    <a:pt x="287" y="283"/>
                  </a:lnTo>
                  <a:lnTo>
                    <a:pt x="299" y="279"/>
                  </a:lnTo>
                  <a:lnTo>
                    <a:pt x="310" y="273"/>
                  </a:lnTo>
                  <a:lnTo>
                    <a:pt x="321" y="269"/>
                  </a:lnTo>
                  <a:lnTo>
                    <a:pt x="333" y="264"/>
                  </a:lnTo>
                  <a:lnTo>
                    <a:pt x="344" y="260"/>
                  </a:lnTo>
                  <a:lnTo>
                    <a:pt x="356" y="254"/>
                  </a:lnTo>
                  <a:lnTo>
                    <a:pt x="367" y="248"/>
                  </a:lnTo>
                  <a:lnTo>
                    <a:pt x="373" y="245"/>
                  </a:lnTo>
                  <a:lnTo>
                    <a:pt x="378" y="241"/>
                  </a:lnTo>
                  <a:lnTo>
                    <a:pt x="384" y="237"/>
                  </a:lnTo>
                  <a:lnTo>
                    <a:pt x="392" y="233"/>
                  </a:lnTo>
                  <a:lnTo>
                    <a:pt x="397" y="231"/>
                  </a:lnTo>
                  <a:lnTo>
                    <a:pt x="403" y="226"/>
                  </a:lnTo>
                  <a:lnTo>
                    <a:pt x="411" y="222"/>
                  </a:lnTo>
                  <a:lnTo>
                    <a:pt x="416" y="218"/>
                  </a:lnTo>
                  <a:lnTo>
                    <a:pt x="422" y="214"/>
                  </a:lnTo>
                  <a:lnTo>
                    <a:pt x="428" y="210"/>
                  </a:lnTo>
                  <a:lnTo>
                    <a:pt x="436" y="207"/>
                  </a:lnTo>
                  <a:lnTo>
                    <a:pt x="441" y="203"/>
                  </a:lnTo>
                  <a:lnTo>
                    <a:pt x="447" y="199"/>
                  </a:lnTo>
                  <a:lnTo>
                    <a:pt x="453" y="195"/>
                  </a:lnTo>
                  <a:lnTo>
                    <a:pt x="458" y="191"/>
                  </a:lnTo>
                  <a:lnTo>
                    <a:pt x="464" y="188"/>
                  </a:lnTo>
                  <a:lnTo>
                    <a:pt x="470" y="184"/>
                  </a:lnTo>
                  <a:lnTo>
                    <a:pt x="475" y="180"/>
                  </a:lnTo>
                  <a:lnTo>
                    <a:pt x="481" y="176"/>
                  </a:lnTo>
                  <a:lnTo>
                    <a:pt x="485" y="172"/>
                  </a:lnTo>
                  <a:lnTo>
                    <a:pt x="491" y="169"/>
                  </a:lnTo>
                  <a:lnTo>
                    <a:pt x="494" y="167"/>
                  </a:lnTo>
                  <a:lnTo>
                    <a:pt x="504" y="161"/>
                  </a:lnTo>
                  <a:lnTo>
                    <a:pt x="510" y="155"/>
                  </a:lnTo>
                  <a:lnTo>
                    <a:pt x="517" y="153"/>
                  </a:lnTo>
                  <a:lnTo>
                    <a:pt x="521" y="150"/>
                  </a:lnTo>
                  <a:lnTo>
                    <a:pt x="527" y="146"/>
                  </a:lnTo>
                  <a:lnTo>
                    <a:pt x="531" y="140"/>
                  </a:lnTo>
                  <a:lnTo>
                    <a:pt x="534" y="136"/>
                  </a:lnTo>
                  <a:lnTo>
                    <a:pt x="538" y="131"/>
                  </a:lnTo>
                  <a:lnTo>
                    <a:pt x="542" y="127"/>
                  </a:lnTo>
                  <a:lnTo>
                    <a:pt x="546" y="123"/>
                  </a:lnTo>
                  <a:lnTo>
                    <a:pt x="498" y="70"/>
                  </a:lnTo>
                  <a:lnTo>
                    <a:pt x="483" y="74"/>
                  </a:lnTo>
                  <a:lnTo>
                    <a:pt x="432" y="144"/>
                  </a:lnTo>
                  <a:lnTo>
                    <a:pt x="430" y="146"/>
                  </a:lnTo>
                  <a:lnTo>
                    <a:pt x="428" y="150"/>
                  </a:lnTo>
                  <a:lnTo>
                    <a:pt x="424" y="153"/>
                  </a:lnTo>
                  <a:lnTo>
                    <a:pt x="418" y="159"/>
                  </a:lnTo>
                  <a:lnTo>
                    <a:pt x="416" y="161"/>
                  </a:lnTo>
                  <a:lnTo>
                    <a:pt x="413" y="165"/>
                  </a:lnTo>
                  <a:lnTo>
                    <a:pt x="407" y="171"/>
                  </a:lnTo>
                  <a:lnTo>
                    <a:pt x="403" y="174"/>
                  </a:lnTo>
                  <a:lnTo>
                    <a:pt x="397" y="178"/>
                  </a:lnTo>
                  <a:lnTo>
                    <a:pt x="394" y="182"/>
                  </a:lnTo>
                  <a:lnTo>
                    <a:pt x="388" y="186"/>
                  </a:lnTo>
                  <a:lnTo>
                    <a:pt x="382" y="188"/>
                  </a:lnTo>
                  <a:lnTo>
                    <a:pt x="377" y="191"/>
                  </a:lnTo>
                  <a:lnTo>
                    <a:pt x="371" y="195"/>
                  </a:lnTo>
                  <a:lnTo>
                    <a:pt x="365" y="199"/>
                  </a:lnTo>
                  <a:lnTo>
                    <a:pt x="358" y="203"/>
                  </a:lnTo>
                  <a:lnTo>
                    <a:pt x="350" y="207"/>
                  </a:lnTo>
                  <a:lnTo>
                    <a:pt x="342" y="210"/>
                  </a:lnTo>
                  <a:lnTo>
                    <a:pt x="335" y="214"/>
                  </a:lnTo>
                  <a:lnTo>
                    <a:pt x="327" y="218"/>
                  </a:lnTo>
                  <a:lnTo>
                    <a:pt x="318" y="220"/>
                  </a:lnTo>
                  <a:lnTo>
                    <a:pt x="308" y="224"/>
                  </a:lnTo>
                  <a:lnTo>
                    <a:pt x="299" y="226"/>
                  </a:lnTo>
                  <a:lnTo>
                    <a:pt x="278" y="231"/>
                  </a:lnTo>
                  <a:lnTo>
                    <a:pt x="266" y="235"/>
                  </a:lnTo>
                  <a:lnTo>
                    <a:pt x="255" y="237"/>
                  </a:lnTo>
                  <a:lnTo>
                    <a:pt x="232" y="243"/>
                  </a:lnTo>
                  <a:lnTo>
                    <a:pt x="213" y="248"/>
                  </a:lnTo>
                  <a:lnTo>
                    <a:pt x="198" y="250"/>
                  </a:lnTo>
                  <a:lnTo>
                    <a:pt x="185" y="248"/>
                  </a:lnTo>
                  <a:lnTo>
                    <a:pt x="173" y="247"/>
                  </a:lnTo>
                  <a:lnTo>
                    <a:pt x="168" y="239"/>
                  </a:lnTo>
                  <a:lnTo>
                    <a:pt x="164" y="228"/>
                  </a:lnTo>
                  <a:lnTo>
                    <a:pt x="164" y="222"/>
                  </a:lnTo>
                  <a:lnTo>
                    <a:pt x="164" y="218"/>
                  </a:lnTo>
                  <a:lnTo>
                    <a:pt x="166" y="207"/>
                  </a:lnTo>
                  <a:lnTo>
                    <a:pt x="171" y="197"/>
                  </a:lnTo>
                  <a:lnTo>
                    <a:pt x="179" y="184"/>
                  </a:lnTo>
                  <a:lnTo>
                    <a:pt x="183" y="178"/>
                  </a:lnTo>
                  <a:lnTo>
                    <a:pt x="185" y="176"/>
                  </a:lnTo>
                  <a:lnTo>
                    <a:pt x="188" y="172"/>
                  </a:lnTo>
                  <a:lnTo>
                    <a:pt x="190" y="169"/>
                  </a:lnTo>
                  <a:lnTo>
                    <a:pt x="192" y="167"/>
                  </a:lnTo>
                  <a:lnTo>
                    <a:pt x="198" y="161"/>
                  </a:lnTo>
                  <a:lnTo>
                    <a:pt x="202" y="157"/>
                  </a:lnTo>
                  <a:lnTo>
                    <a:pt x="204" y="155"/>
                  </a:lnTo>
                  <a:lnTo>
                    <a:pt x="209" y="150"/>
                  </a:lnTo>
                  <a:lnTo>
                    <a:pt x="215" y="142"/>
                  </a:lnTo>
                  <a:lnTo>
                    <a:pt x="221" y="138"/>
                  </a:lnTo>
                  <a:lnTo>
                    <a:pt x="228" y="133"/>
                  </a:lnTo>
                  <a:lnTo>
                    <a:pt x="234" y="127"/>
                  </a:lnTo>
                  <a:lnTo>
                    <a:pt x="240" y="121"/>
                  </a:lnTo>
                  <a:lnTo>
                    <a:pt x="245" y="115"/>
                  </a:lnTo>
                  <a:lnTo>
                    <a:pt x="251" y="112"/>
                  </a:lnTo>
                  <a:lnTo>
                    <a:pt x="255" y="106"/>
                  </a:lnTo>
                  <a:lnTo>
                    <a:pt x="261" y="102"/>
                  </a:lnTo>
                  <a:lnTo>
                    <a:pt x="266" y="98"/>
                  </a:lnTo>
                  <a:lnTo>
                    <a:pt x="270" y="95"/>
                  </a:lnTo>
                  <a:lnTo>
                    <a:pt x="274" y="93"/>
                  </a:lnTo>
                  <a:lnTo>
                    <a:pt x="280" y="87"/>
                  </a:lnTo>
                  <a:lnTo>
                    <a:pt x="285" y="83"/>
                  </a:lnTo>
                  <a:lnTo>
                    <a:pt x="282" y="85"/>
                  </a:lnTo>
                  <a:lnTo>
                    <a:pt x="276" y="89"/>
                  </a:lnTo>
                  <a:lnTo>
                    <a:pt x="268" y="93"/>
                  </a:lnTo>
                  <a:lnTo>
                    <a:pt x="259" y="98"/>
                  </a:lnTo>
                  <a:lnTo>
                    <a:pt x="249" y="104"/>
                  </a:lnTo>
                  <a:lnTo>
                    <a:pt x="244" y="108"/>
                  </a:lnTo>
                  <a:lnTo>
                    <a:pt x="240" y="112"/>
                  </a:lnTo>
                  <a:lnTo>
                    <a:pt x="234" y="114"/>
                  </a:lnTo>
                  <a:lnTo>
                    <a:pt x="228" y="117"/>
                  </a:lnTo>
                  <a:lnTo>
                    <a:pt x="223" y="121"/>
                  </a:lnTo>
                  <a:lnTo>
                    <a:pt x="217" y="125"/>
                  </a:lnTo>
                  <a:lnTo>
                    <a:pt x="211" y="127"/>
                  </a:lnTo>
                  <a:lnTo>
                    <a:pt x="206" y="131"/>
                  </a:lnTo>
                  <a:lnTo>
                    <a:pt x="200" y="134"/>
                  </a:lnTo>
                  <a:lnTo>
                    <a:pt x="196" y="136"/>
                  </a:lnTo>
                  <a:lnTo>
                    <a:pt x="185" y="142"/>
                  </a:lnTo>
                  <a:lnTo>
                    <a:pt x="177" y="148"/>
                  </a:lnTo>
                  <a:lnTo>
                    <a:pt x="169" y="152"/>
                  </a:lnTo>
                  <a:lnTo>
                    <a:pt x="160" y="157"/>
                  </a:lnTo>
                  <a:lnTo>
                    <a:pt x="149" y="159"/>
                  </a:lnTo>
                  <a:lnTo>
                    <a:pt x="139" y="159"/>
                  </a:lnTo>
                  <a:lnTo>
                    <a:pt x="116" y="150"/>
                  </a:lnTo>
                  <a:lnTo>
                    <a:pt x="107" y="144"/>
                  </a:lnTo>
                  <a:lnTo>
                    <a:pt x="99" y="138"/>
                  </a:lnTo>
                  <a:lnTo>
                    <a:pt x="91" y="133"/>
                  </a:lnTo>
                  <a:lnTo>
                    <a:pt x="84" y="127"/>
                  </a:lnTo>
                  <a:lnTo>
                    <a:pt x="65" y="98"/>
                  </a:lnTo>
                  <a:lnTo>
                    <a:pt x="63" y="85"/>
                  </a:lnTo>
                  <a:lnTo>
                    <a:pt x="65" y="74"/>
                  </a:lnTo>
                  <a:lnTo>
                    <a:pt x="69" y="70"/>
                  </a:lnTo>
                  <a:lnTo>
                    <a:pt x="72" y="66"/>
                  </a:lnTo>
                  <a:lnTo>
                    <a:pt x="76" y="62"/>
                  </a:lnTo>
                  <a:lnTo>
                    <a:pt x="82" y="60"/>
                  </a:lnTo>
                  <a:lnTo>
                    <a:pt x="91" y="57"/>
                  </a:lnTo>
                  <a:lnTo>
                    <a:pt x="99" y="53"/>
                  </a:lnTo>
                  <a:lnTo>
                    <a:pt x="109" y="51"/>
                  </a:lnTo>
                  <a:lnTo>
                    <a:pt x="130" y="41"/>
                  </a:lnTo>
                  <a:lnTo>
                    <a:pt x="139" y="30"/>
                  </a:lnTo>
                  <a:lnTo>
                    <a:pt x="141" y="15"/>
                  </a:lnTo>
                  <a:lnTo>
                    <a:pt x="141" y="0"/>
                  </a:lnTo>
                  <a:close/>
                </a:path>
              </a:pathLst>
            </a:custGeom>
            <a:solidFill>
              <a:srgbClr val="544230">
                <a:alpha val="100000"/>
              </a:srgbClr>
            </a:solidFill>
            <a:ln w="9525">
              <a:noFill/>
            </a:ln>
          </p:spPr>
          <p:txBody>
            <a:bodyPr/>
            <a:p>
              <a:endParaRPr lang="zh-CN" altLang="en-US"/>
            </a:p>
          </p:txBody>
        </p:sp>
        <p:sp>
          <p:nvSpPr>
            <p:cNvPr id="84022" name="Freeform 89"/>
            <p:cNvSpPr/>
            <p:nvPr/>
          </p:nvSpPr>
          <p:spPr>
            <a:xfrm>
              <a:off x="3921" y="2952"/>
              <a:ext cx="160" cy="126"/>
            </a:xfrm>
            <a:custGeom>
              <a:avLst/>
              <a:gdLst>
                <a:gd name="txL" fmla="*/ 0 w 87"/>
                <a:gd name="txT" fmla="*/ 0 h 65"/>
                <a:gd name="txR" fmla="*/ 87 w 87"/>
                <a:gd name="txB" fmla="*/ 65 h 65"/>
              </a:gdLst>
              <a:ahLst/>
              <a:cxnLst>
                <a:cxn ang="0">
                  <a:pos x="294" y="165"/>
                </a:cxn>
                <a:cxn ang="0">
                  <a:pos x="0" y="0"/>
                </a:cxn>
                <a:cxn ang="0">
                  <a:pos x="230" y="244"/>
                </a:cxn>
                <a:cxn ang="0">
                  <a:pos x="294" y="165"/>
                </a:cxn>
                <a:cxn ang="0">
                  <a:pos x="294" y="165"/>
                </a:cxn>
              </a:cxnLst>
              <a:rect l="txL" t="txT" r="txR" b="txB"/>
              <a:pathLst>
                <a:path w="87" h="65">
                  <a:moveTo>
                    <a:pt x="87" y="44"/>
                  </a:moveTo>
                  <a:lnTo>
                    <a:pt x="0" y="0"/>
                  </a:lnTo>
                  <a:lnTo>
                    <a:pt x="68" y="65"/>
                  </a:lnTo>
                  <a:lnTo>
                    <a:pt x="87" y="44"/>
                  </a:lnTo>
                  <a:close/>
                </a:path>
              </a:pathLst>
            </a:custGeom>
            <a:solidFill>
              <a:srgbClr val="000000">
                <a:alpha val="100000"/>
              </a:srgbClr>
            </a:solidFill>
            <a:ln w="9525">
              <a:noFill/>
            </a:ln>
          </p:spPr>
          <p:txBody>
            <a:bodyPr/>
            <a:p>
              <a:endParaRPr lang="zh-CN" altLang="en-US"/>
            </a:p>
          </p:txBody>
        </p:sp>
        <p:sp>
          <p:nvSpPr>
            <p:cNvPr id="84023" name="Freeform 90"/>
            <p:cNvSpPr/>
            <p:nvPr/>
          </p:nvSpPr>
          <p:spPr>
            <a:xfrm>
              <a:off x="3458" y="3177"/>
              <a:ext cx="63" cy="94"/>
            </a:xfrm>
            <a:custGeom>
              <a:avLst/>
              <a:gdLst>
                <a:gd name="txL" fmla="*/ 0 w 34"/>
                <a:gd name="txT" fmla="*/ 0 h 50"/>
                <a:gd name="txR" fmla="*/ 34 w 34"/>
                <a:gd name="txB" fmla="*/ 50 h 50"/>
              </a:gdLst>
              <a:ahLst/>
              <a:cxnLst>
                <a:cxn ang="0">
                  <a:pos x="13" y="68"/>
                </a:cxn>
                <a:cxn ang="0">
                  <a:pos x="0" y="120"/>
                </a:cxn>
                <a:cxn ang="0">
                  <a:pos x="7" y="156"/>
                </a:cxn>
                <a:cxn ang="0">
                  <a:pos x="13" y="169"/>
                </a:cxn>
                <a:cxn ang="0">
                  <a:pos x="28" y="177"/>
                </a:cxn>
                <a:cxn ang="0">
                  <a:pos x="59" y="162"/>
                </a:cxn>
                <a:cxn ang="0">
                  <a:pos x="93" y="141"/>
                </a:cxn>
                <a:cxn ang="0">
                  <a:pos x="109" y="109"/>
                </a:cxn>
                <a:cxn ang="0">
                  <a:pos x="117" y="73"/>
                </a:cxn>
                <a:cxn ang="0">
                  <a:pos x="109" y="43"/>
                </a:cxn>
                <a:cxn ang="0">
                  <a:pos x="96" y="15"/>
                </a:cxn>
                <a:cxn ang="0">
                  <a:pos x="93" y="8"/>
                </a:cxn>
                <a:cxn ang="0">
                  <a:pos x="80" y="0"/>
                </a:cxn>
                <a:cxn ang="0">
                  <a:pos x="52" y="0"/>
                </a:cxn>
                <a:cxn ang="0">
                  <a:pos x="32" y="15"/>
                </a:cxn>
                <a:cxn ang="0">
                  <a:pos x="20" y="36"/>
                </a:cxn>
                <a:cxn ang="0">
                  <a:pos x="13" y="68"/>
                </a:cxn>
                <a:cxn ang="0">
                  <a:pos x="13" y="68"/>
                </a:cxn>
              </a:cxnLst>
              <a:rect l="txL" t="txT" r="txR" b="txB"/>
              <a:pathLst>
                <a:path w="34" h="50">
                  <a:moveTo>
                    <a:pt x="4" y="19"/>
                  </a:moveTo>
                  <a:lnTo>
                    <a:pt x="0" y="34"/>
                  </a:lnTo>
                  <a:lnTo>
                    <a:pt x="2" y="44"/>
                  </a:lnTo>
                  <a:lnTo>
                    <a:pt x="4" y="48"/>
                  </a:lnTo>
                  <a:lnTo>
                    <a:pt x="8" y="50"/>
                  </a:lnTo>
                  <a:lnTo>
                    <a:pt x="17" y="46"/>
                  </a:lnTo>
                  <a:lnTo>
                    <a:pt x="27" y="40"/>
                  </a:lnTo>
                  <a:lnTo>
                    <a:pt x="32" y="31"/>
                  </a:lnTo>
                  <a:lnTo>
                    <a:pt x="34" y="21"/>
                  </a:lnTo>
                  <a:lnTo>
                    <a:pt x="32" y="12"/>
                  </a:lnTo>
                  <a:lnTo>
                    <a:pt x="28" y="4"/>
                  </a:lnTo>
                  <a:lnTo>
                    <a:pt x="27" y="2"/>
                  </a:lnTo>
                  <a:lnTo>
                    <a:pt x="23" y="0"/>
                  </a:lnTo>
                  <a:lnTo>
                    <a:pt x="15" y="0"/>
                  </a:lnTo>
                  <a:lnTo>
                    <a:pt x="9" y="4"/>
                  </a:lnTo>
                  <a:lnTo>
                    <a:pt x="6" y="10"/>
                  </a:lnTo>
                  <a:lnTo>
                    <a:pt x="4" y="19"/>
                  </a:lnTo>
                  <a:close/>
                </a:path>
              </a:pathLst>
            </a:custGeom>
            <a:solidFill>
              <a:srgbClr val="000000">
                <a:alpha val="100000"/>
              </a:srgbClr>
            </a:solidFill>
            <a:ln w="9525">
              <a:noFill/>
            </a:ln>
          </p:spPr>
          <p:txBody>
            <a:bodyPr/>
            <a:p>
              <a:endParaRPr lang="zh-CN" altLang="en-US"/>
            </a:p>
          </p:txBody>
        </p:sp>
        <p:sp>
          <p:nvSpPr>
            <p:cNvPr id="84024" name="Freeform 91"/>
            <p:cNvSpPr/>
            <p:nvPr/>
          </p:nvSpPr>
          <p:spPr>
            <a:xfrm>
              <a:off x="3253" y="3248"/>
              <a:ext cx="48" cy="67"/>
            </a:xfrm>
            <a:custGeom>
              <a:avLst/>
              <a:gdLst>
                <a:gd name="txL" fmla="*/ 0 w 26"/>
                <a:gd name="txT" fmla="*/ 0 h 35"/>
                <a:gd name="txR" fmla="*/ 26 w 26"/>
                <a:gd name="txB" fmla="*/ 35 h 35"/>
              </a:gdLst>
              <a:ahLst/>
              <a:cxnLst>
                <a:cxn ang="0">
                  <a:pos x="31" y="128"/>
                </a:cxn>
                <a:cxn ang="0">
                  <a:pos x="44" y="121"/>
                </a:cxn>
                <a:cxn ang="0">
                  <a:pos x="57" y="107"/>
                </a:cxn>
                <a:cxn ang="0">
                  <a:pos x="89" y="63"/>
                </a:cxn>
                <a:cxn ang="0">
                  <a:pos x="81" y="36"/>
                </a:cxn>
                <a:cxn ang="0">
                  <a:pos x="72" y="8"/>
                </a:cxn>
                <a:cxn ang="0">
                  <a:pos x="57" y="0"/>
                </a:cxn>
                <a:cxn ang="0">
                  <a:pos x="44" y="0"/>
                </a:cxn>
                <a:cxn ang="0">
                  <a:pos x="13" y="15"/>
                </a:cxn>
                <a:cxn ang="0">
                  <a:pos x="0" y="59"/>
                </a:cxn>
                <a:cxn ang="0">
                  <a:pos x="7" y="92"/>
                </a:cxn>
                <a:cxn ang="0">
                  <a:pos x="24" y="113"/>
                </a:cxn>
                <a:cxn ang="0">
                  <a:pos x="31" y="128"/>
                </a:cxn>
                <a:cxn ang="0">
                  <a:pos x="31" y="128"/>
                </a:cxn>
              </a:cxnLst>
              <a:rect l="txL" t="txT" r="txR" b="txB"/>
              <a:pathLst>
                <a:path w="26" h="35">
                  <a:moveTo>
                    <a:pt x="9" y="35"/>
                  </a:moveTo>
                  <a:lnTo>
                    <a:pt x="13" y="33"/>
                  </a:lnTo>
                  <a:lnTo>
                    <a:pt x="17" y="29"/>
                  </a:lnTo>
                  <a:lnTo>
                    <a:pt x="26" y="17"/>
                  </a:lnTo>
                  <a:lnTo>
                    <a:pt x="24" y="10"/>
                  </a:lnTo>
                  <a:lnTo>
                    <a:pt x="21" y="2"/>
                  </a:lnTo>
                  <a:lnTo>
                    <a:pt x="17" y="0"/>
                  </a:lnTo>
                  <a:lnTo>
                    <a:pt x="13" y="0"/>
                  </a:lnTo>
                  <a:lnTo>
                    <a:pt x="4" y="4"/>
                  </a:lnTo>
                  <a:lnTo>
                    <a:pt x="0" y="16"/>
                  </a:lnTo>
                  <a:lnTo>
                    <a:pt x="2" y="25"/>
                  </a:lnTo>
                  <a:lnTo>
                    <a:pt x="7" y="31"/>
                  </a:lnTo>
                  <a:lnTo>
                    <a:pt x="9" y="35"/>
                  </a:lnTo>
                  <a:close/>
                </a:path>
              </a:pathLst>
            </a:custGeom>
            <a:solidFill>
              <a:srgbClr val="000000">
                <a:alpha val="100000"/>
              </a:srgbClr>
            </a:solidFill>
            <a:ln w="9525">
              <a:noFill/>
            </a:ln>
          </p:spPr>
          <p:txBody>
            <a:bodyPr/>
            <a:p>
              <a:endParaRPr lang="zh-CN" altLang="en-US"/>
            </a:p>
          </p:txBody>
        </p:sp>
        <p:sp>
          <p:nvSpPr>
            <p:cNvPr id="84025" name="Freeform 92"/>
            <p:cNvSpPr/>
            <p:nvPr/>
          </p:nvSpPr>
          <p:spPr>
            <a:xfrm>
              <a:off x="3122" y="2593"/>
              <a:ext cx="109" cy="150"/>
            </a:xfrm>
            <a:custGeom>
              <a:avLst/>
              <a:gdLst>
                <a:gd name="txL" fmla="*/ 0 w 59"/>
                <a:gd name="txT" fmla="*/ 0 h 76"/>
                <a:gd name="txR" fmla="*/ 59 w 59"/>
                <a:gd name="txB" fmla="*/ 76 h 76"/>
              </a:gdLst>
              <a:ahLst/>
              <a:cxnLst>
                <a:cxn ang="0">
                  <a:pos x="201" y="184"/>
                </a:cxn>
                <a:cxn ang="0">
                  <a:pos x="201" y="8"/>
                </a:cxn>
                <a:cxn ang="0">
                  <a:pos x="194" y="0"/>
                </a:cxn>
                <a:cxn ang="0">
                  <a:pos x="170" y="0"/>
                </a:cxn>
                <a:cxn ang="0">
                  <a:pos x="144" y="20"/>
                </a:cxn>
                <a:cxn ang="0">
                  <a:pos x="120" y="109"/>
                </a:cxn>
                <a:cxn ang="0">
                  <a:pos x="105" y="164"/>
                </a:cxn>
                <a:cxn ang="0">
                  <a:pos x="85" y="207"/>
                </a:cxn>
                <a:cxn ang="0">
                  <a:pos x="65" y="237"/>
                </a:cxn>
                <a:cxn ang="0">
                  <a:pos x="61" y="249"/>
                </a:cxn>
                <a:cxn ang="0">
                  <a:pos x="48" y="257"/>
                </a:cxn>
                <a:cxn ang="0">
                  <a:pos x="28" y="280"/>
                </a:cxn>
                <a:cxn ang="0">
                  <a:pos x="13" y="288"/>
                </a:cxn>
                <a:cxn ang="0">
                  <a:pos x="0" y="296"/>
                </a:cxn>
                <a:cxn ang="0">
                  <a:pos x="92" y="272"/>
                </a:cxn>
                <a:cxn ang="0">
                  <a:pos x="170" y="229"/>
                </a:cxn>
                <a:cxn ang="0">
                  <a:pos x="201" y="184"/>
                </a:cxn>
                <a:cxn ang="0">
                  <a:pos x="201" y="184"/>
                </a:cxn>
              </a:cxnLst>
              <a:rect l="txL" t="txT" r="txR" b="txB"/>
              <a:pathLst>
                <a:path w="59" h="76">
                  <a:moveTo>
                    <a:pt x="59" y="47"/>
                  </a:moveTo>
                  <a:lnTo>
                    <a:pt x="59" y="2"/>
                  </a:lnTo>
                  <a:lnTo>
                    <a:pt x="57" y="0"/>
                  </a:lnTo>
                  <a:lnTo>
                    <a:pt x="50" y="0"/>
                  </a:lnTo>
                  <a:lnTo>
                    <a:pt x="42" y="5"/>
                  </a:lnTo>
                  <a:lnTo>
                    <a:pt x="35" y="28"/>
                  </a:lnTo>
                  <a:lnTo>
                    <a:pt x="31" y="42"/>
                  </a:lnTo>
                  <a:lnTo>
                    <a:pt x="25" y="53"/>
                  </a:lnTo>
                  <a:lnTo>
                    <a:pt x="19" y="61"/>
                  </a:lnTo>
                  <a:lnTo>
                    <a:pt x="18" y="64"/>
                  </a:lnTo>
                  <a:lnTo>
                    <a:pt x="14" y="66"/>
                  </a:lnTo>
                  <a:lnTo>
                    <a:pt x="8" y="72"/>
                  </a:lnTo>
                  <a:lnTo>
                    <a:pt x="4" y="74"/>
                  </a:lnTo>
                  <a:lnTo>
                    <a:pt x="0" y="76"/>
                  </a:lnTo>
                  <a:lnTo>
                    <a:pt x="27" y="70"/>
                  </a:lnTo>
                  <a:lnTo>
                    <a:pt x="50" y="59"/>
                  </a:lnTo>
                  <a:lnTo>
                    <a:pt x="59" y="47"/>
                  </a:lnTo>
                  <a:close/>
                </a:path>
              </a:pathLst>
            </a:custGeom>
            <a:solidFill>
              <a:srgbClr val="544230">
                <a:alpha val="100000"/>
              </a:srgbClr>
            </a:solidFill>
            <a:ln w="9525">
              <a:noFill/>
            </a:ln>
          </p:spPr>
          <p:txBody>
            <a:bodyPr/>
            <a:p>
              <a:endParaRPr lang="zh-CN" altLang="en-US"/>
            </a:p>
          </p:txBody>
        </p:sp>
        <p:sp>
          <p:nvSpPr>
            <p:cNvPr id="84026" name="Freeform 93"/>
            <p:cNvSpPr/>
            <p:nvPr/>
          </p:nvSpPr>
          <p:spPr>
            <a:xfrm>
              <a:off x="3093" y="3252"/>
              <a:ext cx="78" cy="214"/>
            </a:xfrm>
            <a:custGeom>
              <a:avLst/>
              <a:gdLst>
                <a:gd name="txL" fmla="*/ 0 w 42"/>
                <a:gd name="txT" fmla="*/ 0 h 109"/>
                <a:gd name="txR" fmla="*/ 42 w 42"/>
                <a:gd name="txB" fmla="*/ 109 h 109"/>
              </a:gdLst>
              <a:ahLst/>
              <a:cxnLst>
                <a:cxn ang="0">
                  <a:pos x="145" y="0"/>
                </a:cxn>
                <a:cxn ang="0">
                  <a:pos x="132" y="53"/>
                </a:cxn>
                <a:cxn ang="0">
                  <a:pos x="113" y="104"/>
                </a:cxn>
                <a:cxn ang="0">
                  <a:pos x="93" y="169"/>
                </a:cxn>
                <a:cxn ang="0">
                  <a:pos x="72" y="243"/>
                </a:cxn>
                <a:cxn ang="0">
                  <a:pos x="59" y="308"/>
                </a:cxn>
                <a:cxn ang="0">
                  <a:pos x="52" y="420"/>
                </a:cxn>
                <a:cxn ang="0">
                  <a:pos x="0" y="389"/>
                </a:cxn>
                <a:cxn ang="0">
                  <a:pos x="45" y="8"/>
                </a:cxn>
                <a:cxn ang="0">
                  <a:pos x="145" y="0"/>
                </a:cxn>
                <a:cxn ang="0">
                  <a:pos x="145" y="0"/>
                </a:cxn>
              </a:cxnLst>
              <a:rect l="txL" t="txT" r="txR" b="txB"/>
              <a:pathLst>
                <a:path w="42" h="109">
                  <a:moveTo>
                    <a:pt x="42" y="0"/>
                  </a:moveTo>
                  <a:lnTo>
                    <a:pt x="38" y="14"/>
                  </a:lnTo>
                  <a:lnTo>
                    <a:pt x="33" y="27"/>
                  </a:lnTo>
                  <a:lnTo>
                    <a:pt x="27" y="44"/>
                  </a:lnTo>
                  <a:lnTo>
                    <a:pt x="21" y="63"/>
                  </a:lnTo>
                  <a:lnTo>
                    <a:pt x="17" y="80"/>
                  </a:lnTo>
                  <a:lnTo>
                    <a:pt x="15" y="109"/>
                  </a:lnTo>
                  <a:lnTo>
                    <a:pt x="0" y="101"/>
                  </a:lnTo>
                  <a:lnTo>
                    <a:pt x="13" y="2"/>
                  </a:lnTo>
                  <a:lnTo>
                    <a:pt x="42" y="0"/>
                  </a:lnTo>
                  <a:close/>
                </a:path>
              </a:pathLst>
            </a:custGeom>
            <a:solidFill>
              <a:srgbClr val="000000">
                <a:alpha val="100000"/>
              </a:srgbClr>
            </a:solidFill>
            <a:ln w="9525">
              <a:noFill/>
            </a:ln>
          </p:spPr>
          <p:txBody>
            <a:bodyPr/>
            <a:p>
              <a:endParaRPr lang="zh-CN" altLang="en-US"/>
            </a:p>
          </p:txBody>
        </p:sp>
        <p:sp>
          <p:nvSpPr>
            <p:cNvPr id="84027" name="Freeform 94"/>
            <p:cNvSpPr/>
            <p:nvPr/>
          </p:nvSpPr>
          <p:spPr>
            <a:xfrm>
              <a:off x="3988" y="4611"/>
              <a:ext cx="60" cy="86"/>
            </a:xfrm>
            <a:custGeom>
              <a:avLst/>
              <a:gdLst>
                <a:gd name="txL" fmla="*/ 0 w 32"/>
                <a:gd name="txT" fmla="*/ 0 h 46"/>
                <a:gd name="txR" fmla="*/ 32 w 32"/>
                <a:gd name="txB" fmla="*/ 46 h 46"/>
              </a:gdLst>
              <a:ahLst/>
              <a:cxnLst>
                <a:cxn ang="0">
                  <a:pos x="8" y="21"/>
                </a:cxn>
                <a:cxn ang="0">
                  <a:pos x="0" y="120"/>
                </a:cxn>
                <a:cxn ang="0">
                  <a:pos x="60" y="161"/>
                </a:cxn>
                <a:cxn ang="0">
                  <a:pos x="113" y="133"/>
                </a:cxn>
                <a:cxn ang="0">
                  <a:pos x="113" y="73"/>
                </a:cxn>
                <a:cxn ang="0">
                  <a:pos x="101" y="28"/>
                </a:cxn>
                <a:cxn ang="0">
                  <a:pos x="96" y="13"/>
                </a:cxn>
                <a:cxn ang="0">
                  <a:pos x="88" y="7"/>
                </a:cxn>
                <a:cxn ang="0">
                  <a:pos x="60" y="0"/>
                </a:cxn>
                <a:cxn ang="0">
                  <a:pos x="28" y="7"/>
                </a:cxn>
                <a:cxn ang="0">
                  <a:pos x="8" y="21"/>
                </a:cxn>
                <a:cxn ang="0">
                  <a:pos x="8" y="21"/>
                </a:cxn>
              </a:cxnLst>
              <a:rect l="txL" t="txT" r="txR" b="txB"/>
              <a:pathLst>
                <a:path w="32" h="46">
                  <a:moveTo>
                    <a:pt x="2" y="6"/>
                  </a:moveTo>
                  <a:lnTo>
                    <a:pt x="0" y="34"/>
                  </a:lnTo>
                  <a:lnTo>
                    <a:pt x="17" y="46"/>
                  </a:lnTo>
                  <a:lnTo>
                    <a:pt x="32" y="38"/>
                  </a:lnTo>
                  <a:lnTo>
                    <a:pt x="32" y="21"/>
                  </a:lnTo>
                  <a:lnTo>
                    <a:pt x="29" y="8"/>
                  </a:lnTo>
                  <a:lnTo>
                    <a:pt x="27" y="4"/>
                  </a:lnTo>
                  <a:lnTo>
                    <a:pt x="25" y="2"/>
                  </a:lnTo>
                  <a:lnTo>
                    <a:pt x="17" y="0"/>
                  </a:lnTo>
                  <a:lnTo>
                    <a:pt x="8" y="2"/>
                  </a:lnTo>
                  <a:lnTo>
                    <a:pt x="2" y="6"/>
                  </a:lnTo>
                  <a:close/>
                </a:path>
              </a:pathLst>
            </a:custGeom>
            <a:solidFill>
              <a:srgbClr val="BF6633">
                <a:alpha val="100000"/>
              </a:srgbClr>
            </a:solidFill>
            <a:ln w="9525">
              <a:noFill/>
            </a:ln>
          </p:spPr>
          <p:txBody>
            <a:bodyPr/>
            <a:p>
              <a:endParaRPr lang="zh-CN" altLang="en-US"/>
            </a:p>
          </p:txBody>
        </p:sp>
        <p:sp>
          <p:nvSpPr>
            <p:cNvPr id="84028" name="Freeform 95"/>
            <p:cNvSpPr/>
            <p:nvPr/>
          </p:nvSpPr>
          <p:spPr>
            <a:xfrm>
              <a:off x="4275" y="4027"/>
              <a:ext cx="97" cy="153"/>
            </a:xfrm>
            <a:custGeom>
              <a:avLst/>
              <a:gdLst>
                <a:gd name="txL" fmla="*/ 0 w 53"/>
                <a:gd name="txT" fmla="*/ 0 h 77"/>
                <a:gd name="txR" fmla="*/ 53 w 53"/>
                <a:gd name="txB" fmla="*/ 77 h 77"/>
              </a:gdLst>
              <a:ahLst/>
              <a:cxnLst>
                <a:cxn ang="0">
                  <a:pos x="33" y="4"/>
                </a:cxn>
                <a:cxn ang="0">
                  <a:pos x="0" y="161"/>
                </a:cxn>
                <a:cxn ang="0">
                  <a:pos x="40" y="292"/>
                </a:cxn>
                <a:cxn ang="0">
                  <a:pos x="141" y="304"/>
                </a:cxn>
                <a:cxn ang="0">
                  <a:pos x="178" y="177"/>
                </a:cxn>
                <a:cxn ang="0">
                  <a:pos x="170" y="95"/>
                </a:cxn>
                <a:cxn ang="0">
                  <a:pos x="161" y="68"/>
                </a:cxn>
                <a:cxn ang="0">
                  <a:pos x="148" y="52"/>
                </a:cxn>
                <a:cxn ang="0">
                  <a:pos x="141" y="36"/>
                </a:cxn>
                <a:cxn ang="0">
                  <a:pos x="121" y="20"/>
                </a:cxn>
                <a:cxn ang="0">
                  <a:pos x="104" y="12"/>
                </a:cxn>
                <a:cxn ang="0">
                  <a:pos x="57" y="0"/>
                </a:cxn>
                <a:cxn ang="0">
                  <a:pos x="33" y="4"/>
                </a:cxn>
                <a:cxn ang="0">
                  <a:pos x="33" y="4"/>
                </a:cxn>
              </a:cxnLst>
              <a:rect l="txL" t="txT" r="txR" b="txB"/>
              <a:pathLst>
                <a:path w="53" h="77">
                  <a:moveTo>
                    <a:pt x="10" y="1"/>
                  </a:moveTo>
                  <a:lnTo>
                    <a:pt x="0" y="41"/>
                  </a:lnTo>
                  <a:lnTo>
                    <a:pt x="12" y="74"/>
                  </a:lnTo>
                  <a:lnTo>
                    <a:pt x="42" y="77"/>
                  </a:lnTo>
                  <a:lnTo>
                    <a:pt x="53" y="45"/>
                  </a:lnTo>
                  <a:lnTo>
                    <a:pt x="51" y="24"/>
                  </a:lnTo>
                  <a:lnTo>
                    <a:pt x="48" y="17"/>
                  </a:lnTo>
                  <a:lnTo>
                    <a:pt x="44" y="13"/>
                  </a:lnTo>
                  <a:lnTo>
                    <a:pt x="42" y="9"/>
                  </a:lnTo>
                  <a:lnTo>
                    <a:pt x="36" y="5"/>
                  </a:lnTo>
                  <a:lnTo>
                    <a:pt x="31" y="3"/>
                  </a:lnTo>
                  <a:lnTo>
                    <a:pt x="17" y="0"/>
                  </a:lnTo>
                  <a:lnTo>
                    <a:pt x="10" y="1"/>
                  </a:lnTo>
                  <a:close/>
                </a:path>
              </a:pathLst>
            </a:custGeom>
            <a:solidFill>
              <a:srgbClr val="BF6633">
                <a:alpha val="100000"/>
              </a:srgbClr>
            </a:solidFill>
            <a:ln w="9525">
              <a:noFill/>
            </a:ln>
          </p:spPr>
          <p:txBody>
            <a:bodyPr/>
            <a:p>
              <a:endParaRPr lang="zh-CN" altLang="en-US"/>
            </a:p>
          </p:txBody>
        </p:sp>
        <p:sp>
          <p:nvSpPr>
            <p:cNvPr id="84029" name="Freeform 96"/>
            <p:cNvSpPr/>
            <p:nvPr/>
          </p:nvSpPr>
          <p:spPr>
            <a:xfrm>
              <a:off x="5119" y="3157"/>
              <a:ext cx="67" cy="107"/>
            </a:xfrm>
            <a:custGeom>
              <a:avLst/>
              <a:gdLst>
                <a:gd name="txL" fmla="*/ 0 w 37"/>
                <a:gd name="txT" fmla="*/ 0 h 55"/>
                <a:gd name="txR" fmla="*/ 37 w 37"/>
                <a:gd name="txB" fmla="*/ 55 h 55"/>
              </a:gdLst>
              <a:ahLst/>
              <a:cxnLst>
                <a:cxn ang="0">
                  <a:pos x="101" y="0"/>
                </a:cxn>
                <a:cxn ang="0">
                  <a:pos x="7" y="41"/>
                </a:cxn>
                <a:cxn ang="0">
                  <a:pos x="0" y="136"/>
                </a:cxn>
                <a:cxn ang="0">
                  <a:pos x="53" y="208"/>
                </a:cxn>
                <a:cxn ang="0">
                  <a:pos x="121" y="185"/>
                </a:cxn>
                <a:cxn ang="0">
                  <a:pos x="121" y="16"/>
                </a:cxn>
                <a:cxn ang="0">
                  <a:pos x="101" y="0"/>
                </a:cxn>
                <a:cxn ang="0">
                  <a:pos x="101" y="0"/>
                </a:cxn>
              </a:cxnLst>
              <a:rect l="txL" t="txT" r="txR" b="txB"/>
              <a:pathLst>
                <a:path w="37" h="55">
                  <a:moveTo>
                    <a:pt x="31" y="0"/>
                  </a:moveTo>
                  <a:lnTo>
                    <a:pt x="2" y="11"/>
                  </a:lnTo>
                  <a:lnTo>
                    <a:pt x="0" y="36"/>
                  </a:lnTo>
                  <a:lnTo>
                    <a:pt x="16" y="55"/>
                  </a:lnTo>
                  <a:lnTo>
                    <a:pt x="37" y="49"/>
                  </a:lnTo>
                  <a:lnTo>
                    <a:pt x="37" y="4"/>
                  </a:lnTo>
                  <a:lnTo>
                    <a:pt x="31" y="0"/>
                  </a:lnTo>
                  <a:close/>
                </a:path>
              </a:pathLst>
            </a:custGeom>
            <a:solidFill>
              <a:srgbClr val="BF6633">
                <a:alpha val="100000"/>
              </a:srgbClr>
            </a:solidFill>
            <a:ln w="9525">
              <a:noFill/>
            </a:ln>
          </p:spPr>
          <p:txBody>
            <a:bodyPr/>
            <a:p>
              <a:endParaRPr lang="zh-CN" altLang="en-US"/>
            </a:p>
          </p:txBody>
        </p:sp>
        <p:sp>
          <p:nvSpPr>
            <p:cNvPr id="84030" name="Freeform 97"/>
            <p:cNvSpPr/>
            <p:nvPr/>
          </p:nvSpPr>
          <p:spPr>
            <a:xfrm>
              <a:off x="4260" y="4401"/>
              <a:ext cx="332" cy="296"/>
            </a:xfrm>
            <a:custGeom>
              <a:avLst/>
              <a:gdLst>
                <a:gd name="txL" fmla="*/ 0 w 179"/>
                <a:gd name="txT" fmla="*/ 0 h 150"/>
                <a:gd name="txR" fmla="*/ 179 w 179"/>
                <a:gd name="txB" fmla="*/ 150 h 150"/>
              </a:gdLst>
              <a:ahLst/>
              <a:cxnLst>
                <a:cxn ang="0">
                  <a:pos x="616" y="300"/>
                </a:cxn>
                <a:cxn ang="0">
                  <a:pos x="616" y="73"/>
                </a:cxn>
                <a:cxn ang="0">
                  <a:pos x="471" y="12"/>
                </a:cxn>
                <a:cxn ang="0">
                  <a:pos x="178" y="0"/>
                </a:cxn>
                <a:cxn ang="0">
                  <a:pos x="28" y="59"/>
                </a:cxn>
                <a:cxn ang="0">
                  <a:pos x="0" y="288"/>
                </a:cxn>
                <a:cxn ang="0">
                  <a:pos x="41" y="503"/>
                </a:cxn>
                <a:cxn ang="0">
                  <a:pos x="202" y="584"/>
                </a:cxn>
                <a:cxn ang="0">
                  <a:pos x="347" y="576"/>
                </a:cxn>
                <a:cxn ang="0">
                  <a:pos x="519" y="545"/>
                </a:cxn>
                <a:cxn ang="0">
                  <a:pos x="616" y="405"/>
                </a:cxn>
                <a:cxn ang="0">
                  <a:pos x="616" y="300"/>
                </a:cxn>
                <a:cxn ang="0">
                  <a:pos x="616" y="300"/>
                </a:cxn>
              </a:cxnLst>
              <a:rect l="txL" t="txT" r="txR" b="txB"/>
              <a:pathLst>
                <a:path w="179" h="150">
                  <a:moveTo>
                    <a:pt x="179" y="77"/>
                  </a:moveTo>
                  <a:lnTo>
                    <a:pt x="179" y="19"/>
                  </a:lnTo>
                  <a:lnTo>
                    <a:pt x="137" y="3"/>
                  </a:lnTo>
                  <a:lnTo>
                    <a:pt x="52" y="0"/>
                  </a:lnTo>
                  <a:lnTo>
                    <a:pt x="8" y="15"/>
                  </a:lnTo>
                  <a:lnTo>
                    <a:pt x="0" y="74"/>
                  </a:lnTo>
                  <a:lnTo>
                    <a:pt x="12" y="129"/>
                  </a:lnTo>
                  <a:lnTo>
                    <a:pt x="59" y="150"/>
                  </a:lnTo>
                  <a:lnTo>
                    <a:pt x="101" y="148"/>
                  </a:lnTo>
                  <a:lnTo>
                    <a:pt x="151" y="140"/>
                  </a:lnTo>
                  <a:lnTo>
                    <a:pt x="179" y="104"/>
                  </a:lnTo>
                  <a:lnTo>
                    <a:pt x="179" y="77"/>
                  </a:lnTo>
                  <a:close/>
                </a:path>
              </a:pathLst>
            </a:custGeom>
            <a:solidFill>
              <a:srgbClr val="FFA64D">
                <a:alpha val="100000"/>
              </a:srgbClr>
            </a:solidFill>
            <a:ln w="9525">
              <a:noFill/>
            </a:ln>
          </p:spPr>
          <p:txBody>
            <a:bodyPr/>
            <a:p>
              <a:endParaRPr lang="zh-CN" altLang="en-US"/>
            </a:p>
          </p:txBody>
        </p:sp>
        <p:sp>
          <p:nvSpPr>
            <p:cNvPr id="84031" name="Freeform 98"/>
            <p:cNvSpPr/>
            <p:nvPr/>
          </p:nvSpPr>
          <p:spPr>
            <a:xfrm>
              <a:off x="3309" y="3466"/>
              <a:ext cx="112" cy="240"/>
            </a:xfrm>
            <a:custGeom>
              <a:avLst/>
              <a:gdLst>
                <a:gd name="txL" fmla="*/ 0 w 59"/>
                <a:gd name="txT" fmla="*/ 0 h 121"/>
                <a:gd name="txR" fmla="*/ 59 w 59"/>
                <a:gd name="txB" fmla="*/ 121 h 121"/>
              </a:gdLst>
              <a:ahLst/>
              <a:cxnLst>
                <a:cxn ang="0">
                  <a:pos x="213" y="0"/>
                </a:cxn>
                <a:cxn ang="0">
                  <a:pos x="129" y="20"/>
                </a:cxn>
                <a:cxn ang="0">
                  <a:pos x="123" y="177"/>
                </a:cxn>
                <a:cxn ang="0">
                  <a:pos x="112" y="244"/>
                </a:cxn>
                <a:cxn ang="0">
                  <a:pos x="97" y="284"/>
                </a:cxn>
                <a:cxn ang="0">
                  <a:pos x="84" y="319"/>
                </a:cxn>
                <a:cxn ang="0">
                  <a:pos x="68" y="365"/>
                </a:cxn>
                <a:cxn ang="0">
                  <a:pos x="47" y="401"/>
                </a:cxn>
                <a:cxn ang="0">
                  <a:pos x="28" y="440"/>
                </a:cxn>
                <a:cxn ang="0">
                  <a:pos x="15" y="452"/>
                </a:cxn>
                <a:cxn ang="0">
                  <a:pos x="0" y="476"/>
                </a:cxn>
                <a:cxn ang="0">
                  <a:pos x="15" y="460"/>
                </a:cxn>
                <a:cxn ang="0">
                  <a:pos x="36" y="440"/>
                </a:cxn>
                <a:cxn ang="0">
                  <a:pos x="61" y="417"/>
                </a:cxn>
                <a:cxn ang="0">
                  <a:pos x="76" y="401"/>
                </a:cxn>
                <a:cxn ang="0">
                  <a:pos x="89" y="385"/>
                </a:cxn>
                <a:cxn ang="0">
                  <a:pos x="104" y="373"/>
                </a:cxn>
                <a:cxn ang="0">
                  <a:pos x="116" y="351"/>
                </a:cxn>
                <a:cxn ang="0">
                  <a:pos x="173" y="268"/>
                </a:cxn>
                <a:cxn ang="0">
                  <a:pos x="197" y="169"/>
                </a:cxn>
                <a:cxn ang="0">
                  <a:pos x="213" y="79"/>
                </a:cxn>
                <a:cxn ang="0">
                  <a:pos x="213" y="0"/>
                </a:cxn>
                <a:cxn ang="0">
                  <a:pos x="213" y="0"/>
                </a:cxn>
              </a:cxnLst>
              <a:rect l="txL" t="txT" r="txR" b="txB"/>
              <a:pathLst>
                <a:path w="59" h="121">
                  <a:moveTo>
                    <a:pt x="59" y="0"/>
                  </a:moveTo>
                  <a:lnTo>
                    <a:pt x="36" y="5"/>
                  </a:lnTo>
                  <a:lnTo>
                    <a:pt x="34" y="45"/>
                  </a:lnTo>
                  <a:lnTo>
                    <a:pt x="31" y="62"/>
                  </a:lnTo>
                  <a:lnTo>
                    <a:pt x="27" y="72"/>
                  </a:lnTo>
                  <a:lnTo>
                    <a:pt x="23" y="81"/>
                  </a:lnTo>
                  <a:lnTo>
                    <a:pt x="19" y="93"/>
                  </a:lnTo>
                  <a:lnTo>
                    <a:pt x="13" y="102"/>
                  </a:lnTo>
                  <a:lnTo>
                    <a:pt x="8" y="112"/>
                  </a:lnTo>
                  <a:lnTo>
                    <a:pt x="4" y="115"/>
                  </a:lnTo>
                  <a:lnTo>
                    <a:pt x="0" y="121"/>
                  </a:lnTo>
                  <a:lnTo>
                    <a:pt x="4" y="117"/>
                  </a:lnTo>
                  <a:lnTo>
                    <a:pt x="10" y="112"/>
                  </a:lnTo>
                  <a:lnTo>
                    <a:pt x="17" y="106"/>
                  </a:lnTo>
                  <a:lnTo>
                    <a:pt x="21" y="102"/>
                  </a:lnTo>
                  <a:lnTo>
                    <a:pt x="25" y="98"/>
                  </a:lnTo>
                  <a:lnTo>
                    <a:pt x="29" y="95"/>
                  </a:lnTo>
                  <a:lnTo>
                    <a:pt x="32" y="89"/>
                  </a:lnTo>
                  <a:lnTo>
                    <a:pt x="48" y="68"/>
                  </a:lnTo>
                  <a:lnTo>
                    <a:pt x="55" y="43"/>
                  </a:lnTo>
                  <a:lnTo>
                    <a:pt x="59" y="20"/>
                  </a:lnTo>
                  <a:lnTo>
                    <a:pt x="59" y="0"/>
                  </a:lnTo>
                  <a:close/>
                </a:path>
              </a:pathLst>
            </a:custGeom>
            <a:solidFill>
              <a:srgbClr val="000000">
                <a:alpha val="100000"/>
              </a:srgbClr>
            </a:solidFill>
            <a:ln w="9525">
              <a:noFill/>
            </a:ln>
          </p:spPr>
          <p:txBody>
            <a:bodyPr/>
            <a:p>
              <a:endParaRPr lang="zh-CN" altLang="en-US"/>
            </a:p>
          </p:txBody>
        </p:sp>
        <p:sp>
          <p:nvSpPr>
            <p:cNvPr id="84032" name="Freeform 99"/>
            <p:cNvSpPr/>
            <p:nvPr/>
          </p:nvSpPr>
          <p:spPr>
            <a:xfrm>
              <a:off x="3368" y="3481"/>
              <a:ext cx="438" cy="364"/>
            </a:xfrm>
            <a:custGeom>
              <a:avLst/>
              <a:gdLst>
                <a:gd name="txL" fmla="*/ 0 w 234"/>
                <a:gd name="txT" fmla="*/ 0 h 184"/>
                <a:gd name="txR" fmla="*/ 234 w 234"/>
                <a:gd name="txB" fmla="*/ 184 h 184"/>
              </a:gdLst>
              <a:ahLst/>
              <a:cxnLst>
                <a:cxn ang="0">
                  <a:pos x="56" y="271"/>
                </a:cxn>
                <a:cxn ang="0">
                  <a:pos x="73" y="297"/>
                </a:cxn>
                <a:cxn ang="0">
                  <a:pos x="109" y="336"/>
                </a:cxn>
                <a:cxn ang="0">
                  <a:pos x="148" y="380"/>
                </a:cxn>
                <a:cxn ang="0">
                  <a:pos x="197" y="423"/>
                </a:cxn>
                <a:cxn ang="0">
                  <a:pos x="241" y="461"/>
                </a:cxn>
                <a:cxn ang="0">
                  <a:pos x="294" y="493"/>
                </a:cxn>
                <a:cxn ang="0">
                  <a:pos x="361" y="372"/>
                </a:cxn>
                <a:cxn ang="0">
                  <a:pos x="389" y="164"/>
                </a:cxn>
                <a:cxn ang="0">
                  <a:pos x="414" y="97"/>
                </a:cxn>
                <a:cxn ang="0">
                  <a:pos x="442" y="67"/>
                </a:cxn>
                <a:cxn ang="0">
                  <a:pos x="466" y="47"/>
                </a:cxn>
                <a:cxn ang="0">
                  <a:pos x="502" y="24"/>
                </a:cxn>
                <a:cxn ang="0">
                  <a:pos x="627" y="0"/>
                </a:cxn>
                <a:cxn ang="0">
                  <a:pos x="642" y="16"/>
                </a:cxn>
                <a:cxn ang="0">
                  <a:pos x="595" y="47"/>
                </a:cxn>
                <a:cxn ang="0">
                  <a:pos x="554" y="83"/>
                </a:cxn>
                <a:cxn ang="0">
                  <a:pos x="522" y="121"/>
                </a:cxn>
                <a:cxn ang="0">
                  <a:pos x="462" y="208"/>
                </a:cxn>
                <a:cxn ang="0">
                  <a:pos x="414" y="447"/>
                </a:cxn>
                <a:cxn ang="0">
                  <a:pos x="455" y="580"/>
                </a:cxn>
                <a:cxn ang="0">
                  <a:pos x="522" y="619"/>
                </a:cxn>
                <a:cxn ang="0">
                  <a:pos x="575" y="641"/>
                </a:cxn>
                <a:cxn ang="0">
                  <a:pos x="642" y="669"/>
                </a:cxn>
                <a:cxn ang="0">
                  <a:pos x="715" y="692"/>
                </a:cxn>
                <a:cxn ang="0">
                  <a:pos x="820" y="716"/>
                </a:cxn>
                <a:cxn ang="0">
                  <a:pos x="627" y="716"/>
                </a:cxn>
                <a:cxn ang="0">
                  <a:pos x="389" y="645"/>
                </a:cxn>
                <a:cxn ang="0">
                  <a:pos x="309" y="611"/>
                </a:cxn>
                <a:cxn ang="0">
                  <a:pos x="262" y="580"/>
                </a:cxn>
                <a:cxn ang="0">
                  <a:pos x="213" y="536"/>
                </a:cxn>
                <a:cxn ang="0">
                  <a:pos x="176" y="504"/>
                </a:cxn>
                <a:cxn ang="0">
                  <a:pos x="140" y="469"/>
                </a:cxn>
                <a:cxn ang="0">
                  <a:pos x="109" y="439"/>
                </a:cxn>
                <a:cxn ang="0">
                  <a:pos x="80" y="419"/>
                </a:cxn>
                <a:cxn ang="0">
                  <a:pos x="49" y="380"/>
                </a:cxn>
                <a:cxn ang="0">
                  <a:pos x="21" y="344"/>
                </a:cxn>
                <a:cxn ang="0">
                  <a:pos x="36" y="140"/>
                </a:cxn>
                <a:cxn ang="0">
                  <a:pos x="49" y="263"/>
                </a:cxn>
              </a:cxnLst>
              <a:rect l="txL" t="txT" r="txR" b="txB"/>
              <a:pathLst>
                <a:path w="234" h="184">
                  <a:moveTo>
                    <a:pt x="14" y="67"/>
                  </a:moveTo>
                  <a:lnTo>
                    <a:pt x="16" y="69"/>
                  </a:lnTo>
                  <a:lnTo>
                    <a:pt x="18" y="72"/>
                  </a:lnTo>
                  <a:lnTo>
                    <a:pt x="21" y="76"/>
                  </a:lnTo>
                  <a:lnTo>
                    <a:pt x="25" y="80"/>
                  </a:lnTo>
                  <a:lnTo>
                    <a:pt x="31" y="86"/>
                  </a:lnTo>
                  <a:lnTo>
                    <a:pt x="37" y="91"/>
                  </a:lnTo>
                  <a:lnTo>
                    <a:pt x="42" y="97"/>
                  </a:lnTo>
                  <a:lnTo>
                    <a:pt x="48" y="103"/>
                  </a:lnTo>
                  <a:lnTo>
                    <a:pt x="56" y="108"/>
                  </a:lnTo>
                  <a:lnTo>
                    <a:pt x="61" y="114"/>
                  </a:lnTo>
                  <a:lnTo>
                    <a:pt x="69" y="118"/>
                  </a:lnTo>
                  <a:lnTo>
                    <a:pt x="76" y="122"/>
                  </a:lnTo>
                  <a:lnTo>
                    <a:pt x="84" y="126"/>
                  </a:lnTo>
                  <a:lnTo>
                    <a:pt x="99" y="129"/>
                  </a:lnTo>
                  <a:lnTo>
                    <a:pt x="103" y="95"/>
                  </a:lnTo>
                  <a:lnTo>
                    <a:pt x="105" y="59"/>
                  </a:lnTo>
                  <a:lnTo>
                    <a:pt x="111" y="42"/>
                  </a:lnTo>
                  <a:lnTo>
                    <a:pt x="114" y="32"/>
                  </a:lnTo>
                  <a:lnTo>
                    <a:pt x="118" y="25"/>
                  </a:lnTo>
                  <a:lnTo>
                    <a:pt x="122" y="21"/>
                  </a:lnTo>
                  <a:lnTo>
                    <a:pt x="126" y="17"/>
                  </a:lnTo>
                  <a:lnTo>
                    <a:pt x="130" y="15"/>
                  </a:lnTo>
                  <a:lnTo>
                    <a:pt x="133" y="12"/>
                  </a:lnTo>
                  <a:lnTo>
                    <a:pt x="137" y="8"/>
                  </a:lnTo>
                  <a:lnTo>
                    <a:pt x="143" y="6"/>
                  </a:lnTo>
                  <a:lnTo>
                    <a:pt x="154" y="0"/>
                  </a:lnTo>
                  <a:lnTo>
                    <a:pt x="179" y="0"/>
                  </a:lnTo>
                  <a:lnTo>
                    <a:pt x="191" y="0"/>
                  </a:lnTo>
                  <a:lnTo>
                    <a:pt x="183" y="4"/>
                  </a:lnTo>
                  <a:lnTo>
                    <a:pt x="175" y="8"/>
                  </a:lnTo>
                  <a:lnTo>
                    <a:pt x="170" y="12"/>
                  </a:lnTo>
                  <a:lnTo>
                    <a:pt x="164" y="15"/>
                  </a:lnTo>
                  <a:lnTo>
                    <a:pt x="158" y="21"/>
                  </a:lnTo>
                  <a:lnTo>
                    <a:pt x="154" y="25"/>
                  </a:lnTo>
                  <a:lnTo>
                    <a:pt x="149" y="31"/>
                  </a:lnTo>
                  <a:lnTo>
                    <a:pt x="145" y="34"/>
                  </a:lnTo>
                  <a:lnTo>
                    <a:pt x="132" y="53"/>
                  </a:lnTo>
                  <a:lnTo>
                    <a:pt x="124" y="74"/>
                  </a:lnTo>
                  <a:lnTo>
                    <a:pt x="118" y="114"/>
                  </a:lnTo>
                  <a:lnTo>
                    <a:pt x="120" y="145"/>
                  </a:lnTo>
                  <a:lnTo>
                    <a:pt x="130" y="148"/>
                  </a:lnTo>
                  <a:lnTo>
                    <a:pt x="141" y="154"/>
                  </a:lnTo>
                  <a:lnTo>
                    <a:pt x="149" y="158"/>
                  </a:lnTo>
                  <a:lnTo>
                    <a:pt x="156" y="162"/>
                  </a:lnTo>
                  <a:lnTo>
                    <a:pt x="164" y="164"/>
                  </a:lnTo>
                  <a:lnTo>
                    <a:pt x="173" y="167"/>
                  </a:lnTo>
                  <a:lnTo>
                    <a:pt x="183" y="171"/>
                  </a:lnTo>
                  <a:lnTo>
                    <a:pt x="192" y="173"/>
                  </a:lnTo>
                  <a:lnTo>
                    <a:pt x="204" y="177"/>
                  </a:lnTo>
                  <a:lnTo>
                    <a:pt x="213" y="179"/>
                  </a:lnTo>
                  <a:lnTo>
                    <a:pt x="234" y="183"/>
                  </a:lnTo>
                  <a:lnTo>
                    <a:pt x="219" y="184"/>
                  </a:lnTo>
                  <a:lnTo>
                    <a:pt x="179" y="183"/>
                  </a:lnTo>
                  <a:lnTo>
                    <a:pt x="124" y="171"/>
                  </a:lnTo>
                  <a:lnTo>
                    <a:pt x="111" y="165"/>
                  </a:lnTo>
                  <a:lnTo>
                    <a:pt x="95" y="160"/>
                  </a:lnTo>
                  <a:lnTo>
                    <a:pt x="88" y="156"/>
                  </a:lnTo>
                  <a:lnTo>
                    <a:pt x="82" y="152"/>
                  </a:lnTo>
                  <a:lnTo>
                    <a:pt x="75" y="148"/>
                  </a:lnTo>
                  <a:lnTo>
                    <a:pt x="69" y="143"/>
                  </a:lnTo>
                  <a:lnTo>
                    <a:pt x="61" y="137"/>
                  </a:lnTo>
                  <a:lnTo>
                    <a:pt x="56" y="133"/>
                  </a:lnTo>
                  <a:lnTo>
                    <a:pt x="50" y="129"/>
                  </a:lnTo>
                  <a:lnTo>
                    <a:pt x="44" y="126"/>
                  </a:lnTo>
                  <a:lnTo>
                    <a:pt x="40" y="120"/>
                  </a:lnTo>
                  <a:lnTo>
                    <a:pt x="35" y="116"/>
                  </a:lnTo>
                  <a:lnTo>
                    <a:pt x="31" y="112"/>
                  </a:lnTo>
                  <a:lnTo>
                    <a:pt x="27" y="108"/>
                  </a:lnTo>
                  <a:lnTo>
                    <a:pt x="23" y="107"/>
                  </a:lnTo>
                  <a:lnTo>
                    <a:pt x="19" y="103"/>
                  </a:lnTo>
                  <a:lnTo>
                    <a:pt x="14" y="97"/>
                  </a:lnTo>
                  <a:lnTo>
                    <a:pt x="10" y="91"/>
                  </a:lnTo>
                  <a:lnTo>
                    <a:pt x="6" y="88"/>
                  </a:lnTo>
                  <a:lnTo>
                    <a:pt x="0" y="72"/>
                  </a:lnTo>
                  <a:lnTo>
                    <a:pt x="10" y="36"/>
                  </a:lnTo>
                  <a:lnTo>
                    <a:pt x="14" y="67"/>
                  </a:lnTo>
                  <a:close/>
                </a:path>
              </a:pathLst>
            </a:custGeom>
            <a:solidFill>
              <a:srgbClr val="000000">
                <a:alpha val="100000"/>
              </a:srgbClr>
            </a:solidFill>
            <a:ln w="9525">
              <a:noFill/>
            </a:ln>
          </p:spPr>
          <p:txBody>
            <a:bodyPr/>
            <a:p>
              <a:endParaRPr lang="zh-CN" altLang="en-US"/>
            </a:p>
          </p:txBody>
        </p:sp>
        <p:sp>
          <p:nvSpPr>
            <p:cNvPr id="84033" name="Freeform 100"/>
            <p:cNvSpPr/>
            <p:nvPr/>
          </p:nvSpPr>
          <p:spPr>
            <a:xfrm>
              <a:off x="3738" y="2908"/>
              <a:ext cx="754" cy="988"/>
            </a:xfrm>
            <a:custGeom>
              <a:avLst/>
              <a:gdLst>
                <a:gd name="txL" fmla="*/ 0 w 403"/>
                <a:gd name="txT" fmla="*/ 0 h 500"/>
                <a:gd name="txR" fmla="*/ 403 w 403"/>
                <a:gd name="txB" fmla="*/ 500 h 500"/>
              </a:gdLst>
              <a:ahLst/>
              <a:cxnLst>
                <a:cxn ang="0">
                  <a:pos x="851" y="180"/>
                </a:cxn>
                <a:cxn ang="0">
                  <a:pos x="819" y="215"/>
                </a:cxn>
                <a:cxn ang="0">
                  <a:pos x="773" y="245"/>
                </a:cxn>
                <a:cxn ang="0">
                  <a:pos x="739" y="285"/>
                </a:cxn>
                <a:cxn ang="0">
                  <a:pos x="711" y="312"/>
                </a:cxn>
                <a:cxn ang="0">
                  <a:pos x="687" y="336"/>
                </a:cxn>
                <a:cxn ang="0">
                  <a:pos x="651" y="371"/>
                </a:cxn>
                <a:cxn ang="0">
                  <a:pos x="627" y="403"/>
                </a:cxn>
                <a:cxn ang="0">
                  <a:pos x="591" y="437"/>
                </a:cxn>
                <a:cxn ang="0">
                  <a:pos x="559" y="476"/>
                </a:cxn>
                <a:cxn ang="0">
                  <a:pos x="526" y="512"/>
                </a:cxn>
                <a:cxn ang="0">
                  <a:pos x="494" y="559"/>
                </a:cxn>
                <a:cxn ang="0">
                  <a:pos x="458" y="601"/>
                </a:cxn>
                <a:cxn ang="0">
                  <a:pos x="427" y="648"/>
                </a:cxn>
                <a:cxn ang="0">
                  <a:pos x="393" y="692"/>
                </a:cxn>
                <a:cxn ang="0">
                  <a:pos x="346" y="765"/>
                </a:cxn>
                <a:cxn ang="0">
                  <a:pos x="286" y="879"/>
                </a:cxn>
                <a:cxn ang="0">
                  <a:pos x="234" y="980"/>
                </a:cxn>
                <a:cxn ang="0">
                  <a:pos x="185" y="1101"/>
                </a:cxn>
                <a:cxn ang="0">
                  <a:pos x="133" y="1269"/>
                </a:cxn>
                <a:cxn ang="0">
                  <a:pos x="427" y="1952"/>
                </a:cxn>
                <a:cxn ang="0">
                  <a:pos x="13" y="1389"/>
                </a:cxn>
                <a:cxn ang="0">
                  <a:pos x="41" y="1292"/>
                </a:cxn>
                <a:cxn ang="0">
                  <a:pos x="67" y="1203"/>
                </a:cxn>
                <a:cxn ang="0">
                  <a:pos x="101" y="1101"/>
                </a:cxn>
                <a:cxn ang="0">
                  <a:pos x="133" y="988"/>
                </a:cxn>
                <a:cxn ang="0">
                  <a:pos x="185" y="871"/>
                </a:cxn>
                <a:cxn ang="0">
                  <a:pos x="241" y="749"/>
                </a:cxn>
                <a:cxn ang="0">
                  <a:pos x="301" y="624"/>
                </a:cxn>
                <a:cxn ang="0">
                  <a:pos x="367" y="500"/>
                </a:cxn>
                <a:cxn ang="0">
                  <a:pos x="427" y="409"/>
                </a:cxn>
                <a:cxn ang="0">
                  <a:pos x="445" y="379"/>
                </a:cxn>
                <a:cxn ang="0">
                  <a:pos x="466" y="360"/>
                </a:cxn>
                <a:cxn ang="0">
                  <a:pos x="486" y="328"/>
                </a:cxn>
                <a:cxn ang="0">
                  <a:pos x="518" y="288"/>
                </a:cxn>
                <a:cxn ang="0">
                  <a:pos x="539" y="261"/>
                </a:cxn>
                <a:cxn ang="0">
                  <a:pos x="574" y="223"/>
                </a:cxn>
                <a:cxn ang="0">
                  <a:pos x="599" y="204"/>
                </a:cxn>
                <a:cxn ang="0">
                  <a:pos x="644" y="156"/>
                </a:cxn>
                <a:cxn ang="0">
                  <a:pos x="692" y="113"/>
                </a:cxn>
                <a:cxn ang="0">
                  <a:pos x="747" y="75"/>
                </a:cxn>
                <a:cxn ang="0">
                  <a:pos x="799" y="47"/>
                </a:cxn>
                <a:cxn ang="0">
                  <a:pos x="857" y="16"/>
                </a:cxn>
                <a:cxn ang="0">
                  <a:pos x="924" y="32"/>
                </a:cxn>
                <a:cxn ang="0">
                  <a:pos x="965" y="67"/>
                </a:cxn>
                <a:cxn ang="0">
                  <a:pos x="1005" y="97"/>
                </a:cxn>
                <a:cxn ang="0">
                  <a:pos x="1046" y="136"/>
                </a:cxn>
                <a:cxn ang="0">
                  <a:pos x="1085" y="180"/>
                </a:cxn>
                <a:cxn ang="0">
                  <a:pos x="1130" y="215"/>
                </a:cxn>
                <a:cxn ang="0">
                  <a:pos x="1181" y="253"/>
                </a:cxn>
                <a:cxn ang="0">
                  <a:pos x="1218" y="296"/>
                </a:cxn>
                <a:cxn ang="0">
                  <a:pos x="1263" y="336"/>
                </a:cxn>
                <a:cxn ang="0">
                  <a:pos x="1306" y="371"/>
                </a:cxn>
                <a:cxn ang="0">
                  <a:pos x="1338" y="403"/>
                </a:cxn>
                <a:cxn ang="0">
                  <a:pos x="1379" y="433"/>
                </a:cxn>
                <a:cxn ang="0">
                  <a:pos x="1411" y="445"/>
                </a:cxn>
                <a:cxn ang="0">
                  <a:pos x="857" y="172"/>
                </a:cxn>
              </a:cxnLst>
              <a:rect l="txL" t="txT" r="txR" b="txB"/>
              <a:pathLst>
                <a:path w="403" h="500">
                  <a:moveTo>
                    <a:pt x="245" y="44"/>
                  </a:moveTo>
                  <a:lnTo>
                    <a:pt x="243" y="46"/>
                  </a:lnTo>
                  <a:lnTo>
                    <a:pt x="238" y="52"/>
                  </a:lnTo>
                  <a:lnTo>
                    <a:pt x="234" y="55"/>
                  </a:lnTo>
                  <a:lnTo>
                    <a:pt x="228" y="59"/>
                  </a:lnTo>
                  <a:lnTo>
                    <a:pt x="221" y="63"/>
                  </a:lnTo>
                  <a:lnTo>
                    <a:pt x="215" y="71"/>
                  </a:lnTo>
                  <a:lnTo>
                    <a:pt x="211" y="73"/>
                  </a:lnTo>
                  <a:lnTo>
                    <a:pt x="207" y="76"/>
                  </a:lnTo>
                  <a:lnTo>
                    <a:pt x="203" y="80"/>
                  </a:lnTo>
                  <a:lnTo>
                    <a:pt x="200" y="82"/>
                  </a:lnTo>
                  <a:lnTo>
                    <a:pt x="196" y="86"/>
                  </a:lnTo>
                  <a:lnTo>
                    <a:pt x="192" y="90"/>
                  </a:lnTo>
                  <a:lnTo>
                    <a:pt x="186" y="95"/>
                  </a:lnTo>
                  <a:lnTo>
                    <a:pt x="183" y="99"/>
                  </a:lnTo>
                  <a:lnTo>
                    <a:pt x="179" y="103"/>
                  </a:lnTo>
                  <a:lnTo>
                    <a:pt x="173" y="107"/>
                  </a:lnTo>
                  <a:lnTo>
                    <a:pt x="169" y="112"/>
                  </a:lnTo>
                  <a:lnTo>
                    <a:pt x="164" y="116"/>
                  </a:lnTo>
                  <a:lnTo>
                    <a:pt x="160" y="122"/>
                  </a:lnTo>
                  <a:lnTo>
                    <a:pt x="154" y="128"/>
                  </a:lnTo>
                  <a:lnTo>
                    <a:pt x="150" y="131"/>
                  </a:lnTo>
                  <a:lnTo>
                    <a:pt x="145" y="137"/>
                  </a:lnTo>
                  <a:lnTo>
                    <a:pt x="141" y="143"/>
                  </a:lnTo>
                  <a:lnTo>
                    <a:pt x="135" y="149"/>
                  </a:lnTo>
                  <a:lnTo>
                    <a:pt x="131" y="154"/>
                  </a:lnTo>
                  <a:lnTo>
                    <a:pt x="126" y="160"/>
                  </a:lnTo>
                  <a:lnTo>
                    <a:pt x="122" y="166"/>
                  </a:lnTo>
                  <a:lnTo>
                    <a:pt x="116" y="171"/>
                  </a:lnTo>
                  <a:lnTo>
                    <a:pt x="112" y="177"/>
                  </a:lnTo>
                  <a:lnTo>
                    <a:pt x="107" y="185"/>
                  </a:lnTo>
                  <a:lnTo>
                    <a:pt x="99" y="196"/>
                  </a:lnTo>
                  <a:lnTo>
                    <a:pt x="89" y="209"/>
                  </a:lnTo>
                  <a:lnTo>
                    <a:pt x="82" y="225"/>
                  </a:lnTo>
                  <a:lnTo>
                    <a:pt x="72" y="238"/>
                  </a:lnTo>
                  <a:lnTo>
                    <a:pt x="67" y="251"/>
                  </a:lnTo>
                  <a:lnTo>
                    <a:pt x="59" y="266"/>
                  </a:lnTo>
                  <a:lnTo>
                    <a:pt x="53" y="282"/>
                  </a:lnTo>
                  <a:lnTo>
                    <a:pt x="48" y="295"/>
                  </a:lnTo>
                  <a:lnTo>
                    <a:pt x="38" y="325"/>
                  </a:lnTo>
                  <a:lnTo>
                    <a:pt x="34" y="358"/>
                  </a:lnTo>
                  <a:lnTo>
                    <a:pt x="122" y="500"/>
                  </a:lnTo>
                  <a:lnTo>
                    <a:pt x="0" y="369"/>
                  </a:lnTo>
                  <a:lnTo>
                    <a:pt x="4" y="356"/>
                  </a:lnTo>
                  <a:lnTo>
                    <a:pt x="8" y="340"/>
                  </a:lnTo>
                  <a:lnTo>
                    <a:pt x="12" y="331"/>
                  </a:lnTo>
                  <a:lnTo>
                    <a:pt x="13" y="320"/>
                  </a:lnTo>
                  <a:lnTo>
                    <a:pt x="19" y="308"/>
                  </a:lnTo>
                  <a:lnTo>
                    <a:pt x="23" y="295"/>
                  </a:lnTo>
                  <a:lnTo>
                    <a:pt x="29" y="282"/>
                  </a:lnTo>
                  <a:lnTo>
                    <a:pt x="32" y="268"/>
                  </a:lnTo>
                  <a:lnTo>
                    <a:pt x="38" y="253"/>
                  </a:lnTo>
                  <a:lnTo>
                    <a:pt x="46" y="238"/>
                  </a:lnTo>
                  <a:lnTo>
                    <a:pt x="53" y="223"/>
                  </a:lnTo>
                  <a:lnTo>
                    <a:pt x="59" y="207"/>
                  </a:lnTo>
                  <a:lnTo>
                    <a:pt x="69" y="192"/>
                  </a:lnTo>
                  <a:lnTo>
                    <a:pt x="76" y="175"/>
                  </a:lnTo>
                  <a:lnTo>
                    <a:pt x="86" y="160"/>
                  </a:lnTo>
                  <a:lnTo>
                    <a:pt x="95" y="145"/>
                  </a:lnTo>
                  <a:lnTo>
                    <a:pt x="105" y="128"/>
                  </a:lnTo>
                  <a:lnTo>
                    <a:pt x="116" y="112"/>
                  </a:lnTo>
                  <a:lnTo>
                    <a:pt x="122" y="105"/>
                  </a:lnTo>
                  <a:lnTo>
                    <a:pt x="124" y="101"/>
                  </a:lnTo>
                  <a:lnTo>
                    <a:pt x="127" y="97"/>
                  </a:lnTo>
                  <a:lnTo>
                    <a:pt x="129" y="95"/>
                  </a:lnTo>
                  <a:lnTo>
                    <a:pt x="133" y="92"/>
                  </a:lnTo>
                  <a:lnTo>
                    <a:pt x="135" y="88"/>
                  </a:lnTo>
                  <a:lnTo>
                    <a:pt x="139" y="84"/>
                  </a:lnTo>
                  <a:lnTo>
                    <a:pt x="145" y="76"/>
                  </a:lnTo>
                  <a:lnTo>
                    <a:pt x="148" y="74"/>
                  </a:lnTo>
                  <a:lnTo>
                    <a:pt x="150" y="71"/>
                  </a:lnTo>
                  <a:lnTo>
                    <a:pt x="154" y="67"/>
                  </a:lnTo>
                  <a:lnTo>
                    <a:pt x="158" y="63"/>
                  </a:lnTo>
                  <a:lnTo>
                    <a:pt x="164" y="57"/>
                  </a:lnTo>
                  <a:lnTo>
                    <a:pt x="167" y="54"/>
                  </a:lnTo>
                  <a:lnTo>
                    <a:pt x="171" y="52"/>
                  </a:lnTo>
                  <a:lnTo>
                    <a:pt x="177" y="46"/>
                  </a:lnTo>
                  <a:lnTo>
                    <a:pt x="184" y="40"/>
                  </a:lnTo>
                  <a:lnTo>
                    <a:pt x="190" y="35"/>
                  </a:lnTo>
                  <a:lnTo>
                    <a:pt x="198" y="29"/>
                  </a:lnTo>
                  <a:lnTo>
                    <a:pt x="205" y="23"/>
                  </a:lnTo>
                  <a:lnTo>
                    <a:pt x="213" y="19"/>
                  </a:lnTo>
                  <a:lnTo>
                    <a:pt x="221" y="16"/>
                  </a:lnTo>
                  <a:lnTo>
                    <a:pt x="228" y="12"/>
                  </a:lnTo>
                  <a:lnTo>
                    <a:pt x="236" y="8"/>
                  </a:lnTo>
                  <a:lnTo>
                    <a:pt x="245" y="4"/>
                  </a:lnTo>
                  <a:lnTo>
                    <a:pt x="253" y="0"/>
                  </a:lnTo>
                  <a:lnTo>
                    <a:pt x="264" y="8"/>
                  </a:lnTo>
                  <a:lnTo>
                    <a:pt x="272" y="14"/>
                  </a:lnTo>
                  <a:lnTo>
                    <a:pt x="276" y="17"/>
                  </a:lnTo>
                  <a:lnTo>
                    <a:pt x="281" y="21"/>
                  </a:lnTo>
                  <a:lnTo>
                    <a:pt x="287" y="25"/>
                  </a:lnTo>
                  <a:lnTo>
                    <a:pt x="293" y="31"/>
                  </a:lnTo>
                  <a:lnTo>
                    <a:pt x="299" y="35"/>
                  </a:lnTo>
                  <a:lnTo>
                    <a:pt x="304" y="40"/>
                  </a:lnTo>
                  <a:lnTo>
                    <a:pt x="310" y="46"/>
                  </a:lnTo>
                  <a:lnTo>
                    <a:pt x="318" y="50"/>
                  </a:lnTo>
                  <a:lnTo>
                    <a:pt x="323" y="55"/>
                  </a:lnTo>
                  <a:lnTo>
                    <a:pt x="329" y="61"/>
                  </a:lnTo>
                  <a:lnTo>
                    <a:pt x="337" y="65"/>
                  </a:lnTo>
                  <a:lnTo>
                    <a:pt x="342" y="71"/>
                  </a:lnTo>
                  <a:lnTo>
                    <a:pt x="348" y="76"/>
                  </a:lnTo>
                  <a:lnTo>
                    <a:pt x="354" y="82"/>
                  </a:lnTo>
                  <a:lnTo>
                    <a:pt x="361" y="86"/>
                  </a:lnTo>
                  <a:lnTo>
                    <a:pt x="367" y="90"/>
                  </a:lnTo>
                  <a:lnTo>
                    <a:pt x="373" y="95"/>
                  </a:lnTo>
                  <a:lnTo>
                    <a:pt x="376" y="99"/>
                  </a:lnTo>
                  <a:lnTo>
                    <a:pt x="382" y="103"/>
                  </a:lnTo>
                  <a:lnTo>
                    <a:pt x="386" y="107"/>
                  </a:lnTo>
                  <a:lnTo>
                    <a:pt x="394" y="111"/>
                  </a:lnTo>
                  <a:lnTo>
                    <a:pt x="399" y="114"/>
                  </a:lnTo>
                  <a:lnTo>
                    <a:pt x="403" y="114"/>
                  </a:lnTo>
                  <a:lnTo>
                    <a:pt x="369" y="137"/>
                  </a:lnTo>
                  <a:lnTo>
                    <a:pt x="245" y="44"/>
                  </a:lnTo>
                  <a:close/>
                </a:path>
              </a:pathLst>
            </a:custGeom>
            <a:solidFill>
              <a:srgbClr val="000000">
                <a:alpha val="100000"/>
              </a:srgbClr>
            </a:solidFill>
            <a:ln w="9525">
              <a:noFill/>
            </a:ln>
          </p:spPr>
          <p:txBody>
            <a:bodyPr/>
            <a:p>
              <a:endParaRPr lang="zh-CN" altLang="en-US"/>
            </a:p>
          </p:txBody>
        </p:sp>
        <p:sp>
          <p:nvSpPr>
            <p:cNvPr id="84034" name="Freeform 101"/>
            <p:cNvSpPr/>
            <p:nvPr/>
          </p:nvSpPr>
          <p:spPr>
            <a:xfrm>
              <a:off x="4133" y="3031"/>
              <a:ext cx="926" cy="474"/>
            </a:xfrm>
            <a:custGeom>
              <a:avLst/>
              <a:gdLst>
                <a:gd name="txL" fmla="*/ 0 w 494"/>
                <a:gd name="txT" fmla="*/ 0 h 241"/>
                <a:gd name="txR" fmla="*/ 494 w 494"/>
                <a:gd name="txB" fmla="*/ 241 h 241"/>
              </a:gdLst>
              <a:ahLst/>
              <a:cxnLst>
                <a:cxn ang="0">
                  <a:pos x="1696" y="81"/>
                </a:cxn>
                <a:cxn ang="0">
                  <a:pos x="1603" y="51"/>
                </a:cxn>
                <a:cxn ang="0">
                  <a:pos x="1447" y="16"/>
                </a:cxn>
                <a:cxn ang="0">
                  <a:pos x="1254" y="0"/>
                </a:cxn>
                <a:cxn ang="0">
                  <a:pos x="913" y="47"/>
                </a:cxn>
                <a:cxn ang="0">
                  <a:pos x="787" y="89"/>
                </a:cxn>
                <a:cxn ang="0">
                  <a:pos x="727" y="112"/>
                </a:cxn>
                <a:cxn ang="0">
                  <a:pos x="667" y="148"/>
                </a:cxn>
                <a:cxn ang="0">
                  <a:pos x="602" y="185"/>
                </a:cxn>
                <a:cxn ang="0">
                  <a:pos x="542" y="220"/>
                </a:cxn>
                <a:cxn ang="0">
                  <a:pos x="482" y="267"/>
                </a:cxn>
                <a:cxn ang="0">
                  <a:pos x="446" y="293"/>
                </a:cxn>
                <a:cxn ang="0">
                  <a:pos x="422" y="325"/>
                </a:cxn>
                <a:cxn ang="0">
                  <a:pos x="386" y="352"/>
                </a:cxn>
                <a:cxn ang="0">
                  <a:pos x="354" y="384"/>
                </a:cxn>
                <a:cxn ang="0">
                  <a:pos x="326" y="413"/>
                </a:cxn>
                <a:cxn ang="0">
                  <a:pos x="302" y="441"/>
                </a:cxn>
                <a:cxn ang="0">
                  <a:pos x="274" y="480"/>
                </a:cxn>
                <a:cxn ang="0">
                  <a:pos x="246" y="515"/>
                </a:cxn>
                <a:cxn ang="0">
                  <a:pos x="221" y="545"/>
                </a:cxn>
                <a:cxn ang="0">
                  <a:pos x="201" y="572"/>
                </a:cxn>
                <a:cxn ang="0">
                  <a:pos x="172" y="612"/>
                </a:cxn>
                <a:cxn ang="0">
                  <a:pos x="133" y="669"/>
                </a:cxn>
                <a:cxn ang="0">
                  <a:pos x="81" y="751"/>
                </a:cxn>
                <a:cxn ang="0">
                  <a:pos x="21" y="867"/>
                </a:cxn>
                <a:cxn ang="0">
                  <a:pos x="28" y="897"/>
                </a:cxn>
                <a:cxn ang="0">
                  <a:pos x="73" y="824"/>
                </a:cxn>
                <a:cxn ang="0">
                  <a:pos x="96" y="793"/>
                </a:cxn>
                <a:cxn ang="0">
                  <a:pos x="112" y="765"/>
                </a:cxn>
                <a:cxn ang="0">
                  <a:pos x="141" y="728"/>
                </a:cxn>
                <a:cxn ang="0">
                  <a:pos x="172" y="692"/>
                </a:cxn>
                <a:cxn ang="0">
                  <a:pos x="201" y="653"/>
                </a:cxn>
                <a:cxn ang="0">
                  <a:pos x="232" y="620"/>
                </a:cxn>
                <a:cxn ang="0">
                  <a:pos x="274" y="572"/>
                </a:cxn>
                <a:cxn ang="0">
                  <a:pos x="313" y="537"/>
                </a:cxn>
                <a:cxn ang="0">
                  <a:pos x="354" y="500"/>
                </a:cxn>
                <a:cxn ang="0">
                  <a:pos x="401" y="456"/>
                </a:cxn>
                <a:cxn ang="0">
                  <a:pos x="446" y="417"/>
                </a:cxn>
                <a:cxn ang="0">
                  <a:pos x="495" y="384"/>
                </a:cxn>
                <a:cxn ang="0">
                  <a:pos x="547" y="344"/>
                </a:cxn>
                <a:cxn ang="0">
                  <a:pos x="602" y="309"/>
                </a:cxn>
                <a:cxn ang="0">
                  <a:pos x="660" y="279"/>
                </a:cxn>
                <a:cxn ang="0">
                  <a:pos x="720" y="244"/>
                </a:cxn>
                <a:cxn ang="0">
                  <a:pos x="780" y="220"/>
                </a:cxn>
                <a:cxn ang="0">
                  <a:pos x="847" y="193"/>
                </a:cxn>
                <a:cxn ang="0">
                  <a:pos x="980" y="155"/>
                </a:cxn>
                <a:cxn ang="0">
                  <a:pos x="1209" y="124"/>
                </a:cxn>
                <a:cxn ang="0">
                  <a:pos x="1711" y="197"/>
                </a:cxn>
                <a:cxn ang="0">
                  <a:pos x="1736" y="96"/>
                </a:cxn>
              </a:cxnLst>
              <a:rect l="txL" t="txT" r="txR" b="txB"/>
              <a:pathLst>
                <a:path w="494" h="241">
                  <a:moveTo>
                    <a:pt x="494" y="25"/>
                  </a:moveTo>
                  <a:lnTo>
                    <a:pt x="483" y="21"/>
                  </a:lnTo>
                  <a:lnTo>
                    <a:pt x="471" y="17"/>
                  </a:lnTo>
                  <a:lnTo>
                    <a:pt x="456" y="13"/>
                  </a:lnTo>
                  <a:lnTo>
                    <a:pt x="435" y="10"/>
                  </a:lnTo>
                  <a:lnTo>
                    <a:pt x="412" y="4"/>
                  </a:lnTo>
                  <a:lnTo>
                    <a:pt x="386" y="2"/>
                  </a:lnTo>
                  <a:lnTo>
                    <a:pt x="357" y="0"/>
                  </a:lnTo>
                  <a:lnTo>
                    <a:pt x="295" y="4"/>
                  </a:lnTo>
                  <a:lnTo>
                    <a:pt x="260" y="12"/>
                  </a:lnTo>
                  <a:lnTo>
                    <a:pt x="243" y="17"/>
                  </a:lnTo>
                  <a:lnTo>
                    <a:pt x="224" y="23"/>
                  </a:lnTo>
                  <a:lnTo>
                    <a:pt x="217" y="25"/>
                  </a:lnTo>
                  <a:lnTo>
                    <a:pt x="207" y="29"/>
                  </a:lnTo>
                  <a:lnTo>
                    <a:pt x="200" y="32"/>
                  </a:lnTo>
                  <a:lnTo>
                    <a:pt x="190" y="38"/>
                  </a:lnTo>
                  <a:lnTo>
                    <a:pt x="181" y="42"/>
                  </a:lnTo>
                  <a:lnTo>
                    <a:pt x="171" y="48"/>
                  </a:lnTo>
                  <a:lnTo>
                    <a:pt x="163" y="51"/>
                  </a:lnTo>
                  <a:lnTo>
                    <a:pt x="154" y="57"/>
                  </a:lnTo>
                  <a:lnTo>
                    <a:pt x="146" y="63"/>
                  </a:lnTo>
                  <a:lnTo>
                    <a:pt x="137" y="69"/>
                  </a:lnTo>
                  <a:lnTo>
                    <a:pt x="133" y="72"/>
                  </a:lnTo>
                  <a:lnTo>
                    <a:pt x="127" y="76"/>
                  </a:lnTo>
                  <a:lnTo>
                    <a:pt x="124" y="80"/>
                  </a:lnTo>
                  <a:lnTo>
                    <a:pt x="120" y="84"/>
                  </a:lnTo>
                  <a:lnTo>
                    <a:pt x="114" y="88"/>
                  </a:lnTo>
                  <a:lnTo>
                    <a:pt x="110" y="91"/>
                  </a:lnTo>
                  <a:lnTo>
                    <a:pt x="106" y="95"/>
                  </a:lnTo>
                  <a:lnTo>
                    <a:pt x="101" y="99"/>
                  </a:lnTo>
                  <a:lnTo>
                    <a:pt x="97" y="103"/>
                  </a:lnTo>
                  <a:lnTo>
                    <a:pt x="93" y="107"/>
                  </a:lnTo>
                  <a:lnTo>
                    <a:pt x="89" y="110"/>
                  </a:lnTo>
                  <a:lnTo>
                    <a:pt x="86" y="114"/>
                  </a:lnTo>
                  <a:lnTo>
                    <a:pt x="82" y="118"/>
                  </a:lnTo>
                  <a:lnTo>
                    <a:pt x="78" y="124"/>
                  </a:lnTo>
                  <a:lnTo>
                    <a:pt x="72" y="129"/>
                  </a:lnTo>
                  <a:lnTo>
                    <a:pt x="70" y="133"/>
                  </a:lnTo>
                  <a:lnTo>
                    <a:pt x="66" y="135"/>
                  </a:lnTo>
                  <a:lnTo>
                    <a:pt x="63" y="141"/>
                  </a:lnTo>
                  <a:lnTo>
                    <a:pt x="59" y="145"/>
                  </a:lnTo>
                  <a:lnTo>
                    <a:pt x="57" y="148"/>
                  </a:lnTo>
                  <a:lnTo>
                    <a:pt x="53" y="154"/>
                  </a:lnTo>
                  <a:lnTo>
                    <a:pt x="49" y="158"/>
                  </a:lnTo>
                  <a:lnTo>
                    <a:pt x="46" y="164"/>
                  </a:lnTo>
                  <a:lnTo>
                    <a:pt x="38" y="173"/>
                  </a:lnTo>
                  <a:lnTo>
                    <a:pt x="30" y="184"/>
                  </a:lnTo>
                  <a:lnTo>
                    <a:pt x="23" y="194"/>
                  </a:lnTo>
                  <a:lnTo>
                    <a:pt x="17" y="205"/>
                  </a:lnTo>
                  <a:lnTo>
                    <a:pt x="6" y="224"/>
                  </a:lnTo>
                  <a:lnTo>
                    <a:pt x="0" y="241"/>
                  </a:lnTo>
                  <a:lnTo>
                    <a:pt x="8" y="232"/>
                  </a:lnTo>
                  <a:lnTo>
                    <a:pt x="15" y="221"/>
                  </a:lnTo>
                  <a:lnTo>
                    <a:pt x="21" y="213"/>
                  </a:lnTo>
                  <a:lnTo>
                    <a:pt x="23" y="209"/>
                  </a:lnTo>
                  <a:lnTo>
                    <a:pt x="27" y="205"/>
                  </a:lnTo>
                  <a:lnTo>
                    <a:pt x="30" y="202"/>
                  </a:lnTo>
                  <a:lnTo>
                    <a:pt x="32" y="198"/>
                  </a:lnTo>
                  <a:lnTo>
                    <a:pt x="36" y="194"/>
                  </a:lnTo>
                  <a:lnTo>
                    <a:pt x="40" y="188"/>
                  </a:lnTo>
                  <a:lnTo>
                    <a:pt x="44" y="184"/>
                  </a:lnTo>
                  <a:lnTo>
                    <a:pt x="49" y="179"/>
                  </a:lnTo>
                  <a:lnTo>
                    <a:pt x="53" y="175"/>
                  </a:lnTo>
                  <a:lnTo>
                    <a:pt x="57" y="169"/>
                  </a:lnTo>
                  <a:lnTo>
                    <a:pt x="63" y="165"/>
                  </a:lnTo>
                  <a:lnTo>
                    <a:pt x="66" y="160"/>
                  </a:lnTo>
                  <a:lnTo>
                    <a:pt x="72" y="154"/>
                  </a:lnTo>
                  <a:lnTo>
                    <a:pt x="78" y="148"/>
                  </a:lnTo>
                  <a:lnTo>
                    <a:pt x="84" y="145"/>
                  </a:lnTo>
                  <a:lnTo>
                    <a:pt x="89" y="139"/>
                  </a:lnTo>
                  <a:lnTo>
                    <a:pt x="95" y="133"/>
                  </a:lnTo>
                  <a:lnTo>
                    <a:pt x="101" y="129"/>
                  </a:lnTo>
                  <a:lnTo>
                    <a:pt x="108" y="124"/>
                  </a:lnTo>
                  <a:lnTo>
                    <a:pt x="114" y="118"/>
                  </a:lnTo>
                  <a:lnTo>
                    <a:pt x="120" y="114"/>
                  </a:lnTo>
                  <a:lnTo>
                    <a:pt x="127" y="108"/>
                  </a:lnTo>
                  <a:lnTo>
                    <a:pt x="135" y="103"/>
                  </a:lnTo>
                  <a:lnTo>
                    <a:pt x="141" y="99"/>
                  </a:lnTo>
                  <a:lnTo>
                    <a:pt x="148" y="93"/>
                  </a:lnTo>
                  <a:lnTo>
                    <a:pt x="156" y="89"/>
                  </a:lnTo>
                  <a:lnTo>
                    <a:pt x="163" y="84"/>
                  </a:lnTo>
                  <a:lnTo>
                    <a:pt x="171" y="80"/>
                  </a:lnTo>
                  <a:lnTo>
                    <a:pt x="181" y="76"/>
                  </a:lnTo>
                  <a:lnTo>
                    <a:pt x="188" y="72"/>
                  </a:lnTo>
                  <a:lnTo>
                    <a:pt x="196" y="67"/>
                  </a:lnTo>
                  <a:lnTo>
                    <a:pt x="205" y="63"/>
                  </a:lnTo>
                  <a:lnTo>
                    <a:pt x="213" y="59"/>
                  </a:lnTo>
                  <a:lnTo>
                    <a:pt x="222" y="57"/>
                  </a:lnTo>
                  <a:lnTo>
                    <a:pt x="232" y="53"/>
                  </a:lnTo>
                  <a:lnTo>
                    <a:pt x="241" y="50"/>
                  </a:lnTo>
                  <a:lnTo>
                    <a:pt x="260" y="44"/>
                  </a:lnTo>
                  <a:lnTo>
                    <a:pt x="279" y="40"/>
                  </a:lnTo>
                  <a:lnTo>
                    <a:pt x="300" y="36"/>
                  </a:lnTo>
                  <a:lnTo>
                    <a:pt x="344" y="32"/>
                  </a:lnTo>
                  <a:lnTo>
                    <a:pt x="390" y="34"/>
                  </a:lnTo>
                  <a:lnTo>
                    <a:pt x="487" y="51"/>
                  </a:lnTo>
                  <a:lnTo>
                    <a:pt x="494" y="25"/>
                  </a:lnTo>
                  <a:close/>
                </a:path>
              </a:pathLst>
            </a:custGeom>
            <a:solidFill>
              <a:srgbClr val="000000">
                <a:alpha val="100000"/>
              </a:srgbClr>
            </a:solidFill>
            <a:ln w="9525">
              <a:noFill/>
            </a:ln>
          </p:spPr>
          <p:txBody>
            <a:bodyPr/>
            <a:p>
              <a:endParaRPr lang="zh-CN" altLang="en-US"/>
            </a:p>
          </p:txBody>
        </p:sp>
        <p:sp>
          <p:nvSpPr>
            <p:cNvPr id="84035" name="Freeform 102"/>
            <p:cNvSpPr/>
            <p:nvPr/>
          </p:nvSpPr>
          <p:spPr>
            <a:xfrm>
              <a:off x="3760" y="3762"/>
              <a:ext cx="531" cy="679"/>
            </a:xfrm>
            <a:custGeom>
              <a:avLst/>
              <a:gdLst>
                <a:gd name="txL" fmla="*/ 0 w 285"/>
                <a:gd name="txT" fmla="*/ 0 h 344"/>
                <a:gd name="txR" fmla="*/ 285 w 285"/>
                <a:gd name="txB" fmla="*/ 344 h 344"/>
              </a:gdLst>
              <a:ahLst/>
              <a:cxnLst>
                <a:cxn ang="0">
                  <a:pos x="164" y="20"/>
                </a:cxn>
                <a:cxn ang="0">
                  <a:pos x="132" y="132"/>
                </a:cxn>
                <a:cxn ang="0">
                  <a:pos x="84" y="304"/>
                </a:cxn>
                <a:cxn ang="0">
                  <a:pos x="52" y="428"/>
                </a:cxn>
                <a:cxn ang="0">
                  <a:pos x="24" y="568"/>
                </a:cxn>
                <a:cxn ang="0">
                  <a:pos x="11" y="981"/>
                </a:cxn>
                <a:cxn ang="0">
                  <a:pos x="427" y="1048"/>
                </a:cxn>
                <a:cxn ang="0">
                  <a:pos x="538" y="1088"/>
                </a:cxn>
                <a:cxn ang="0">
                  <a:pos x="611" y="1121"/>
                </a:cxn>
                <a:cxn ang="0">
                  <a:pos x="691" y="1161"/>
                </a:cxn>
                <a:cxn ang="0">
                  <a:pos x="756" y="1196"/>
                </a:cxn>
                <a:cxn ang="0">
                  <a:pos x="809" y="1236"/>
                </a:cxn>
                <a:cxn ang="0">
                  <a:pos x="844" y="1265"/>
                </a:cxn>
                <a:cxn ang="0">
                  <a:pos x="876" y="1293"/>
                </a:cxn>
                <a:cxn ang="0">
                  <a:pos x="902" y="1324"/>
                </a:cxn>
                <a:cxn ang="0">
                  <a:pos x="989" y="1269"/>
                </a:cxn>
                <a:cxn ang="0">
                  <a:pos x="926" y="1236"/>
                </a:cxn>
                <a:cxn ang="0">
                  <a:pos x="889" y="1204"/>
                </a:cxn>
                <a:cxn ang="0">
                  <a:pos x="844" y="1169"/>
                </a:cxn>
                <a:cxn ang="0">
                  <a:pos x="792" y="1129"/>
                </a:cxn>
                <a:cxn ang="0">
                  <a:pos x="728" y="1088"/>
                </a:cxn>
                <a:cxn ang="0">
                  <a:pos x="663" y="1048"/>
                </a:cxn>
                <a:cxn ang="0">
                  <a:pos x="594" y="1005"/>
                </a:cxn>
                <a:cxn ang="0">
                  <a:pos x="520" y="969"/>
                </a:cxn>
                <a:cxn ang="0">
                  <a:pos x="455" y="932"/>
                </a:cxn>
                <a:cxn ang="0">
                  <a:pos x="382" y="900"/>
                </a:cxn>
                <a:cxn ang="0">
                  <a:pos x="317" y="872"/>
                </a:cxn>
                <a:cxn ang="0">
                  <a:pos x="184" y="841"/>
                </a:cxn>
                <a:cxn ang="0">
                  <a:pos x="104" y="821"/>
                </a:cxn>
                <a:cxn ang="0">
                  <a:pos x="84" y="685"/>
                </a:cxn>
                <a:cxn ang="0">
                  <a:pos x="97" y="568"/>
                </a:cxn>
                <a:cxn ang="0">
                  <a:pos x="132" y="444"/>
                </a:cxn>
                <a:cxn ang="0">
                  <a:pos x="177" y="316"/>
                </a:cxn>
                <a:cxn ang="0">
                  <a:pos x="216" y="207"/>
                </a:cxn>
                <a:cxn ang="0">
                  <a:pos x="250" y="132"/>
                </a:cxn>
                <a:cxn ang="0">
                  <a:pos x="170" y="0"/>
                </a:cxn>
              </a:cxnLst>
              <a:rect l="txL" t="txT" r="txR" b="txB"/>
              <a:pathLst>
                <a:path w="285" h="344">
                  <a:moveTo>
                    <a:pt x="49" y="0"/>
                  </a:moveTo>
                  <a:lnTo>
                    <a:pt x="47" y="5"/>
                  </a:lnTo>
                  <a:lnTo>
                    <a:pt x="41" y="22"/>
                  </a:lnTo>
                  <a:lnTo>
                    <a:pt x="38" y="34"/>
                  </a:lnTo>
                  <a:lnTo>
                    <a:pt x="34" y="47"/>
                  </a:lnTo>
                  <a:lnTo>
                    <a:pt x="24" y="78"/>
                  </a:lnTo>
                  <a:lnTo>
                    <a:pt x="20" y="93"/>
                  </a:lnTo>
                  <a:lnTo>
                    <a:pt x="15" y="110"/>
                  </a:lnTo>
                  <a:lnTo>
                    <a:pt x="11" y="129"/>
                  </a:lnTo>
                  <a:lnTo>
                    <a:pt x="7" y="146"/>
                  </a:lnTo>
                  <a:lnTo>
                    <a:pt x="0" y="212"/>
                  </a:lnTo>
                  <a:lnTo>
                    <a:pt x="3" y="252"/>
                  </a:lnTo>
                  <a:lnTo>
                    <a:pt x="102" y="264"/>
                  </a:lnTo>
                  <a:lnTo>
                    <a:pt x="123" y="269"/>
                  </a:lnTo>
                  <a:lnTo>
                    <a:pt x="144" y="275"/>
                  </a:lnTo>
                  <a:lnTo>
                    <a:pt x="155" y="279"/>
                  </a:lnTo>
                  <a:lnTo>
                    <a:pt x="167" y="283"/>
                  </a:lnTo>
                  <a:lnTo>
                    <a:pt x="176" y="288"/>
                  </a:lnTo>
                  <a:lnTo>
                    <a:pt x="188" y="292"/>
                  </a:lnTo>
                  <a:lnTo>
                    <a:pt x="199" y="298"/>
                  </a:lnTo>
                  <a:lnTo>
                    <a:pt x="209" y="302"/>
                  </a:lnTo>
                  <a:lnTo>
                    <a:pt x="218" y="307"/>
                  </a:lnTo>
                  <a:lnTo>
                    <a:pt x="229" y="315"/>
                  </a:lnTo>
                  <a:lnTo>
                    <a:pt x="233" y="317"/>
                  </a:lnTo>
                  <a:lnTo>
                    <a:pt x="239" y="321"/>
                  </a:lnTo>
                  <a:lnTo>
                    <a:pt x="243" y="325"/>
                  </a:lnTo>
                  <a:lnTo>
                    <a:pt x="248" y="328"/>
                  </a:lnTo>
                  <a:lnTo>
                    <a:pt x="252" y="332"/>
                  </a:lnTo>
                  <a:lnTo>
                    <a:pt x="256" y="336"/>
                  </a:lnTo>
                  <a:lnTo>
                    <a:pt x="260" y="340"/>
                  </a:lnTo>
                  <a:lnTo>
                    <a:pt x="264" y="344"/>
                  </a:lnTo>
                  <a:lnTo>
                    <a:pt x="285" y="326"/>
                  </a:lnTo>
                  <a:lnTo>
                    <a:pt x="277" y="323"/>
                  </a:lnTo>
                  <a:lnTo>
                    <a:pt x="267" y="317"/>
                  </a:lnTo>
                  <a:lnTo>
                    <a:pt x="264" y="313"/>
                  </a:lnTo>
                  <a:lnTo>
                    <a:pt x="256" y="309"/>
                  </a:lnTo>
                  <a:lnTo>
                    <a:pt x="250" y="304"/>
                  </a:lnTo>
                  <a:lnTo>
                    <a:pt x="243" y="300"/>
                  </a:lnTo>
                  <a:lnTo>
                    <a:pt x="235" y="296"/>
                  </a:lnTo>
                  <a:lnTo>
                    <a:pt x="228" y="290"/>
                  </a:lnTo>
                  <a:lnTo>
                    <a:pt x="218" y="285"/>
                  </a:lnTo>
                  <a:lnTo>
                    <a:pt x="210" y="279"/>
                  </a:lnTo>
                  <a:lnTo>
                    <a:pt x="201" y="275"/>
                  </a:lnTo>
                  <a:lnTo>
                    <a:pt x="191" y="269"/>
                  </a:lnTo>
                  <a:lnTo>
                    <a:pt x="180" y="264"/>
                  </a:lnTo>
                  <a:lnTo>
                    <a:pt x="171" y="258"/>
                  </a:lnTo>
                  <a:lnTo>
                    <a:pt x="161" y="254"/>
                  </a:lnTo>
                  <a:lnTo>
                    <a:pt x="150" y="249"/>
                  </a:lnTo>
                  <a:lnTo>
                    <a:pt x="140" y="245"/>
                  </a:lnTo>
                  <a:lnTo>
                    <a:pt x="131" y="239"/>
                  </a:lnTo>
                  <a:lnTo>
                    <a:pt x="119" y="235"/>
                  </a:lnTo>
                  <a:lnTo>
                    <a:pt x="110" y="231"/>
                  </a:lnTo>
                  <a:lnTo>
                    <a:pt x="100" y="228"/>
                  </a:lnTo>
                  <a:lnTo>
                    <a:pt x="91" y="224"/>
                  </a:lnTo>
                  <a:lnTo>
                    <a:pt x="70" y="220"/>
                  </a:lnTo>
                  <a:lnTo>
                    <a:pt x="53" y="216"/>
                  </a:lnTo>
                  <a:lnTo>
                    <a:pt x="38" y="216"/>
                  </a:lnTo>
                  <a:lnTo>
                    <a:pt x="30" y="211"/>
                  </a:lnTo>
                  <a:lnTo>
                    <a:pt x="26" y="201"/>
                  </a:lnTo>
                  <a:lnTo>
                    <a:pt x="24" y="176"/>
                  </a:lnTo>
                  <a:lnTo>
                    <a:pt x="26" y="161"/>
                  </a:lnTo>
                  <a:lnTo>
                    <a:pt x="28" y="146"/>
                  </a:lnTo>
                  <a:lnTo>
                    <a:pt x="34" y="129"/>
                  </a:lnTo>
                  <a:lnTo>
                    <a:pt x="38" y="114"/>
                  </a:lnTo>
                  <a:lnTo>
                    <a:pt x="45" y="97"/>
                  </a:lnTo>
                  <a:lnTo>
                    <a:pt x="51" y="81"/>
                  </a:lnTo>
                  <a:lnTo>
                    <a:pt x="57" y="66"/>
                  </a:lnTo>
                  <a:lnTo>
                    <a:pt x="62" y="53"/>
                  </a:lnTo>
                  <a:lnTo>
                    <a:pt x="68" y="43"/>
                  </a:lnTo>
                  <a:lnTo>
                    <a:pt x="72" y="34"/>
                  </a:lnTo>
                  <a:lnTo>
                    <a:pt x="74" y="28"/>
                  </a:lnTo>
                  <a:lnTo>
                    <a:pt x="49" y="0"/>
                  </a:lnTo>
                  <a:close/>
                </a:path>
              </a:pathLst>
            </a:custGeom>
            <a:solidFill>
              <a:srgbClr val="000000">
                <a:alpha val="100000"/>
              </a:srgbClr>
            </a:solidFill>
            <a:ln w="9525">
              <a:noFill/>
            </a:ln>
          </p:spPr>
          <p:txBody>
            <a:bodyPr/>
            <a:p>
              <a:endParaRPr lang="zh-CN" altLang="en-US"/>
            </a:p>
          </p:txBody>
        </p:sp>
        <p:sp>
          <p:nvSpPr>
            <p:cNvPr id="84036" name="Freeform 103"/>
            <p:cNvSpPr/>
            <p:nvPr/>
          </p:nvSpPr>
          <p:spPr>
            <a:xfrm>
              <a:off x="4130" y="3987"/>
              <a:ext cx="209" cy="426"/>
            </a:xfrm>
            <a:custGeom>
              <a:avLst/>
              <a:gdLst>
                <a:gd name="txL" fmla="*/ 0 w 112"/>
                <a:gd name="txT" fmla="*/ 0 h 216"/>
                <a:gd name="txR" fmla="*/ 112 w 112"/>
                <a:gd name="txB" fmla="*/ 216 h 216"/>
              </a:gdLst>
              <a:ahLst/>
              <a:cxnLst>
                <a:cxn ang="0">
                  <a:pos x="0" y="0"/>
                </a:cxn>
                <a:cxn ang="0">
                  <a:pos x="244" y="840"/>
                </a:cxn>
                <a:cxn ang="0">
                  <a:pos x="390" y="789"/>
                </a:cxn>
                <a:cxn ang="0">
                  <a:pos x="379" y="759"/>
                </a:cxn>
                <a:cxn ang="0">
                  <a:pos x="358" y="724"/>
                </a:cxn>
                <a:cxn ang="0">
                  <a:pos x="330" y="673"/>
                </a:cxn>
                <a:cxn ang="0">
                  <a:pos x="306" y="611"/>
                </a:cxn>
                <a:cxn ang="0">
                  <a:pos x="272" y="544"/>
                </a:cxn>
                <a:cxn ang="0">
                  <a:pos x="241" y="479"/>
                </a:cxn>
                <a:cxn ang="0">
                  <a:pos x="220" y="444"/>
                </a:cxn>
                <a:cxn ang="0">
                  <a:pos x="198" y="404"/>
                </a:cxn>
                <a:cxn ang="0">
                  <a:pos x="177" y="369"/>
                </a:cxn>
                <a:cxn ang="0">
                  <a:pos x="168" y="331"/>
                </a:cxn>
                <a:cxn ang="0">
                  <a:pos x="146" y="296"/>
                </a:cxn>
                <a:cxn ang="0">
                  <a:pos x="125" y="264"/>
                </a:cxn>
                <a:cxn ang="0">
                  <a:pos x="93" y="191"/>
                </a:cxn>
                <a:cxn ang="0">
                  <a:pos x="65" y="132"/>
                </a:cxn>
                <a:cxn ang="0">
                  <a:pos x="41" y="81"/>
                </a:cxn>
                <a:cxn ang="0">
                  <a:pos x="21" y="36"/>
                </a:cxn>
                <a:cxn ang="0">
                  <a:pos x="0" y="0"/>
                </a:cxn>
                <a:cxn ang="0">
                  <a:pos x="0" y="0"/>
                </a:cxn>
              </a:cxnLst>
              <a:rect l="txL" t="txT" r="txR" b="txB"/>
              <a:pathLst>
                <a:path w="112" h="216">
                  <a:moveTo>
                    <a:pt x="0" y="0"/>
                  </a:moveTo>
                  <a:lnTo>
                    <a:pt x="70" y="216"/>
                  </a:lnTo>
                  <a:lnTo>
                    <a:pt x="112" y="203"/>
                  </a:lnTo>
                  <a:lnTo>
                    <a:pt x="109" y="195"/>
                  </a:lnTo>
                  <a:lnTo>
                    <a:pt x="103" y="186"/>
                  </a:lnTo>
                  <a:lnTo>
                    <a:pt x="95" y="173"/>
                  </a:lnTo>
                  <a:lnTo>
                    <a:pt x="88" y="157"/>
                  </a:lnTo>
                  <a:lnTo>
                    <a:pt x="78" y="140"/>
                  </a:lnTo>
                  <a:lnTo>
                    <a:pt x="69" y="123"/>
                  </a:lnTo>
                  <a:lnTo>
                    <a:pt x="63" y="114"/>
                  </a:lnTo>
                  <a:lnTo>
                    <a:pt x="57" y="104"/>
                  </a:lnTo>
                  <a:lnTo>
                    <a:pt x="51" y="95"/>
                  </a:lnTo>
                  <a:lnTo>
                    <a:pt x="48" y="85"/>
                  </a:lnTo>
                  <a:lnTo>
                    <a:pt x="42" y="76"/>
                  </a:lnTo>
                  <a:lnTo>
                    <a:pt x="36" y="68"/>
                  </a:lnTo>
                  <a:lnTo>
                    <a:pt x="27" y="49"/>
                  </a:lnTo>
                  <a:lnTo>
                    <a:pt x="19" y="34"/>
                  </a:lnTo>
                  <a:lnTo>
                    <a:pt x="12" y="21"/>
                  </a:lnTo>
                  <a:lnTo>
                    <a:pt x="6" y="9"/>
                  </a:lnTo>
                  <a:lnTo>
                    <a:pt x="0" y="0"/>
                  </a:lnTo>
                  <a:close/>
                </a:path>
              </a:pathLst>
            </a:custGeom>
            <a:solidFill>
              <a:srgbClr val="000000">
                <a:alpha val="100000"/>
              </a:srgbClr>
            </a:solidFill>
            <a:ln w="9525">
              <a:noFill/>
            </a:ln>
          </p:spPr>
          <p:txBody>
            <a:bodyPr/>
            <a:p>
              <a:endParaRPr lang="zh-CN" altLang="en-US"/>
            </a:p>
          </p:txBody>
        </p:sp>
        <p:sp>
          <p:nvSpPr>
            <p:cNvPr id="84037" name="Freeform 104"/>
            <p:cNvSpPr/>
            <p:nvPr/>
          </p:nvSpPr>
          <p:spPr>
            <a:xfrm>
              <a:off x="4361" y="4468"/>
              <a:ext cx="165" cy="151"/>
            </a:xfrm>
            <a:custGeom>
              <a:avLst/>
              <a:gdLst>
                <a:gd name="txL" fmla="*/ 0 w 87"/>
                <a:gd name="txT" fmla="*/ 0 h 76"/>
                <a:gd name="txR" fmla="*/ 87 w 87"/>
                <a:gd name="txB" fmla="*/ 76 h 76"/>
              </a:gdLst>
              <a:ahLst/>
              <a:cxnLst>
                <a:cxn ang="0">
                  <a:pos x="8" y="76"/>
                </a:cxn>
                <a:cxn ang="0">
                  <a:pos x="0" y="201"/>
                </a:cxn>
                <a:cxn ang="0">
                  <a:pos x="61" y="268"/>
                </a:cxn>
                <a:cxn ang="0">
                  <a:pos x="144" y="300"/>
                </a:cxn>
                <a:cxn ang="0">
                  <a:pos x="260" y="260"/>
                </a:cxn>
                <a:cxn ang="0">
                  <a:pos x="313" y="169"/>
                </a:cxn>
                <a:cxn ang="0">
                  <a:pos x="313" y="165"/>
                </a:cxn>
                <a:cxn ang="0">
                  <a:pos x="313" y="143"/>
                </a:cxn>
                <a:cxn ang="0">
                  <a:pos x="305" y="103"/>
                </a:cxn>
                <a:cxn ang="0">
                  <a:pos x="292" y="76"/>
                </a:cxn>
                <a:cxn ang="0">
                  <a:pos x="281" y="60"/>
                </a:cxn>
                <a:cxn ang="0">
                  <a:pos x="266" y="44"/>
                </a:cxn>
                <a:cxn ang="0">
                  <a:pos x="245" y="28"/>
                </a:cxn>
                <a:cxn ang="0">
                  <a:pos x="216" y="16"/>
                </a:cxn>
                <a:cxn ang="0">
                  <a:pos x="156" y="0"/>
                </a:cxn>
                <a:cxn ang="0">
                  <a:pos x="68" y="8"/>
                </a:cxn>
                <a:cxn ang="0">
                  <a:pos x="8" y="76"/>
                </a:cxn>
                <a:cxn ang="0">
                  <a:pos x="8" y="76"/>
                </a:cxn>
              </a:cxnLst>
              <a:rect l="txL" t="txT" r="txR" b="txB"/>
              <a:pathLst>
                <a:path w="87" h="76">
                  <a:moveTo>
                    <a:pt x="2" y="19"/>
                  </a:moveTo>
                  <a:lnTo>
                    <a:pt x="0" y="51"/>
                  </a:lnTo>
                  <a:lnTo>
                    <a:pt x="17" y="68"/>
                  </a:lnTo>
                  <a:lnTo>
                    <a:pt x="40" y="76"/>
                  </a:lnTo>
                  <a:lnTo>
                    <a:pt x="72" y="66"/>
                  </a:lnTo>
                  <a:lnTo>
                    <a:pt x="87" y="43"/>
                  </a:lnTo>
                  <a:lnTo>
                    <a:pt x="87" y="42"/>
                  </a:lnTo>
                  <a:lnTo>
                    <a:pt x="87" y="36"/>
                  </a:lnTo>
                  <a:lnTo>
                    <a:pt x="85" y="26"/>
                  </a:lnTo>
                  <a:lnTo>
                    <a:pt x="81" y="19"/>
                  </a:lnTo>
                  <a:lnTo>
                    <a:pt x="78" y="15"/>
                  </a:lnTo>
                  <a:lnTo>
                    <a:pt x="74" y="11"/>
                  </a:lnTo>
                  <a:lnTo>
                    <a:pt x="68" y="7"/>
                  </a:lnTo>
                  <a:lnTo>
                    <a:pt x="60" y="4"/>
                  </a:lnTo>
                  <a:lnTo>
                    <a:pt x="43" y="0"/>
                  </a:lnTo>
                  <a:lnTo>
                    <a:pt x="19" y="2"/>
                  </a:lnTo>
                  <a:lnTo>
                    <a:pt x="2" y="19"/>
                  </a:lnTo>
                  <a:close/>
                </a:path>
              </a:pathLst>
            </a:custGeom>
            <a:solidFill>
              <a:srgbClr val="4F4300">
                <a:alpha val="100000"/>
              </a:srgbClr>
            </a:solidFill>
            <a:ln w="9525">
              <a:noFill/>
            </a:ln>
          </p:spPr>
          <p:txBody>
            <a:bodyPr/>
            <a:p>
              <a:endParaRPr lang="zh-CN" altLang="en-US"/>
            </a:p>
          </p:txBody>
        </p:sp>
        <p:sp>
          <p:nvSpPr>
            <p:cNvPr id="84038" name="Freeform 105"/>
            <p:cNvSpPr/>
            <p:nvPr/>
          </p:nvSpPr>
          <p:spPr>
            <a:xfrm>
              <a:off x="5033" y="2987"/>
              <a:ext cx="295" cy="379"/>
            </a:xfrm>
            <a:custGeom>
              <a:avLst/>
              <a:gdLst>
                <a:gd name="txL" fmla="*/ 0 w 158"/>
                <a:gd name="txT" fmla="*/ 0 h 192"/>
                <a:gd name="txR" fmla="*/ 158 w 158"/>
                <a:gd name="txB" fmla="*/ 192 h 192"/>
              </a:gdLst>
              <a:ahLst/>
              <a:cxnLst>
                <a:cxn ang="0">
                  <a:pos x="24" y="748"/>
                </a:cxn>
                <a:cxn ang="0">
                  <a:pos x="7" y="624"/>
                </a:cxn>
                <a:cxn ang="0">
                  <a:pos x="0" y="371"/>
                </a:cxn>
                <a:cxn ang="0">
                  <a:pos x="0" y="304"/>
                </a:cxn>
                <a:cxn ang="0">
                  <a:pos x="13" y="237"/>
                </a:cxn>
                <a:cxn ang="0">
                  <a:pos x="24" y="180"/>
                </a:cxn>
                <a:cxn ang="0">
                  <a:pos x="52" y="120"/>
                </a:cxn>
                <a:cxn ang="0">
                  <a:pos x="80" y="75"/>
                </a:cxn>
                <a:cxn ang="0">
                  <a:pos x="97" y="55"/>
                </a:cxn>
                <a:cxn ang="0">
                  <a:pos x="118" y="39"/>
                </a:cxn>
                <a:cxn ang="0">
                  <a:pos x="140" y="24"/>
                </a:cxn>
                <a:cxn ang="0">
                  <a:pos x="164" y="8"/>
                </a:cxn>
                <a:cxn ang="0">
                  <a:pos x="220" y="0"/>
                </a:cxn>
                <a:cxn ang="0">
                  <a:pos x="278" y="0"/>
                </a:cxn>
                <a:cxn ang="0">
                  <a:pos x="325" y="8"/>
                </a:cxn>
                <a:cxn ang="0">
                  <a:pos x="370" y="39"/>
                </a:cxn>
                <a:cxn ang="0">
                  <a:pos x="390" y="55"/>
                </a:cxn>
                <a:cxn ang="0">
                  <a:pos x="411" y="67"/>
                </a:cxn>
                <a:cxn ang="0">
                  <a:pos x="422" y="81"/>
                </a:cxn>
                <a:cxn ang="0">
                  <a:pos x="435" y="105"/>
                </a:cxn>
                <a:cxn ang="0">
                  <a:pos x="463" y="148"/>
                </a:cxn>
                <a:cxn ang="0">
                  <a:pos x="487" y="195"/>
                </a:cxn>
                <a:cxn ang="0">
                  <a:pos x="510" y="245"/>
                </a:cxn>
                <a:cxn ang="0">
                  <a:pos x="543" y="424"/>
                </a:cxn>
                <a:cxn ang="0">
                  <a:pos x="551" y="503"/>
                </a:cxn>
                <a:cxn ang="0">
                  <a:pos x="551" y="748"/>
                </a:cxn>
                <a:cxn ang="0">
                  <a:pos x="487" y="732"/>
                </a:cxn>
                <a:cxn ang="0">
                  <a:pos x="485" y="647"/>
                </a:cxn>
                <a:cxn ang="0">
                  <a:pos x="485" y="541"/>
                </a:cxn>
                <a:cxn ang="0">
                  <a:pos x="463" y="428"/>
                </a:cxn>
                <a:cxn ang="0">
                  <a:pos x="457" y="371"/>
                </a:cxn>
                <a:cxn ang="0">
                  <a:pos x="443" y="320"/>
                </a:cxn>
                <a:cxn ang="0">
                  <a:pos x="429" y="268"/>
                </a:cxn>
                <a:cxn ang="0">
                  <a:pos x="411" y="215"/>
                </a:cxn>
                <a:cxn ang="0">
                  <a:pos x="383" y="180"/>
                </a:cxn>
                <a:cxn ang="0">
                  <a:pos x="370" y="164"/>
                </a:cxn>
                <a:cxn ang="0">
                  <a:pos x="355" y="148"/>
                </a:cxn>
                <a:cxn ang="0">
                  <a:pos x="345" y="132"/>
                </a:cxn>
                <a:cxn ang="0">
                  <a:pos x="330" y="128"/>
                </a:cxn>
                <a:cxn ang="0">
                  <a:pos x="289" y="120"/>
                </a:cxn>
                <a:cxn ang="0">
                  <a:pos x="222" y="120"/>
                </a:cxn>
                <a:cxn ang="0">
                  <a:pos x="164" y="132"/>
                </a:cxn>
                <a:cxn ang="0">
                  <a:pos x="125" y="172"/>
                </a:cxn>
                <a:cxn ang="0">
                  <a:pos x="105" y="195"/>
                </a:cxn>
                <a:cxn ang="0">
                  <a:pos x="88" y="215"/>
                </a:cxn>
                <a:cxn ang="0">
                  <a:pos x="39" y="328"/>
                </a:cxn>
                <a:cxn ang="0">
                  <a:pos x="24" y="452"/>
                </a:cxn>
                <a:cxn ang="0">
                  <a:pos x="24" y="748"/>
                </a:cxn>
                <a:cxn ang="0">
                  <a:pos x="24" y="748"/>
                </a:cxn>
              </a:cxnLst>
              <a:rect l="txL" t="txT" r="txR" b="txB"/>
              <a:pathLst>
                <a:path w="158" h="192">
                  <a:moveTo>
                    <a:pt x="7" y="192"/>
                  </a:moveTo>
                  <a:lnTo>
                    <a:pt x="2" y="160"/>
                  </a:lnTo>
                  <a:lnTo>
                    <a:pt x="0" y="95"/>
                  </a:lnTo>
                  <a:lnTo>
                    <a:pt x="0" y="78"/>
                  </a:lnTo>
                  <a:lnTo>
                    <a:pt x="4" y="61"/>
                  </a:lnTo>
                  <a:lnTo>
                    <a:pt x="7" y="46"/>
                  </a:lnTo>
                  <a:lnTo>
                    <a:pt x="15" y="31"/>
                  </a:lnTo>
                  <a:lnTo>
                    <a:pt x="23" y="19"/>
                  </a:lnTo>
                  <a:lnTo>
                    <a:pt x="28" y="14"/>
                  </a:lnTo>
                  <a:lnTo>
                    <a:pt x="34" y="10"/>
                  </a:lnTo>
                  <a:lnTo>
                    <a:pt x="40" y="6"/>
                  </a:lnTo>
                  <a:lnTo>
                    <a:pt x="47" y="2"/>
                  </a:lnTo>
                  <a:lnTo>
                    <a:pt x="63" y="0"/>
                  </a:lnTo>
                  <a:lnTo>
                    <a:pt x="80" y="0"/>
                  </a:lnTo>
                  <a:lnTo>
                    <a:pt x="93" y="2"/>
                  </a:lnTo>
                  <a:lnTo>
                    <a:pt x="106" y="10"/>
                  </a:lnTo>
                  <a:lnTo>
                    <a:pt x="112" y="14"/>
                  </a:lnTo>
                  <a:lnTo>
                    <a:pt x="118" y="17"/>
                  </a:lnTo>
                  <a:lnTo>
                    <a:pt x="121" y="21"/>
                  </a:lnTo>
                  <a:lnTo>
                    <a:pt x="125" y="27"/>
                  </a:lnTo>
                  <a:lnTo>
                    <a:pt x="133" y="38"/>
                  </a:lnTo>
                  <a:lnTo>
                    <a:pt x="140" y="50"/>
                  </a:lnTo>
                  <a:lnTo>
                    <a:pt x="146" y="63"/>
                  </a:lnTo>
                  <a:lnTo>
                    <a:pt x="156" y="109"/>
                  </a:lnTo>
                  <a:lnTo>
                    <a:pt x="158" y="129"/>
                  </a:lnTo>
                  <a:lnTo>
                    <a:pt x="158" y="192"/>
                  </a:lnTo>
                  <a:lnTo>
                    <a:pt x="140" y="188"/>
                  </a:lnTo>
                  <a:lnTo>
                    <a:pt x="139" y="166"/>
                  </a:lnTo>
                  <a:lnTo>
                    <a:pt x="139" y="139"/>
                  </a:lnTo>
                  <a:lnTo>
                    <a:pt x="133" y="110"/>
                  </a:lnTo>
                  <a:lnTo>
                    <a:pt x="131" y="95"/>
                  </a:lnTo>
                  <a:lnTo>
                    <a:pt x="127" y="82"/>
                  </a:lnTo>
                  <a:lnTo>
                    <a:pt x="123" y="69"/>
                  </a:lnTo>
                  <a:lnTo>
                    <a:pt x="118" y="55"/>
                  </a:lnTo>
                  <a:lnTo>
                    <a:pt x="110" y="46"/>
                  </a:lnTo>
                  <a:lnTo>
                    <a:pt x="106" y="42"/>
                  </a:lnTo>
                  <a:lnTo>
                    <a:pt x="102" y="38"/>
                  </a:lnTo>
                  <a:lnTo>
                    <a:pt x="99" y="34"/>
                  </a:lnTo>
                  <a:lnTo>
                    <a:pt x="95" y="33"/>
                  </a:lnTo>
                  <a:lnTo>
                    <a:pt x="83" y="31"/>
                  </a:lnTo>
                  <a:lnTo>
                    <a:pt x="64" y="31"/>
                  </a:lnTo>
                  <a:lnTo>
                    <a:pt x="47" y="34"/>
                  </a:lnTo>
                  <a:lnTo>
                    <a:pt x="36" y="44"/>
                  </a:lnTo>
                  <a:lnTo>
                    <a:pt x="30" y="50"/>
                  </a:lnTo>
                  <a:lnTo>
                    <a:pt x="25" y="55"/>
                  </a:lnTo>
                  <a:lnTo>
                    <a:pt x="11" y="84"/>
                  </a:lnTo>
                  <a:lnTo>
                    <a:pt x="7" y="116"/>
                  </a:lnTo>
                  <a:lnTo>
                    <a:pt x="7" y="192"/>
                  </a:lnTo>
                  <a:close/>
                </a:path>
              </a:pathLst>
            </a:custGeom>
            <a:solidFill>
              <a:srgbClr val="000000">
                <a:alpha val="100000"/>
              </a:srgbClr>
            </a:solidFill>
            <a:ln w="9525">
              <a:noFill/>
            </a:ln>
          </p:spPr>
          <p:txBody>
            <a:bodyPr/>
            <a:p>
              <a:endParaRPr lang="zh-CN" altLang="en-US"/>
            </a:p>
          </p:txBody>
        </p:sp>
        <p:sp>
          <p:nvSpPr>
            <p:cNvPr id="84039" name="Freeform 106"/>
            <p:cNvSpPr/>
            <p:nvPr/>
          </p:nvSpPr>
          <p:spPr>
            <a:xfrm>
              <a:off x="5299" y="3162"/>
              <a:ext cx="137" cy="525"/>
            </a:xfrm>
            <a:custGeom>
              <a:avLst/>
              <a:gdLst>
                <a:gd name="txL" fmla="*/ 0 w 74"/>
                <a:gd name="txT" fmla="*/ 0 h 266"/>
                <a:gd name="txR" fmla="*/ 74 w 74"/>
                <a:gd name="txB" fmla="*/ 266 h 266"/>
              </a:gdLst>
              <a:ahLst/>
              <a:cxnLst>
                <a:cxn ang="0">
                  <a:pos x="41" y="160"/>
                </a:cxn>
                <a:cxn ang="0">
                  <a:pos x="185" y="304"/>
                </a:cxn>
                <a:cxn ang="0">
                  <a:pos x="217" y="1013"/>
                </a:cxn>
                <a:cxn ang="0">
                  <a:pos x="254" y="1036"/>
                </a:cxn>
                <a:cxn ang="0">
                  <a:pos x="250" y="249"/>
                </a:cxn>
                <a:cxn ang="0">
                  <a:pos x="237" y="223"/>
                </a:cxn>
                <a:cxn ang="0">
                  <a:pos x="217" y="191"/>
                </a:cxn>
                <a:cxn ang="0">
                  <a:pos x="202" y="176"/>
                </a:cxn>
                <a:cxn ang="0">
                  <a:pos x="189" y="156"/>
                </a:cxn>
                <a:cxn ang="0">
                  <a:pos x="172" y="140"/>
                </a:cxn>
                <a:cxn ang="0">
                  <a:pos x="157" y="116"/>
                </a:cxn>
                <a:cxn ang="0">
                  <a:pos x="137" y="93"/>
                </a:cxn>
                <a:cxn ang="0">
                  <a:pos x="120" y="75"/>
                </a:cxn>
                <a:cxn ang="0">
                  <a:pos x="93" y="59"/>
                </a:cxn>
                <a:cxn ang="0">
                  <a:pos x="65" y="36"/>
                </a:cxn>
                <a:cxn ang="0">
                  <a:pos x="41" y="20"/>
                </a:cxn>
                <a:cxn ang="0">
                  <a:pos x="13" y="0"/>
                </a:cxn>
                <a:cxn ang="0">
                  <a:pos x="0" y="20"/>
                </a:cxn>
                <a:cxn ang="0">
                  <a:pos x="13" y="75"/>
                </a:cxn>
                <a:cxn ang="0">
                  <a:pos x="20" y="101"/>
                </a:cxn>
                <a:cxn ang="0">
                  <a:pos x="35" y="132"/>
                </a:cxn>
                <a:cxn ang="0">
                  <a:pos x="41" y="160"/>
                </a:cxn>
                <a:cxn ang="0">
                  <a:pos x="41" y="160"/>
                </a:cxn>
              </a:cxnLst>
              <a:rect l="txL" t="txT" r="txR" b="txB"/>
              <a:pathLst>
                <a:path w="74" h="266">
                  <a:moveTo>
                    <a:pt x="12" y="41"/>
                  </a:moveTo>
                  <a:lnTo>
                    <a:pt x="54" y="78"/>
                  </a:lnTo>
                  <a:lnTo>
                    <a:pt x="63" y="260"/>
                  </a:lnTo>
                  <a:lnTo>
                    <a:pt x="74" y="266"/>
                  </a:lnTo>
                  <a:lnTo>
                    <a:pt x="73" y="64"/>
                  </a:lnTo>
                  <a:lnTo>
                    <a:pt x="69" y="57"/>
                  </a:lnTo>
                  <a:lnTo>
                    <a:pt x="63" y="49"/>
                  </a:lnTo>
                  <a:lnTo>
                    <a:pt x="59" y="45"/>
                  </a:lnTo>
                  <a:lnTo>
                    <a:pt x="55" y="40"/>
                  </a:lnTo>
                  <a:lnTo>
                    <a:pt x="50" y="36"/>
                  </a:lnTo>
                  <a:lnTo>
                    <a:pt x="46" y="30"/>
                  </a:lnTo>
                  <a:lnTo>
                    <a:pt x="40" y="24"/>
                  </a:lnTo>
                  <a:lnTo>
                    <a:pt x="35" y="19"/>
                  </a:lnTo>
                  <a:lnTo>
                    <a:pt x="27" y="15"/>
                  </a:lnTo>
                  <a:lnTo>
                    <a:pt x="19" y="9"/>
                  </a:lnTo>
                  <a:lnTo>
                    <a:pt x="12" y="5"/>
                  </a:lnTo>
                  <a:lnTo>
                    <a:pt x="4" y="0"/>
                  </a:lnTo>
                  <a:lnTo>
                    <a:pt x="0" y="5"/>
                  </a:lnTo>
                  <a:lnTo>
                    <a:pt x="4" y="19"/>
                  </a:lnTo>
                  <a:lnTo>
                    <a:pt x="6" y="26"/>
                  </a:lnTo>
                  <a:lnTo>
                    <a:pt x="10" y="34"/>
                  </a:lnTo>
                  <a:lnTo>
                    <a:pt x="12" y="41"/>
                  </a:lnTo>
                  <a:close/>
                </a:path>
              </a:pathLst>
            </a:custGeom>
            <a:solidFill>
              <a:srgbClr val="000000">
                <a:alpha val="100000"/>
              </a:srgbClr>
            </a:solidFill>
            <a:ln w="9525">
              <a:noFill/>
            </a:ln>
          </p:spPr>
          <p:txBody>
            <a:bodyPr/>
            <a:p>
              <a:endParaRPr lang="zh-CN" altLang="en-US"/>
            </a:p>
          </p:txBody>
        </p:sp>
        <p:sp>
          <p:nvSpPr>
            <p:cNvPr id="84040" name="Freeform 107"/>
            <p:cNvSpPr/>
            <p:nvPr/>
          </p:nvSpPr>
          <p:spPr>
            <a:xfrm>
              <a:off x="4462" y="3466"/>
              <a:ext cx="425" cy="332"/>
            </a:xfrm>
            <a:custGeom>
              <a:avLst/>
              <a:gdLst>
                <a:gd name="txL" fmla="*/ 0 w 228"/>
                <a:gd name="txT" fmla="*/ 0 h 169"/>
                <a:gd name="txR" fmla="*/ 228 w 228"/>
                <a:gd name="txB" fmla="*/ 169 h 169"/>
              </a:gdLst>
              <a:ahLst/>
              <a:cxnLst>
                <a:cxn ang="0">
                  <a:pos x="7" y="0"/>
                </a:cxn>
                <a:cxn ang="0">
                  <a:pos x="0" y="108"/>
                </a:cxn>
                <a:cxn ang="0">
                  <a:pos x="7" y="220"/>
                </a:cxn>
                <a:cxn ang="0">
                  <a:pos x="13" y="277"/>
                </a:cxn>
                <a:cxn ang="0">
                  <a:pos x="24" y="336"/>
                </a:cxn>
                <a:cxn ang="0">
                  <a:pos x="32" y="371"/>
                </a:cxn>
                <a:cxn ang="0">
                  <a:pos x="39" y="401"/>
                </a:cxn>
                <a:cxn ang="0">
                  <a:pos x="65" y="460"/>
                </a:cxn>
                <a:cxn ang="0">
                  <a:pos x="97" y="513"/>
                </a:cxn>
                <a:cxn ang="0">
                  <a:pos x="112" y="525"/>
                </a:cxn>
                <a:cxn ang="0">
                  <a:pos x="117" y="540"/>
                </a:cxn>
                <a:cxn ang="0">
                  <a:pos x="132" y="548"/>
                </a:cxn>
                <a:cxn ang="0">
                  <a:pos x="145" y="564"/>
                </a:cxn>
                <a:cxn ang="0">
                  <a:pos x="170" y="587"/>
                </a:cxn>
                <a:cxn ang="0">
                  <a:pos x="198" y="597"/>
                </a:cxn>
                <a:cxn ang="0">
                  <a:pos x="222" y="613"/>
                </a:cxn>
                <a:cxn ang="0">
                  <a:pos x="257" y="629"/>
                </a:cxn>
                <a:cxn ang="0">
                  <a:pos x="295" y="644"/>
                </a:cxn>
                <a:cxn ang="0">
                  <a:pos x="337" y="652"/>
                </a:cxn>
                <a:cxn ang="0">
                  <a:pos x="421" y="652"/>
                </a:cxn>
                <a:cxn ang="0">
                  <a:pos x="500" y="621"/>
                </a:cxn>
                <a:cxn ang="0">
                  <a:pos x="559" y="597"/>
                </a:cxn>
                <a:cxn ang="0">
                  <a:pos x="587" y="580"/>
                </a:cxn>
                <a:cxn ang="0">
                  <a:pos x="619" y="556"/>
                </a:cxn>
                <a:cxn ang="0">
                  <a:pos x="647" y="532"/>
                </a:cxn>
                <a:cxn ang="0">
                  <a:pos x="660" y="517"/>
                </a:cxn>
                <a:cxn ang="0">
                  <a:pos x="675" y="513"/>
                </a:cxn>
                <a:cxn ang="0">
                  <a:pos x="684" y="489"/>
                </a:cxn>
                <a:cxn ang="0">
                  <a:pos x="699" y="475"/>
                </a:cxn>
                <a:cxn ang="0">
                  <a:pos x="712" y="460"/>
                </a:cxn>
                <a:cxn ang="0">
                  <a:pos x="727" y="440"/>
                </a:cxn>
                <a:cxn ang="0">
                  <a:pos x="764" y="360"/>
                </a:cxn>
                <a:cxn ang="0">
                  <a:pos x="792" y="263"/>
                </a:cxn>
                <a:cxn ang="0">
                  <a:pos x="712" y="173"/>
                </a:cxn>
                <a:cxn ang="0">
                  <a:pos x="705" y="220"/>
                </a:cxn>
                <a:cxn ang="0">
                  <a:pos x="692" y="271"/>
                </a:cxn>
                <a:cxn ang="0">
                  <a:pos x="660" y="328"/>
                </a:cxn>
                <a:cxn ang="0">
                  <a:pos x="652" y="344"/>
                </a:cxn>
                <a:cxn ang="0">
                  <a:pos x="647" y="352"/>
                </a:cxn>
                <a:cxn ang="0">
                  <a:pos x="626" y="379"/>
                </a:cxn>
                <a:cxn ang="0">
                  <a:pos x="615" y="385"/>
                </a:cxn>
                <a:cxn ang="0">
                  <a:pos x="600" y="401"/>
                </a:cxn>
                <a:cxn ang="0">
                  <a:pos x="580" y="424"/>
                </a:cxn>
                <a:cxn ang="0">
                  <a:pos x="552" y="444"/>
                </a:cxn>
                <a:cxn ang="0">
                  <a:pos x="528" y="468"/>
                </a:cxn>
                <a:cxn ang="0">
                  <a:pos x="500" y="483"/>
                </a:cxn>
                <a:cxn ang="0">
                  <a:pos x="470" y="505"/>
                </a:cxn>
                <a:cxn ang="0">
                  <a:pos x="442" y="513"/>
                </a:cxn>
                <a:cxn ang="0">
                  <a:pos x="418" y="525"/>
                </a:cxn>
                <a:cxn ang="0">
                  <a:pos x="350" y="532"/>
                </a:cxn>
                <a:cxn ang="0">
                  <a:pos x="289" y="525"/>
                </a:cxn>
                <a:cxn ang="0">
                  <a:pos x="229" y="497"/>
                </a:cxn>
                <a:cxn ang="0">
                  <a:pos x="205" y="475"/>
                </a:cxn>
                <a:cxn ang="0">
                  <a:pos x="177" y="452"/>
                </a:cxn>
                <a:cxn ang="0">
                  <a:pos x="164" y="440"/>
                </a:cxn>
                <a:cxn ang="0">
                  <a:pos x="153" y="416"/>
                </a:cxn>
                <a:cxn ang="0">
                  <a:pos x="125" y="379"/>
                </a:cxn>
                <a:cxn ang="0">
                  <a:pos x="97" y="336"/>
                </a:cxn>
                <a:cxn ang="0">
                  <a:pos x="80" y="285"/>
                </a:cxn>
                <a:cxn ang="0">
                  <a:pos x="60" y="224"/>
                </a:cxn>
                <a:cxn ang="0">
                  <a:pos x="39" y="151"/>
                </a:cxn>
                <a:cxn ang="0">
                  <a:pos x="7" y="0"/>
                </a:cxn>
                <a:cxn ang="0">
                  <a:pos x="7" y="0"/>
                </a:cxn>
              </a:cxnLst>
              <a:rect l="txL" t="txT" r="txR" b="txB"/>
              <a:pathLst>
                <a:path w="228" h="169">
                  <a:moveTo>
                    <a:pt x="2" y="0"/>
                  </a:moveTo>
                  <a:lnTo>
                    <a:pt x="0" y="28"/>
                  </a:lnTo>
                  <a:lnTo>
                    <a:pt x="2" y="57"/>
                  </a:lnTo>
                  <a:lnTo>
                    <a:pt x="4" y="72"/>
                  </a:lnTo>
                  <a:lnTo>
                    <a:pt x="7" y="87"/>
                  </a:lnTo>
                  <a:lnTo>
                    <a:pt x="9" y="96"/>
                  </a:lnTo>
                  <a:lnTo>
                    <a:pt x="11" y="104"/>
                  </a:lnTo>
                  <a:lnTo>
                    <a:pt x="19" y="119"/>
                  </a:lnTo>
                  <a:lnTo>
                    <a:pt x="28" y="133"/>
                  </a:lnTo>
                  <a:lnTo>
                    <a:pt x="32" y="136"/>
                  </a:lnTo>
                  <a:lnTo>
                    <a:pt x="34" y="140"/>
                  </a:lnTo>
                  <a:lnTo>
                    <a:pt x="38" y="142"/>
                  </a:lnTo>
                  <a:lnTo>
                    <a:pt x="42" y="146"/>
                  </a:lnTo>
                  <a:lnTo>
                    <a:pt x="49" y="152"/>
                  </a:lnTo>
                  <a:lnTo>
                    <a:pt x="57" y="155"/>
                  </a:lnTo>
                  <a:lnTo>
                    <a:pt x="64" y="159"/>
                  </a:lnTo>
                  <a:lnTo>
                    <a:pt x="74" y="163"/>
                  </a:lnTo>
                  <a:lnTo>
                    <a:pt x="85" y="167"/>
                  </a:lnTo>
                  <a:lnTo>
                    <a:pt x="97" y="169"/>
                  </a:lnTo>
                  <a:lnTo>
                    <a:pt x="121" y="169"/>
                  </a:lnTo>
                  <a:lnTo>
                    <a:pt x="144" y="161"/>
                  </a:lnTo>
                  <a:lnTo>
                    <a:pt x="161" y="155"/>
                  </a:lnTo>
                  <a:lnTo>
                    <a:pt x="169" y="150"/>
                  </a:lnTo>
                  <a:lnTo>
                    <a:pt x="178" y="144"/>
                  </a:lnTo>
                  <a:lnTo>
                    <a:pt x="186" y="138"/>
                  </a:lnTo>
                  <a:lnTo>
                    <a:pt x="190" y="134"/>
                  </a:lnTo>
                  <a:lnTo>
                    <a:pt x="194" y="133"/>
                  </a:lnTo>
                  <a:lnTo>
                    <a:pt x="197" y="127"/>
                  </a:lnTo>
                  <a:lnTo>
                    <a:pt x="201" y="123"/>
                  </a:lnTo>
                  <a:lnTo>
                    <a:pt x="205" y="119"/>
                  </a:lnTo>
                  <a:lnTo>
                    <a:pt x="209" y="114"/>
                  </a:lnTo>
                  <a:lnTo>
                    <a:pt x="220" y="93"/>
                  </a:lnTo>
                  <a:lnTo>
                    <a:pt x="228" y="68"/>
                  </a:lnTo>
                  <a:lnTo>
                    <a:pt x="205" y="45"/>
                  </a:lnTo>
                  <a:lnTo>
                    <a:pt x="203" y="57"/>
                  </a:lnTo>
                  <a:lnTo>
                    <a:pt x="199" y="70"/>
                  </a:lnTo>
                  <a:lnTo>
                    <a:pt x="190" y="85"/>
                  </a:lnTo>
                  <a:lnTo>
                    <a:pt x="188" y="89"/>
                  </a:lnTo>
                  <a:lnTo>
                    <a:pt x="186" y="91"/>
                  </a:lnTo>
                  <a:lnTo>
                    <a:pt x="180" y="98"/>
                  </a:lnTo>
                  <a:lnTo>
                    <a:pt x="177" y="100"/>
                  </a:lnTo>
                  <a:lnTo>
                    <a:pt x="173" y="104"/>
                  </a:lnTo>
                  <a:lnTo>
                    <a:pt x="167" y="110"/>
                  </a:lnTo>
                  <a:lnTo>
                    <a:pt x="159" y="115"/>
                  </a:lnTo>
                  <a:lnTo>
                    <a:pt x="152" y="121"/>
                  </a:lnTo>
                  <a:lnTo>
                    <a:pt x="144" y="125"/>
                  </a:lnTo>
                  <a:lnTo>
                    <a:pt x="135" y="131"/>
                  </a:lnTo>
                  <a:lnTo>
                    <a:pt x="127" y="133"/>
                  </a:lnTo>
                  <a:lnTo>
                    <a:pt x="120" y="136"/>
                  </a:lnTo>
                  <a:lnTo>
                    <a:pt x="101" y="138"/>
                  </a:lnTo>
                  <a:lnTo>
                    <a:pt x="83" y="136"/>
                  </a:lnTo>
                  <a:lnTo>
                    <a:pt x="66" y="129"/>
                  </a:lnTo>
                  <a:lnTo>
                    <a:pt x="59" y="123"/>
                  </a:lnTo>
                  <a:lnTo>
                    <a:pt x="51" y="117"/>
                  </a:lnTo>
                  <a:lnTo>
                    <a:pt x="47" y="114"/>
                  </a:lnTo>
                  <a:lnTo>
                    <a:pt x="44" y="108"/>
                  </a:lnTo>
                  <a:lnTo>
                    <a:pt x="36" y="98"/>
                  </a:lnTo>
                  <a:lnTo>
                    <a:pt x="28" y="87"/>
                  </a:lnTo>
                  <a:lnTo>
                    <a:pt x="23" y="74"/>
                  </a:lnTo>
                  <a:lnTo>
                    <a:pt x="17" y="58"/>
                  </a:lnTo>
                  <a:lnTo>
                    <a:pt x="11" y="39"/>
                  </a:lnTo>
                  <a:lnTo>
                    <a:pt x="2" y="0"/>
                  </a:lnTo>
                  <a:close/>
                </a:path>
              </a:pathLst>
            </a:custGeom>
            <a:solidFill>
              <a:srgbClr val="000000">
                <a:alpha val="100000"/>
              </a:srgbClr>
            </a:solidFill>
            <a:ln w="9525">
              <a:noFill/>
            </a:ln>
          </p:spPr>
          <p:txBody>
            <a:bodyPr/>
            <a:p>
              <a:endParaRPr lang="zh-CN" altLang="en-US"/>
            </a:p>
          </p:txBody>
        </p:sp>
        <p:sp>
          <p:nvSpPr>
            <p:cNvPr id="84041" name="Freeform 108"/>
            <p:cNvSpPr/>
            <p:nvPr/>
          </p:nvSpPr>
          <p:spPr>
            <a:xfrm>
              <a:off x="4951" y="3631"/>
              <a:ext cx="646" cy="119"/>
            </a:xfrm>
            <a:custGeom>
              <a:avLst/>
              <a:gdLst>
                <a:gd name="txL" fmla="*/ 0 w 346"/>
                <a:gd name="txT" fmla="*/ 0 h 61"/>
                <a:gd name="txR" fmla="*/ 346 w 346"/>
                <a:gd name="txB" fmla="*/ 61 h 61"/>
              </a:gdLst>
              <a:ahLst/>
              <a:cxnLst>
                <a:cxn ang="0">
                  <a:pos x="21" y="0"/>
                </a:cxn>
                <a:cxn ang="0">
                  <a:pos x="0" y="137"/>
                </a:cxn>
                <a:cxn ang="0">
                  <a:pos x="28" y="129"/>
                </a:cxn>
                <a:cxn ang="0">
                  <a:pos x="108" y="117"/>
                </a:cxn>
                <a:cxn ang="0">
                  <a:pos x="226" y="103"/>
                </a:cxn>
                <a:cxn ang="0">
                  <a:pos x="373" y="88"/>
                </a:cxn>
                <a:cxn ang="0">
                  <a:pos x="543" y="88"/>
                </a:cxn>
                <a:cxn ang="0">
                  <a:pos x="728" y="103"/>
                </a:cxn>
                <a:cxn ang="0">
                  <a:pos x="823" y="117"/>
                </a:cxn>
                <a:cxn ang="0">
                  <a:pos x="906" y="137"/>
                </a:cxn>
                <a:cxn ang="0">
                  <a:pos x="956" y="152"/>
                </a:cxn>
                <a:cxn ang="0">
                  <a:pos x="1001" y="168"/>
                </a:cxn>
                <a:cxn ang="0">
                  <a:pos x="1046" y="191"/>
                </a:cxn>
                <a:cxn ang="0">
                  <a:pos x="1088" y="201"/>
                </a:cxn>
                <a:cxn ang="0">
                  <a:pos x="1206" y="232"/>
                </a:cxn>
                <a:cxn ang="0">
                  <a:pos x="1193" y="224"/>
                </a:cxn>
                <a:cxn ang="0">
                  <a:pos x="1167" y="201"/>
                </a:cxn>
                <a:cxn ang="0">
                  <a:pos x="1141" y="193"/>
                </a:cxn>
                <a:cxn ang="0">
                  <a:pos x="1113" y="183"/>
                </a:cxn>
                <a:cxn ang="0">
                  <a:pos x="1088" y="168"/>
                </a:cxn>
                <a:cxn ang="0">
                  <a:pos x="1060" y="144"/>
                </a:cxn>
                <a:cxn ang="0">
                  <a:pos x="1029" y="129"/>
                </a:cxn>
                <a:cxn ang="0">
                  <a:pos x="993" y="117"/>
                </a:cxn>
                <a:cxn ang="0">
                  <a:pos x="969" y="96"/>
                </a:cxn>
                <a:cxn ang="0">
                  <a:pos x="934" y="80"/>
                </a:cxn>
                <a:cxn ang="0">
                  <a:pos x="904" y="64"/>
                </a:cxn>
                <a:cxn ang="0">
                  <a:pos x="876" y="57"/>
                </a:cxn>
                <a:cxn ang="0">
                  <a:pos x="823" y="45"/>
                </a:cxn>
                <a:cxn ang="0">
                  <a:pos x="756" y="31"/>
                </a:cxn>
                <a:cxn ang="0">
                  <a:pos x="642" y="23"/>
                </a:cxn>
                <a:cxn ang="0">
                  <a:pos x="377" y="8"/>
                </a:cxn>
                <a:cxn ang="0">
                  <a:pos x="21" y="0"/>
                </a:cxn>
                <a:cxn ang="0">
                  <a:pos x="21" y="0"/>
                </a:cxn>
              </a:cxnLst>
              <a:rect l="txL" t="txT" r="txR" b="txB"/>
              <a:pathLst>
                <a:path w="346" h="61">
                  <a:moveTo>
                    <a:pt x="6" y="0"/>
                  </a:moveTo>
                  <a:lnTo>
                    <a:pt x="0" y="36"/>
                  </a:lnTo>
                  <a:lnTo>
                    <a:pt x="8" y="34"/>
                  </a:lnTo>
                  <a:lnTo>
                    <a:pt x="31" y="31"/>
                  </a:lnTo>
                  <a:lnTo>
                    <a:pt x="65" y="27"/>
                  </a:lnTo>
                  <a:lnTo>
                    <a:pt x="107" y="23"/>
                  </a:lnTo>
                  <a:lnTo>
                    <a:pt x="156" y="23"/>
                  </a:lnTo>
                  <a:lnTo>
                    <a:pt x="209" y="27"/>
                  </a:lnTo>
                  <a:lnTo>
                    <a:pt x="236" y="31"/>
                  </a:lnTo>
                  <a:lnTo>
                    <a:pt x="260" y="36"/>
                  </a:lnTo>
                  <a:lnTo>
                    <a:pt x="274" y="40"/>
                  </a:lnTo>
                  <a:lnTo>
                    <a:pt x="287" y="44"/>
                  </a:lnTo>
                  <a:lnTo>
                    <a:pt x="300" y="50"/>
                  </a:lnTo>
                  <a:lnTo>
                    <a:pt x="312" y="53"/>
                  </a:lnTo>
                  <a:lnTo>
                    <a:pt x="346" y="61"/>
                  </a:lnTo>
                  <a:lnTo>
                    <a:pt x="342" y="59"/>
                  </a:lnTo>
                  <a:lnTo>
                    <a:pt x="335" y="53"/>
                  </a:lnTo>
                  <a:lnTo>
                    <a:pt x="327" y="51"/>
                  </a:lnTo>
                  <a:lnTo>
                    <a:pt x="319" y="48"/>
                  </a:lnTo>
                  <a:lnTo>
                    <a:pt x="312" y="44"/>
                  </a:lnTo>
                  <a:lnTo>
                    <a:pt x="304" y="38"/>
                  </a:lnTo>
                  <a:lnTo>
                    <a:pt x="295" y="34"/>
                  </a:lnTo>
                  <a:lnTo>
                    <a:pt x="285" y="31"/>
                  </a:lnTo>
                  <a:lnTo>
                    <a:pt x="278" y="25"/>
                  </a:lnTo>
                  <a:lnTo>
                    <a:pt x="268" y="21"/>
                  </a:lnTo>
                  <a:lnTo>
                    <a:pt x="259" y="17"/>
                  </a:lnTo>
                  <a:lnTo>
                    <a:pt x="251" y="15"/>
                  </a:lnTo>
                  <a:lnTo>
                    <a:pt x="236" y="12"/>
                  </a:lnTo>
                  <a:lnTo>
                    <a:pt x="217" y="8"/>
                  </a:lnTo>
                  <a:lnTo>
                    <a:pt x="184" y="6"/>
                  </a:lnTo>
                  <a:lnTo>
                    <a:pt x="108" y="2"/>
                  </a:lnTo>
                  <a:lnTo>
                    <a:pt x="6" y="0"/>
                  </a:lnTo>
                  <a:close/>
                </a:path>
              </a:pathLst>
            </a:custGeom>
            <a:solidFill>
              <a:srgbClr val="000000">
                <a:alpha val="100000"/>
              </a:srgbClr>
            </a:solidFill>
            <a:ln w="9525">
              <a:noFill/>
            </a:ln>
          </p:spPr>
          <p:txBody>
            <a:bodyPr/>
            <a:p>
              <a:endParaRPr lang="zh-CN" altLang="en-US"/>
            </a:p>
          </p:txBody>
        </p:sp>
        <p:sp>
          <p:nvSpPr>
            <p:cNvPr id="84042" name="Freeform 109"/>
            <p:cNvSpPr/>
            <p:nvPr/>
          </p:nvSpPr>
          <p:spPr>
            <a:xfrm>
              <a:off x="5092" y="3142"/>
              <a:ext cx="109" cy="134"/>
            </a:xfrm>
            <a:custGeom>
              <a:avLst/>
              <a:gdLst>
                <a:gd name="txL" fmla="*/ 0 w 57"/>
                <a:gd name="txT" fmla="*/ 0 h 69"/>
                <a:gd name="txR" fmla="*/ 57 w 57"/>
                <a:gd name="txB" fmla="*/ 69 h 69"/>
              </a:gdLst>
              <a:ahLst/>
              <a:cxnLst>
                <a:cxn ang="0">
                  <a:pos x="193" y="8"/>
                </a:cxn>
                <a:cxn ang="0">
                  <a:pos x="187" y="64"/>
                </a:cxn>
                <a:cxn ang="0">
                  <a:pos x="124" y="72"/>
                </a:cxn>
                <a:cxn ang="0">
                  <a:pos x="84" y="87"/>
                </a:cxn>
                <a:cxn ang="0">
                  <a:pos x="63" y="136"/>
                </a:cxn>
                <a:cxn ang="0">
                  <a:pos x="69" y="159"/>
                </a:cxn>
                <a:cxn ang="0">
                  <a:pos x="76" y="173"/>
                </a:cxn>
                <a:cxn ang="0">
                  <a:pos x="84" y="188"/>
                </a:cxn>
                <a:cxn ang="0">
                  <a:pos x="92" y="192"/>
                </a:cxn>
                <a:cxn ang="0">
                  <a:pos x="113" y="208"/>
                </a:cxn>
                <a:cxn ang="0">
                  <a:pos x="132" y="223"/>
                </a:cxn>
                <a:cxn ang="0">
                  <a:pos x="153" y="223"/>
                </a:cxn>
                <a:cxn ang="0">
                  <a:pos x="208" y="192"/>
                </a:cxn>
                <a:cxn ang="0">
                  <a:pos x="193" y="208"/>
                </a:cxn>
                <a:cxn ang="0">
                  <a:pos x="184" y="223"/>
                </a:cxn>
                <a:cxn ang="0">
                  <a:pos x="161" y="237"/>
                </a:cxn>
                <a:cxn ang="0">
                  <a:pos x="140" y="252"/>
                </a:cxn>
                <a:cxn ang="0">
                  <a:pos x="113" y="260"/>
                </a:cxn>
                <a:cxn ang="0">
                  <a:pos x="44" y="237"/>
                </a:cxn>
                <a:cxn ang="0">
                  <a:pos x="21" y="208"/>
                </a:cxn>
                <a:cxn ang="0">
                  <a:pos x="8" y="188"/>
                </a:cxn>
                <a:cxn ang="0">
                  <a:pos x="0" y="136"/>
                </a:cxn>
                <a:cxn ang="0">
                  <a:pos x="8" y="117"/>
                </a:cxn>
                <a:cxn ang="0">
                  <a:pos x="15" y="95"/>
                </a:cxn>
                <a:cxn ang="0">
                  <a:pos x="29" y="72"/>
                </a:cxn>
                <a:cxn ang="0">
                  <a:pos x="44" y="56"/>
                </a:cxn>
                <a:cxn ang="0">
                  <a:pos x="63" y="37"/>
                </a:cxn>
                <a:cxn ang="0">
                  <a:pos x="84" y="23"/>
                </a:cxn>
                <a:cxn ang="0">
                  <a:pos x="105" y="16"/>
                </a:cxn>
                <a:cxn ang="0">
                  <a:pos x="124" y="8"/>
                </a:cxn>
                <a:cxn ang="0">
                  <a:pos x="168" y="0"/>
                </a:cxn>
                <a:cxn ang="0">
                  <a:pos x="193" y="8"/>
                </a:cxn>
                <a:cxn ang="0">
                  <a:pos x="193" y="8"/>
                </a:cxn>
              </a:cxnLst>
              <a:rect l="txL" t="txT" r="txR" b="txB"/>
              <a:pathLst>
                <a:path w="57" h="69">
                  <a:moveTo>
                    <a:pt x="53" y="2"/>
                  </a:moveTo>
                  <a:lnTo>
                    <a:pt x="51" y="17"/>
                  </a:lnTo>
                  <a:lnTo>
                    <a:pt x="34" y="19"/>
                  </a:lnTo>
                  <a:lnTo>
                    <a:pt x="23" y="23"/>
                  </a:lnTo>
                  <a:lnTo>
                    <a:pt x="17" y="36"/>
                  </a:lnTo>
                  <a:lnTo>
                    <a:pt x="19" y="42"/>
                  </a:lnTo>
                  <a:lnTo>
                    <a:pt x="21" y="46"/>
                  </a:lnTo>
                  <a:lnTo>
                    <a:pt x="23" y="50"/>
                  </a:lnTo>
                  <a:lnTo>
                    <a:pt x="25" y="51"/>
                  </a:lnTo>
                  <a:lnTo>
                    <a:pt x="31" y="55"/>
                  </a:lnTo>
                  <a:lnTo>
                    <a:pt x="36" y="59"/>
                  </a:lnTo>
                  <a:lnTo>
                    <a:pt x="42" y="59"/>
                  </a:lnTo>
                  <a:lnTo>
                    <a:pt x="57" y="51"/>
                  </a:lnTo>
                  <a:lnTo>
                    <a:pt x="53" y="55"/>
                  </a:lnTo>
                  <a:lnTo>
                    <a:pt x="50" y="59"/>
                  </a:lnTo>
                  <a:lnTo>
                    <a:pt x="44" y="63"/>
                  </a:lnTo>
                  <a:lnTo>
                    <a:pt x="38" y="67"/>
                  </a:lnTo>
                  <a:lnTo>
                    <a:pt x="31" y="69"/>
                  </a:lnTo>
                  <a:lnTo>
                    <a:pt x="12" y="63"/>
                  </a:lnTo>
                  <a:lnTo>
                    <a:pt x="6" y="55"/>
                  </a:lnTo>
                  <a:lnTo>
                    <a:pt x="2" y="50"/>
                  </a:lnTo>
                  <a:lnTo>
                    <a:pt x="0" y="36"/>
                  </a:lnTo>
                  <a:lnTo>
                    <a:pt x="2" y="31"/>
                  </a:lnTo>
                  <a:lnTo>
                    <a:pt x="4" y="25"/>
                  </a:lnTo>
                  <a:lnTo>
                    <a:pt x="8" y="19"/>
                  </a:lnTo>
                  <a:lnTo>
                    <a:pt x="12" y="15"/>
                  </a:lnTo>
                  <a:lnTo>
                    <a:pt x="17" y="10"/>
                  </a:lnTo>
                  <a:lnTo>
                    <a:pt x="23" y="6"/>
                  </a:lnTo>
                  <a:lnTo>
                    <a:pt x="29" y="4"/>
                  </a:lnTo>
                  <a:lnTo>
                    <a:pt x="34" y="2"/>
                  </a:lnTo>
                  <a:lnTo>
                    <a:pt x="46" y="0"/>
                  </a:lnTo>
                  <a:lnTo>
                    <a:pt x="53" y="2"/>
                  </a:lnTo>
                  <a:close/>
                </a:path>
              </a:pathLst>
            </a:custGeom>
            <a:solidFill>
              <a:srgbClr val="000000">
                <a:alpha val="100000"/>
              </a:srgbClr>
            </a:solidFill>
            <a:ln w="9525">
              <a:noFill/>
            </a:ln>
          </p:spPr>
          <p:txBody>
            <a:bodyPr/>
            <a:p>
              <a:endParaRPr lang="zh-CN" altLang="en-US"/>
            </a:p>
          </p:txBody>
        </p:sp>
        <p:sp>
          <p:nvSpPr>
            <p:cNvPr id="84043" name="Freeform 110"/>
            <p:cNvSpPr/>
            <p:nvPr/>
          </p:nvSpPr>
          <p:spPr>
            <a:xfrm>
              <a:off x="5418" y="3382"/>
              <a:ext cx="145" cy="174"/>
            </a:xfrm>
            <a:custGeom>
              <a:avLst/>
              <a:gdLst>
                <a:gd name="txL" fmla="*/ 0 w 80"/>
                <a:gd name="txT" fmla="*/ 0 h 87"/>
                <a:gd name="txR" fmla="*/ 80 w 80"/>
                <a:gd name="txB" fmla="*/ 87 h 87"/>
              </a:gdLst>
              <a:ahLst/>
              <a:cxnLst>
                <a:cxn ang="0">
                  <a:pos x="0" y="128"/>
                </a:cxn>
                <a:cxn ang="0">
                  <a:pos x="105" y="144"/>
                </a:cxn>
                <a:cxn ang="0">
                  <a:pos x="150" y="172"/>
                </a:cxn>
                <a:cxn ang="0">
                  <a:pos x="174" y="188"/>
                </a:cxn>
                <a:cxn ang="0">
                  <a:pos x="194" y="212"/>
                </a:cxn>
                <a:cxn ang="0">
                  <a:pos x="263" y="348"/>
                </a:cxn>
                <a:cxn ang="0">
                  <a:pos x="256" y="304"/>
                </a:cxn>
                <a:cxn ang="0">
                  <a:pos x="250" y="248"/>
                </a:cxn>
                <a:cxn ang="0">
                  <a:pos x="230" y="196"/>
                </a:cxn>
                <a:cxn ang="0">
                  <a:pos x="219" y="168"/>
                </a:cxn>
                <a:cxn ang="0">
                  <a:pos x="201" y="136"/>
                </a:cxn>
                <a:cxn ang="0">
                  <a:pos x="187" y="120"/>
                </a:cxn>
                <a:cxn ang="0">
                  <a:pos x="181" y="104"/>
                </a:cxn>
                <a:cxn ang="0">
                  <a:pos x="167" y="92"/>
                </a:cxn>
                <a:cxn ang="0">
                  <a:pos x="158" y="76"/>
                </a:cxn>
                <a:cxn ang="0">
                  <a:pos x="145" y="68"/>
                </a:cxn>
                <a:cxn ang="0">
                  <a:pos x="132" y="52"/>
                </a:cxn>
                <a:cxn ang="0">
                  <a:pos x="112" y="44"/>
                </a:cxn>
                <a:cxn ang="0">
                  <a:pos x="102" y="28"/>
                </a:cxn>
                <a:cxn ang="0">
                  <a:pos x="62" y="16"/>
                </a:cxn>
                <a:cxn ang="0">
                  <a:pos x="20" y="0"/>
                </a:cxn>
                <a:cxn ang="0">
                  <a:pos x="0" y="128"/>
                </a:cxn>
                <a:cxn ang="0">
                  <a:pos x="0" y="128"/>
                </a:cxn>
              </a:cxnLst>
              <a:rect l="txL" t="txT" r="txR" b="txB"/>
              <a:pathLst>
                <a:path w="80" h="87">
                  <a:moveTo>
                    <a:pt x="0" y="32"/>
                  </a:moveTo>
                  <a:lnTo>
                    <a:pt x="32" y="36"/>
                  </a:lnTo>
                  <a:lnTo>
                    <a:pt x="46" y="43"/>
                  </a:lnTo>
                  <a:lnTo>
                    <a:pt x="53" y="47"/>
                  </a:lnTo>
                  <a:lnTo>
                    <a:pt x="59" y="53"/>
                  </a:lnTo>
                  <a:lnTo>
                    <a:pt x="80" y="87"/>
                  </a:lnTo>
                  <a:lnTo>
                    <a:pt x="78" y="76"/>
                  </a:lnTo>
                  <a:lnTo>
                    <a:pt x="76" y="62"/>
                  </a:lnTo>
                  <a:lnTo>
                    <a:pt x="70" y="49"/>
                  </a:lnTo>
                  <a:lnTo>
                    <a:pt x="67" y="42"/>
                  </a:lnTo>
                  <a:lnTo>
                    <a:pt x="61" y="34"/>
                  </a:lnTo>
                  <a:lnTo>
                    <a:pt x="57" y="30"/>
                  </a:lnTo>
                  <a:lnTo>
                    <a:pt x="55" y="26"/>
                  </a:lnTo>
                  <a:lnTo>
                    <a:pt x="51" y="23"/>
                  </a:lnTo>
                  <a:lnTo>
                    <a:pt x="48" y="19"/>
                  </a:lnTo>
                  <a:lnTo>
                    <a:pt x="44" y="17"/>
                  </a:lnTo>
                  <a:lnTo>
                    <a:pt x="40" y="13"/>
                  </a:lnTo>
                  <a:lnTo>
                    <a:pt x="34" y="11"/>
                  </a:lnTo>
                  <a:lnTo>
                    <a:pt x="31" y="7"/>
                  </a:lnTo>
                  <a:lnTo>
                    <a:pt x="19" y="4"/>
                  </a:lnTo>
                  <a:lnTo>
                    <a:pt x="6" y="0"/>
                  </a:lnTo>
                  <a:lnTo>
                    <a:pt x="0" y="32"/>
                  </a:lnTo>
                  <a:close/>
                </a:path>
              </a:pathLst>
            </a:custGeom>
            <a:solidFill>
              <a:srgbClr val="000000">
                <a:alpha val="100000"/>
              </a:srgbClr>
            </a:solidFill>
            <a:ln w="9525">
              <a:noFill/>
            </a:ln>
          </p:spPr>
          <p:txBody>
            <a:bodyPr/>
            <a:p>
              <a:endParaRPr lang="zh-CN" altLang="en-US"/>
            </a:p>
          </p:txBody>
        </p:sp>
        <p:sp>
          <p:nvSpPr>
            <p:cNvPr id="84044" name="Freeform 111"/>
            <p:cNvSpPr/>
            <p:nvPr/>
          </p:nvSpPr>
          <p:spPr>
            <a:xfrm>
              <a:off x="5556" y="3299"/>
              <a:ext cx="111" cy="206"/>
            </a:xfrm>
            <a:custGeom>
              <a:avLst/>
              <a:gdLst>
                <a:gd name="txL" fmla="*/ 0 w 61"/>
                <a:gd name="txT" fmla="*/ 0 h 104"/>
                <a:gd name="txR" fmla="*/ 61 w 61"/>
                <a:gd name="txB" fmla="*/ 104 h 104"/>
              </a:gdLst>
              <a:ahLst/>
              <a:cxnLst>
                <a:cxn ang="0">
                  <a:pos x="0" y="164"/>
                </a:cxn>
                <a:cxn ang="0">
                  <a:pos x="13" y="141"/>
                </a:cxn>
                <a:cxn ang="0">
                  <a:pos x="27" y="117"/>
                </a:cxn>
                <a:cxn ang="0">
                  <a:pos x="40" y="105"/>
                </a:cxn>
                <a:cxn ang="0">
                  <a:pos x="56" y="91"/>
                </a:cxn>
                <a:cxn ang="0">
                  <a:pos x="82" y="83"/>
                </a:cxn>
                <a:cxn ang="0">
                  <a:pos x="102" y="91"/>
                </a:cxn>
                <a:cxn ang="0">
                  <a:pos x="120" y="117"/>
                </a:cxn>
                <a:cxn ang="0">
                  <a:pos x="146" y="216"/>
                </a:cxn>
                <a:cxn ang="0">
                  <a:pos x="146" y="307"/>
                </a:cxn>
                <a:cxn ang="0">
                  <a:pos x="126" y="380"/>
                </a:cxn>
                <a:cxn ang="0">
                  <a:pos x="120" y="408"/>
                </a:cxn>
                <a:cxn ang="0">
                  <a:pos x="126" y="404"/>
                </a:cxn>
                <a:cxn ang="0">
                  <a:pos x="146" y="372"/>
                </a:cxn>
                <a:cxn ang="0">
                  <a:pos x="166" y="333"/>
                </a:cxn>
                <a:cxn ang="0">
                  <a:pos x="182" y="283"/>
                </a:cxn>
                <a:cxn ang="0">
                  <a:pos x="202" y="156"/>
                </a:cxn>
                <a:cxn ang="0">
                  <a:pos x="189" y="91"/>
                </a:cxn>
                <a:cxn ang="0">
                  <a:pos x="173" y="52"/>
                </a:cxn>
                <a:cxn ang="0">
                  <a:pos x="166" y="36"/>
                </a:cxn>
                <a:cxn ang="0">
                  <a:pos x="153" y="24"/>
                </a:cxn>
                <a:cxn ang="0">
                  <a:pos x="126" y="8"/>
                </a:cxn>
                <a:cxn ang="0">
                  <a:pos x="109" y="0"/>
                </a:cxn>
                <a:cxn ang="0">
                  <a:pos x="76" y="8"/>
                </a:cxn>
                <a:cxn ang="0">
                  <a:pos x="49" y="32"/>
                </a:cxn>
                <a:cxn ang="0">
                  <a:pos x="33" y="59"/>
                </a:cxn>
                <a:cxn ang="0">
                  <a:pos x="7" y="125"/>
                </a:cxn>
                <a:cxn ang="0">
                  <a:pos x="0" y="164"/>
                </a:cxn>
                <a:cxn ang="0">
                  <a:pos x="0" y="164"/>
                </a:cxn>
              </a:cxnLst>
              <a:rect l="txL" t="txT" r="txR" b="txB"/>
              <a:pathLst>
                <a:path w="61" h="104">
                  <a:moveTo>
                    <a:pt x="0" y="42"/>
                  </a:moveTo>
                  <a:lnTo>
                    <a:pt x="4" y="36"/>
                  </a:lnTo>
                  <a:lnTo>
                    <a:pt x="8" y="30"/>
                  </a:lnTo>
                  <a:lnTo>
                    <a:pt x="12" y="27"/>
                  </a:lnTo>
                  <a:lnTo>
                    <a:pt x="17" y="23"/>
                  </a:lnTo>
                  <a:lnTo>
                    <a:pt x="25" y="21"/>
                  </a:lnTo>
                  <a:lnTo>
                    <a:pt x="31" y="23"/>
                  </a:lnTo>
                  <a:lnTo>
                    <a:pt x="36" y="30"/>
                  </a:lnTo>
                  <a:lnTo>
                    <a:pt x="44" y="55"/>
                  </a:lnTo>
                  <a:lnTo>
                    <a:pt x="44" y="78"/>
                  </a:lnTo>
                  <a:lnTo>
                    <a:pt x="38" y="97"/>
                  </a:lnTo>
                  <a:lnTo>
                    <a:pt x="36" y="104"/>
                  </a:lnTo>
                  <a:lnTo>
                    <a:pt x="38" y="103"/>
                  </a:lnTo>
                  <a:lnTo>
                    <a:pt x="44" y="95"/>
                  </a:lnTo>
                  <a:lnTo>
                    <a:pt x="50" y="85"/>
                  </a:lnTo>
                  <a:lnTo>
                    <a:pt x="55" y="72"/>
                  </a:lnTo>
                  <a:lnTo>
                    <a:pt x="61" y="40"/>
                  </a:lnTo>
                  <a:lnTo>
                    <a:pt x="57" y="23"/>
                  </a:lnTo>
                  <a:lnTo>
                    <a:pt x="52" y="13"/>
                  </a:lnTo>
                  <a:lnTo>
                    <a:pt x="50" y="9"/>
                  </a:lnTo>
                  <a:lnTo>
                    <a:pt x="46" y="6"/>
                  </a:lnTo>
                  <a:lnTo>
                    <a:pt x="38" y="2"/>
                  </a:lnTo>
                  <a:lnTo>
                    <a:pt x="33" y="0"/>
                  </a:lnTo>
                  <a:lnTo>
                    <a:pt x="23" y="2"/>
                  </a:lnTo>
                  <a:lnTo>
                    <a:pt x="15" y="8"/>
                  </a:lnTo>
                  <a:lnTo>
                    <a:pt x="10" y="15"/>
                  </a:lnTo>
                  <a:lnTo>
                    <a:pt x="2" y="32"/>
                  </a:lnTo>
                  <a:lnTo>
                    <a:pt x="0" y="42"/>
                  </a:lnTo>
                  <a:close/>
                </a:path>
              </a:pathLst>
            </a:custGeom>
            <a:solidFill>
              <a:srgbClr val="000000">
                <a:alpha val="100000"/>
              </a:srgbClr>
            </a:solidFill>
            <a:ln w="9525">
              <a:noFill/>
            </a:ln>
          </p:spPr>
          <p:txBody>
            <a:bodyPr/>
            <a:p>
              <a:endParaRPr lang="zh-CN" altLang="en-US"/>
            </a:p>
          </p:txBody>
        </p:sp>
        <p:sp>
          <p:nvSpPr>
            <p:cNvPr id="84045" name="Freeform 112"/>
            <p:cNvSpPr/>
            <p:nvPr/>
          </p:nvSpPr>
          <p:spPr>
            <a:xfrm>
              <a:off x="5631" y="3284"/>
              <a:ext cx="119" cy="201"/>
            </a:xfrm>
            <a:custGeom>
              <a:avLst/>
              <a:gdLst>
                <a:gd name="txL" fmla="*/ 0 w 65"/>
                <a:gd name="txT" fmla="*/ 0 h 101"/>
                <a:gd name="txR" fmla="*/ 65 w 65"/>
                <a:gd name="txB" fmla="*/ 101 h 101"/>
              </a:gdLst>
              <a:ahLst/>
              <a:cxnLst>
                <a:cxn ang="0">
                  <a:pos x="33" y="107"/>
                </a:cxn>
                <a:cxn ang="0">
                  <a:pos x="44" y="92"/>
                </a:cxn>
                <a:cxn ang="0">
                  <a:pos x="64" y="84"/>
                </a:cxn>
                <a:cxn ang="0">
                  <a:pos x="84" y="76"/>
                </a:cxn>
                <a:cxn ang="0">
                  <a:pos x="121" y="84"/>
                </a:cxn>
                <a:cxn ang="0">
                  <a:pos x="154" y="143"/>
                </a:cxn>
                <a:cxn ang="0">
                  <a:pos x="154" y="241"/>
                </a:cxn>
                <a:cxn ang="0">
                  <a:pos x="141" y="324"/>
                </a:cxn>
                <a:cxn ang="0">
                  <a:pos x="128" y="400"/>
                </a:cxn>
                <a:cxn ang="0">
                  <a:pos x="134" y="392"/>
                </a:cxn>
                <a:cxn ang="0">
                  <a:pos x="148" y="368"/>
                </a:cxn>
                <a:cxn ang="0">
                  <a:pos x="185" y="293"/>
                </a:cxn>
                <a:cxn ang="0">
                  <a:pos x="218" y="191"/>
                </a:cxn>
                <a:cxn ang="0">
                  <a:pos x="218" y="139"/>
                </a:cxn>
                <a:cxn ang="0">
                  <a:pos x="211" y="84"/>
                </a:cxn>
                <a:cxn ang="0">
                  <a:pos x="185" y="48"/>
                </a:cxn>
                <a:cxn ang="0">
                  <a:pos x="170" y="32"/>
                </a:cxn>
                <a:cxn ang="0">
                  <a:pos x="161" y="16"/>
                </a:cxn>
                <a:cxn ang="0">
                  <a:pos x="128" y="8"/>
                </a:cxn>
                <a:cxn ang="0">
                  <a:pos x="97" y="0"/>
                </a:cxn>
                <a:cxn ang="0">
                  <a:pos x="40" y="24"/>
                </a:cxn>
                <a:cxn ang="0">
                  <a:pos x="0" y="64"/>
                </a:cxn>
                <a:cxn ang="0">
                  <a:pos x="33" y="107"/>
                </a:cxn>
                <a:cxn ang="0">
                  <a:pos x="33" y="107"/>
                </a:cxn>
              </a:cxnLst>
              <a:rect l="txL" t="txT" r="txR" b="txB"/>
              <a:pathLst>
                <a:path w="65" h="101">
                  <a:moveTo>
                    <a:pt x="10" y="27"/>
                  </a:moveTo>
                  <a:lnTo>
                    <a:pt x="13" y="23"/>
                  </a:lnTo>
                  <a:lnTo>
                    <a:pt x="19" y="21"/>
                  </a:lnTo>
                  <a:lnTo>
                    <a:pt x="25" y="19"/>
                  </a:lnTo>
                  <a:lnTo>
                    <a:pt x="36" y="21"/>
                  </a:lnTo>
                  <a:lnTo>
                    <a:pt x="46" y="36"/>
                  </a:lnTo>
                  <a:lnTo>
                    <a:pt x="46" y="61"/>
                  </a:lnTo>
                  <a:lnTo>
                    <a:pt x="42" y="82"/>
                  </a:lnTo>
                  <a:lnTo>
                    <a:pt x="38" y="101"/>
                  </a:lnTo>
                  <a:lnTo>
                    <a:pt x="40" y="99"/>
                  </a:lnTo>
                  <a:lnTo>
                    <a:pt x="44" y="93"/>
                  </a:lnTo>
                  <a:lnTo>
                    <a:pt x="55" y="74"/>
                  </a:lnTo>
                  <a:lnTo>
                    <a:pt x="65" y="48"/>
                  </a:lnTo>
                  <a:lnTo>
                    <a:pt x="65" y="35"/>
                  </a:lnTo>
                  <a:lnTo>
                    <a:pt x="63" y="21"/>
                  </a:lnTo>
                  <a:lnTo>
                    <a:pt x="55" y="12"/>
                  </a:lnTo>
                  <a:lnTo>
                    <a:pt x="51" y="8"/>
                  </a:lnTo>
                  <a:lnTo>
                    <a:pt x="48" y="4"/>
                  </a:lnTo>
                  <a:lnTo>
                    <a:pt x="38" y="2"/>
                  </a:lnTo>
                  <a:lnTo>
                    <a:pt x="29" y="0"/>
                  </a:lnTo>
                  <a:lnTo>
                    <a:pt x="12" y="6"/>
                  </a:lnTo>
                  <a:lnTo>
                    <a:pt x="0" y="16"/>
                  </a:lnTo>
                  <a:lnTo>
                    <a:pt x="10" y="27"/>
                  </a:lnTo>
                  <a:close/>
                </a:path>
              </a:pathLst>
            </a:custGeom>
            <a:solidFill>
              <a:srgbClr val="000000">
                <a:alpha val="100000"/>
              </a:srgbClr>
            </a:solidFill>
            <a:ln w="9525">
              <a:noFill/>
            </a:ln>
          </p:spPr>
          <p:txBody>
            <a:bodyPr/>
            <a:p>
              <a:endParaRPr lang="zh-CN" altLang="en-US"/>
            </a:p>
          </p:txBody>
        </p:sp>
        <p:sp>
          <p:nvSpPr>
            <p:cNvPr id="84046" name="Freeform 113"/>
            <p:cNvSpPr/>
            <p:nvPr/>
          </p:nvSpPr>
          <p:spPr>
            <a:xfrm>
              <a:off x="5735" y="3260"/>
              <a:ext cx="134" cy="245"/>
            </a:xfrm>
            <a:custGeom>
              <a:avLst/>
              <a:gdLst>
                <a:gd name="txL" fmla="*/ 0 w 72"/>
                <a:gd name="txT" fmla="*/ 0 h 123"/>
                <a:gd name="txR" fmla="*/ 72 w 72"/>
                <a:gd name="txB" fmla="*/ 123 h 123"/>
              </a:gdLst>
              <a:ahLst/>
              <a:cxnLst>
                <a:cxn ang="0">
                  <a:pos x="13" y="175"/>
                </a:cxn>
                <a:cxn ang="0">
                  <a:pos x="20" y="167"/>
                </a:cxn>
                <a:cxn ang="0">
                  <a:pos x="35" y="151"/>
                </a:cxn>
                <a:cxn ang="0">
                  <a:pos x="52" y="135"/>
                </a:cxn>
                <a:cxn ang="0">
                  <a:pos x="80" y="112"/>
                </a:cxn>
                <a:cxn ang="0">
                  <a:pos x="108" y="100"/>
                </a:cxn>
                <a:cxn ang="0">
                  <a:pos x="132" y="92"/>
                </a:cxn>
                <a:cxn ang="0">
                  <a:pos x="153" y="108"/>
                </a:cxn>
                <a:cxn ang="0">
                  <a:pos x="166" y="135"/>
                </a:cxn>
                <a:cxn ang="0">
                  <a:pos x="173" y="235"/>
                </a:cxn>
                <a:cxn ang="0">
                  <a:pos x="160" y="285"/>
                </a:cxn>
                <a:cxn ang="0">
                  <a:pos x="138" y="337"/>
                </a:cxn>
                <a:cxn ang="0">
                  <a:pos x="117" y="384"/>
                </a:cxn>
                <a:cxn ang="0">
                  <a:pos x="108" y="420"/>
                </a:cxn>
                <a:cxn ang="0">
                  <a:pos x="87" y="460"/>
                </a:cxn>
                <a:cxn ang="0">
                  <a:pos x="80" y="488"/>
                </a:cxn>
                <a:cxn ang="0">
                  <a:pos x="93" y="484"/>
                </a:cxn>
                <a:cxn ang="0">
                  <a:pos x="108" y="460"/>
                </a:cxn>
                <a:cxn ang="0">
                  <a:pos x="125" y="436"/>
                </a:cxn>
                <a:cxn ang="0">
                  <a:pos x="138" y="420"/>
                </a:cxn>
                <a:cxn ang="0">
                  <a:pos x="145" y="408"/>
                </a:cxn>
                <a:cxn ang="0">
                  <a:pos x="184" y="345"/>
                </a:cxn>
                <a:cxn ang="0">
                  <a:pos x="218" y="269"/>
                </a:cxn>
                <a:cxn ang="0">
                  <a:pos x="242" y="187"/>
                </a:cxn>
                <a:cxn ang="0">
                  <a:pos x="249" y="112"/>
                </a:cxn>
                <a:cxn ang="0">
                  <a:pos x="233" y="52"/>
                </a:cxn>
                <a:cxn ang="0">
                  <a:pos x="225" y="36"/>
                </a:cxn>
                <a:cxn ang="0">
                  <a:pos x="212" y="24"/>
                </a:cxn>
                <a:cxn ang="0">
                  <a:pos x="197" y="16"/>
                </a:cxn>
                <a:cxn ang="0">
                  <a:pos x="184" y="8"/>
                </a:cxn>
                <a:cxn ang="0">
                  <a:pos x="160" y="0"/>
                </a:cxn>
                <a:cxn ang="0">
                  <a:pos x="125" y="8"/>
                </a:cxn>
                <a:cxn ang="0">
                  <a:pos x="93" y="24"/>
                </a:cxn>
                <a:cxn ang="0">
                  <a:pos x="65" y="44"/>
                </a:cxn>
                <a:cxn ang="0">
                  <a:pos x="41" y="68"/>
                </a:cxn>
                <a:cxn ang="0">
                  <a:pos x="20" y="84"/>
                </a:cxn>
                <a:cxn ang="0">
                  <a:pos x="0" y="108"/>
                </a:cxn>
                <a:cxn ang="0">
                  <a:pos x="13" y="175"/>
                </a:cxn>
                <a:cxn ang="0">
                  <a:pos x="13" y="175"/>
                </a:cxn>
              </a:cxnLst>
              <a:rect l="txL" t="txT" r="txR" b="txB"/>
              <a:pathLst>
                <a:path w="72" h="123">
                  <a:moveTo>
                    <a:pt x="4" y="44"/>
                  </a:moveTo>
                  <a:lnTo>
                    <a:pt x="6" y="42"/>
                  </a:lnTo>
                  <a:lnTo>
                    <a:pt x="10" y="38"/>
                  </a:lnTo>
                  <a:lnTo>
                    <a:pt x="15" y="34"/>
                  </a:lnTo>
                  <a:lnTo>
                    <a:pt x="23" y="28"/>
                  </a:lnTo>
                  <a:lnTo>
                    <a:pt x="31" y="25"/>
                  </a:lnTo>
                  <a:lnTo>
                    <a:pt x="38" y="23"/>
                  </a:lnTo>
                  <a:lnTo>
                    <a:pt x="44" y="27"/>
                  </a:lnTo>
                  <a:lnTo>
                    <a:pt x="48" y="34"/>
                  </a:lnTo>
                  <a:lnTo>
                    <a:pt x="50" y="59"/>
                  </a:lnTo>
                  <a:lnTo>
                    <a:pt x="46" y="72"/>
                  </a:lnTo>
                  <a:lnTo>
                    <a:pt x="40" y="85"/>
                  </a:lnTo>
                  <a:lnTo>
                    <a:pt x="34" y="97"/>
                  </a:lnTo>
                  <a:lnTo>
                    <a:pt x="31" y="106"/>
                  </a:lnTo>
                  <a:lnTo>
                    <a:pt x="25" y="116"/>
                  </a:lnTo>
                  <a:lnTo>
                    <a:pt x="23" y="123"/>
                  </a:lnTo>
                  <a:lnTo>
                    <a:pt x="27" y="122"/>
                  </a:lnTo>
                  <a:lnTo>
                    <a:pt x="31" y="116"/>
                  </a:lnTo>
                  <a:lnTo>
                    <a:pt x="36" y="110"/>
                  </a:lnTo>
                  <a:lnTo>
                    <a:pt x="40" y="106"/>
                  </a:lnTo>
                  <a:lnTo>
                    <a:pt x="42" y="103"/>
                  </a:lnTo>
                  <a:lnTo>
                    <a:pt x="53" y="87"/>
                  </a:lnTo>
                  <a:lnTo>
                    <a:pt x="63" y="68"/>
                  </a:lnTo>
                  <a:lnTo>
                    <a:pt x="70" y="47"/>
                  </a:lnTo>
                  <a:lnTo>
                    <a:pt x="72" y="28"/>
                  </a:lnTo>
                  <a:lnTo>
                    <a:pt x="67" y="13"/>
                  </a:lnTo>
                  <a:lnTo>
                    <a:pt x="65" y="9"/>
                  </a:lnTo>
                  <a:lnTo>
                    <a:pt x="61" y="6"/>
                  </a:lnTo>
                  <a:lnTo>
                    <a:pt x="57" y="4"/>
                  </a:lnTo>
                  <a:lnTo>
                    <a:pt x="53" y="2"/>
                  </a:lnTo>
                  <a:lnTo>
                    <a:pt x="46" y="0"/>
                  </a:lnTo>
                  <a:lnTo>
                    <a:pt x="36" y="2"/>
                  </a:lnTo>
                  <a:lnTo>
                    <a:pt x="27" y="6"/>
                  </a:lnTo>
                  <a:lnTo>
                    <a:pt x="19" y="11"/>
                  </a:lnTo>
                  <a:lnTo>
                    <a:pt x="12" y="17"/>
                  </a:lnTo>
                  <a:lnTo>
                    <a:pt x="6" y="21"/>
                  </a:lnTo>
                  <a:lnTo>
                    <a:pt x="0" y="27"/>
                  </a:lnTo>
                  <a:lnTo>
                    <a:pt x="4" y="44"/>
                  </a:lnTo>
                  <a:close/>
                </a:path>
              </a:pathLst>
            </a:custGeom>
            <a:solidFill>
              <a:srgbClr val="000000">
                <a:alpha val="100000"/>
              </a:srgbClr>
            </a:solidFill>
            <a:ln w="9525">
              <a:noFill/>
            </a:ln>
          </p:spPr>
          <p:txBody>
            <a:bodyPr/>
            <a:p>
              <a:endParaRPr lang="zh-CN" altLang="en-US"/>
            </a:p>
          </p:txBody>
        </p:sp>
        <p:sp>
          <p:nvSpPr>
            <p:cNvPr id="84047" name="Freeform 114"/>
            <p:cNvSpPr/>
            <p:nvPr/>
          </p:nvSpPr>
          <p:spPr>
            <a:xfrm>
              <a:off x="5791" y="3343"/>
              <a:ext cx="164" cy="293"/>
            </a:xfrm>
            <a:custGeom>
              <a:avLst/>
              <a:gdLst>
                <a:gd name="txL" fmla="*/ 0 w 87"/>
                <a:gd name="txT" fmla="*/ 0 h 148"/>
                <a:gd name="txR" fmla="*/ 87 w 87"/>
                <a:gd name="txB" fmla="*/ 148 h 148"/>
              </a:gdLst>
              <a:ahLst/>
              <a:cxnLst>
                <a:cxn ang="0">
                  <a:pos x="113" y="59"/>
                </a:cxn>
                <a:cxn ang="0">
                  <a:pos x="181" y="51"/>
                </a:cxn>
                <a:cxn ang="0">
                  <a:pos x="241" y="83"/>
                </a:cxn>
                <a:cxn ang="0">
                  <a:pos x="234" y="148"/>
                </a:cxn>
                <a:cxn ang="0">
                  <a:pos x="228" y="192"/>
                </a:cxn>
                <a:cxn ang="0">
                  <a:pos x="205" y="259"/>
                </a:cxn>
                <a:cxn ang="0">
                  <a:pos x="196" y="291"/>
                </a:cxn>
                <a:cxn ang="0">
                  <a:pos x="181" y="325"/>
                </a:cxn>
                <a:cxn ang="0">
                  <a:pos x="145" y="388"/>
                </a:cxn>
                <a:cxn ang="0">
                  <a:pos x="113" y="440"/>
                </a:cxn>
                <a:cxn ang="0">
                  <a:pos x="100" y="455"/>
                </a:cxn>
                <a:cxn ang="0">
                  <a:pos x="92" y="467"/>
                </a:cxn>
                <a:cxn ang="0">
                  <a:pos x="77" y="489"/>
                </a:cxn>
                <a:cxn ang="0">
                  <a:pos x="60" y="513"/>
                </a:cxn>
                <a:cxn ang="0">
                  <a:pos x="47" y="529"/>
                </a:cxn>
                <a:cxn ang="0">
                  <a:pos x="32" y="540"/>
                </a:cxn>
                <a:cxn ang="0">
                  <a:pos x="17" y="556"/>
                </a:cxn>
                <a:cxn ang="0">
                  <a:pos x="4" y="572"/>
                </a:cxn>
                <a:cxn ang="0">
                  <a:pos x="0" y="580"/>
                </a:cxn>
                <a:cxn ang="0">
                  <a:pos x="4" y="572"/>
                </a:cxn>
                <a:cxn ang="0">
                  <a:pos x="32" y="548"/>
                </a:cxn>
                <a:cxn ang="0">
                  <a:pos x="53" y="537"/>
                </a:cxn>
                <a:cxn ang="0">
                  <a:pos x="72" y="521"/>
                </a:cxn>
                <a:cxn ang="0">
                  <a:pos x="92" y="497"/>
                </a:cxn>
                <a:cxn ang="0">
                  <a:pos x="113" y="483"/>
                </a:cxn>
                <a:cxn ang="0">
                  <a:pos x="139" y="455"/>
                </a:cxn>
                <a:cxn ang="0">
                  <a:pos x="168" y="432"/>
                </a:cxn>
                <a:cxn ang="0">
                  <a:pos x="173" y="416"/>
                </a:cxn>
                <a:cxn ang="0">
                  <a:pos x="189" y="408"/>
                </a:cxn>
                <a:cxn ang="0">
                  <a:pos x="202" y="392"/>
                </a:cxn>
                <a:cxn ang="0">
                  <a:pos x="205" y="380"/>
                </a:cxn>
                <a:cxn ang="0">
                  <a:pos x="221" y="372"/>
                </a:cxn>
                <a:cxn ang="0">
                  <a:pos x="228" y="356"/>
                </a:cxn>
                <a:cxn ang="0">
                  <a:pos x="249" y="325"/>
                </a:cxn>
                <a:cxn ang="0">
                  <a:pos x="273" y="275"/>
                </a:cxn>
                <a:cxn ang="0">
                  <a:pos x="294" y="232"/>
                </a:cxn>
                <a:cxn ang="0">
                  <a:pos x="309" y="176"/>
                </a:cxn>
                <a:cxn ang="0">
                  <a:pos x="309" y="75"/>
                </a:cxn>
                <a:cxn ang="0">
                  <a:pos x="288" y="36"/>
                </a:cxn>
                <a:cxn ang="0">
                  <a:pos x="273" y="20"/>
                </a:cxn>
                <a:cxn ang="0">
                  <a:pos x="256" y="8"/>
                </a:cxn>
                <a:cxn ang="0">
                  <a:pos x="196" y="0"/>
                </a:cxn>
                <a:cxn ang="0">
                  <a:pos x="107" y="8"/>
                </a:cxn>
                <a:cxn ang="0">
                  <a:pos x="113" y="59"/>
                </a:cxn>
                <a:cxn ang="0">
                  <a:pos x="113" y="59"/>
                </a:cxn>
              </a:cxnLst>
              <a:rect l="txL" t="txT" r="txR" b="txB"/>
              <a:pathLst>
                <a:path w="87" h="148">
                  <a:moveTo>
                    <a:pt x="32" y="15"/>
                  </a:moveTo>
                  <a:lnTo>
                    <a:pt x="51" y="13"/>
                  </a:lnTo>
                  <a:lnTo>
                    <a:pt x="68" y="21"/>
                  </a:lnTo>
                  <a:lnTo>
                    <a:pt x="66" y="38"/>
                  </a:lnTo>
                  <a:lnTo>
                    <a:pt x="64" y="49"/>
                  </a:lnTo>
                  <a:lnTo>
                    <a:pt x="58" y="66"/>
                  </a:lnTo>
                  <a:lnTo>
                    <a:pt x="55" y="74"/>
                  </a:lnTo>
                  <a:lnTo>
                    <a:pt x="51" y="83"/>
                  </a:lnTo>
                  <a:lnTo>
                    <a:pt x="41" y="99"/>
                  </a:lnTo>
                  <a:lnTo>
                    <a:pt x="32" y="112"/>
                  </a:lnTo>
                  <a:lnTo>
                    <a:pt x="28" y="116"/>
                  </a:lnTo>
                  <a:lnTo>
                    <a:pt x="26" y="119"/>
                  </a:lnTo>
                  <a:lnTo>
                    <a:pt x="22" y="125"/>
                  </a:lnTo>
                  <a:lnTo>
                    <a:pt x="17" y="131"/>
                  </a:lnTo>
                  <a:lnTo>
                    <a:pt x="13" y="135"/>
                  </a:lnTo>
                  <a:lnTo>
                    <a:pt x="9" y="138"/>
                  </a:lnTo>
                  <a:lnTo>
                    <a:pt x="5" y="142"/>
                  </a:lnTo>
                  <a:lnTo>
                    <a:pt x="1" y="146"/>
                  </a:lnTo>
                  <a:lnTo>
                    <a:pt x="0" y="148"/>
                  </a:lnTo>
                  <a:lnTo>
                    <a:pt x="1" y="146"/>
                  </a:lnTo>
                  <a:lnTo>
                    <a:pt x="9" y="140"/>
                  </a:lnTo>
                  <a:lnTo>
                    <a:pt x="15" y="137"/>
                  </a:lnTo>
                  <a:lnTo>
                    <a:pt x="20" y="133"/>
                  </a:lnTo>
                  <a:lnTo>
                    <a:pt x="26" y="127"/>
                  </a:lnTo>
                  <a:lnTo>
                    <a:pt x="32" y="123"/>
                  </a:lnTo>
                  <a:lnTo>
                    <a:pt x="39" y="116"/>
                  </a:lnTo>
                  <a:lnTo>
                    <a:pt x="47" y="110"/>
                  </a:lnTo>
                  <a:lnTo>
                    <a:pt x="49" y="106"/>
                  </a:lnTo>
                  <a:lnTo>
                    <a:pt x="53" y="104"/>
                  </a:lnTo>
                  <a:lnTo>
                    <a:pt x="57" y="100"/>
                  </a:lnTo>
                  <a:lnTo>
                    <a:pt x="58" y="97"/>
                  </a:lnTo>
                  <a:lnTo>
                    <a:pt x="62" y="95"/>
                  </a:lnTo>
                  <a:lnTo>
                    <a:pt x="64" y="91"/>
                  </a:lnTo>
                  <a:lnTo>
                    <a:pt x="70" y="83"/>
                  </a:lnTo>
                  <a:lnTo>
                    <a:pt x="77" y="70"/>
                  </a:lnTo>
                  <a:lnTo>
                    <a:pt x="83" y="59"/>
                  </a:lnTo>
                  <a:lnTo>
                    <a:pt x="87" y="45"/>
                  </a:lnTo>
                  <a:lnTo>
                    <a:pt x="87" y="19"/>
                  </a:lnTo>
                  <a:lnTo>
                    <a:pt x="81" y="9"/>
                  </a:lnTo>
                  <a:lnTo>
                    <a:pt x="77" y="5"/>
                  </a:lnTo>
                  <a:lnTo>
                    <a:pt x="72" y="2"/>
                  </a:lnTo>
                  <a:lnTo>
                    <a:pt x="55" y="0"/>
                  </a:lnTo>
                  <a:lnTo>
                    <a:pt x="30" y="2"/>
                  </a:lnTo>
                  <a:lnTo>
                    <a:pt x="32" y="15"/>
                  </a:lnTo>
                  <a:close/>
                </a:path>
              </a:pathLst>
            </a:custGeom>
            <a:solidFill>
              <a:srgbClr val="000000">
                <a:alpha val="100000"/>
              </a:srgbClr>
            </a:solidFill>
            <a:ln w="9525">
              <a:noFill/>
            </a:ln>
          </p:spPr>
          <p:txBody>
            <a:bodyPr/>
            <a:p>
              <a:endParaRPr lang="zh-CN" altLang="en-US"/>
            </a:p>
          </p:txBody>
        </p:sp>
        <p:sp>
          <p:nvSpPr>
            <p:cNvPr id="84048" name="Freeform 115"/>
            <p:cNvSpPr/>
            <p:nvPr/>
          </p:nvSpPr>
          <p:spPr>
            <a:xfrm>
              <a:off x="5641" y="3636"/>
              <a:ext cx="198" cy="134"/>
            </a:xfrm>
            <a:custGeom>
              <a:avLst/>
              <a:gdLst>
                <a:gd name="txL" fmla="*/ 0 w 104"/>
                <a:gd name="txT" fmla="*/ 0 h 68"/>
                <a:gd name="txR" fmla="*/ 104 w 104"/>
                <a:gd name="txB" fmla="*/ 68 h 68"/>
              </a:gdLst>
              <a:ahLst/>
              <a:cxnLst>
                <a:cxn ang="0">
                  <a:pos x="0" y="164"/>
                </a:cxn>
                <a:cxn ang="0">
                  <a:pos x="95" y="179"/>
                </a:cxn>
                <a:cxn ang="0">
                  <a:pos x="192" y="179"/>
                </a:cxn>
                <a:cxn ang="0">
                  <a:pos x="240" y="164"/>
                </a:cxn>
                <a:cxn ang="0">
                  <a:pos x="289" y="124"/>
                </a:cxn>
                <a:cxn ang="0">
                  <a:pos x="316" y="104"/>
                </a:cxn>
                <a:cxn ang="0">
                  <a:pos x="322" y="89"/>
                </a:cxn>
                <a:cxn ang="0">
                  <a:pos x="337" y="73"/>
                </a:cxn>
                <a:cxn ang="0">
                  <a:pos x="377" y="0"/>
                </a:cxn>
                <a:cxn ang="0">
                  <a:pos x="377" y="104"/>
                </a:cxn>
                <a:cxn ang="0">
                  <a:pos x="362" y="140"/>
                </a:cxn>
                <a:cxn ang="0">
                  <a:pos x="337" y="187"/>
                </a:cxn>
                <a:cxn ang="0">
                  <a:pos x="316" y="205"/>
                </a:cxn>
                <a:cxn ang="0">
                  <a:pos x="293" y="221"/>
                </a:cxn>
                <a:cxn ang="0">
                  <a:pos x="268" y="236"/>
                </a:cxn>
                <a:cxn ang="0">
                  <a:pos x="232" y="252"/>
                </a:cxn>
                <a:cxn ang="0">
                  <a:pos x="177" y="264"/>
                </a:cxn>
                <a:cxn ang="0">
                  <a:pos x="124" y="260"/>
                </a:cxn>
                <a:cxn ang="0">
                  <a:pos x="55" y="229"/>
                </a:cxn>
                <a:cxn ang="0">
                  <a:pos x="25" y="205"/>
                </a:cxn>
                <a:cxn ang="0">
                  <a:pos x="15" y="187"/>
                </a:cxn>
                <a:cxn ang="0">
                  <a:pos x="0" y="164"/>
                </a:cxn>
                <a:cxn ang="0">
                  <a:pos x="0" y="164"/>
                </a:cxn>
              </a:cxnLst>
              <a:rect l="txL" t="txT" r="txR" b="txB"/>
              <a:pathLst>
                <a:path w="104" h="68">
                  <a:moveTo>
                    <a:pt x="0" y="42"/>
                  </a:moveTo>
                  <a:lnTo>
                    <a:pt x="26" y="46"/>
                  </a:lnTo>
                  <a:lnTo>
                    <a:pt x="53" y="46"/>
                  </a:lnTo>
                  <a:lnTo>
                    <a:pt x="66" y="42"/>
                  </a:lnTo>
                  <a:lnTo>
                    <a:pt x="80" y="32"/>
                  </a:lnTo>
                  <a:lnTo>
                    <a:pt x="87" y="27"/>
                  </a:lnTo>
                  <a:lnTo>
                    <a:pt x="89" y="23"/>
                  </a:lnTo>
                  <a:lnTo>
                    <a:pt x="93" y="19"/>
                  </a:lnTo>
                  <a:lnTo>
                    <a:pt x="104" y="0"/>
                  </a:lnTo>
                  <a:lnTo>
                    <a:pt x="104" y="27"/>
                  </a:lnTo>
                  <a:lnTo>
                    <a:pt x="100" y="36"/>
                  </a:lnTo>
                  <a:lnTo>
                    <a:pt x="93" y="48"/>
                  </a:lnTo>
                  <a:lnTo>
                    <a:pt x="87" y="53"/>
                  </a:lnTo>
                  <a:lnTo>
                    <a:pt x="81" y="57"/>
                  </a:lnTo>
                  <a:lnTo>
                    <a:pt x="74" y="61"/>
                  </a:lnTo>
                  <a:lnTo>
                    <a:pt x="64" y="65"/>
                  </a:lnTo>
                  <a:lnTo>
                    <a:pt x="49" y="68"/>
                  </a:lnTo>
                  <a:lnTo>
                    <a:pt x="34" y="67"/>
                  </a:lnTo>
                  <a:lnTo>
                    <a:pt x="15" y="59"/>
                  </a:lnTo>
                  <a:lnTo>
                    <a:pt x="7" y="53"/>
                  </a:lnTo>
                  <a:lnTo>
                    <a:pt x="4" y="48"/>
                  </a:lnTo>
                  <a:lnTo>
                    <a:pt x="0" y="42"/>
                  </a:lnTo>
                  <a:close/>
                </a:path>
              </a:pathLst>
            </a:custGeom>
            <a:solidFill>
              <a:srgbClr val="000000">
                <a:alpha val="100000"/>
              </a:srgbClr>
            </a:solidFill>
            <a:ln w="9525">
              <a:noFill/>
            </a:ln>
          </p:spPr>
          <p:txBody>
            <a:bodyPr/>
            <a:p>
              <a:endParaRPr lang="zh-CN" altLang="en-US"/>
            </a:p>
          </p:txBody>
        </p:sp>
        <p:sp>
          <p:nvSpPr>
            <p:cNvPr id="84049" name="Freeform 116"/>
            <p:cNvSpPr/>
            <p:nvPr/>
          </p:nvSpPr>
          <p:spPr>
            <a:xfrm>
              <a:off x="4234" y="4014"/>
              <a:ext cx="150" cy="206"/>
            </a:xfrm>
            <a:custGeom>
              <a:avLst/>
              <a:gdLst>
                <a:gd name="txL" fmla="*/ 0 w 80"/>
                <a:gd name="txT" fmla="*/ 0 h 102"/>
                <a:gd name="txR" fmla="*/ 80 w 80"/>
                <a:gd name="txB" fmla="*/ 102 h 102"/>
              </a:gdLst>
              <a:ahLst/>
              <a:cxnLst>
                <a:cxn ang="0">
                  <a:pos x="148" y="61"/>
                </a:cxn>
                <a:cxn ang="0">
                  <a:pos x="116" y="93"/>
                </a:cxn>
                <a:cxn ang="0">
                  <a:pos x="88" y="147"/>
                </a:cxn>
                <a:cxn ang="0">
                  <a:pos x="96" y="192"/>
                </a:cxn>
                <a:cxn ang="0">
                  <a:pos x="109" y="240"/>
                </a:cxn>
                <a:cxn ang="0">
                  <a:pos x="133" y="285"/>
                </a:cxn>
                <a:cxn ang="0">
                  <a:pos x="161" y="301"/>
                </a:cxn>
                <a:cxn ang="0">
                  <a:pos x="193" y="301"/>
                </a:cxn>
                <a:cxn ang="0">
                  <a:pos x="221" y="285"/>
                </a:cxn>
                <a:cxn ang="0">
                  <a:pos x="242" y="216"/>
                </a:cxn>
                <a:cxn ang="0">
                  <a:pos x="249" y="101"/>
                </a:cxn>
                <a:cxn ang="0">
                  <a:pos x="261" y="139"/>
                </a:cxn>
                <a:cxn ang="0">
                  <a:pos x="281" y="240"/>
                </a:cxn>
                <a:cxn ang="0">
                  <a:pos x="281" y="293"/>
                </a:cxn>
                <a:cxn ang="0">
                  <a:pos x="274" y="319"/>
                </a:cxn>
                <a:cxn ang="0">
                  <a:pos x="261" y="347"/>
                </a:cxn>
                <a:cxn ang="0">
                  <a:pos x="249" y="372"/>
                </a:cxn>
                <a:cxn ang="0">
                  <a:pos x="236" y="380"/>
                </a:cxn>
                <a:cxn ang="0">
                  <a:pos x="229" y="388"/>
                </a:cxn>
                <a:cxn ang="0">
                  <a:pos x="193" y="404"/>
                </a:cxn>
                <a:cxn ang="0">
                  <a:pos x="161" y="416"/>
                </a:cxn>
                <a:cxn ang="0">
                  <a:pos x="96" y="388"/>
                </a:cxn>
                <a:cxn ang="0">
                  <a:pos x="68" y="355"/>
                </a:cxn>
                <a:cxn ang="0">
                  <a:pos x="45" y="327"/>
                </a:cxn>
                <a:cxn ang="0">
                  <a:pos x="15" y="261"/>
                </a:cxn>
                <a:cxn ang="0">
                  <a:pos x="0" y="192"/>
                </a:cxn>
                <a:cxn ang="0">
                  <a:pos x="8" y="123"/>
                </a:cxn>
                <a:cxn ang="0">
                  <a:pos x="15" y="93"/>
                </a:cxn>
                <a:cxn ang="0">
                  <a:pos x="28" y="61"/>
                </a:cxn>
                <a:cxn ang="0">
                  <a:pos x="43" y="36"/>
                </a:cxn>
                <a:cxn ang="0">
                  <a:pos x="60" y="16"/>
                </a:cxn>
                <a:cxn ang="0">
                  <a:pos x="81" y="8"/>
                </a:cxn>
                <a:cxn ang="0">
                  <a:pos x="109" y="0"/>
                </a:cxn>
                <a:cxn ang="0">
                  <a:pos x="141" y="8"/>
                </a:cxn>
                <a:cxn ang="0">
                  <a:pos x="148" y="28"/>
                </a:cxn>
                <a:cxn ang="0">
                  <a:pos x="148" y="61"/>
                </a:cxn>
                <a:cxn ang="0">
                  <a:pos x="148" y="61"/>
                </a:cxn>
              </a:cxnLst>
              <a:rect l="txL" t="txT" r="txR" b="txB"/>
              <a:pathLst>
                <a:path w="80" h="102">
                  <a:moveTo>
                    <a:pt x="42" y="15"/>
                  </a:moveTo>
                  <a:lnTo>
                    <a:pt x="33" y="23"/>
                  </a:lnTo>
                  <a:lnTo>
                    <a:pt x="25" y="36"/>
                  </a:lnTo>
                  <a:lnTo>
                    <a:pt x="27" y="47"/>
                  </a:lnTo>
                  <a:lnTo>
                    <a:pt x="31" y="59"/>
                  </a:lnTo>
                  <a:lnTo>
                    <a:pt x="38" y="70"/>
                  </a:lnTo>
                  <a:lnTo>
                    <a:pt x="46" y="74"/>
                  </a:lnTo>
                  <a:lnTo>
                    <a:pt x="55" y="74"/>
                  </a:lnTo>
                  <a:lnTo>
                    <a:pt x="63" y="70"/>
                  </a:lnTo>
                  <a:lnTo>
                    <a:pt x="69" y="53"/>
                  </a:lnTo>
                  <a:lnTo>
                    <a:pt x="71" y="25"/>
                  </a:lnTo>
                  <a:lnTo>
                    <a:pt x="74" y="34"/>
                  </a:lnTo>
                  <a:lnTo>
                    <a:pt x="80" y="59"/>
                  </a:lnTo>
                  <a:lnTo>
                    <a:pt x="80" y="72"/>
                  </a:lnTo>
                  <a:lnTo>
                    <a:pt x="78" y="78"/>
                  </a:lnTo>
                  <a:lnTo>
                    <a:pt x="74" y="85"/>
                  </a:lnTo>
                  <a:lnTo>
                    <a:pt x="71" y="91"/>
                  </a:lnTo>
                  <a:lnTo>
                    <a:pt x="67" y="93"/>
                  </a:lnTo>
                  <a:lnTo>
                    <a:pt x="65" y="95"/>
                  </a:lnTo>
                  <a:lnTo>
                    <a:pt x="55" y="99"/>
                  </a:lnTo>
                  <a:lnTo>
                    <a:pt x="46" y="102"/>
                  </a:lnTo>
                  <a:lnTo>
                    <a:pt x="27" y="95"/>
                  </a:lnTo>
                  <a:lnTo>
                    <a:pt x="19" y="87"/>
                  </a:lnTo>
                  <a:lnTo>
                    <a:pt x="13" y="80"/>
                  </a:lnTo>
                  <a:lnTo>
                    <a:pt x="4" y="64"/>
                  </a:lnTo>
                  <a:lnTo>
                    <a:pt x="0" y="47"/>
                  </a:lnTo>
                  <a:lnTo>
                    <a:pt x="2" y="30"/>
                  </a:lnTo>
                  <a:lnTo>
                    <a:pt x="4" y="23"/>
                  </a:lnTo>
                  <a:lnTo>
                    <a:pt x="8" y="15"/>
                  </a:lnTo>
                  <a:lnTo>
                    <a:pt x="12" y="9"/>
                  </a:lnTo>
                  <a:lnTo>
                    <a:pt x="17" y="4"/>
                  </a:lnTo>
                  <a:lnTo>
                    <a:pt x="23" y="2"/>
                  </a:lnTo>
                  <a:lnTo>
                    <a:pt x="31" y="0"/>
                  </a:lnTo>
                  <a:lnTo>
                    <a:pt x="40" y="2"/>
                  </a:lnTo>
                  <a:lnTo>
                    <a:pt x="42" y="7"/>
                  </a:lnTo>
                  <a:lnTo>
                    <a:pt x="42" y="15"/>
                  </a:lnTo>
                  <a:close/>
                </a:path>
              </a:pathLst>
            </a:custGeom>
            <a:solidFill>
              <a:srgbClr val="000000">
                <a:alpha val="100000"/>
              </a:srgbClr>
            </a:solidFill>
            <a:ln w="9525">
              <a:noFill/>
            </a:ln>
          </p:spPr>
          <p:txBody>
            <a:bodyPr/>
            <a:p>
              <a:endParaRPr lang="zh-CN" altLang="en-US"/>
            </a:p>
          </p:txBody>
        </p:sp>
        <p:sp>
          <p:nvSpPr>
            <p:cNvPr id="84050" name="Freeform 117"/>
            <p:cNvSpPr/>
            <p:nvPr/>
          </p:nvSpPr>
          <p:spPr>
            <a:xfrm>
              <a:off x="4231" y="4378"/>
              <a:ext cx="388" cy="335"/>
            </a:xfrm>
            <a:custGeom>
              <a:avLst/>
              <a:gdLst>
                <a:gd name="txL" fmla="*/ 0 w 207"/>
                <a:gd name="txT" fmla="*/ 0 h 171"/>
                <a:gd name="txR" fmla="*/ 207 w 207"/>
                <a:gd name="txB" fmla="*/ 171 h 171"/>
              </a:gdLst>
              <a:ahLst/>
              <a:cxnLst>
                <a:cxn ang="0">
                  <a:pos x="650" y="47"/>
                </a:cxn>
                <a:cxn ang="0">
                  <a:pos x="461" y="16"/>
                </a:cxn>
                <a:cxn ang="0">
                  <a:pos x="249" y="0"/>
                </a:cxn>
                <a:cxn ang="0">
                  <a:pos x="81" y="39"/>
                </a:cxn>
                <a:cxn ang="0">
                  <a:pos x="13" y="168"/>
                </a:cxn>
                <a:cxn ang="0">
                  <a:pos x="7" y="429"/>
                </a:cxn>
                <a:cxn ang="0">
                  <a:pos x="36" y="549"/>
                </a:cxn>
                <a:cxn ang="0">
                  <a:pos x="67" y="607"/>
                </a:cxn>
                <a:cxn ang="0">
                  <a:pos x="101" y="637"/>
                </a:cxn>
                <a:cxn ang="0">
                  <a:pos x="182" y="648"/>
                </a:cxn>
                <a:cxn ang="0">
                  <a:pos x="442" y="648"/>
                </a:cxn>
                <a:cxn ang="0">
                  <a:pos x="607" y="599"/>
                </a:cxn>
                <a:cxn ang="0">
                  <a:pos x="660" y="556"/>
                </a:cxn>
                <a:cxn ang="0">
                  <a:pos x="703" y="503"/>
                </a:cxn>
                <a:cxn ang="0">
                  <a:pos x="716" y="276"/>
                </a:cxn>
                <a:cxn ang="0">
                  <a:pos x="695" y="127"/>
                </a:cxn>
                <a:cxn ang="0">
                  <a:pos x="658" y="212"/>
                </a:cxn>
                <a:cxn ang="0">
                  <a:pos x="630" y="445"/>
                </a:cxn>
                <a:cxn ang="0">
                  <a:pos x="590" y="517"/>
                </a:cxn>
                <a:cxn ang="0">
                  <a:pos x="562" y="549"/>
                </a:cxn>
                <a:cxn ang="0">
                  <a:pos x="527" y="568"/>
                </a:cxn>
                <a:cxn ang="0">
                  <a:pos x="435" y="592"/>
                </a:cxn>
                <a:cxn ang="0">
                  <a:pos x="189" y="556"/>
                </a:cxn>
                <a:cxn ang="0">
                  <a:pos x="141" y="517"/>
                </a:cxn>
                <a:cxn ang="0">
                  <a:pos x="96" y="388"/>
                </a:cxn>
                <a:cxn ang="0">
                  <a:pos x="109" y="235"/>
                </a:cxn>
                <a:cxn ang="0">
                  <a:pos x="141" y="153"/>
                </a:cxn>
                <a:cxn ang="0">
                  <a:pos x="182" y="127"/>
                </a:cxn>
                <a:cxn ang="0">
                  <a:pos x="242" y="96"/>
                </a:cxn>
                <a:cxn ang="0">
                  <a:pos x="354" y="88"/>
                </a:cxn>
                <a:cxn ang="0">
                  <a:pos x="542" y="120"/>
                </a:cxn>
                <a:cxn ang="0">
                  <a:pos x="682" y="127"/>
                </a:cxn>
                <a:cxn ang="0">
                  <a:pos x="727" y="72"/>
                </a:cxn>
                <a:cxn ang="0">
                  <a:pos x="727" y="65"/>
                </a:cxn>
              </a:cxnLst>
              <a:rect l="txL" t="txT" r="txR" b="txB"/>
              <a:pathLst>
                <a:path w="207" h="171">
                  <a:moveTo>
                    <a:pt x="207" y="17"/>
                  </a:moveTo>
                  <a:lnTo>
                    <a:pt x="185" y="12"/>
                  </a:lnTo>
                  <a:lnTo>
                    <a:pt x="160" y="8"/>
                  </a:lnTo>
                  <a:lnTo>
                    <a:pt x="131" y="4"/>
                  </a:lnTo>
                  <a:lnTo>
                    <a:pt x="101" y="0"/>
                  </a:lnTo>
                  <a:lnTo>
                    <a:pt x="71" y="0"/>
                  </a:lnTo>
                  <a:lnTo>
                    <a:pt x="44" y="2"/>
                  </a:lnTo>
                  <a:lnTo>
                    <a:pt x="23" y="10"/>
                  </a:lnTo>
                  <a:lnTo>
                    <a:pt x="14" y="25"/>
                  </a:lnTo>
                  <a:lnTo>
                    <a:pt x="4" y="44"/>
                  </a:lnTo>
                  <a:lnTo>
                    <a:pt x="0" y="72"/>
                  </a:lnTo>
                  <a:lnTo>
                    <a:pt x="2" y="112"/>
                  </a:lnTo>
                  <a:lnTo>
                    <a:pt x="8" y="133"/>
                  </a:lnTo>
                  <a:lnTo>
                    <a:pt x="10" y="143"/>
                  </a:lnTo>
                  <a:lnTo>
                    <a:pt x="14" y="148"/>
                  </a:lnTo>
                  <a:lnTo>
                    <a:pt x="19" y="158"/>
                  </a:lnTo>
                  <a:lnTo>
                    <a:pt x="25" y="162"/>
                  </a:lnTo>
                  <a:lnTo>
                    <a:pt x="29" y="166"/>
                  </a:lnTo>
                  <a:lnTo>
                    <a:pt x="38" y="167"/>
                  </a:lnTo>
                  <a:lnTo>
                    <a:pt x="52" y="169"/>
                  </a:lnTo>
                  <a:lnTo>
                    <a:pt x="86" y="171"/>
                  </a:lnTo>
                  <a:lnTo>
                    <a:pt x="126" y="169"/>
                  </a:lnTo>
                  <a:lnTo>
                    <a:pt x="158" y="162"/>
                  </a:lnTo>
                  <a:lnTo>
                    <a:pt x="173" y="156"/>
                  </a:lnTo>
                  <a:lnTo>
                    <a:pt x="185" y="148"/>
                  </a:lnTo>
                  <a:lnTo>
                    <a:pt x="188" y="145"/>
                  </a:lnTo>
                  <a:lnTo>
                    <a:pt x="192" y="141"/>
                  </a:lnTo>
                  <a:lnTo>
                    <a:pt x="200" y="131"/>
                  </a:lnTo>
                  <a:lnTo>
                    <a:pt x="204" y="103"/>
                  </a:lnTo>
                  <a:lnTo>
                    <a:pt x="204" y="72"/>
                  </a:lnTo>
                  <a:lnTo>
                    <a:pt x="200" y="44"/>
                  </a:lnTo>
                  <a:lnTo>
                    <a:pt x="198" y="33"/>
                  </a:lnTo>
                  <a:lnTo>
                    <a:pt x="185" y="36"/>
                  </a:lnTo>
                  <a:lnTo>
                    <a:pt x="187" y="55"/>
                  </a:lnTo>
                  <a:lnTo>
                    <a:pt x="185" y="95"/>
                  </a:lnTo>
                  <a:lnTo>
                    <a:pt x="179" y="116"/>
                  </a:lnTo>
                  <a:lnTo>
                    <a:pt x="173" y="128"/>
                  </a:lnTo>
                  <a:lnTo>
                    <a:pt x="168" y="135"/>
                  </a:lnTo>
                  <a:lnTo>
                    <a:pt x="164" y="139"/>
                  </a:lnTo>
                  <a:lnTo>
                    <a:pt x="160" y="143"/>
                  </a:lnTo>
                  <a:lnTo>
                    <a:pt x="154" y="147"/>
                  </a:lnTo>
                  <a:lnTo>
                    <a:pt x="150" y="148"/>
                  </a:lnTo>
                  <a:lnTo>
                    <a:pt x="139" y="152"/>
                  </a:lnTo>
                  <a:lnTo>
                    <a:pt x="124" y="154"/>
                  </a:lnTo>
                  <a:lnTo>
                    <a:pt x="73" y="150"/>
                  </a:lnTo>
                  <a:lnTo>
                    <a:pt x="54" y="145"/>
                  </a:lnTo>
                  <a:lnTo>
                    <a:pt x="46" y="141"/>
                  </a:lnTo>
                  <a:lnTo>
                    <a:pt x="40" y="135"/>
                  </a:lnTo>
                  <a:lnTo>
                    <a:pt x="31" y="120"/>
                  </a:lnTo>
                  <a:lnTo>
                    <a:pt x="27" y="101"/>
                  </a:lnTo>
                  <a:lnTo>
                    <a:pt x="29" y="76"/>
                  </a:lnTo>
                  <a:lnTo>
                    <a:pt x="31" y="61"/>
                  </a:lnTo>
                  <a:lnTo>
                    <a:pt x="36" y="44"/>
                  </a:lnTo>
                  <a:lnTo>
                    <a:pt x="40" y="40"/>
                  </a:lnTo>
                  <a:lnTo>
                    <a:pt x="44" y="38"/>
                  </a:lnTo>
                  <a:lnTo>
                    <a:pt x="52" y="33"/>
                  </a:lnTo>
                  <a:lnTo>
                    <a:pt x="59" y="29"/>
                  </a:lnTo>
                  <a:lnTo>
                    <a:pt x="69" y="25"/>
                  </a:lnTo>
                  <a:lnTo>
                    <a:pt x="84" y="23"/>
                  </a:lnTo>
                  <a:lnTo>
                    <a:pt x="101" y="23"/>
                  </a:lnTo>
                  <a:lnTo>
                    <a:pt x="137" y="27"/>
                  </a:lnTo>
                  <a:lnTo>
                    <a:pt x="154" y="31"/>
                  </a:lnTo>
                  <a:lnTo>
                    <a:pt x="171" y="33"/>
                  </a:lnTo>
                  <a:lnTo>
                    <a:pt x="194" y="33"/>
                  </a:lnTo>
                  <a:lnTo>
                    <a:pt x="204" y="27"/>
                  </a:lnTo>
                  <a:lnTo>
                    <a:pt x="207" y="19"/>
                  </a:lnTo>
                  <a:lnTo>
                    <a:pt x="207" y="17"/>
                  </a:lnTo>
                  <a:close/>
                </a:path>
              </a:pathLst>
            </a:custGeom>
            <a:solidFill>
              <a:srgbClr val="000000">
                <a:alpha val="100000"/>
              </a:srgbClr>
            </a:solidFill>
            <a:ln w="9525">
              <a:noFill/>
            </a:ln>
          </p:spPr>
          <p:txBody>
            <a:bodyPr/>
            <a:p>
              <a:endParaRPr lang="zh-CN" altLang="en-US"/>
            </a:p>
          </p:txBody>
        </p:sp>
        <p:sp>
          <p:nvSpPr>
            <p:cNvPr id="84051" name="Freeform 118"/>
            <p:cNvSpPr/>
            <p:nvPr/>
          </p:nvSpPr>
          <p:spPr>
            <a:xfrm>
              <a:off x="4339" y="4460"/>
              <a:ext cx="187" cy="178"/>
            </a:xfrm>
            <a:custGeom>
              <a:avLst/>
              <a:gdLst>
                <a:gd name="txL" fmla="*/ 0 w 101"/>
                <a:gd name="txT" fmla="*/ 0 h 91"/>
                <a:gd name="txR" fmla="*/ 101 w 101"/>
                <a:gd name="txB" fmla="*/ 91 h 91"/>
              </a:gdLst>
              <a:ahLst/>
              <a:cxnLst>
                <a:cxn ang="0">
                  <a:pos x="150" y="0"/>
                </a:cxn>
                <a:cxn ang="0">
                  <a:pos x="130" y="23"/>
                </a:cxn>
                <a:cxn ang="0">
                  <a:pos x="100" y="80"/>
                </a:cxn>
                <a:cxn ang="0">
                  <a:pos x="72" y="153"/>
                </a:cxn>
                <a:cxn ang="0">
                  <a:pos x="80" y="188"/>
                </a:cxn>
                <a:cxn ang="0">
                  <a:pos x="93" y="233"/>
                </a:cxn>
                <a:cxn ang="0">
                  <a:pos x="113" y="248"/>
                </a:cxn>
                <a:cxn ang="0">
                  <a:pos x="124" y="260"/>
                </a:cxn>
                <a:cxn ang="0">
                  <a:pos x="165" y="276"/>
                </a:cxn>
                <a:cxn ang="0">
                  <a:pos x="250" y="276"/>
                </a:cxn>
                <a:cxn ang="0">
                  <a:pos x="281" y="260"/>
                </a:cxn>
                <a:cxn ang="0">
                  <a:pos x="315" y="225"/>
                </a:cxn>
                <a:cxn ang="0">
                  <a:pos x="333" y="188"/>
                </a:cxn>
                <a:cxn ang="0">
                  <a:pos x="346" y="131"/>
                </a:cxn>
                <a:cxn ang="0">
                  <a:pos x="339" y="248"/>
                </a:cxn>
                <a:cxn ang="0">
                  <a:pos x="318" y="291"/>
                </a:cxn>
                <a:cxn ang="0">
                  <a:pos x="309" y="305"/>
                </a:cxn>
                <a:cxn ang="0">
                  <a:pos x="289" y="321"/>
                </a:cxn>
                <a:cxn ang="0">
                  <a:pos x="261" y="333"/>
                </a:cxn>
                <a:cxn ang="0">
                  <a:pos x="237" y="340"/>
                </a:cxn>
                <a:cxn ang="0">
                  <a:pos x="157" y="348"/>
                </a:cxn>
                <a:cxn ang="0">
                  <a:pos x="85" y="329"/>
                </a:cxn>
                <a:cxn ang="0">
                  <a:pos x="35" y="291"/>
                </a:cxn>
                <a:cxn ang="0">
                  <a:pos x="7" y="248"/>
                </a:cxn>
                <a:cxn ang="0">
                  <a:pos x="0" y="196"/>
                </a:cxn>
                <a:cxn ang="0">
                  <a:pos x="0" y="145"/>
                </a:cxn>
                <a:cxn ang="0">
                  <a:pos x="7" y="104"/>
                </a:cxn>
                <a:cxn ang="0">
                  <a:pos x="20" y="65"/>
                </a:cxn>
                <a:cxn ang="0">
                  <a:pos x="150" y="0"/>
                </a:cxn>
                <a:cxn ang="0">
                  <a:pos x="150" y="0"/>
                </a:cxn>
              </a:cxnLst>
              <a:rect l="txL" t="txT" r="txR" b="txB"/>
              <a:pathLst>
                <a:path w="101" h="91">
                  <a:moveTo>
                    <a:pt x="44" y="0"/>
                  </a:moveTo>
                  <a:lnTo>
                    <a:pt x="38" y="6"/>
                  </a:lnTo>
                  <a:lnTo>
                    <a:pt x="29" y="21"/>
                  </a:lnTo>
                  <a:lnTo>
                    <a:pt x="21" y="40"/>
                  </a:lnTo>
                  <a:lnTo>
                    <a:pt x="23" y="49"/>
                  </a:lnTo>
                  <a:lnTo>
                    <a:pt x="27" y="61"/>
                  </a:lnTo>
                  <a:lnTo>
                    <a:pt x="33" y="65"/>
                  </a:lnTo>
                  <a:lnTo>
                    <a:pt x="36" y="68"/>
                  </a:lnTo>
                  <a:lnTo>
                    <a:pt x="48" y="72"/>
                  </a:lnTo>
                  <a:lnTo>
                    <a:pt x="73" y="72"/>
                  </a:lnTo>
                  <a:lnTo>
                    <a:pt x="82" y="68"/>
                  </a:lnTo>
                  <a:lnTo>
                    <a:pt x="92" y="59"/>
                  </a:lnTo>
                  <a:lnTo>
                    <a:pt x="97" y="49"/>
                  </a:lnTo>
                  <a:lnTo>
                    <a:pt x="101" y="34"/>
                  </a:lnTo>
                  <a:lnTo>
                    <a:pt x="99" y="65"/>
                  </a:lnTo>
                  <a:lnTo>
                    <a:pt x="93" y="76"/>
                  </a:lnTo>
                  <a:lnTo>
                    <a:pt x="90" y="80"/>
                  </a:lnTo>
                  <a:lnTo>
                    <a:pt x="84" y="84"/>
                  </a:lnTo>
                  <a:lnTo>
                    <a:pt x="76" y="87"/>
                  </a:lnTo>
                  <a:lnTo>
                    <a:pt x="69" y="89"/>
                  </a:lnTo>
                  <a:lnTo>
                    <a:pt x="46" y="91"/>
                  </a:lnTo>
                  <a:lnTo>
                    <a:pt x="25" y="86"/>
                  </a:lnTo>
                  <a:lnTo>
                    <a:pt x="10" y="76"/>
                  </a:lnTo>
                  <a:lnTo>
                    <a:pt x="2" y="65"/>
                  </a:lnTo>
                  <a:lnTo>
                    <a:pt x="0" y="51"/>
                  </a:lnTo>
                  <a:lnTo>
                    <a:pt x="0" y="38"/>
                  </a:lnTo>
                  <a:lnTo>
                    <a:pt x="2" y="27"/>
                  </a:lnTo>
                  <a:lnTo>
                    <a:pt x="6" y="17"/>
                  </a:lnTo>
                  <a:lnTo>
                    <a:pt x="44" y="0"/>
                  </a:lnTo>
                  <a:close/>
                </a:path>
              </a:pathLst>
            </a:custGeom>
            <a:solidFill>
              <a:srgbClr val="000000">
                <a:alpha val="100000"/>
              </a:srgbClr>
            </a:solidFill>
            <a:ln w="9525">
              <a:noFill/>
            </a:ln>
          </p:spPr>
          <p:txBody>
            <a:bodyPr/>
            <a:p>
              <a:endParaRPr lang="zh-CN" altLang="en-US"/>
            </a:p>
          </p:txBody>
        </p:sp>
        <p:sp>
          <p:nvSpPr>
            <p:cNvPr id="84052" name="Freeform 119"/>
            <p:cNvSpPr/>
            <p:nvPr/>
          </p:nvSpPr>
          <p:spPr>
            <a:xfrm>
              <a:off x="5216" y="3663"/>
              <a:ext cx="459" cy="1062"/>
            </a:xfrm>
            <a:custGeom>
              <a:avLst/>
              <a:gdLst>
                <a:gd name="txL" fmla="*/ 0 w 245"/>
                <a:gd name="txT" fmla="*/ 0 h 538"/>
                <a:gd name="txR" fmla="*/ 245 w 245"/>
                <a:gd name="txB" fmla="*/ 538 h 538"/>
              </a:gdLst>
              <a:ahLst/>
              <a:cxnLst>
                <a:cxn ang="0">
                  <a:pos x="418" y="59"/>
                </a:cxn>
                <a:cxn ang="0">
                  <a:pos x="459" y="97"/>
                </a:cxn>
                <a:cxn ang="0">
                  <a:pos x="498" y="132"/>
                </a:cxn>
                <a:cxn ang="0">
                  <a:pos x="534" y="172"/>
                </a:cxn>
                <a:cxn ang="0">
                  <a:pos x="551" y="195"/>
                </a:cxn>
                <a:cxn ang="0">
                  <a:pos x="614" y="280"/>
                </a:cxn>
                <a:cxn ang="0">
                  <a:pos x="659" y="371"/>
                </a:cxn>
                <a:cxn ang="0">
                  <a:pos x="706" y="468"/>
                </a:cxn>
                <a:cxn ang="0">
                  <a:pos x="751" y="584"/>
                </a:cxn>
                <a:cxn ang="0">
                  <a:pos x="807" y="799"/>
                </a:cxn>
                <a:cxn ang="0">
                  <a:pos x="852" y="1252"/>
                </a:cxn>
                <a:cxn ang="0">
                  <a:pos x="839" y="1719"/>
                </a:cxn>
                <a:cxn ang="0">
                  <a:pos x="792" y="1940"/>
                </a:cxn>
                <a:cxn ang="0">
                  <a:pos x="787" y="1571"/>
                </a:cxn>
                <a:cxn ang="0">
                  <a:pos x="759" y="1224"/>
                </a:cxn>
                <a:cxn ang="0">
                  <a:pos x="734" y="977"/>
                </a:cxn>
                <a:cxn ang="0">
                  <a:pos x="699" y="799"/>
                </a:cxn>
                <a:cxn ang="0">
                  <a:pos x="659" y="647"/>
                </a:cxn>
                <a:cxn ang="0">
                  <a:pos x="624" y="549"/>
                </a:cxn>
                <a:cxn ang="0">
                  <a:pos x="594" y="476"/>
                </a:cxn>
                <a:cxn ang="0">
                  <a:pos x="526" y="499"/>
                </a:cxn>
                <a:cxn ang="0">
                  <a:pos x="491" y="533"/>
                </a:cxn>
                <a:cxn ang="0">
                  <a:pos x="453" y="584"/>
                </a:cxn>
                <a:cxn ang="0">
                  <a:pos x="438" y="616"/>
                </a:cxn>
                <a:cxn ang="0">
                  <a:pos x="418" y="640"/>
                </a:cxn>
                <a:cxn ang="0">
                  <a:pos x="401" y="667"/>
                </a:cxn>
                <a:cxn ang="0">
                  <a:pos x="373" y="697"/>
                </a:cxn>
                <a:cxn ang="0">
                  <a:pos x="350" y="724"/>
                </a:cxn>
                <a:cxn ang="0">
                  <a:pos x="326" y="756"/>
                </a:cxn>
                <a:cxn ang="0">
                  <a:pos x="298" y="780"/>
                </a:cxn>
                <a:cxn ang="0">
                  <a:pos x="274" y="807"/>
                </a:cxn>
                <a:cxn ang="0">
                  <a:pos x="245" y="837"/>
                </a:cxn>
                <a:cxn ang="0">
                  <a:pos x="217" y="861"/>
                </a:cxn>
                <a:cxn ang="0">
                  <a:pos x="193" y="880"/>
                </a:cxn>
                <a:cxn ang="0">
                  <a:pos x="141" y="928"/>
                </a:cxn>
                <a:cxn ang="0">
                  <a:pos x="133" y="912"/>
                </a:cxn>
                <a:cxn ang="0">
                  <a:pos x="152" y="888"/>
                </a:cxn>
                <a:cxn ang="0">
                  <a:pos x="180" y="853"/>
                </a:cxn>
                <a:cxn ang="0">
                  <a:pos x="200" y="815"/>
                </a:cxn>
                <a:cxn ang="0">
                  <a:pos x="225" y="780"/>
                </a:cxn>
                <a:cxn ang="0">
                  <a:pos x="260" y="740"/>
                </a:cxn>
                <a:cxn ang="0">
                  <a:pos x="285" y="697"/>
                </a:cxn>
                <a:cxn ang="0">
                  <a:pos x="341" y="608"/>
                </a:cxn>
                <a:cxn ang="0">
                  <a:pos x="386" y="519"/>
                </a:cxn>
                <a:cxn ang="0">
                  <a:pos x="431" y="377"/>
                </a:cxn>
                <a:cxn ang="0">
                  <a:pos x="418" y="237"/>
                </a:cxn>
                <a:cxn ang="0">
                  <a:pos x="378" y="180"/>
                </a:cxn>
                <a:cxn ang="0">
                  <a:pos x="350" y="148"/>
                </a:cxn>
                <a:cxn ang="0">
                  <a:pos x="318" y="120"/>
                </a:cxn>
                <a:cxn ang="0">
                  <a:pos x="285" y="89"/>
                </a:cxn>
                <a:cxn ang="0">
                  <a:pos x="225" y="59"/>
                </a:cxn>
                <a:cxn ang="0">
                  <a:pos x="152" y="32"/>
                </a:cxn>
                <a:cxn ang="0">
                  <a:pos x="52" y="8"/>
                </a:cxn>
                <a:cxn ang="0">
                  <a:pos x="393" y="39"/>
                </a:cxn>
              </a:cxnLst>
              <a:rect l="txL" t="txT" r="txR" b="txB"/>
              <a:pathLst>
                <a:path w="245" h="538">
                  <a:moveTo>
                    <a:pt x="112" y="10"/>
                  </a:moveTo>
                  <a:lnTo>
                    <a:pt x="119" y="15"/>
                  </a:lnTo>
                  <a:lnTo>
                    <a:pt x="127" y="19"/>
                  </a:lnTo>
                  <a:lnTo>
                    <a:pt x="131" y="25"/>
                  </a:lnTo>
                  <a:lnTo>
                    <a:pt x="137" y="29"/>
                  </a:lnTo>
                  <a:lnTo>
                    <a:pt x="142" y="34"/>
                  </a:lnTo>
                  <a:lnTo>
                    <a:pt x="148" y="40"/>
                  </a:lnTo>
                  <a:lnTo>
                    <a:pt x="152" y="44"/>
                  </a:lnTo>
                  <a:lnTo>
                    <a:pt x="154" y="46"/>
                  </a:lnTo>
                  <a:lnTo>
                    <a:pt x="157" y="50"/>
                  </a:lnTo>
                  <a:lnTo>
                    <a:pt x="161" y="53"/>
                  </a:lnTo>
                  <a:lnTo>
                    <a:pt x="175" y="72"/>
                  </a:lnTo>
                  <a:lnTo>
                    <a:pt x="180" y="84"/>
                  </a:lnTo>
                  <a:lnTo>
                    <a:pt x="188" y="95"/>
                  </a:lnTo>
                  <a:lnTo>
                    <a:pt x="195" y="107"/>
                  </a:lnTo>
                  <a:lnTo>
                    <a:pt x="201" y="120"/>
                  </a:lnTo>
                  <a:lnTo>
                    <a:pt x="207" y="135"/>
                  </a:lnTo>
                  <a:lnTo>
                    <a:pt x="214" y="150"/>
                  </a:lnTo>
                  <a:lnTo>
                    <a:pt x="224" y="186"/>
                  </a:lnTo>
                  <a:lnTo>
                    <a:pt x="230" y="205"/>
                  </a:lnTo>
                  <a:lnTo>
                    <a:pt x="233" y="226"/>
                  </a:lnTo>
                  <a:lnTo>
                    <a:pt x="243" y="321"/>
                  </a:lnTo>
                  <a:lnTo>
                    <a:pt x="243" y="378"/>
                  </a:lnTo>
                  <a:lnTo>
                    <a:pt x="239" y="441"/>
                  </a:lnTo>
                  <a:lnTo>
                    <a:pt x="245" y="538"/>
                  </a:lnTo>
                  <a:lnTo>
                    <a:pt x="226" y="498"/>
                  </a:lnTo>
                  <a:lnTo>
                    <a:pt x="226" y="452"/>
                  </a:lnTo>
                  <a:lnTo>
                    <a:pt x="224" y="403"/>
                  </a:lnTo>
                  <a:lnTo>
                    <a:pt x="220" y="344"/>
                  </a:lnTo>
                  <a:lnTo>
                    <a:pt x="216" y="314"/>
                  </a:lnTo>
                  <a:lnTo>
                    <a:pt x="214" y="281"/>
                  </a:lnTo>
                  <a:lnTo>
                    <a:pt x="209" y="251"/>
                  </a:lnTo>
                  <a:lnTo>
                    <a:pt x="203" y="219"/>
                  </a:lnTo>
                  <a:lnTo>
                    <a:pt x="199" y="205"/>
                  </a:lnTo>
                  <a:lnTo>
                    <a:pt x="195" y="190"/>
                  </a:lnTo>
                  <a:lnTo>
                    <a:pt x="188" y="166"/>
                  </a:lnTo>
                  <a:lnTo>
                    <a:pt x="184" y="152"/>
                  </a:lnTo>
                  <a:lnTo>
                    <a:pt x="178" y="141"/>
                  </a:lnTo>
                  <a:lnTo>
                    <a:pt x="175" y="131"/>
                  </a:lnTo>
                  <a:lnTo>
                    <a:pt x="169" y="122"/>
                  </a:lnTo>
                  <a:lnTo>
                    <a:pt x="159" y="122"/>
                  </a:lnTo>
                  <a:lnTo>
                    <a:pt x="150" y="128"/>
                  </a:lnTo>
                  <a:lnTo>
                    <a:pt x="144" y="133"/>
                  </a:lnTo>
                  <a:lnTo>
                    <a:pt x="140" y="137"/>
                  </a:lnTo>
                  <a:lnTo>
                    <a:pt x="137" y="141"/>
                  </a:lnTo>
                  <a:lnTo>
                    <a:pt x="129" y="150"/>
                  </a:lnTo>
                  <a:lnTo>
                    <a:pt x="127" y="154"/>
                  </a:lnTo>
                  <a:lnTo>
                    <a:pt x="125" y="158"/>
                  </a:lnTo>
                  <a:lnTo>
                    <a:pt x="121" y="162"/>
                  </a:lnTo>
                  <a:lnTo>
                    <a:pt x="119" y="164"/>
                  </a:lnTo>
                  <a:lnTo>
                    <a:pt x="116" y="167"/>
                  </a:lnTo>
                  <a:lnTo>
                    <a:pt x="114" y="171"/>
                  </a:lnTo>
                  <a:lnTo>
                    <a:pt x="110" y="175"/>
                  </a:lnTo>
                  <a:lnTo>
                    <a:pt x="106" y="179"/>
                  </a:lnTo>
                  <a:lnTo>
                    <a:pt x="102" y="183"/>
                  </a:lnTo>
                  <a:lnTo>
                    <a:pt x="100" y="186"/>
                  </a:lnTo>
                  <a:lnTo>
                    <a:pt x="97" y="190"/>
                  </a:lnTo>
                  <a:lnTo>
                    <a:pt x="93" y="194"/>
                  </a:lnTo>
                  <a:lnTo>
                    <a:pt x="89" y="196"/>
                  </a:lnTo>
                  <a:lnTo>
                    <a:pt x="85" y="200"/>
                  </a:lnTo>
                  <a:lnTo>
                    <a:pt x="81" y="204"/>
                  </a:lnTo>
                  <a:lnTo>
                    <a:pt x="78" y="207"/>
                  </a:lnTo>
                  <a:lnTo>
                    <a:pt x="74" y="211"/>
                  </a:lnTo>
                  <a:lnTo>
                    <a:pt x="70" y="215"/>
                  </a:lnTo>
                  <a:lnTo>
                    <a:pt x="66" y="217"/>
                  </a:lnTo>
                  <a:lnTo>
                    <a:pt x="62" y="221"/>
                  </a:lnTo>
                  <a:lnTo>
                    <a:pt x="59" y="224"/>
                  </a:lnTo>
                  <a:lnTo>
                    <a:pt x="55" y="226"/>
                  </a:lnTo>
                  <a:lnTo>
                    <a:pt x="47" y="232"/>
                  </a:lnTo>
                  <a:lnTo>
                    <a:pt x="40" y="238"/>
                  </a:lnTo>
                  <a:lnTo>
                    <a:pt x="32" y="242"/>
                  </a:lnTo>
                  <a:lnTo>
                    <a:pt x="38" y="234"/>
                  </a:lnTo>
                  <a:lnTo>
                    <a:pt x="40" y="232"/>
                  </a:lnTo>
                  <a:lnTo>
                    <a:pt x="43" y="228"/>
                  </a:lnTo>
                  <a:lnTo>
                    <a:pt x="47" y="223"/>
                  </a:lnTo>
                  <a:lnTo>
                    <a:pt x="51" y="219"/>
                  </a:lnTo>
                  <a:lnTo>
                    <a:pt x="53" y="215"/>
                  </a:lnTo>
                  <a:lnTo>
                    <a:pt x="57" y="209"/>
                  </a:lnTo>
                  <a:lnTo>
                    <a:pt x="60" y="205"/>
                  </a:lnTo>
                  <a:lnTo>
                    <a:pt x="64" y="200"/>
                  </a:lnTo>
                  <a:lnTo>
                    <a:pt x="70" y="196"/>
                  </a:lnTo>
                  <a:lnTo>
                    <a:pt x="74" y="190"/>
                  </a:lnTo>
                  <a:lnTo>
                    <a:pt x="78" y="185"/>
                  </a:lnTo>
                  <a:lnTo>
                    <a:pt x="81" y="179"/>
                  </a:lnTo>
                  <a:lnTo>
                    <a:pt x="89" y="169"/>
                  </a:lnTo>
                  <a:lnTo>
                    <a:pt x="97" y="156"/>
                  </a:lnTo>
                  <a:lnTo>
                    <a:pt x="104" y="145"/>
                  </a:lnTo>
                  <a:lnTo>
                    <a:pt x="110" y="133"/>
                  </a:lnTo>
                  <a:lnTo>
                    <a:pt x="116" y="122"/>
                  </a:lnTo>
                  <a:lnTo>
                    <a:pt x="123" y="97"/>
                  </a:lnTo>
                  <a:lnTo>
                    <a:pt x="123" y="74"/>
                  </a:lnTo>
                  <a:lnTo>
                    <a:pt x="119" y="61"/>
                  </a:lnTo>
                  <a:lnTo>
                    <a:pt x="112" y="52"/>
                  </a:lnTo>
                  <a:lnTo>
                    <a:pt x="108" y="46"/>
                  </a:lnTo>
                  <a:lnTo>
                    <a:pt x="104" y="42"/>
                  </a:lnTo>
                  <a:lnTo>
                    <a:pt x="100" y="38"/>
                  </a:lnTo>
                  <a:lnTo>
                    <a:pt x="97" y="34"/>
                  </a:lnTo>
                  <a:lnTo>
                    <a:pt x="91" y="31"/>
                  </a:lnTo>
                  <a:lnTo>
                    <a:pt x="85" y="27"/>
                  </a:lnTo>
                  <a:lnTo>
                    <a:pt x="81" y="23"/>
                  </a:lnTo>
                  <a:lnTo>
                    <a:pt x="76" y="21"/>
                  </a:lnTo>
                  <a:lnTo>
                    <a:pt x="64" y="15"/>
                  </a:lnTo>
                  <a:lnTo>
                    <a:pt x="55" y="12"/>
                  </a:lnTo>
                  <a:lnTo>
                    <a:pt x="43" y="8"/>
                  </a:lnTo>
                  <a:lnTo>
                    <a:pt x="34" y="6"/>
                  </a:lnTo>
                  <a:lnTo>
                    <a:pt x="15" y="2"/>
                  </a:lnTo>
                  <a:lnTo>
                    <a:pt x="0" y="0"/>
                  </a:lnTo>
                  <a:lnTo>
                    <a:pt x="112" y="10"/>
                  </a:lnTo>
                  <a:close/>
                </a:path>
              </a:pathLst>
            </a:custGeom>
            <a:solidFill>
              <a:srgbClr val="000000">
                <a:alpha val="100000"/>
              </a:srgbClr>
            </a:solidFill>
            <a:ln w="9525">
              <a:noFill/>
            </a:ln>
          </p:spPr>
          <p:txBody>
            <a:bodyPr/>
            <a:p>
              <a:endParaRPr lang="zh-CN" altLang="en-US"/>
            </a:p>
          </p:txBody>
        </p:sp>
        <p:sp>
          <p:nvSpPr>
            <p:cNvPr id="84053" name="Freeform 120"/>
            <p:cNvSpPr/>
            <p:nvPr/>
          </p:nvSpPr>
          <p:spPr>
            <a:xfrm>
              <a:off x="4563" y="4125"/>
              <a:ext cx="552" cy="371"/>
            </a:xfrm>
            <a:custGeom>
              <a:avLst/>
              <a:gdLst>
                <a:gd name="txL" fmla="*/ 0 w 295"/>
                <a:gd name="txT" fmla="*/ 0 h 188"/>
                <a:gd name="txR" fmla="*/ 295 w 295"/>
                <a:gd name="txB" fmla="*/ 188 h 188"/>
              </a:gdLst>
              <a:ahLst/>
              <a:cxnLst>
                <a:cxn ang="0">
                  <a:pos x="80" y="708"/>
                </a:cxn>
                <a:cxn ang="0">
                  <a:pos x="133" y="681"/>
                </a:cxn>
                <a:cxn ang="0">
                  <a:pos x="200" y="643"/>
                </a:cxn>
                <a:cxn ang="0">
                  <a:pos x="266" y="608"/>
                </a:cxn>
                <a:cxn ang="0">
                  <a:pos x="341" y="560"/>
                </a:cxn>
                <a:cxn ang="0">
                  <a:pos x="414" y="517"/>
                </a:cxn>
                <a:cxn ang="0">
                  <a:pos x="451" y="495"/>
                </a:cxn>
                <a:cxn ang="0">
                  <a:pos x="494" y="476"/>
                </a:cxn>
                <a:cxn ang="0">
                  <a:pos x="526" y="444"/>
                </a:cxn>
                <a:cxn ang="0">
                  <a:pos x="563" y="420"/>
                </a:cxn>
                <a:cxn ang="0">
                  <a:pos x="606" y="393"/>
                </a:cxn>
                <a:cxn ang="0">
                  <a:pos x="644" y="369"/>
                </a:cxn>
                <a:cxn ang="0">
                  <a:pos x="679" y="339"/>
                </a:cxn>
                <a:cxn ang="0">
                  <a:pos x="711" y="312"/>
                </a:cxn>
                <a:cxn ang="0">
                  <a:pos x="752" y="288"/>
                </a:cxn>
                <a:cxn ang="0">
                  <a:pos x="784" y="257"/>
                </a:cxn>
                <a:cxn ang="0">
                  <a:pos x="820" y="229"/>
                </a:cxn>
                <a:cxn ang="0">
                  <a:pos x="851" y="207"/>
                </a:cxn>
                <a:cxn ang="0">
                  <a:pos x="879" y="180"/>
                </a:cxn>
                <a:cxn ang="0">
                  <a:pos x="904" y="148"/>
                </a:cxn>
                <a:cxn ang="0">
                  <a:pos x="932" y="124"/>
                </a:cxn>
                <a:cxn ang="0">
                  <a:pos x="960" y="97"/>
                </a:cxn>
                <a:cxn ang="0">
                  <a:pos x="977" y="73"/>
                </a:cxn>
                <a:cxn ang="0">
                  <a:pos x="1033" y="0"/>
                </a:cxn>
                <a:cxn ang="0">
                  <a:pos x="977" y="36"/>
                </a:cxn>
                <a:cxn ang="0">
                  <a:pos x="937" y="67"/>
                </a:cxn>
                <a:cxn ang="0">
                  <a:pos x="893" y="105"/>
                </a:cxn>
                <a:cxn ang="0">
                  <a:pos x="836" y="148"/>
                </a:cxn>
                <a:cxn ang="0">
                  <a:pos x="792" y="184"/>
                </a:cxn>
                <a:cxn ang="0">
                  <a:pos x="760" y="207"/>
                </a:cxn>
                <a:cxn ang="0">
                  <a:pos x="719" y="229"/>
                </a:cxn>
                <a:cxn ang="0">
                  <a:pos x="687" y="257"/>
                </a:cxn>
                <a:cxn ang="0">
                  <a:pos x="644" y="280"/>
                </a:cxn>
                <a:cxn ang="0">
                  <a:pos x="606" y="312"/>
                </a:cxn>
                <a:cxn ang="0">
                  <a:pos x="571" y="332"/>
                </a:cxn>
                <a:cxn ang="0">
                  <a:pos x="531" y="355"/>
                </a:cxn>
                <a:cxn ang="0">
                  <a:pos x="487" y="377"/>
                </a:cxn>
                <a:cxn ang="0">
                  <a:pos x="445" y="405"/>
                </a:cxn>
                <a:cxn ang="0">
                  <a:pos x="385" y="436"/>
                </a:cxn>
                <a:cxn ang="0">
                  <a:pos x="298" y="480"/>
                </a:cxn>
                <a:cxn ang="0">
                  <a:pos x="213" y="517"/>
                </a:cxn>
                <a:cxn ang="0">
                  <a:pos x="125" y="541"/>
                </a:cxn>
                <a:cxn ang="0">
                  <a:pos x="0" y="568"/>
                </a:cxn>
                <a:cxn ang="0">
                  <a:pos x="32" y="732"/>
                </a:cxn>
              </a:cxnLst>
              <a:rect l="txL" t="txT" r="txR" b="txB"/>
              <a:pathLst>
                <a:path w="295" h="188">
                  <a:moveTo>
                    <a:pt x="9" y="188"/>
                  </a:moveTo>
                  <a:lnTo>
                    <a:pt x="23" y="182"/>
                  </a:lnTo>
                  <a:lnTo>
                    <a:pt x="30" y="179"/>
                  </a:lnTo>
                  <a:lnTo>
                    <a:pt x="38" y="175"/>
                  </a:lnTo>
                  <a:lnTo>
                    <a:pt x="47" y="171"/>
                  </a:lnTo>
                  <a:lnTo>
                    <a:pt x="57" y="165"/>
                  </a:lnTo>
                  <a:lnTo>
                    <a:pt x="66" y="161"/>
                  </a:lnTo>
                  <a:lnTo>
                    <a:pt x="76" y="156"/>
                  </a:lnTo>
                  <a:lnTo>
                    <a:pt x="85" y="150"/>
                  </a:lnTo>
                  <a:lnTo>
                    <a:pt x="97" y="144"/>
                  </a:lnTo>
                  <a:lnTo>
                    <a:pt x="106" y="139"/>
                  </a:lnTo>
                  <a:lnTo>
                    <a:pt x="118" y="133"/>
                  </a:lnTo>
                  <a:lnTo>
                    <a:pt x="123" y="131"/>
                  </a:lnTo>
                  <a:lnTo>
                    <a:pt x="129" y="127"/>
                  </a:lnTo>
                  <a:lnTo>
                    <a:pt x="135" y="123"/>
                  </a:lnTo>
                  <a:lnTo>
                    <a:pt x="141" y="122"/>
                  </a:lnTo>
                  <a:lnTo>
                    <a:pt x="144" y="118"/>
                  </a:lnTo>
                  <a:lnTo>
                    <a:pt x="150" y="114"/>
                  </a:lnTo>
                  <a:lnTo>
                    <a:pt x="156" y="112"/>
                  </a:lnTo>
                  <a:lnTo>
                    <a:pt x="161" y="108"/>
                  </a:lnTo>
                  <a:lnTo>
                    <a:pt x="167" y="104"/>
                  </a:lnTo>
                  <a:lnTo>
                    <a:pt x="173" y="101"/>
                  </a:lnTo>
                  <a:lnTo>
                    <a:pt x="179" y="97"/>
                  </a:lnTo>
                  <a:lnTo>
                    <a:pt x="184" y="95"/>
                  </a:lnTo>
                  <a:lnTo>
                    <a:pt x="188" y="91"/>
                  </a:lnTo>
                  <a:lnTo>
                    <a:pt x="194" y="87"/>
                  </a:lnTo>
                  <a:lnTo>
                    <a:pt x="200" y="84"/>
                  </a:lnTo>
                  <a:lnTo>
                    <a:pt x="203" y="80"/>
                  </a:lnTo>
                  <a:lnTo>
                    <a:pt x="209" y="76"/>
                  </a:lnTo>
                  <a:lnTo>
                    <a:pt x="215" y="74"/>
                  </a:lnTo>
                  <a:lnTo>
                    <a:pt x="219" y="70"/>
                  </a:lnTo>
                  <a:lnTo>
                    <a:pt x="224" y="66"/>
                  </a:lnTo>
                  <a:lnTo>
                    <a:pt x="228" y="63"/>
                  </a:lnTo>
                  <a:lnTo>
                    <a:pt x="234" y="59"/>
                  </a:lnTo>
                  <a:lnTo>
                    <a:pt x="238" y="55"/>
                  </a:lnTo>
                  <a:lnTo>
                    <a:pt x="243" y="53"/>
                  </a:lnTo>
                  <a:lnTo>
                    <a:pt x="247" y="49"/>
                  </a:lnTo>
                  <a:lnTo>
                    <a:pt x="251" y="46"/>
                  </a:lnTo>
                  <a:lnTo>
                    <a:pt x="255" y="42"/>
                  </a:lnTo>
                  <a:lnTo>
                    <a:pt x="258" y="38"/>
                  </a:lnTo>
                  <a:lnTo>
                    <a:pt x="264" y="36"/>
                  </a:lnTo>
                  <a:lnTo>
                    <a:pt x="266" y="32"/>
                  </a:lnTo>
                  <a:lnTo>
                    <a:pt x="270" y="28"/>
                  </a:lnTo>
                  <a:lnTo>
                    <a:pt x="274" y="25"/>
                  </a:lnTo>
                  <a:lnTo>
                    <a:pt x="277" y="23"/>
                  </a:lnTo>
                  <a:lnTo>
                    <a:pt x="279" y="19"/>
                  </a:lnTo>
                  <a:lnTo>
                    <a:pt x="285" y="13"/>
                  </a:lnTo>
                  <a:lnTo>
                    <a:pt x="295" y="0"/>
                  </a:lnTo>
                  <a:lnTo>
                    <a:pt x="285" y="8"/>
                  </a:lnTo>
                  <a:lnTo>
                    <a:pt x="279" y="9"/>
                  </a:lnTo>
                  <a:lnTo>
                    <a:pt x="274" y="13"/>
                  </a:lnTo>
                  <a:lnTo>
                    <a:pt x="268" y="17"/>
                  </a:lnTo>
                  <a:lnTo>
                    <a:pt x="262" y="23"/>
                  </a:lnTo>
                  <a:lnTo>
                    <a:pt x="255" y="27"/>
                  </a:lnTo>
                  <a:lnTo>
                    <a:pt x="247" y="32"/>
                  </a:lnTo>
                  <a:lnTo>
                    <a:pt x="239" y="38"/>
                  </a:lnTo>
                  <a:lnTo>
                    <a:pt x="230" y="44"/>
                  </a:lnTo>
                  <a:lnTo>
                    <a:pt x="226" y="47"/>
                  </a:lnTo>
                  <a:lnTo>
                    <a:pt x="220" y="49"/>
                  </a:lnTo>
                  <a:lnTo>
                    <a:pt x="217" y="53"/>
                  </a:lnTo>
                  <a:lnTo>
                    <a:pt x="211" y="57"/>
                  </a:lnTo>
                  <a:lnTo>
                    <a:pt x="205" y="59"/>
                  </a:lnTo>
                  <a:lnTo>
                    <a:pt x="201" y="63"/>
                  </a:lnTo>
                  <a:lnTo>
                    <a:pt x="196" y="66"/>
                  </a:lnTo>
                  <a:lnTo>
                    <a:pt x="190" y="68"/>
                  </a:lnTo>
                  <a:lnTo>
                    <a:pt x="184" y="72"/>
                  </a:lnTo>
                  <a:lnTo>
                    <a:pt x="179" y="76"/>
                  </a:lnTo>
                  <a:lnTo>
                    <a:pt x="173" y="80"/>
                  </a:lnTo>
                  <a:lnTo>
                    <a:pt x="167" y="82"/>
                  </a:lnTo>
                  <a:lnTo>
                    <a:pt x="163" y="85"/>
                  </a:lnTo>
                  <a:lnTo>
                    <a:pt x="158" y="87"/>
                  </a:lnTo>
                  <a:lnTo>
                    <a:pt x="152" y="91"/>
                  </a:lnTo>
                  <a:lnTo>
                    <a:pt x="144" y="95"/>
                  </a:lnTo>
                  <a:lnTo>
                    <a:pt x="139" y="97"/>
                  </a:lnTo>
                  <a:lnTo>
                    <a:pt x="133" y="101"/>
                  </a:lnTo>
                  <a:lnTo>
                    <a:pt x="127" y="104"/>
                  </a:lnTo>
                  <a:lnTo>
                    <a:pt x="122" y="106"/>
                  </a:lnTo>
                  <a:lnTo>
                    <a:pt x="110" y="112"/>
                  </a:lnTo>
                  <a:lnTo>
                    <a:pt x="97" y="118"/>
                  </a:lnTo>
                  <a:lnTo>
                    <a:pt x="85" y="123"/>
                  </a:lnTo>
                  <a:lnTo>
                    <a:pt x="72" y="127"/>
                  </a:lnTo>
                  <a:lnTo>
                    <a:pt x="61" y="133"/>
                  </a:lnTo>
                  <a:lnTo>
                    <a:pt x="47" y="137"/>
                  </a:lnTo>
                  <a:lnTo>
                    <a:pt x="36" y="139"/>
                  </a:lnTo>
                  <a:lnTo>
                    <a:pt x="25" y="142"/>
                  </a:lnTo>
                  <a:lnTo>
                    <a:pt x="0" y="146"/>
                  </a:lnTo>
                  <a:lnTo>
                    <a:pt x="9" y="188"/>
                  </a:lnTo>
                  <a:close/>
                </a:path>
              </a:pathLst>
            </a:custGeom>
            <a:solidFill>
              <a:srgbClr val="000000">
                <a:alpha val="100000"/>
              </a:srgbClr>
            </a:solidFill>
            <a:ln w="9525">
              <a:noFill/>
            </a:ln>
          </p:spPr>
          <p:txBody>
            <a:bodyPr/>
            <a:p>
              <a:endParaRPr lang="zh-CN" altLang="en-US"/>
            </a:p>
          </p:txBody>
        </p:sp>
        <p:sp>
          <p:nvSpPr>
            <p:cNvPr id="84054" name="Freeform 121"/>
            <p:cNvSpPr/>
            <p:nvPr/>
          </p:nvSpPr>
          <p:spPr>
            <a:xfrm>
              <a:off x="4597" y="4338"/>
              <a:ext cx="466" cy="297"/>
            </a:xfrm>
            <a:custGeom>
              <a:avLst/>
              <a:gdLst>
                <a:gd name="txL" fmla="*/ 0 w 251"/>
                <a:gd name="txT" fmla="*/ 0 h 150"/>
                <a:gd name="txR" fmla="*/ 251 w 251"/>
                <a:gd name="txB" fmla="*/ 150 h 150"/>
              </a:gdLst>
              <a:ahLst/>
              <a:cxnLst>
                <a:cxn ang="0">
                  <a:pos x="7" y="428"/>
                </a:cxn>
                <a:cxn ang="0">
                  <a:pos x="865" y="0"/>
                </a:cxn>
                <a:cxn ang="0">
                  <a:pos x="865" y="8"/>
                </a:cxn>
                <a:cxn ang="0">
                  <a:pos x="852" y="24"/>
                </a:cxn>
                <a:cxn ang="0">
                  <a:pos x="828" y="48"/>
                </a:cxn>
                <a:cxn ang="0">
                  <a:pos x="813" y="59"/>
                </a:cxn>
                <a:cxn ang="0">
                  <a:pos x="800" y="75"/>
                </a:cxn>
                <a:cxn ang="0">
                  <a:pos x="780" y="99"/>
                </a:cxn>
                <a:cxn ang="0">
                  <a:pos x="761" y="113"/>
                </a:cxn>
                <a:cxn ang="0">
                  <a:pos x="733" y="133"/>
                </a:cxn>
                <a:cxn ang="0">
                  <a:pos x="707" y="156"/>
                </a:cxn>
                <a:cxn ang="0">
                  <a:pos x="683" y="180"/>
                </a:cxn>
                <a:cxn ang="0">
                  <a:pos x="655" y="204"/>
                </a:cxn>
                <a:cxn ang="0">
                  <a:pos x="641" y="208"/>
                </a:cxn>
                <a:cxn ang="0">
                  <a:pos x="624" y="224"/>
                </a:cxn>
                <a:cxn ang="0">
                  <a:pos x="611" y="232"/>
                </a:cxn>
                <a:cxn ang="0">
                  <a:pos x="589" y="248"/>
                </a:cxn>
                <a:cxn ang="0">
                  <a:pos x="576" y="263"/>
                </a:cxn>
                <a:cxn ang="0">
                  <a:pos x="559" y="279"/>
                </a:cxn>
                <a:cxn ang="0">
                  <a:pos x="544" y="283"/>
                </a:cxn>
                <a:cxn ang="0">
                  <a:pos x="524" y="297"/>
                </a:cxn>
                <a:cxn ang="0">
                  <a:pos x="503" y="305"/>
                </a:cxn>
                <a:cxn ang="0">
                  <a:pos x="486" y="321"/>
                </a:cxn>
                <a:cxn ang="0">
                  <a:pos x="472" y="337"/>
                </a:cxn>
                <a:cxn ang="0">
                  <a:pos x="451" y="352"/>
                </a:cxn>
                <a:cxn ang="0">
                  <a:pos x="431" y="356"/>
                </a:cxn>
                <a:cxn ang="0">
                  <a:pos x="414" y="372"/>
                </a:cxn>
                <a:cxn ang="0">
                  <a:pos x="386" y="388"/>
                </a:cxn>
                <a:cxn ang="0">
                  <a:pos x="366" y="404"/>
                </a:cxn>
                <a:cxn ang="0">
                  <a:pos x="349" y="412"/>
                </a:cxn>
                <a:cxn ang="0">
                  <a:pos x="327" y="428"/>
                </a:cxn>
                <a:cxn ang="0">
                  <a:pos x="306" y="440"/>
                </a:cxn>
                <a:cxn ang="0">
                  <a:pos x="282" y="447"/>
                </a:cxn>
                <a:cxn ang="0">
                  <a:pos x="262" y="463"/>
                </a:cxn>
                <a:cxn ang="0">
                  <a:pos x="234" y="479"/>
                </a:cxn>
                <a:cxn ang="0">
                  <a:pos x="217" y="487"/>
                </a:cxn>
                <a:cxn ang="0">
                  <a:pos x="189" y="501"/>
                </a:cxn>
                <a:cxn ang="0">
                  <a:pos x="169" y="505"/>
                </a:cxn>
                <a:cxn ang="0">
                  <a:pos x="145" y="521"/>
                </a:cxn>
                <a:cxn ang="0">
                  <a:pos x="100" y="545"/>
                </a:cxn>
                <a:cxn ang="0">
                  <a:pos x="45" y="568"/>
                </a:cxn>
                <a:cxn ang="0">
                  <a:pos x="0" y="588"/>
                </a:cxn>
                <a:cxn ang="0">
                  <a:pos x="7" y="428"/>
                </a:cxn>
                <a:cxn ang="0">
                  <a:pos x="7" y="428"/>
                </a:cxn>
              </a:cxnLst>
              <a:rect l="txL" t="txT" r="txR" b="txB"/>
              <a:pathLst>
                <a:path w="251" h="150">
                  <a:moveTo>
                    <a:pt x="2" y="109"/>
                  </a:moveTo>
                  <a:lnTo>
                    <a:pt x="251" y="0"/>
                  </a:lnTo>
                  <a:lnTo>
                    <a:pt x="251" y="2"/>
                  </a:lnTo>
                  <a:lnTo>
                    <a:pt x="247" y="6"/>
                  </a:lnTo>
                  <a:lnTo>
                    <a:pt x="240" y="12"/>
                  </a:lnTo>
                  <a:lnTo>
                    <a:pt x="236" y="15"/>
                  </a:lnTo>
                  <a:lnTo>
                    <a:pt x="232" y="19"/>
                  </a:lnTo>
                  <a:lnTo>
                    <a:pt x="226" y="25"/>
                  </a:lnTo>
                  <a:lnTo>
                    <a:pt x="221" y="29"/>
                  </a:lnTo>
                  <a:lnTo>
                    <a:pt x="213" y="34"/>
                  </a:lnTo>
                  <a:lnTo>
                    <a:pt x="205" y="40"/>
                  </a:lnTo>
                  <a:lnTo>
                    <a:pt x="198" y="46"/>
                  </a:lnTo>
                  <a:lnTo>
                    <a:pt x="190" y="52"/>
                  </a:lnTo>
                  <a:lnTo>
                    <a:pt x="186" y="53"/>
                  </a:lnTo>
                  <a:lnTo>
                    <a:pt x="181" y="57"/>
                  </a:lnTo>
                  <a:lnTo>
                    <a:pt x="177" y="59"/>
                  </a:lnTo>
                  <a:lnTo>
                    <a:pt x="171" y="63"/>
                  </a:lnTo>
                  <a:lnTo>
                    <a:pt x="167" y="67"/>
                  </a:lnTo>
                  <a:lnTo>
                    <a:pt x="162" y="71"/>
                  </a:lnTo>
                  <a:lnTo>
                    <a:pt x="158" y="72"/>
                  </a:lnTo>
                  <a:lnTo>
                    <a:pt x="152" y="76"/>
                  </a:lnTo>
                  <a:lnTo>
                    <a:pt x="146" y="78"/>
                  </a:lnTo>
                  <a:lnTo>
                    <a:pt x="141" y="82"/>
                  </a:lnTo>
                  <a:lnTo>
                    <a:pt x="137" y="86"/>
                  </a:lnTo>
                  <a:lnTo>
                    <a:pt x="131" y="90"/>
                  </a:lnTo>
                  <a:lnTo>
                    <a:pt x="125" y="91"/>
                  </a:lnTo>
                  <a:lnTo>
                    <a:pt x="120" y="95"/>
                  </a:lnTo>
                  <a:lnTo>
                    <a:pt x="112" y="99"/>
                  </a:lnTo>
                  <a:lnTo>
                    <a:pt x="106" y="103"/>
                  </a:lnTo>
                  <a:lnTo>
                    <a:pt x="101" y="105"/>
                  </a:lnTo>
                  <a:lnTo>
                    <a:pt x="95" y="109"/>
                  </a:lnTo>
                  <a:lnTo>
                    <a:pt x="89" y="112"/>
                  </a:lnTo>
                  <a:lnTo>
                    <a:pt x="82" y="114"/>
                  </a:lnTo>
                  <a:lnTo>
                    <a:pt x="76" y="118"/>
                  </a:lnTo>
                  <a:lnTo>
                    <a:pt x="68" y="122"/>
                  </a:lnTo>
                  <a:lnTo>
                    <a:pt x="63" y="124"/>
                  </a:lnTo>
                  <a:lnTo>
                    <a:pt x="55" y="128"/>
                  </a:lnTo>
                  <a:lnTo>
                    <a:pt x="49" y="129"/>
                  </a:lnTo>
                  <a:lnTo>
                    <a:pt x="42" y="133"/>
                  </a:lnTo>
                  <a:lnTo>
                    <a:pt x="29" y="139"/>
                  </a:lnTo>
                  <a:lnTo>
                    <a:pt x="13" y="145"/>
                  </a:lnTo>
                  <a:lnTo>
                    <a:pt x="0" y="150"/>
                  </a:lnTo>
                  <a:lnTo>
                    <a:pt x="2" y="109"/>
                  </a:lnTo>
                  <a:close/>
                </a:path>
              </a:pathLst>
            </a:custGeom>
            <a:solidFill>
              <a:srgbClr val="000000">
                <a:alpha val="100000"/>
              </a:srgbClr>
            </a:solidFill>
            <a:ln w="9525">
              <a:noFill/>
            </a:ln>
          </p:spPr>
          <p:txBody>
            <a:bodyPr/>
            <a:p>
              <a:endParaRPr lang="zh-CN" altLang="en-US"/>
            </a:p>
          </p:txBody>
        </p:sp>
        <p:sp>
          <p:nvSpPr>
            <p:cNvPr id="84055" name="Freeform 122"/>
            <p:cNvSpPr/>
            <p:nvPr/>
          </p:nvSpPr>
          <p:spPr>
            <a:xfrm>
              <a:off x="4324" y="4690"/>
              <a:ext cx="560" cy="498"/>
            </a:xfrm>
            <a:custGeom>
              <a:avLst/>
              <a:gdLst>
                <a:gd name="txL" fmla="*/ 0 w 300"/>
                <a:gd name="txT" fmla="*/ 0 h 251"/>
                <a:gd name="txR" fmla="*/ 300 w 300"/>
                <a:gd name="txB" fmla="*/ 251 h 251"/>
              </a:gdLst>
              <a:ahLst/>
              <a:cxnLst>
                <a:cxn ang="0">
                  <a:pos x="118" y="125"/>
                </a:cxn>
                <a:cxn ang="0">
                  <a:pos x="84" y="633"/>
                </a:cxn>
                <a:cxn ang="0">
                  <a:pos x="97" y="784"/>
                </a:cxn>
                <a:cxn ang="0">
                  <a:pos x="164" y="764"/>
                </a:cxn>
                <a:cxn ang="0">
                  <a:pos x="217" y="732"/>
                </a:cxn>
                <a:cxn ang="0">
                  <a:pos x="282" y="696"/>
                </a:cxn>
                <a:cxn ang="0">
                  <a:pos x="355" y="649"/>
                </a:cxn>
                <a:cxn ang="0">
                  <a:pos x="398" y="621"/>
                </a:cxn>
                <a:cxn ang="0">
                  <a:pos x="435" y="599"/>
                </a:cxn>
                <a:cxn ang="0">
                  <a:pos x="482" y="575"/>
                </a:cxn>
                <a:cxn ang="0">
                  <a:pos x="523" y="548"/>
                </a:cxn>
                <a:cxn ang="0">
                  <a:pos x="567" y="524"/>
                </a:cxn>
                <a:cxn ang="0">
                  <a:pos x="610" y="492"/>
                </a:cxn>
                <a:cxn ang="0">
                  <a:pos x="648" y="464"/>
                </a:cxn>
                <a:cxn ang="0">
                  <a:pos x="693" y="440"/>
                </a:cxn>
                <a:cxn ang="0">
                  <a:pos x="735" y="417"/>
                </a:cxn>
                <a:cxn ang="0">
                  <a:pos x="773" y="389"/>
                </a:cxn>
                <a:cxn ang="0">
                  <a:pos x="847" y="343"/>
                </a:cxn>
                <a:cxn ang="0">
                  <a:pos x="913" y="300"/>
                </a:cxn>
                <a:cxn ang="0">
                  <a:pos x="965" y="268"/>
                </a:cxn>
                <a:cxn ang="0">
                  <a:pos x="1010" y="240"/>
                </a:cxn>
                <a:cxn ang="0">
                  <a:pos x="1045" y="284"/>
                </a:cxn>
                <a:cxn ang="0">
                  <a:pos x="1006" y="315"/>
                </a:cxn>
                <a:cxn ang="0">
                  <a:pos x="958" y="351"/>
                </a:cxn>
                <a:cxn ang="0">
                  <a:pos x="900" y="397"/>
                </a:cxn>
                <a:cxn ang="0">
                  <a:pos x="868" y="417"/>
                </a:cxn>
                <a:cxn ang="0">
                  <a:pos x="825" y="448"/>
                </a:cxn>
                <a:cxn ang="0">
                  <a:pos x="788" y="476"/>
                </a:cxn>
                <a:cxn ang="0">
                  <a:pos x="745" y="508"/>
                </a:cxn>
                <a:cxn ang="0">
                  <a:pos x="700" y="540"/>
                </a:cxn>
                <a:cxn ang="0">
                  <a:pos x="655" y="567"/>
                </a:cxn>
                <a:cxn ang="0">
                  <a:pos x="610" y="599"/>
                </a:cxn>
                <a:cxn ang="0">
                  <a:pos x="562" y="633"/>
                </a:cxn>
                <a:cxn ang="0">
                  <a:pos x="515" y="665"/>
                </a:cxn>
                <a:cxn ang="0">
                  <a:pos x="470" y="700"/>
                </a:cxn>
                <a:cxn ang="0">
                  <a:pos x="422" y="732"/>
                </a:cxn>
                <a:cxn ang="0">
                  <a:pos x="383" y="764"/>
                </a:cxn>
                <a:cxn ang="0">
                  <a:pos x="338" y="792"/>
                </a:cxn>
                <a:cxn ang="0">
                  <a:pos x="297" y="823"/>
                </a:cxn>
                <a:cxn ang="0">
                  <a:pos x="250" y="847"/>
                </a:cxn>
                <a:cxn ang="0">
                  <a:pos x="213" y="873"/>
                </a:cxn>
                <a:cxn ang="0">
                  <a:pos x="146" y="921"/>
                </a:cxn>
                <a:cxn ang="0">
                  <a:pos x="84" y="956"/>
                </a:cxn>
                <a:cxn ang="0">
                  <a:pos x="45" y="980"/>
                </a:cxn>
                <a:cxn ang="0">
                  <a:pos x="0" y="0"/>
                </a:cxn>
                <a:cxn ang="0">
                  <a:pos x="125" y="24"/>
                </a:cxn>
              </a:cxnLst>
              <a:rect l="txL" t="txT" r="txR" b="txB"/>
              <a:pathLst>
                <a:path w="300" h="251">
                  <a:moveTo>
                    <a:pt x="36" y="6"/>
                  </a:moveTo>
                  <a:lnTo>
                    <a:pt x="34" y="32"/>
                  </a:lnTo>
                  <a:lnTo>
                    <a:pt x="28" y="95"/>
                  </a:lnTo>
                  <a:lnTo>
                    <a:pt x="24" y="161"/>
                  </a:lnTo>
                  <a:lnTo>
                    <a:pt x="24" y="186"/>
                  </a:lnTo>
                  <a:lnTo>
                    <a:pt x="28" y="199"/>
                  </a:lnTo>
                  <a:lnTo>
                    <a:pt x="42" y="196"/>
                  </a:lnTo>
                  <a:lnTo>
                    <a:pt x="47" y="194"/>
                  </a:lnTo>
                  <a:lnTo>
                    <a:pt x="55" y="190"/>
                  </a:lnTo>
                  <a:lnTo>
                    <a:pt x="62" y="186"/>
                  </a:lnTo>
                  <a:lnTo>
                    <a:pt x="72" y="180"/>
                  </a:lnTo>
                  <a:lnTo>
                    <a:pt x="81" y="177"/>
                  </a:lnTo>
                  <a:lnTo>
                    <a:pt x="91" y="171"/>
                  </a:lnTo>
                  <a:lnTo>
                    <a:pt x="102" y="165"/>
                  </a:lnTo>
                  <a:lnTo>
                    <a:pt x="108" y="161"/>
                  </a:lnTo>
                  <a:lnTo>
                    <a:pt x="114" y="158"/>
                  </a:lnTo>
                  <a:lnTo>
                    <a:pt x="119" y="156"/>
                  </a:lnTo>
                  <a:lnTo>
                    <a:pt x="125" y="152"/>
                  </a:lnTo>
                  <a:lnTo>
                    <a:pt x="133" y="148"/>
                  </a:lnTo>
                  <a:lnTo>
                    <a:pt x="138" y="146"/>
                  </a:lnTo>
                  <a:lnTo>
                    <a:pt x="144" y="142"/>
                  </a:lnTo>
                  <a:lnTo>
                    <a:pt x="150" y="139"/>
                  </a:lnTo>
                  <a:lnTo>
                    <a:pt x="156" y="135"/>
                  </a:lnTo>
                  <a:lnTo>
                    <a:pt x="163" y="133"/>
                  </a:lnTo>
                  <a:lnTo>
                    <a:pt x="169" y="129"/>
                  </a:lnTo>
                  <a:lnTo>
                    <a:pt x="175" y="125"/>
                  </a:lnTo>
                  <a:lnTo>
                    <a:pt x="180" y="121"/>
                  </a:lnTo>
                  <a:lnTo>
                    <a:pt x="186" y="118"/>
                  </a:lnTo>
                  <a:lnTo>
                    <a:pt x="194" y="116"/>
                  </a:lnTo>
                  <a:lnTo>
                    <a:pt x="199" y="112"/>
                  </a:lnTo>
                  <a:lnTo>
                    <a:pt x="205" y="108"/>
                  </a:lnTo>
                  <a:lnTo>
                    <a:pt x="211" y="106"/>
                  </a:lnTo>
                  <a:lnTo>
                    <a:pt x="216" y="102"/>
                  </a:lnTo>
                  <a:lnTo>
                    <a:pt x="222" y="99"/>
                  </a:lnTo>
                  <a:lnTo>
                    <a:pt x="233" y="93"/>
                  </a:lnTo>
                  <a:lnTo>
                    <a:pt x="243" y="87"/>
                  </a:lnTo>
                  <a:lnTo>
                    <a:pt x="252" y="82"/>
                  </a:lnTo>
                  <a:lnTo>
                    <a:pt x="262" y="76"/>
                  </a:lnTo>
                  <a:lnTo>
                    <a:pt x="270" y="72"/>
                  </a:lnTo>
                  <a:lnTo>
                    <a:pt x="277" y="68"/>
                  </a:lnTo>
                  <a:lnTo>
                    <a:pt x="283" y="64"/>
                  </a:lnTo>
                  <a:lnTo>
                    <a:pt x="290" y="61"/>
                  </a:lnTo>
                  <a:lnTo>
                    <a:pt x="294" y="59"/>
                  </a:lnTo>
                  <a:lnTo>
                    <a:pt x="300" y="72"/>
                  </a:lnTo>
                  <a:lnTo>
                    <a:pt x="298" y="74"/>
                  </a:lnTo>
                  <a:lnTo>
                    <a:pt x="289" y="80"/>
                  </a:lnTo>
                  <a:lnTo>
                    <a:pt x="283" y="83"/>
                  </a:lnTo>
                  <a:lnTo>
                    <a:pt x="275" y="89"/>
                  </a:lnTo>
                  <a:lnTo>
                    <a:pt x="268" y="95"/>
                  </a:lnTo>
                  <a:lnTo>
                    <a:pt x="258" y="101"/>
                  </a:lnTo>
                  <a:lnTo>
                    <a:pt x="252" y="104"/>
                  </a:lnTo>
                  <a:lnTo>
                    <a:pt x="249" y="106"/>
                  </a:lnTo>
                  <a:lnTo>
                    <a:pt x="243" y="110"/>
                  </a:lnTo>
                  <a:lnTo>
                    <a:pt x="237" y="114"/>
                  </a:lnTo>
                  <a:lnTo>
                    <a:pt x="232" y="118"/>
                  </a:lnTo>
                  <a:lnTo>
                    <a:pt x="226" y="121"/>
                  </a:lnTo>
                  <a:lnTo>
                    <a:pt x="220" y="125"/>
                  </a:lnTo>
                  <a:lnTo>
                    <a:pt x="214" y="129"/>
                  </a:lnTo>
                  <a:lnTo>
                    <a:pt x="207" y="133"/>
                  </a:lnTo>
                  <a:lnTo>
                    <a:pt x="201" y="137"/>
                  </a:lnTo>
                  <a:lnTo>
                    <a:pt x="195" y="140"/>
                  </a:lnTo>
                  <a:lnTo>
                    <a:pt x="188" y="144"/>
                  </a:lnTo>
                  <a:lnTo>
                    <a:pt x="182" y="148"/>
                  </a:lnTo>
                  <a:lnTo>
                    <a:pt x="175" y="152"/>
                  </a:lnTo>
                  <a:lnTo>
                    <a:pt x="169" y="158"/>
                  </a:lnTo>
                  <a:lnTo>
                    <a:pt x="161" y="161"/>
                  </a:lnTo>
                  <a:lnTo>
                    <a:pt x="156" y="165"/>
                  </a:lnTo>
                  <a:lnTo>
                    <a:pt x="148" y="169"/>
                  </a:lnTo>
                  <a:lnTo>
                    <a:pt x="142" y="173"/>
                  </a:lnTo>
                  <a:lnTo>
                    <a:pt x="135" y="178"/>
                  </a:lnTo>
                  <a:lnTo>
                    <a:pt x="129" y="182"/>
                  </a:lnTo>
                  <a:lnTo>
                    <a:pt x="121" y="186"/>
                  </a:lnTo>
                  <a:lnTo>
                    <a:pt x="116" y="190"/>
                  </a:lnTo>
                  <a:lnTo>
                    <a:pt x="110" y="194"/>
                  </a:lnTo>
                  <a:lnTo>
                    <a:pt x="102" y="197"/>
                  </a:lnTo>
                  <a:lnTo>
                    <a:pt x="97" y="201"/>
                  </a:lnTo>
                  <a:lnTo>
                    <a:pt x="91" y="205"/>
                  </a:lnTo>
                  <a:lnTo>
                    <a:pt x="85" y="209"/>
                  </a:lnTo>
                  <a:lnTo>
                    <a:pt x="78" y="213"/>
                  </a:lnTo>
                  <a:lnTo>
                    <a:pt x="72" y="215"/>
                  </a:lnTo>
                  <a:lnTo>
                    <a:pt x="66" y="218"/>
                  </a:lnTo>
                  <a:lnTo>
                    <a:pt x="61" y="222"/>
                  </a:lnTo>
                  <a:lnTo>
                    <a:pt x="51" y="228"/>
                  </a:lnTo>
                  <a:lnTo>
                    <a:pt x="42" y="234"/>
                  </a:lnTo>
                  <a:lnTo>
                    <a:pt x="32" y="237"/>
                  </a:lnTo>
                  <a:lnTo>
                    <a:pt x="24" y="243"/>
                  </a:lnTo>
                  <a:lnTo>
                    <a:pt x="17" y="245"/>
                  </a:lnTo>
                  <a:lnTo>
                    <a:pt x="13" y="249"/>
                  </a:lnTo>
                  <a:lnTo>
                    <a:pt x="5" y="251"/>
                  </a:lnTo>
                  <a:lnTo>
                    <a:pt x="0" y="0"/>
                  </a:lnTo>
                  <a:lnTo>
                    <a:pt x="36" y="6"/>
                  </a:lnTo>
                  <a:close/>
                </a:path>
              </a:pathLst>
            </a:custGeom>
            <a:solidFill>
              <a:srgbClr val="000000">
                <a:alpha val="100000"/>
              </a:srgbClr>
            </a:solidFill>
            <a:ln w="9525">
              <a:noFill/>
            </a:ln>
          </p:spPr>
          <p:txBody>
            <a:bodyPr/>
            <a:p>
              <a:endParaRPr lang="zh-CN" altLang="en-US"/>
            </a:p>
          </p:txBody>
        </p:sp>
        <p:sp>
          <p:nvSpPr>
            <p:cNvPr id="84056" name="Freeform 123"/>
            <p:cNvSpPr/>
            <p:nvPr/>
          </p:nvSpPr>
          <p:spPr>
            <a:xfrm>
              <a:off x="4044" y="4678"/>
              <a:ext cx="306" cy="410"/>
            </a:xfrm>
            <a:custGeom>
              <a:avLst/>
              <a:gdLst>
                <a:gd name="txL" fmla="*/ 0 w 165"/>
                <a:gd name="txT" fmla="*/ 0 h 209"/>
                <a:gd name="txR" fmla="*/ 165 w 165"/>
                <a:gd name="txB" fmla="*/ 209 h 209"/>
              </a:gdLst>
              <a:ahLst/>
              <a:cxnLst>
                <a:cxn ang="0">
                  <a:pos x="567" y="53"/>
                </a:cxn>
                <a:cxn ang="0">
                  <a:pos x="560" y="57"/>
                </a:cxn>
                <a:cxn ang="0">
                  <a:pos x="540" y="73"/>
                </a:cxn>
                <a:cxn ang="0">
                  <a:pos x="532" y="88"/>
                </a:cxn>
                <a:cxn ang="0">
                  <a:pos x="516" y="104"/>
                </a:cxn>
                <a:cxn ang="0">
                  <a:pos x="503" y="128"/>
                </a:cxn>
                <a:cxn ang="0">
                  <a:pos x="488" y="147"/>
                </a:cxn>
                <a:cxn ang="0">
                  <a:pos x="467" y="161"/>
                </a:cxn>
                <a:cxn ang="0">
                  <a:pos x="451" y="192"/>
                </a:cxn>
                <a:cxn ang="0">
                  <a:pos x="438" y="200"/>
                </a:cxn>
                <a:cxn ang="0">
                  <a:pos x="430" y="212"/>
                </a:cxn>
                <a:cxn ang="0">
                  <a:pos x="415" y="228"/>
                </a:cxn>
                <a:cxn ang="0">
                  <a:pos x="402" y="235"/>
                </a:cxn>
                <a:cxn ang="0">
                  <a:pos x="386" y="265"/>
                </a:cxn>
                <a:cxn ang="0">
                  <a:pos x="371" y="277"/>
                </a:cxn>
                <a:cxn ang="0">
                  <a:pos x="358" y="292"/>
                </a:cxn>
                <a:cxn ang="0">
                  <a:pos x="351" y="308"/>
                </a:cxn>
                <a:cxn ang="0">
                  <a:pos x="338" y="316"/>
                </a:cxn>
                <a:cxn ang="0">
                  <a:pos x="326" y="332"/>
                </a:cxn>
                <a:cxn ang="0">
                  <a:pos x="313" y="347"/>
                </a:cxn>
                <a:cxn ang="0">
                  <a:pos x="306" y="357"/>
                </a:cxn>
                <a:cxn ang="0">
                  <a:pos x="293" y="373"/>
                </a:cxn>
                <a:cxn ang="0">
                  <a:pos x="278" y="388"/>
                </a:cxn>
                <a:cxn ang="0">
                  <a:pos x="265" y="404"/>
                </a:cxn>
                <a:cxn ang="0">
                  <a:pos x="261" y="420"/>
                </a:cxn>
                <a:cxn ang="0">
                  <a:pos x="249" y="432"/>
                </a:cxn>
                <a:cxn ang="0">
                  <a:pos x="241" y="447"/>
                </a:cxn>
                <a:cxn ang="0">
                  <a:pos x="226" y="453"/>
                </a:cxn>
                <a:cxn ang="0">
                  <a:pos x="213" y="469"/>
                </a:cxn>
                <a:cxn ang="0">
                  <a:pos x="206" y="485"/>
                </a:cxn>
                <a:cxn ang="0">
                  <a:pos x="197" y="496"/>
                </a:cxn>
                <a:cxn ang="0">
                  <a:pos x="189" y="512"/>
                </a:cxn>
                <a:cxn ang="0">
                  <a:pos x="176" y="520"/>
                </a:cxn>
                <a:cxn ang="0">
                  <a:pos x="169" y="536"/>
                </a:cxn>
                <a:cxn ang="0">
                  <a:pos x="154" y="557"/>
                </a:cxn>
                <a:cxn ang="0">
                  <a:pos x="109" y="632"/>
                </a:cxn>
                <a:cxn ang="0">
                  <a:pos x="104" y="665"/>
                </a:cxn>
                <a:cxn ang="0">
                  <a:pos x="130" y="681"/>
                </a:cxn>
                <a:cxn ang="0">
                  <a:pos x="154" y="689"/>
                </a:cxn>
                <a:cxn ang="0">
                  <a:pos x="206" y="704"/>
                </a:cxn>
                <a:cxn ang="0">
                  <a:pos x="326" y="712"/>
                </a:cxn>
                <a:cxn ang="0">
                  <a:pos x="443" y="704"/>
                </a:cxn>
                <a:cxn ang="0">
                  <a:pos x="567" y="696"/>
                </a:cxn>
                <a:cxn ang="0">
                  <a:pos x="567" y="716"/>
                </a:cxn>
                <a:cxn ang="0">
                  <a:pos x="560" y="753"/>
                </a:cxn>
                <a:cxn ang="0">
                  <a:pos x="547" y="789"/>
                </a:cxn>
                <a:cxn ang="0">
                  <a:pos x="540" y="804"/>
                </a:cxn>
                <a:cxn ang="0">
                  <a:pos x="76" y="753"/>
                </a:cxn>
                <a:cxn ang="0">
                  <a:pos x="0" y="673"/>
                </a:cxn>
                <a:cxn ang="0">
                  <a:pos x="458" y="0"/>
                </a:cxn>
                <a:cxn ang="0">
                  <a:pos x="567" y="53"/>
                </a:cxn>
                <a:cxn ang="0">
                  <a:pos x="567" y="53"/>
                </a:cxn>
              </a:cxnLst>
              <a:rect l="txL" t="txT" r="txR" b="txB"/>
              <a:pathLst>
                <a:path w="165" h="209">
                  <a:moveTo>
                    <a:pt x="165" y="14"/>
                  </a:moveTo>
                  <a:lnTo>
                    <a:pt x="163" y="15"/>
                  </a:lnTo>
                  <a:lnTo>
                    <a:pt x="157" y="19"/>
                  </a:lnTo>
                  <a:lnTo>
                    <a:pt x="155" y="23"/>
                  </a:lnTo>
                  <a:lnTo>
                    <a:pt x="150" y="27"/>
                  </a:lnTo>
                  <a:lnTo>
                    <a:pt x="146" y="33"/>
                  </a:lnTo>
                  <a:lnTo>
                    <a:pt x="142" y="38"/>
                  </a:lnTo>
                  <a:lnTo>
                    <a:pt x="136" y="42"/>
                  </a:lnTo>
                  <a:lnTo>
                    <a:pt x="131" y="50"/>
                  </a:lnTo>
                  <a:lnTo>
                    <a:pt x="127" y="52"/>
                  </a:lnTo>
                  <a:lnTo>
                    <a:pt x="125" y="55"/>
                  </a:lnTo>
                  <a:lnTo>
                    <a:pt x="121" y="59"/>
                  </a:lnTo>
                  <a:lnTo>
                    <a:pt x="117" y="61"/>
                  </a:lnTo>
                  <a:lnTo>
                    <a:pt x="112" y="69"/>
                  </a:lnTo>
                  <a:lnTo>
                    <a:pt x="108" y="72"/>
                  </a:lnTo>
                  <a:lnTo>
                    <a:pt x="104" y="76"/>
                  </a:lnTo>
                  <a:lnTo>
                    <a:pt x="102" y="80"/>
                  </a:lnTo>
                  <a:lnTo>
                    <a:pt x="98" y="82"/>
                  </a:lnTo>
                  <a:lnTo>
                    <a:pt x="95" y="86"/>
                  </a:lnTo>
                  <a:lnTo>
                    <a:pt x="91" y="90"/>
                  </a:lnTo>
                  <a:lnTo>
                    <a:pt x="89" y="93"/>
                  </a:lnTo>
                  <a:lnTo>
                    <a:pt x="85" y="97"/>
                  </a:lnTo>
                  <a:lnTo>
                    <a:pt x="81" y="101"/>
                  </a:lnTo>
                  <a:lnTo>
                    <a:pt x="77" y="105"/>
                  </a:lnTo>
                  <a:lnTo>
                    <a:pt x="76" y="109"/>
                  </a:lnTo>
                  <a:lnTo>
                    <a:pt x="72" y="112"/>
                  </a:lnTo>
                  <a:lnTo>
                    <a:pt x="70" y="116"/>
                  </a:lnTo>
                  <a:lnTo>
                    <a:pt x="66" y="118"/>
                  </a:lnTo>
                  <a:lnTo>
                    <a:pt x="62" y="122"/>
                  </a:lnTo>
                  <a:lnTo>
                    <a:pt x="60" y="126"/>
                  </a:lnTo>
                  <a:lnTo>
                    <a:pt x="57" y="129"/>
                  </a:lnTo>
                  <a:lnTo>
                    <a:pt x="55" y="133"/>
                  </a:lnTo>
                  <a:lnTo>
                    <a:pt x="51" y="135"/>
                  </a:lnTo>
                  <a:lnTo>
                    <a:pt x="49" y="139"/>
                  </a:lnTo>
                  <a:lnTo>
                    <a:pt x="45" y="145"/>
                  </a:lnTo>
                  <a:lnTo>
                    <a:pt x="32" y="164"/>
                  </a:lnTo>
                  <a:lnTo>
                    <a:pt x="30" y="173"/>
                  </a:lnTo>
                  <a:lnTo>
                    <a:pt x="38" y="177"/>
                  </a:lnTo>
                  <a:lnTo>
                    <a:pt x="45" y="179"/>
                  </a:lnTo>
                  <a:lnTo>
                    <a:pt x="60" y="183"/>
                  </a:lnTo>
                  <a:lnTo>
                    <a:pt x="95" y="185"/>
                  </a:lnTo>
                  <a:lnTo>
                    <a:pt x="129" y="183"/>
                  </a:lnTo>
                  <a:lnTo>
                    <a:pt x="165" y="181"/>
                  </a:lnTo>
                  <a:lnTo>
                    <a:pt x="165" y="186"/>
                  </a:lnTo>
                  <a:lnTo>
                    <a:pt x="163" y="196"/>
                  </a:lnTo>
                  <a:lnTo>
                    <a:pt x="159" y="205"/>
                  </a:lnTo>
                  <a:lnTo>
                    <a:pt x="157" y="209"/>
                  </a:lnTo>
                  <a:lnTo>
                    <a:pt x="22" y="196"/>
                  </a:lnTo>
                  <a:lnTo>
                    <a:pt x="0" y="175"/>
                  </a:lnTo>
                  <a:lnTo>
                    <a:pt x="133" y="0"/>
                  </a:lnTo>
                  <a:lnTo>
                    <a:pt x="165" y="14"/>
                  </a:lnTo>
                  <a:close/>
                </a:path>
              </a:pathLst>
            </a:custGeom>
            <a:solidFill>
              <a:srgbClr val="000000">
                <a:alpha val="100000"/>
              </a:srgbClr>
            </a:solidFill>
            <a:ln w="9525">
              <a:noFill/>
            </a:ln>
          </p:spPr>
          <p:txBody>
            <a:bodyPr/>
            <a:p>
              <a:endParaRPr lang="zh-CN" altLang="en-US"/>
            </a:p>
          </p:txBody>
        </p:sp>
        <p:sp>
          <p:nvSpPr>
            <p:cNvPr id="84057" name="Freeform 124"/>
            <p:cNvSpPr/>
            <p:nvPr/>
          </p:nvSpPr>
          <p:spPr>
            <a:xfrm>
              <a:off x="4746" y="4646"/>
              <a:ext cx="937" cy="280"/>
            </a:xfrm>
            <a:custGeom>
              <a:avLst/>
              <a:gdLst>
                <a:gd name="txL" fmla="*/ 0 w 502"/>
                <a:gd name="txT" fmla="*/ 0 h 143"/>
                <a:gd name="txR" fmla="*/ 502 w 502"/>
                <a:gd name="txB" fmla="*/ 143 h 143"/>
              </a:gdLst>
              <a:ahLst/>
              <a:cxnLst>
                <a:cxn ang="0">
                  <a:pos x="1708" y="0"/>
                </a:cxn>
                <a:cxn ang="0">
                  <a:pos x="1749" y="137"/>
                </a:cxn>
                <a:cxn ang="0">
                  <a:pos x="1741" y="145"/>
                </a:cxn>
                <a:cxn ang="0">
                  <a:pos x="1700" y="168"/>
                </a:cxn>
                <a:cxn ang="0">
                  <a:pos x="1684" y="176"/>
                </a:cxn>
                <a:cxn ang="0">
                  <a:pos x="1648" y="188"/>
                </a:cxn>
                <a:cxn ang="0">
                  <a:pos x="1616" y="211"/>
                </a:cxn>
                <a:cxn ang="0">
                  <a:pos x="1575" y="227"/>
                </a:cxn>
                <a:cxn ang="0">
                  <a:pos x="1529" y="249"/>
                </a:cxn>
                <a:cxn ang="0">
                  <a:pos x="1484" y="260"/>
                </a:cxn>
                <a:cxn ang="0">
                  <a:pos x="1435" y="284"/>
                </a:cxn>
                <a:cxn ang="0">
                  <a:pos x="1383" y="307"/>
                </a:cxn>
                <a:cxn ang="0">
                  <a:pos x="1323" y="329"/>
                </a:cxn>
                <a:cxn ang="0">
                  <a:pos x="1266" y="349"/>
                </a:cxn>
                <a:cxn ang="0">
                  <a:pos x="1206" y="372"/>
                </a:cxn>
                <a:cxn ang="0">
                  <a:pos x="1139" y="403"/>
                </a:cxn>
                <a:cxn ang="0">
                  <a:pos x="1073" y="413"/>
                </a:cxn>
                <a:cxn ang="0">
                  <a:pos x="1000" y="437"/>
                </a:cxn>
                <a:cxn ang="0">
                  <a:pos x="933" y="460"/>
                </a:cxn>
                <a:cxn ang="0">
                  <a:pos x="860" y="476"/>
                </a:cxn>
                <a:cxn ang="0">
                  <a:pos x="788" y="495"/>
                </a:cxn>
                <a:cxn ang="0">
                  <a:pos x="715" y="509"/>
                </a:cxn>
                <a:cxn ang="0">
                  <a:pos x="640" y="525"/>
                </a:cxn>
                <a:cxn ang="0">
                  <a:pos x="567" y="533"/>
                </a:cxn>
                <a:cxn ang="0">
                  <a:pos x="426" y="548"/>
                </a:cxn>
                <a:cxn ang="0">
                  <a:pos x="278" y="548"/>
                </a:cxn>
                <a:cxn ang="0">
                  <a:pos x="140" y="540"/>
                </a:cxn>
                <a:cxn ang="0">
                  <a:pos x="0" y="509"/>
                </a:cxn>
                <a:cxn ang="0">
                  <a:pos x="164" y="407"/>
                </a:cxn>
                <a:cxn ang="0">
                  <a:pos x="1238" y="257"/>
                </a:cxn>
                <a:cxn ang="0">
                  <a:pos x="1271" y="241"/>
                </a:cxn>
                <a:cxn ang="0">
                  <a:pos x="1303" y="227"/>
                </a:cxn>
                <a:cxn ang="0">
                  <a:pos x="1338" y="211"/>
                </a:cxn>
                <a:cxn ang="0">
                  <a:pos x="1370" y="204"/>
                </a:cxn>
                <a:cxn ang="0">
                  <a:pos x="1396" y="188"/>
                </a:cxn>
                <a:cxn ang="0">
                  <a:pos x="1424" y="176"/>
                </a:cxn>
                <a:cxn ang="0">
                  <a:pos x="1476" y="153"/>
                </a:cxn>
                <a:cxn ang="0">
                  <a:pos x="1516" y="131"/>
                </a:cxn>
                <a:cxn ang="0">
                  <a:pos x="1557" y="112"/>
                </a:cxn>
                <a:cxn ang="0">
                  <a:pos x="1588" y="88"/>
                </a:cxn>
                <a:cxn ang="0">
                  <a:pos x="1624" y="72"/>
                </a:cxn>
                <a:cxn ang="0">
                  <a:pos x="1641" y="57"/>
                </a:cxn>
                <a:cxn ang="0">
                  <a:pos x="1661" y="43"/>
                </a:cxn>
                <a:cxn ang="0">
                  <a:pos x="1689" y="23"/>
                </a:cxn>
                <a:cxn ang="0">
                  <a:pos x="1708" y="0"/>
                </a:cxn>
                <a:cxn ang="0">
                  <a:pos x="1708" y="0"/>
                </a:cxn>
              </a:cxnLst>
              <a:rect l="txL" t="txT" r="txR" b="txB"/>
              <a:pathLst>
                <a:path w="502" h="143">
                  <a:moveTo>
                    <a:pt x="490" y="0"/>
                  </a:moveTo>
                  <a:lnTo>
                    <a:pt x="502" y="36"/>
                  </a:lnTo>
                  <a:lnTo>
                    <a:pt x="500" y="38"/>
                  </a:lnTo>
                  <a:lnTo>
                    <a:pt x="488" y="44"/>
                  </a:lnTo>
                  <a:lnTo>
                    <a:pt x="483" y="46"/>
                  </a:lnTo>
                  <a:lnTo>
                    <a:pt x="473" y="49"/>
                  </a:lnTo>
                  <a:lnTo>
                    <a:pt x="464" y="55"/>
                  </a:lnTo>
                  <a:lnTo>
                    <a:pt x="452" y="59"/>
                  </a:lnTo>
                  <a:lnTo>
                    <a:pt x="439" y="65"/>
                  </a:lnTo>
                  <a:lnTo>
                    <a:pt x="426" y="68"/>
                  </a:lnTo>
                  <a:lnTo>
                    <a:pt x="412" y="74"/>
                  </a:lnTo>
                  <a:lnTo>
                    <a:pt x="397" y="80"/>
                  </a:lnTo>
                  <a:lnTo>
                    <a:pt x="380" y="86"/>
                  </a:lnTo>
                  <a:lnTo>
                    <a:pt x="363" y="91"/>
                  </a:lnTo>
                  <a:lnTo>
                    <a:pt x="346" y="97"/>
                  </a:lnTo>
                  <a:lnTo>
                    <a:pt x="327" y="105"/>
                  </a:lnTo>
                  <a:lnTo>
                    <a:pt x="308" y="108"/>
                  </a:lnTo>
                  <a:lnTo>
                    <a:pt x="287" y="114"/>
                  </a:lnTo>
                  <a:lnTo>
                    <a:pt x="268" y="120"/>
                  </a:lnTo>
                  <a:lnTo>
                    <a:pt x="247" y="124"/>
                  </a:lnTo>
                  <a:lnTo>
                    <a:pt x="226" y="129"/>
                  </a:lnTo>
                  <a:lnTo>
                    <a:pt x="205" y="133"/>
                  </a:lnTo>
                  <a:lnTo>
                    <a:pt x="184" y="137"/>
                  </a:lnTo>
                  <a:lnTo>
                    <a:pt x="163" y="139"/>
                  </a:lnTo>
                  <a:lnTo>
                    <a:pt x="122" y="143"/>
                  </a:lnTo>
                  <a:lnTo>
                    <a:pt x="80" y="143"/>
                  </a:lnTo>
                  <a:lnTo>
                    <a:pt x="40" y="141"/>
                  </a:lnTo>
                  <a:lnTo>
                    <a:pt x="0" y="133"/>
                  </a:lnTo>
                  <a:lnTo>
                    <a:pt x="47" y="106"/>
                  </a:lnTo>
                  <a:lnTo>
                    <a:pt x="355" y="67"/>
                  </a:lnTo>
                  <a:lnTo>
                    <a:pt x="365" y="63"/>
                  </a:lnTo>
                  <a:lnTo>
                    <a:pt x="374" y="59"/>
                  </a:lnTo>
                  <a:lnTo>
                    <a:pt x="384" y="55"/>
                  </a:lnTo>
                  <a:lnTo>
                    <a:pt x="393" y="53"/>
                  </a:lnTo>
                  <a:lnTo>
                    <a:pt x="401" y="49"/>
                  </a:lnTo>
                  <a:lnTo>
                    <a:pt x="409" y="46"/>
                  </a:lnTo>
                  <a:lnTo>
                    <a:pt x="424" y="40"/>
                  </a:lnTo>
                  <a:lnTo>
                    <a:pt x="435" y="34"/>
                  </a:lnTo>
                  <a:lnTo>
                    <a:pt x="447" y="29"/>
                  </a:lnTo>
                  <a:lnTo>
                    <a:pt x="456" y="23"/>
                  </a:lnTo>
                  <a:lnTo>
                    <a:pt x="466" y="19"/>
                  </a:lnTo>
                  <a:lnTo>
                    <a:pt x="471" y="15"/>
                  </a:lnTo>
                  <a:lnTo>
                    <a:pt x="477" y="11"/>
                  </a:lnTo>
                  <a:lnTo>
                    <a:pt x="485" y="6"/>
                  </a:lnTo>
                  <a:lnTo>
                    <a:pt x="490" y="0"/>
                  </a:lnTo>
                  <a:close/>
                </a:path>
              </a:pathLst>
            </a:custGeom>
            <a:solidFill>
              <a:srgbClr val="000000">
                <a:alpha val="100000"/>
              </a:srgbClr>
            </a:solidFill>
            <a:ln w="9525">
              <a:noFill/>
            </a:ln>
          </p:spPr>
          <p:txBody>
            <a:bodyPr/>
            <a:p>
              <a:endParaRPr lang="zh-CN" altLang="en-US"/>
            </a:p>
          </p:txBody>
        </p:sp>
        <p:sp>
          <p:nvSpPr>
            <p:cNvPr id="84058" name="Freeform 125"/>
            <p:cNvSpPr/>
            <p:nvPr/>
          </p:nvSpPr>
          <p:spPr>
            <a:xfrm>
              <a:off x="4462" y="4773"/>
              <a:ext cx="1079" cy="580"/>
            </a:xfrm>
            <a:custGeom>
              <a:avLst/>
              <a:gdLst>
                <a:gd name="txL" fmla="*/ 0 w 578"/>
                <a:gd name="txT" fmla="*/ 0 h 292"/>
                <a:gd name="txR" fmla="*/ 578 w 578"/>
                <a:gd name="txB" fmla="*/ 292 h 292"/>
              </a:gdLst>
              <a:ahLst/>
              <a:cxnLst>
                <a:cxn ang="0">
                  <a:pos x="0" y="1077"/>
                </a:cxn>
                <a:cxn ang="0">
                  <a:pos x="105" y="1100"/>
                </a:cxn>
                <a:cxn ang="0">
                  <a:pos x="278" y="1132"/>
                </a:cxn>
                <a:cxn ang="0">
                  <a:pos x="515" y="1152"/>
                </a:cxn>
                <a:cxn ang="0">
                  <a:pos x="965" y="1144"/>
                </a:cxn>
                <a:cxn ang="0">
                  <a:pos x="1310" y="1100"/>
                </a:cxn>
                <a:cxn ang="0">
                  <a:pos x="1484" y="1061"/>
                </a:cxn>
                <a:cxn ang="0">
                  <a:pos x="1617" y="1017"/>
                </a:cxn>
                <a:cxn ang="0">
                  <a:pos x="1708" y="987"/>
                </a:cxn>
                <a:cxn ang="0">
                  <a:pos x="1794" y="951"/>
                </a:cxn>
                <a:cxn ang="0">
                  <a:pos x="1882" y="912"/>
                </a:cxn>
                <a:cxn ang="0">
                  <a:pos x="1966" y="876"/>
                </a:cxn>
                <a:cxn ang="0">
                  <a:pos x="2007" y="461"/>
                </a:cxn>
                <a:cxn ang="0">
                  <a:pos x="1986" y="169"/>
                </a:cxn>
                <a:cxn ang="0">
                  <a:pos x="1966" y="68"/>
                </a:cxn>
                <a:cxn ang="0">
                  <a:pos x="1941" y="0"/>
                </a:cxn>
                <a:cxn ang="0">
                  <a:pos x="1949" y="725"/>
                </a:cxn>
                <a:cxn ang="0">
                  <a:pos x="1906" y="757"/>
                </a:cxn>
                <a:cxn ang="0">
                  <a:pos x="1841" y="793"/>
                </a:cxn>
                <a:cxn ang="0">
                  <a:pos x="1766" y="824"/>
                </a:cxn>
                <a:cxn ang="0">
                  <a:pos x="1708" y="852"/>
                </a:cxn>
                <a:cxn ang="0">
                  <a:pos x="1641" y="876"/>
                </a:cxn>
                <a:cxn ang="0">
                  <a:pos x="1576" y="908"/>
                </a:cxn>
                <a:cxn ang="0">
                  <a:pos x="1495" y="928"/>
                </a:cxn>
                <a:cxn ang="0">
                  <a:pos x="1419" y="951"/>
                </a:cxn>
                <a:cxn ang="0">
                  <a:pos x="1286" y="987"/>
                </a:cxn>
                <a:cxn ang="0">
                  <a:pos x="1086" y="1017"/>
                </a:cxn>
                <a:cxn ang="0">
                  <a:pos x="603" y="1049"/>
                </a:cxn>
                <a:cxn ang="0">
                  <a:pos x="112" y="1049"/>
                </a:cxn>
                <a:cxn ang="0">
                  <a:pos x="52" y="1017"/>
                </a:cxn>
                <a:cxn ang="0">
                  <a:pos x="52" y="576"/>
                </a:cxn>
                <a:cxn ang="0">
                  <a:pos x="0" y="644"/>
                </a:cxn>
              </a:cxnLst>
              <a:rect l="txL" t="txT" r="txR" b="txB"/>
              <a:pathLst>
                <a:path w="578" h="292">
                  <a:moveTo>
                    <a:pt x="0" y="163"/>
                  </a:moveTo>
                  <a:lnTo>
                    <a:pt x="0" y="273"/>
                  </a:lnTo>
                  <a:lnTo>
                    <a:pt x="13" y="277"/>
                  </a:lnTo>
                  <a:lnTo>
                    <a:pt x="30" y="279"/>
                  </a:lnTo>
                  <a:lnTo>
                    <a:pt x="53" y="283"/>
                  </a:lnTo>
                  <a:lnTo>
                    <a:pt x="80" y="287"/>
                  </a:lnTo>
                  <a:lnTo>
                    <a:pt x="112" y="288"/>
                  </a:lnTo>
                  <a:lnTo>
                    <a:pt x="148" y="292"/>
                  </a:lnTo>
                  <a:lnTo>
                    <a:pt x="190" y="292"/>
                  </a:lnTo>
                  <a:lnTo>
                    <a:pt x="277" y="290"/>
                  </a:lnTo>
                  <a:lnTo>
                    <a:pt x="327" y="287"/>
                  </a:lnTo>
                  <a:lnTo>
                    <a:pt x="376" y="279"/>
                  </a:lnTo>
                  <a:lnTo>
                    <a:pt x="401" y="273"/>
                  </a:lnTo>
                  <a:lnTo>
                    <a:pt x="426" y="269"/>
                  </a:lnTo>
                  <a:lnTo>
                    <a:pt x="452" y="262"/>
                  </a:lnTo>
                  <a:lnTo>
                    <a:pt x="464" y="258"/>
                  </a:lnTo>
                  <a:lnTo>
                    <a:pt x="477" y="254"/>
                  </a:lnTo>
                  <a:lnTo>
                    <a:pt x="490" y="250"/>
                  </a:lnTo>
                  <a:lnTo>
                    <a:pt x="502" y="247"/>
                  </a:lnTo>
                  <a:lnTo>
                    <a:pt x="515" y="241"/>
                  </a:lnTo>
                  <a:lnTo>
                    <a:pt x="528" y="237"/>
                  </a:lnTo>
                  <a:lnTo>
                    <a:pt x="540" y="231"/>
                  </a:lnTo>
                  <a:lnTo>
                    <a:pt x="553" y="228"/>
                  </a:lnTo>
                  <a:lnTo>
                    <a:pt x="564" y="222"/>
                  </a:lnTo>
                  <a:lnTo>
                    <a:pt x="578" y="214"/>
                  </a:lnTo>
                  <a:lnTo>
                    <a:pt x="576" y="117"/>
                  </a:lnTo>
                  <a:lnTo>
                    <a:pt x="574" y="78"/>
                  </a:lnTo>
                  <a:lnTo>
                    <a:pt x="570" y="43"/>
                  </a:lnTo>
                  <a:lnTo>
                    <a:pt x="568" y="28"/>
                  </a:lnTo>
                  <a:lnTo>
                    <a:pt x="564" y="17"/>
                  </a:lnTo>
                  <a:lnTo>
                    <a:pt x="561" y="5"/>
                  </a:lnTo>
                  <a:lnTo>
                    <a:pt x="557" y="0"/>
                  </a:lnTo>
                  <a:lnTo>
                    <a:pt x="513" y="9"/>
                  </a:lnTo>
                  <a:lnTo>
                    <a:pt x="559" y="184"/>
                  </a:lnTo>
                  <a:lnTo>
                    <a:pt x="555" y="188"/>
                  </a:lnTo>
                  <a:lnTo>
                    <a:pt x="547" y="192"/>
                  </a:lnTo>
                  <a:lnTo>
                    <a:pt x="538" y="195"/>
                  </a:lnTo>
                  <a:lnTo>
                    <a:pt x="528" y="201"/>
                  </a:lnTo>
                  <a:lnTo>
                    <a:pt x="513" y="207"/>
                  </a:lnTo>
                  <a:lnTo>
                    <a:pt x="507" y="209"/>
                  </a:lnTo>
                  <a:lnTo>
                    <a:pt x="498" y="212"/>
                  </a:lnTo>
                  <a:lnTo>
                    <a:pt x="490" y="216"/>
                  </a:lnTo>
                  <a:lnTo>
                    <a:pt x="481" y="218"/>
                  </a:lnTo>
                  <a:lnTo>
                    <a:pt x="471" y="222"/>
                  </a:lnTo>
                  <a:lnTo>
                    <a:pt x="462" y="226"/>
                  </a:lnTo>
                  <a:lnTo>
                    <a:pt x="452" y="230"/>
                  </a:lnTo>
                  <a:lnTo>
                    <a:pt x="441" y="233"/>
                  </a:lnTo>
                  <a:lnTo>
                    <a:pt x="429" y="235"/>
                  </a:lnTo>
                  <a:lnTo>
                    <a:pt x="418" y="239"/>
                  </a:lnTo>
                  <a:lnTo>
                    <a:pt x="407" y="241"/>
                  </a:lnTo>
                  <a:lnTo>
                    <a:pt x="393" y="245"/>
                  </a:lnTo>
                  <a:lnTo>
                    <a:pt x="369" y="250"/>
                  </a:lnTo>
                  <a:lnTo>
                    <a:pt x="340" y="254"/>
                  </a:lnTo>
                  <a:lnTo>
                    <a:pt x="312" y="258"/>
                  </a:lnTo>
                  <a:lnTo>
                    <a:pt x="283" y="260"/>
                  </a:lnTo>
                  <a:lnTo>
                    <a:pt x="173" y="266"/>
                  </a:lnTo>
                  <a:lnTo>
                    <a:pt x="87" y="268"/>
                  </a:lnTo>
                  <a:lnTo>
                    <a:pt x="32" y="266"/>
                  </a:lnTo>
                  <a:lnTo>
                    <a:pt x="19" y="262"/>
                  </a:lnTo>
                  <a:lnTo>
                    <a:pt x="15" y="258"/>
                  </a:lnTo>
                  <a:lnTo>
                    <a:pt x="13" y="256"/>
                  </a:lnTo>
                  <a:lnTo>
                    <a:pt x="15" y="146"/>
                  </a:lnTo>
                  <a:lnTo>
                    <a:pt x="0" y="163"/>
                  </a:lnTo>
                  <a:close/>
                </a:path>
              </a:pathLst>
            </a:custGeom>
            <a:solidFill>
              <a:srgbClr val="000000">
                <a:alpha val="100000"/>
              </a:srgbClr>
            </a:solidFill>
            <a:ln w="9525">
              <a:noFill/>
            </a:ln>
          </p:spPr>
          <p:txBody>
            <a:bodyPr/>
            <a:p>
              <a:endParaRPr lang="zh-CN" altLang="en-US"/>
            </a:p>
          </p:txBody>
        </p:sp>
        <p:sp>
          <p:nvSpPr>
            <p:cNvPr id="84059" name="Freeform 126"/>
            <p:cNvSpPr/>
            <p:nvPr/>
          </p:nvSpPr>
          <p:spPr>
            <a:xfrm>
              <a:off x="4892" y="4867"/>
              <a:ext cx="81" cy="443"/>
            </a:xfrm>
            <a:custGeom>
              <a:avLst/>
              <a:gdLst>
                <a:gd name="txL" fmla="*/ 0 w 44"/>
                <a:gd name="txT" fmla="*/ 0 h 224"/>
                <a:gd name="txR" fmla="*/ 44 w 44"/>
                <a:gd name="txB" fmla="*/ 224 h 224"/>
              </a:gdLst>
              <a:ahLst/>
              <a:cxnLst>
                <a:cxn ang="0">
                  <a:pos x="0" y="51"/>
                </a:cxn>
                <a:cxn ang="0">
                  <a:pos x="13" y="164"/>
                </a:cxn>
                <a:cxn ang="0">
                  <a:pos x="31" y="281"/>
                </a:cxn>
                <a:cxn ang="0">
                  <a:pos x="44" y="423"/>
                </a:cxn>
                <a:cxn ang="0">
                  <a:pos x="72" y="700"/>
                </a:cxn>
                <a:cxn ang="0">
                  <a:pos x="77" y="864"/>
                </a:cxn>
                <a:cxn ang="0">
                  <a:pos x="77" y="876"/>
                </a:cxn>
                <a:cxn ang="0">
                  <a:pos x="101" y="876"/>
                </a:cxn>
                <a:cxn ang="0">
                  <a:pos x="136" y="868"/>
                </a:cxn>
                <a:cxn ang="0">
                  <a:pos x="149" y="864"/>
                </a:cxn>
                <a:cxn ang="0">
                  <a:pos x="149" y="32"/>
                </a:cxn>
                <a:cxn ang="0">
                  <a:pos x="136" y="8"/>
                </a:cxn>
                <a:cxn ang="0">
                  <a:pos x="116" y="0"/>
                </a:cxn>
                <a:cxn ang="0">
                  <a:pos x="64" y="8"/>
                </a:cxn>
                <a:cxn ang="0">
                  <a:pos x="37" y="24"/>
                </a:cxn>
                <a:cxn ang="0">
                  <a:pos x="20" y="40"/>
                </a:cxn>
                <a:cxn ang="0">
                  <a:pos x="0" y="51"/>
                </a:cxn>
                <a:cxn ang="0">
                  <a:pos x="0" y="51"/>
                </a:cxn>
              </a:cxnLst>
              <a:rect l="txL" t="txT" r="txR" b="txB"/>
              <a:pathLst>
                <a:path w="44" h="224">
                  <a:moveTo>
                    <a:pt x="0" y="13"/>
                  </a:moveTo>
                  <a:lnTo>
                    <a:pt x="4" y="42"/>
                  </a:lnTo>
                  <a:lnTo>
                    <a:pt x="9" y="72"/>
                  </a:lnTo>
                  <a:lnTo>
                    <a:pt x="13" y="108"/>
                  </a:lnTo>
                  <a:lnTo>
                    <a:pt x="21" y="179"/>
                  </a:lnTo>
                  <a:lnTo>
                    <a:pt x="23" y="221"/>
                  </a:lnTo>
                  <a:lnTo>
                    <a:pt x="23" y="224"/>
                  </a:lnTo>
                  <a:lnTo>
                    <a:pt x="30" y="224"/>
                  </a:lnTo>
                  <a:lnTo>
                    <a:pt x="40" y="222"/>
                  </a:lnTo>
                  <a:lnTo>
                    <a:pt x="44" y="221"/>
                  </a:lnTo>
                  <a:lnTo>
                    <a:pt x="44" y="8"/>
                  </a:lnTo>
                  <a:lnTo>
                    <a:pt x="40" y="2"/>
                  </a:lnTo>
                  <a:lnTo>
                    <a:pt x="34" y="0"/>
                  </a:lnTo>
                  <a:lnTo>
                    <a:pt x="19" y="2"/>
                  </a:lnTo>
                  <a:lnTo>
                    <a:pt x="11" y="6"/>
                  </a:lnTo>
                  <a:lnTo>
                    <a:pt x="6" y="10"/>
                  </a:lnTo>
                  <a:lnTo>
                    <a:pt x="0" y="13"/>
                  </a:lnTo>
                  <a:close/>
                </a:path>
              </a:pathLst>
            </a:custGeom>
            <a:solidFill>
              <a:srgbClr val="000000">
                <a:alpha val="100000"/>
              </a:srgbClr>
            </a:solidFill>
            <a:ln w="9525">
              <a:noFill/>
            </a:ln>
          </p:spPr>
          <p:txBody>
            <a:bodyPr/>
            <a:p>
              <a:endParaRPr lang="zh-CN" altLang="en-US"/>
            </a:p>
          </p:txBody>
        </p:sp>
        <p:sp>
          <p:nvSpPr>
            <p:cNvPr id="84060" name="Freeform 127"/>
            <p:cNvSpPr/>
            <p:nvPr/>
          </p:nvSpPr>
          <p:spPr>
            <a:xfrm>
              <a:off x="4776" y="4895"/>
              <a:ext cx="59" cy="419"/>
            </a:xfrm>
            <a:custGeom>
              <a:avLst/>
              <a:gdLst>
                <a:gd name="txL" fmla="*/ 0 w 30"/>
                <a:gd name="txT" fmla="*/ 0 h 213"/>
                <a:gd name="txR" fmla="*/ 30 w 30"/>
                <a:gd name="txB" fmla="*/ 213 h 213"/>
              </a:gdLst>
              <a:ahLst/>
              <a:cxnLst>
                <a:cxn ang="0">
                  <a:pos x="73" y="8"/>
                </a:cxn>
                <a:cxn ang="0">
                  <a:pos x="51" y="136"/>
                </a:cxn>
                <a:cxn ang="0">
                  <a:pos x="35" y="268"/>
                </a:cxn>
                <a:cxn ang="0">
                  <a:pos x="24" y="413"/>
                </a:cxn>
                <a:cxn ang="0">
                  <a:pos x="0" y="685"/>
                </a:cxn>
                <a:cxn ang="0">
                  <a:pos x="8" y="773"/>
                </a:cxn>
                <a:cxn ang="0">
                  <a:pos x="16" y="797"/>
                </a:cxn>
                <a:cxn ang="0">
                  <a:pos x="24" y="805"/>
                </a:cxn>
                <a:cxn ang="0">
                  <a:pos x="73" y="808"/>
                </a:cxn>
                <a:cxn ang="0">
                  <a:pos x="104" y="824"/>
                </a:cxn>
                <a:cxn ang="0">
                  <a:pos x="116" y="0"/>
                </a:cxn>
                <a:cxn ang="0">
                  <a:pos x="73" y="8"/>
                </a:cxn>
                <a:cxn ang="0">
                  <a:pos x="73" y="8"/>
                </a:cxn>
              </a:cxnLst>
              <a:rect l="txL" t="txT" r="txR" b="txB"/>
              <a:pathLst>
                <a:path w="30" h="213">
                  <a:moveTo>
                    <a:pt x="19" y="2"/>
                  </a:moveTo>
                  <a:lnTo>
                    <a:pt x="13" y="35"/>
                  </a:lnTo>
                  <a:lnTo>
                    <a:pt x="9" y="69"/>
                  </a:lnTo>
                  <a:lnTo>
                    <a:pt x="6" y="107"/>
                  </a:lnTo>
                  <a:lnTo>
                    <a:pt x="0" y="177"/>
                  </a:lnTo>
                  <a:lnTo>
                    <a:pt x="2" y="200"/>
                  </a:lnTo>
                  <a:lnTo>
                    <a:pt x="4" y="206"/>
                  </a:lnTo>
                  <a:lnTo>
                    <a:pt x="6" y="208"/>
                  </a:lnTo>
                  <a:lnTo>
                    <a:pt x="19" y="209"/>
                  </a:lnTo>
                  <a:lnTo>
                    <a:pt x="27" y="213"/>
                  </a:lnTo>
                  <a:lnTo>
                    <a:pt x="30" y="0"/>
                  </a:lnTo>
                  <a:lnTo>
                    <a:pt x="19" y="2"/>
                  </a:lnTo>
                  <a:close/>
                </a:path>
              </a:pathLst>
            </a:custGeom>
            <a:solidFill>
              <a:srgbClr val="000000">
                <a:alpha val="100000"/>
              </a:srgbClr>
            </a:solidFill>
            <a:ln w="9525">
              <a:noFill/>
            </a:ln>
          </p:spPr>
          <p:txBody>
            <a:bodyPr/>
            <a:p>
              <a:endParaRPr lang="zh-CN" altLang="en-US"/>
            </a:p>
          </p:txBody>
        </p:sp>
        <p:sp>
          <p:nvSpPr>
            <p:cNvPr id="84061" name="Freeform 128"/>
            <p:cNvSpPr/>
            <p:nvPr/>
          </p:nvSpPr>
          <p:spPr>
            <a:xfrm>
              <a:off x="4634" y="4939"/>
              <a:ext cx="56" cy="371"/>
            </a:xfrm>
            <a:custGeom>
              <a:avLst/>
              <a:gdLst>
                <a:gd name="txL" fmla="*/ 0 w 28"/>
                <a:gd name="txT" fmla="*/ 0 h 188"/>
                <a:gd name="txR" fmla="*/ 28 w 28"/>
                <a:gd name="txB" fmla="*/ 188 h 188"/>
              </a:gdLst>
              <a:ahLst/>
              <a:cxnLst>
                <a:cxn ang="0">
                  <a:pos x="0" y="81"/>
                </a:cxn>
                <a:cxn ang="0">
                  <a:pos x="44" y="732"/>
                </a:cxn>
                <a:cxn ang="0">
                  <a:pos x="84" y="732"/>
                </a:cxn>
                <a:cxn ang="0">
                  <a:pos x="112" y="0"/>
                </a:cxn>
                <a:cxn ang="0">
                  <a:pos x="0" y="81"/>
                </a:cxn>
                <a:cxn ang="0">
                  <a:pos x="0" y="81"/>
                </a:cxn>
              </a:cxnLst>
              <a:rect l="txL" t="txT" r="txR" b="txB"/>
              <a:pathLst>
                <a:path w="28" h="188">
                  <a:moveTo>
                    <a:pt x="0" y="21"/>
                  </a:moveTo>
                  <a:lnTo>
                    <a:pt x="11" y="188"/>
                  </a:lnTo>
                  <a:lnTo>
                    <a:pt x="21" y="188"/>
                  </a:lnTo>
                  <a:lnTo>
                    <a:pt x="28" y="0"/>
                  </a:lnTo>
                  <a:lnTo>
                    <a:pt x="0" y="21"/>
                  </a:lnTo>
                  <a:close/>
                </a:path>
              </a:pathLst>
            </a:custGeom>
            <a:solidFill>
              <a:srgbClr val="000000">
                <a:alpha val="100000"/>
              </a:srgbClr>
            </a:solidFill>
            <a:ln w="9525">
              <a:noFill/>
            </a:ln>
          </p:spPr>
          <p:txBody>
            <a:bodyPr/>
            <a:p>
              <a:endParaRPr lang="zh-CN" altLang="en-US"/>
            </a:p>
          </p:txBody>
        </p:sp>
        <p:sp>
          <p:nvSpPr>
            <p:cNvPr id="84062" name="Freeform 129"/>
            <p:cNvSpPr/>
            <p:nvPr/>
          </p:nvSpPr>
          <p:spPr>
            <a:xfrm>
              <a:off x="4545" y="4998"/>
              <a:ext cx="55" cy="308"/>
            </a:xfrm>
            <a:custGeom>
              <a:avLst/>
              <a:gdLst>
                <a:gd name="txL" fmla="*/ 0 w 30"/>
                <a:gd name="txT" fmla="*/ 0 h 155"/>
                <a:gd name="txR" fmla="*/ 30 w 30"/>
                <a:gd name="txB" fmla="*/ 155 h 155"/>
              </a:gdLst>
              <a:ahLst/>
              <a:cxnLst>
                <a:cxn ang="0">
                  <a:pos x="0" y="103"/>
                </a:cxn>
                <a:cxn ang="0">
                  <a:pos x="11" y="177"/>
                </a:cxn>
                <a:cxn ang="0">
                  <a:pos x="24" y="352"/>
                </a:cxn>
                <a:cxn ang="0">
                  <a:pos x="37" y="525"/>
                </a:cxn>
                <a:cxn ang="0">
                  <a:pos x="31" y="584"/>
                </a:cxn>
                <a:cxn ang="0">
                  <a:pos x="24" y="612"/>
                </a:cxn>
                <a:cxn ang="0">
                  <a:pos x="64" y="612"/>
                </a:cxn>
                <a:cxn ang="0">
                  <a:pos x="101" y="0"/>
                </a:cxn>
                <a:cxn ang="0">
                  <a:pos x="0" y="103"/>
                </a:cxn>
                <a:cxn ang="0">
                  <a:pos x="0" y="103"/>
                </a:cxn>
              </a:cxnLst>
              <a:rect l="txL" t="txT" r="txR" b="txB"/>
              <a:pathLst>
                <a:path w="30" h="155">
                  <a:moveTo>
                    <a:pt x="0" y="26"/>
                  </a:moveTo>
                  <a:lnTo>
                    <a:pt x="3" y="45"/>
                  </a:lnTo>
                  <a:lnTo>
                    <a:pt x="7" y="89"/>
                  </a:lnTo>
                  <a:lnTo>
                    <a:pt x="11" y="133"/>
                  </a:lnTo>
                  <a:lnTo>
                    <a:pt x="9" y="148"/>
                  </a:lnTo>
                  <a:lnTo>
                    <a:pt x="7" y="155"/>
                  </a:lnTo>
                  <a:lnTo>
                    <a:pt x="19" y="155"/>
                  </a:lnTo>
                  <a:lnTo>
                    <a:pt x="30" y="0"/>
                  </a:lnTo>
                  <a:lnTo>
                    <a:pt x="0" y="26"/>
                  </a:lnTo>
                  <a:close/>
                </a:path>
              </a:pathLst>
            </a:custGeom>
            <a:solidFill>
              <a:srgbClr val="000000">
                <a:alpha val="100000"/>
              </a:srgbClr>
            </a:solidFill>
            <a:ln w="9525">
              <a:noFill/>
            </a:ln>
          </p:spPr>
          <p:txBody>
            <a:bodyPr/>
            <a:p>
              <a:endParaRPr lang="zh-CN" altLang="en-US"/>
            </a:p>
          </p:txBody>
        </p:sp>
        <p:sp>
          <p:nvSpPr>
            <p:cNvPr id="84063" name="Freeform 130"/>
            <p:cNvSpPr/>
            <p:nvPr/>
          </p:nvSpPr>
          <p:spPr>
            <a:xfrm>
              <a:off x="5052" y="4875"/>
              <a:ext cx="52" cy="416"/>
            </a:xfrm>
            <a:custGeom>
              <a:avLst/>
              <a:gdLst>
                <a:gd name="txL" fmla="*/ 0 w 29"/>
                <a:gd name="txT" fmla="*/ 0 h 211"/>
                <a:gd name="txR" fmla="*/ 29 w 29"/>
                <a:gd name="txB" fmla="*/ 211 h 211"/>
              </a:gdLst>
              <a:ahLst/>
              <a:cxnLst>
                <a:cxn ang="0">
                  <a:pos x="0" y="43"/>
                </a:cxn>
                <a:cxn ang="0">
                  <a:pos x="39" y="804"/>
                </a:cxn>
                <a:cxn ang="0">
                  <a:pos x="93" y="820"/>
                </a:cxn>
                <a:cxn ang="0">
                  <a:pos x="86" y="444"/>
                </a:cxn>
                <a:cxn ang="0">
                  <a:pos x="74" y="24"/>
                </a:cxn>
                <a:cxn ang="0">
                  <a:pos x="61" y="0"/>
                </a:cxn>
                <a:cxn ang="0">
                  <a:pos x="39" y="8"/>
                </a:cxn>
                <a:cxn ang="0">
                  <a:pos x="13" y="32"/>
                </a:cxn>
                <a:cxn ang="0">
                  <a:pos x="0" y="43"/>
                </a:cxn>
                <a:cxn ang="0">
                  <a:pos x="0" y="43"/>
                </a:cxn>
              </a:cxnLst>
              <a:rect l="txL" t="txT" r="txR" b="txB"/>
              <a:pathLst>
                <a:path w="29" h="211">
                  <a:moveTo>
                    <a:pt x="0" y="11"/>
                  </a:moveTo>
                  <a:lnTo>
                    <a:pt x="12" y="207"/>
                  </a:lnTo>
                  <a:lnTo>
                    <a:pt x="29" y="211"/>
                  </a:lnTo>
                  <a:lnTo>
                    <a:pt x="27" y="114"/>
                  </a:lnTo>
                  <a:lnTo>
                    <a:pt x="23" y="6"/>
                  </a:lnTo>
                  <a:lnTo>
                    <a:pt x="19" y="0"/>
                  </a:lnTo>
                  <a:lnTo>
                    <a:pt x="12" y="2"/>
                  </a:lnTo>
                  <a:lnTo>
                    <a:pt x="4" y="8"/>
                  </a:lnTo>
                  <a:lnTo>
                    <a:pt x="0" y="11"/>
                  </a:lnTo>
                  <a:close/>
                </a:path>
              </a:pathLst>
            </a:custGeom>
            <a:solidFill>
              <a:srgbClr val="000000">
                <a:alpha val="100000"/>
              </a:srgbClr>
            </a:solidFill>
            <a:ln w="9525">
              <a:noFill/>
            </a:ln>
          </p:spPr>
          <p:txBody>
            <a:bodyPr/>
            <a:p>
              <a:endParaRPr lang="zh-CN" altLang="en-US"/>
            </a:p>
          </p:txBody>
        </p:sp>
        <p:sp>
          <p:nvSpPr>
            <p:cNvPr id="84064" name="Freeform 131"/>
            <p:cNvSpPr/>
            <p:nvPr/>
          </p:nvSpPr>
          <p:spPr>
            <a:xfrm>
              <a:off x="5209" y="4836"/>
              <a:ext cx="82" cy="422"/>
            </a:xfrm>
            <a:custGeom>
              <a:avLst/>
              <a:gdLst>
                <a:gd name="txL" fmla="*/ 0 w 44"/>
                <a:gd name="txT" fmla="*/ 0 h 215"/>
                <a:gd name="txR" fmla="*/ 44 w 44"/>
                <a:gd name="txB" fmla="*/ 215 h 215"/>
              </a:gdLst>
              <a:ahLst/>
              <a:cxnLst>
                <a:cxn ang="0">
                  <a:pos x="0" y="43"/>
                </a:cxn>
                <a:cxn ang="0">
                  <a:pos x="21" y="161"/>
                </a:cxn>
                <a:cxn ang="0">
                  <a:pos x="32" y="277"/>
                </a:cxn>
                <a:cxn ang="0">
                  <a:pos x="45" y="416"/>
                </a:cxn>
                <a:cxn ang="0">
                  <a:pos x="65" y="555"/>
                </a:cxn>
                <a:cxn ang="0">
                  <a:pos x="80" y="681"/>
                </a:cxn>
                <a:cxn ang="0">
                  <a:pos x="88" y="828"/>
                </a:cxn>
                <a:cxn ang="0">
                  <a:pos x="153" y="813"/>
                </a:cxn>
                <a:cxn ang="0">
                  <a:pos x="88" y="0"/>
                </a:cxn>
                <a:cxn ang="0">
                  <a:pos x="0" y="43"/>
                </a:cxn>
                <a:cxn ang="0">
                  <a:pos x="0" y="43"/>
                </a:cxn>
              </a:cxnLst>
              <a:rect l="txL" t="txT" r="txR" b="txB"/>
              <a:pathLst>
                <a:path w="44" h="215">
                  <a:moveTo>
                    <a:pt x="0" y="11"/>
                  </a:moveTo>
                  <a:lnTo>
                    <a:pt x="6" y="42"/>
                  </a:lnTo>
                  <a:lnTo>
                    <a:pt x="9" y="72"/>
                  </a:lnTo>
                  <a:lnTo>
                    <a:pt x="13" y="108"/>
                  </a:lnTo>
                  <a:lnTo>
                    <a:pt x="19" y="144"/>
                  </a:lnTo>
                  <a:lnTo>
                    <a:pt x="23" y="177"/>
                  </a:lnTo>
                  <a:lnTo>
                    <a:pt x="25" y="215"/>
                  </a:lnTo>
                  <a:lnTo>
                    <a:pt x="44" y="211"/>
                  </a:lnTo>
                  <a:lnTo>
                    <a:pt x="25" y="0"/>
                  </a:lnTo>
                  <a:lnTo>
                    <a:pt x="0" y="11"/>
                  </a:lnTo>
                  <a:close/>
                </a:path>
              </a:pathLst>
            </a:custGeom>
            <a:solidFill>
              <a:srgbClr val="000000">
                <a:alpha val="100000"/>
              </a:srgbClr>
            </a:solidFill>
            <a:ln w="9525">
              <a:noFill/>
            </a:ln>
          </p:spPr>
          <p:txBody>
            <a:bodyPr/>
            <a:p>
              <a:endParaRPr lang="zh-CN" altLang="en-US"/>
            </a:p>
          </p:txBody>
        </p:sp>
        <p:sp>
          <p:nvSpPr>
            <p:cNvPr id="84065" name="Freeform 132"/>
            <p:cNvSpPr/>
            <p:nvPr/>
          </p:nvSpPr>
          <p:spPr>
            <a:xfrm>
              <a:off x="5320" y="4808"/>
              <a:ext cx="105" cy="415"/>
            </a:xfrm>
            <a:custGeom>
              <a:avLst/>
              <a:gdLst>
                <a:gd name="txL" fmla="*/ 0 w 57"/>
                <a:gd name="txT" fmla="*/ 0 h 211"/>
                <a:gd name="txR" fmla="*/ 57 w 57"/>
                <a:gd name="txB" fmla="*/ 211 h 211"/>
              </a:gdLst>
              <a:ahLst/>
              <a:cxnLst>
                <a:cxn ang="0">
                  <a:pos x="0" y="16"/>
                </a:cxn>
                <a:cxn ang="0">
                  <a:pos x="7" y="51"/>
                </a:cxn>
                <a:cxn ang="0">
                  <a:pos x="24" y="132"/>
                </a:cxn>
                <a:cxn ang="0">
                  <a:pos x="37" y="189"/>
                </a:cxn>
                <a:cxn ang="0">
                  <a:pos x="52" y="256"/>
                </a:cxn>
                <a:cxn ang="0">
                  <a:pos x="64" y="328"/>
                </a:cxn>
                <a:cxn ang="0">
                  <a:pos x="77" y="403"/>
                </a:cxn>
                <a:cxn ang="0">
                  <a:pos x="101" y="541"/>
                </a:cxn>
                <a:cxn ang="0">
                  <a:pos x="122" y="677"/>
                </a:cxn>
                <a:cxn ang="0">
                  <a:pos x="129" y="769"/>
                </a:cxn>
                <a:cxn ang="0">
                  <a:pos x="122" y="816"/>
                </a:cxn>
                <a:cxn ang="0">
                  <a:pos x="193" y="785"/>
                </a:cxn>
                <a:cxn ang="0">
                  <a:pos x="77" y="0"/>
                </a:cxn>
                <a:cxn ang="0">
                  <a:pos x="0" y="16"/>
                </a:cxn>
                <a:cxn ang="0">
                  <a:pos x="0" y="16"/>
                </a:cxn>
              </a:cxnLst>
              <a:rect l="txL" t="txT" r="txR" b="txB"/>
              <a:pathLst>
                <a:path w="57" h="211">
                  <a:moveTo>
                    <a:pt x="0" y="4"/>
                  </a:moveTo>
                  <a:lnTo>
                    <a:pt x="2" y="13"/>
                  </a:lnTo>
                  <a:lnTo>
                    <a:pt x="7" y="34"/>
                  </a:lnTo>
                  <a:lnTo>
                    <a:pt x="11" y="49"/>
                  </a:lnTo>
                  <a:lnTo>
                    <a:pt x="15" y="66"/>
                  </a:lnTo>
                  <a:lnTo>
                    <a:pt x="19" y="85"/>
                  </a:lnTo>
                  <a:lnTo>
                    <a:pt x="23" y="104"/>
                  </a:lnTo>
                  <a:lnTo>
                    <a:pt x="30" y="140"/>
                  </a:lnTo>
                  <a:lnTo>
                    <a:pt x="36" y="175"/>
                  </a:lnTo>
                  <a:lnTo>
                    <a:pt x="38" y="199"/>
                  </a:lnTo>
                  <a:lnTo>
                    <a:pt x="36" y="211"/>
                  </a:lnTo>
                  <a:lnTo>
                    <a:pt x="57" y="203"/>
                  </a:lnTo>
                  <a:lnTo>
                    <a:pt x="23" y="0"/>
                  </a:lnTo>
                  <a:lnTo>
                    <a:pt x="0" y="4"/>
                  </a:lnTo>
                  <a:close/>
                </a:path>
              </a:pathLst>
            </a:custGeom>
            <a:solidFill>
              <a:srgbClr val="000000">
                <a:alpha val="100000"/>
              </a:srgbClr>
            </a:solidFill>
            <a:ln w="9525">
              <a:noFill/>
            </a:ln>
          </p:spPr>
          <p:txBody>
            <a:bodyPr/>
            <a:p>
              <a:endParaRPr lang="zh-CN" altLang="en-US"/>
            </a:p>
          </p:txBody>
        </p:sp>
        <p:sp>
          <p:nvSpPr>
            <p:cNvPr id="84066" name="Freeform 133"/>
            <p:cNvSpPr/>
            <p:nvPr/>
          </p:nvSpPr>
          <p:spPr>
            <a:xfrm>
              <a:off x="4205" y="5333"/>
              <a:ext cx="395" cy="324"/>
            </a:xfrm>
            <a:custGeom>
              <a:avLst/>
              <a:gdLst>
                <a:gd name="txL" fmla="*/ 0 w 211"/>
                <a:gd name="txT" fmla="*/ 0 h 163"/>
                <a:gd name="txR" fmla="*/ 211 w 211"/>
                <a:gd name="txB" fmla="*/ 163 h 163"/>
              </a:gdLst>
              <a:ahLst/>
              <a:cxnLst>
                <a:cxn ang="0">
                  <a:pos x="494" y="68"/>
                </a:cxn>
                <a:cxn ang="0">
                  <a:pos x="438" y="36"/>
                </a:cxn>
                <a:cxn ang="0">
                  <a:pos x="378" y="16"/>
                </a:cxn>
                <a:cxn ang="0">
                  <a:pos x="273" y="0"/>
                </a:cxn>
                <a:cxn ang="0">
                  <a:pos x="125" y="44"/>
                </a:cxn>
                <a:cxn ang="0">
                  <a:pos x="88" y="76"/>
                </a:cxn>
                <a:cxn ang="0">
                  <a:pos x="52" y="111"/>
                </a:cxn>
                <a:cxn ang="0">
                  <a:pos x="0" y="384"/>
                </a:cxn>
                <a:cxn ang="0">
                  <a:pos x="32" y="485"/>
                </a:cxn>
                <a:cxn ang="0">
                  <a:pos x="60" y="533"/>
                </a:cxn>
                <a:cxn ang="0">
                  <a:pos x="88" y="561"/>
                </a:cxn>
                <a:cxn ang="0">
                  <a:pos x="120" y="584"/>
                </a:cxn>
                <a:cxn ang="0">
                  <a:pos x="178" y="616"/>
                </a:cxn>
                <a:cxn ang="0">
                  <a:pos x="266" y="636"/>
                </a:cxn>
                <a:cxn ang="0">
                  <a:pos x="526" y="616"/>
                </a:cxn>
                <a:cxn ang="0">
                  <a:pos x="659" y="568"/>
                </a:cxn>
                <a:cxn ang="0">
                  <a:pos x="711" y="545"/>
                </a:cxn>
                <a:cxn ang="0">
                  <a:pos x="719" y="479"/>
                </a:cxn>
                <a:cxn ang="0">
                  <a:pos x="659" y="509"/>
                </a:cxn>
                <a:cxn ang="0">
                  <a:pos x="592" y="533"/>
                </a:cxn>
                <a:cxn ang="0">
                  <a:pos x="466" y="561"/>
                </a:cxn>
                <a:cxn ang="0">
                  <a:pos x="301" y="561"/>
                </a:cxn>
                <a:cxn ang="0">
                  <a:pos x="200" y="533"/>
                </a:cxn>
                <a:cxn ang="0">
                  <a:pos x="168" y="501"/>
                </a:cxn>
                <a:cxn ang="0">
                  <a:pos x="133" y="471"/>
                </a:cxn>
                <a:cxn ang="0">
                  <a:pos x="105" y="427"/>
                </a:cxn>
                <a:cxn ang="0">
                  <a:pos x="73" y="316"/>
                </a:cxn>
                <a:cxn ang="0">
                  <a:pos x="105" y="209"/>
                </a:cxn>
                <a:cxn ang="0">
                  <a:pos x="154" y="143"/>
                </a:cxn>
                <a:cxn ang="0">
                  <a:pos x="185" y="111"/>
                </a:cxn>
                <a:cxn ang="0">
                  <a:pos x="253" y="91"/>
                </a:cxn>
                <a:cxn ang="0">
                  <a:pos x="505" y="76"/>
                </a:cxn>
              </a:cxnLst>
              <a:rect l="txL" t="txT" r="txR" b="txB"/>
              <a:pathLst>
                <a:path w="211" h="163">
                  <a:moveTo>
                    <a:pt x="144" y="19"/>
                  </a:moveTo>
                  <a:lnTo>
                    <a:pt x="141" y="17"/>
                  </a:lnTo>
                  <a:lnTo>
                    <a:pt x="131" y="11"/>
                  </a:lnTo>
                  <a:lnTo>
                    <a:pt x="125" y="9"/>
                  </a:lnTo>
                  <a:lnTo>
                    <a:pt x="118" y="5"/>
                  </a:lnTo>
                  <a:lnTo>
                    <a:pt x="108" y="4"/>
                  </a:lnTo>
                  <a:lnTo>
                    <a:pt x="99" y="2"/>
                  </a:lnTo>
                  <a:lnTo>
                    <a:pt x="78" y="0"/>
                  </a:lnTo>
                  <a:lnTo>
                    <a:pt x="57" y="2"/>
                  </a:lnTo>
                  <a:lnTo>
                    <a:pt x="36" y="11"/>
                  </a:lnTo>
                  <a:lnTo>
                    <a:pt x="30" y="15"/>
                  </a:lnTo>
                  <a:lnTo>
                    <a:pt x="25" y="19"/>
                  </a:lnTo>
                  <a:lnTo>
                    <a:pt x="21" y="24"/>
                  </a:lnTo>
                  <a:lnTo>
                    <a:pt x="15" y="28"/>
                  </a:lnTo>
                  <a:lnTo>
                    <a:pt x="2" y="59"/>
                  </a:lnTo>
                  <a:lnTo>
                    <a:pt x="0" y="97"/>
                  </a:lnTo>
                  <a:lnTo>
                    <a:pt x="6" y="114"/>
                  </a:lnTo>
                  <a:lnTo>
                    <a:pt x="9" y="123"/>
                  </a:lnTo>
                  <a:lnTo>
                    <a:pt x="15" y="131"/>
                  </a:lnTo>
                  <a:lnTo>
                    <a:pt x="17" y="135"/>
                  </a:lnTo>
                  <a:lnTo>
                    <a:pt x="21" y="138"/>
                  </a:lnTo>
                  <a:lnTo>
                    <a:pt x="25" y="142"/>
                  </a:lnTo>
                  <a:lnTo>
                    <a:pt x="30" y="146"/>
                  </a:lnTo>
                  <a:lnTo>
                    <a:pt x="34" y="148"/>
                  </a:lnTo>
                  <a:lnTo>
                    <a:pt x="40" y="152"/>
                  </a:lnTo>
                  <a:lnTo>
                    <a:pt x="51" y="156"/>
                  </a:lnTo>
                  <a:lnTo>
                    <a:pt x="63" y="159"/>
                  </a:lnTo>
                  <a:lnTo>
                    <a:pt x="76" y="161"/>
                  </a:lnTo>
                  <a:lnTo>
                    <a:pt x="101" y="163"/>
                  </a:lnTo>
                  <a:lnTo>
                    <a:pt x="150" y="156"/>
                  </a:lnTo>
                  <a:lnTo>
                    <a:pt x="171" y="150"/>
                  </a:lnTo>
                  <a:lnTo>
                    <a:pt x="188" y="144"/>
                  </a:lnTo>
                  <a:lnTo>
                    <a:pt x="200" y="140"/>
                  </a:lnTo>
                  <a:lnTo>
                    <a:pt x="203" y="138"/>
                  </a:lnTo>
                  <a:lnTo>
                    <a:pt x="211" y="119"/>
                  </a:lnTo>
                  <a:lnTo>
                    <a:pt x="205" y="121"/>
                  </a:lnTo>
                  <a:lnTo>
                    <a:pt x="196" y="125"/>
                  </a:lnTo>
                  <a:lnTo>
                    <a:pt x="188" y="129"/>
                  </a:lnTo>
                  <a:lnTo>
                    <a:pt x="179" y="131"/>
                  </a:lnTo>
                  <a:lnTo>
                    <a:pt x="169" y="135"/>
                  </a:lnTo>
                  <a:lnTo>
                    <a:pt x="158" y="137"/>
                  </a:lnTo>
                  <a:lnTo>
                    <a:pt x="133" y="142"/>
                  </a:lnTo>
                  <a:lnTo>
                    <a:pt x="110" y="144"/>
                  </a:lnTo>
                  <a:lnTo>
                    <a:pt x="86" y="142"/>
                  </a:lnTo>
                  <a:lnTo>
                    <a:pt x="61" y="137"/>
                  </a:lnTo>
                  <a:lnTo>
                    <a:pt x="57" y="135"/>
                  </a:lnTo>
                  <a:lnTo>
                    <a:pt x="51" y="131"/>
                  </a:lnTo>
                  <a:lnTo>
                    <a:pt x="48" y="127"/>
                  </a:lnTo>
                  <a:lnTo>
                    <a:pt x="42" y="123"/>
                  </a:lnTo>
                  <a:lnTo>
                    <a:pt x="38" y="119"/>
                  </a:lnTo>
                  <a:lnTo>
                    <a:pt x="36" y="116"/>
                  </a:lnTo>
                  <a:lnTo>
                    <a:pt x="30" y="108"/>
                  </a:lnTo>
                  <a:lnTo>
                    <a:pt x="23" y="93"/>
                  </a:lnTo>
                  <a:lnTo>
                    <a:pt x="21" y="80"/>
                  </a:lnTo>
                  <a:lnTo>
                    <a:pt x="25" y="64"/>
                  </a:lnTo>
                  <a:lnTo>
                    <a:pt x="30" y="53"/>
                  </a:lnTo>
                  <a:lnTo>
                    <a:pt x="38" y="42"/>
                  </a:lnTo>
                  <a:lnTo>
                    <a:pt x="44" y="36"/>
                  </a:lnTo>
                  <a:lnTo>
                    <a:pt x="48" y="32"/>
                  </a:lnTo>
                  <a:lnTo>
                    <a:pt x="53" y="28"/>
                  </a:lnTo>
                  <a:lnTo>
                    <a:pt x="59" y="26"/>
                  </a:lnTo>
                  <a:lnTo>
                    <a:pt x="72" y="23"/>
                  </a:lnTo>
                  <a:lnTo>
                    <a:pt x="105" y="19"/>
                  </a:lnTo>
                  <a:lnTo>
                    <a:pt x="144" y="19"/>
                  </a:lnTo>
                  <a:close/>
                </a:path>
              </a:pathLst>
            </a:custGeom>
            <a:solidFill>
              <a:srgbClr val="000000">
                <a:alpha val="100000"/>
              </a:srgbClr>
            </a:solidFill>
            <a:ln w="9525">
              <a:noFill/>
            </a:ln>
          </p:spPr>
          <p:txBody>
            <a:bodyPr/>
            <a:p>
              <a:endParaRPr lang="zh-CN" altLang="en-US"/>
            </a:p>
          </p:txBody>
        </p:sp>
        <p:sp>
          <p:nvSpPr>
            <p:cNvPr id="84067" name="Freeform 134"/>
            <p:cNvSpPr/>
            <p:nvPr/>
          </p:nvSpPr>
          <p:spPr>
            <a:xfrm>
              <a:off x="4361" y="5444"/>
              <a:ext cx="225" cy="67"/>
            </a:xfrm>
            <a:custGeom>
              <a:avLst/>
              <a:gdLst>
                <a:gd name="txL" fmla="*/ 0 w 119"/>
                <a:gd name="txT" fmla="*/ 0 h 32"/>
                <a:gd name="txR" fmla="*/ 119 w 119"/>
                <a:gd name="txB" fmla="*/ 32 h 32"/>
              </a:gdLst>
              <a:ahLst/>
              <a:cxnLst>
                <a:cxn ang="0">
                  <a:pos x="0" y="0"/>
                </a:cxn>
                <a:cxn ang="0">
                  <a:pos x="0" y="8"/>
                </a:cxn>
                <a:cxn ang="0">
                  <a:pos x="17" y="21"/>
                </a:cxn>
                <a:cxn ang="0">
                  <a:pos x="47" y="40"/>
                </a:cxn>
                <a:cxn ang="0">
                  <a:pos x="85" y="65"/>
                </a:cxn>
                <a:cxn ang="0">
                  <a:pos x="144" y="75"/>
                </a:cxn>
                <a:cxn ang="0">
                  <a:pos x="214" y="75"/>
                </a:cxn>
                <a:cxn ang="0">
                  <a:pos x="304" y="57"/>
                </a:cxn>
                <a:cxn ang="0">
                  <a:pos x="357" y="40"/>
                </a:cxn>
                <a:cxn ang="0">
                  <a:pos x="418" y="17"/>
                </a:cxn>
                <a:cxn ang="0">
                  <a:pos x="425" y="57"/>
                </a:cxn>
                <a:cxn ang="0">
                  <a:pos x="393" y="75"/>
                </a:cxn>
                <a:cxn ang="0">
                  <a:pos x="357" y="92"/>
                </a:cxn>
                <a:cxn ang="0">
                  <a:pos x="310" y="105"/>
                </a:cxn>
                <a:cxn ang="0">
                  <a:pos x="257" y="124"/>
                </a:cxn>
                <a:cxn ang="0">
                  <a:pos x="212" y="140"/>
                </a:cxn>
                <a:cxn ang="0">
                  <a:pos x="115" y="140"/>
                </a:cxn>
                <a:cxn ang="0">
                  <a:pos x="53" y="105"/>
                </a:cxn>
                <a:cxn ang="0">
                  <a:pos x="32" y="84"/>
                </a:cxn>
                <a:cxn ang="0">
                  <a:pos x="17" y="57"/>
                </a:cxn>
                <a:cxn ang="0">
                  <a:pos x="0" y="0"/>
                </a:cxn>
                <a:cxn ang="0">
                  <a:pos x="0" y="0"/>
                </a:cxn>
              </a:cxnLst>
              <a:rect l="txL" t="txT" r="txR" b="txB"/>
              <a:pathLst>
                <a:path w="119" h="32">
                  <a:moveTo>
                    <a:pt x="0" y="0"/>
                  </a:moveTo>
                  <a:lnTo>
                    <a:pt x="0" y="2"/>
                  </a:lnTo>
                  <a:lnTo>
                    <a:pt x="5" y="5"/>
                  </a:lnTo>
                  <a:lnTo>
                    <a:pt x="13" y="9"/>
                  </a:lnTo>
                  <a:lnTo>
                    <a:pt x="24" y="15"/>
                  </a:lnTo>
                  <a:lnTo>
                    <a:pt x="40" y="17"/>
                  </a:lnTo>
                  <a:lnTo>
                    <a:pt x="60" y="17"/>
                  </a:lnTo>
                  <a:lnTo>
                    <a:pt x="85" y="13"/>
                  </a:lnTo>
                  <a:lnTo>
                    <a:pt x="100" y="9"/>
                  </a:lnTo>
                  <a:lnTo>
                    <a:pt x="117" y="4"/>
                  </a:lnTo>
                  <a:lnTo>
                    <a:pt x="119" y="13"/>
                  </a:lnTo>
                  <a:lnTo>
                    <a:pt x="110" y="17"/>
                  </a:lnTo>
                  <a:lnTo>
                    <a:pt x="100" y="21"/>
                  </a:lnTo>
                  <a:lnTo>
                    <a:pt x="87" y="24"/>
                  </a:lnTo>
                  <a:lnTo>
                    <a:pt x="72" y="28"/>
                  </a:lnTo>
                  <a:lnTo>
                    <a:pt x="59" y="32"/>
                  </a:lnTo>
                  <a:lnTo>
                    <a:pt x="32" y="32"/>
                  </a:lnTo>
                  <a:lnTo>
                    <a:pt x="15" y="24"/>
                  </a:lnTo>
                  <a:lnTo>
                    <a:pt x="9" y="19"/>
                  </a:lnTo>
                  <a:lnTo>
                    <a:pt x="5" y="13"/>
                  </a:lnTo>
                  <a:lnTo>
                    <a:pt x="0" y="0"/>
                  </a:lnTo>
                  <a:close/>
                </a:path>
              </a:pathLst>
            </a:custGeom>
            <a:solidFill>
              <a:srgbClr val="000000">
                <a:alpha val="100000"/>
              </a:srgbClr>
            </a:solidFill>
            <a:ln w="9525">
              <a:noFill/>
            </a:ln>
          </p:spPr>
          <p:txBody>
            <a:bodyPr/>
            <a:p>
              <a:endParaRPr lang="zh-CN" altLang="en-US"/>
            </a:p>
          </p:txBody>
        </p:sp>
        <p:sp>
          <p:nvSpPr>
            <p:cNvPr id="84068" name="Freeform 135"/>
            <p:cNvSpPr/>
            <p:nvPr/>
          </p:nvSpPr>
          <p:spPr>
            <a:xfrm>
              <a:off x="4395" y="5361"/>
              <a:ext cx="131" cy="87"/>
            </a:xfrm>
            <a:custGeom>
              <a:avLst/>
              <a:gdLst>
                <a:gd name="txL" fmla="*/ 0 w 70"/>
                <a:gd name="txT" fmla="*/ 0 h 44"/>
                <a:gd name="txR" fmla="*/ 70 w 70"/>
                <a:gd name="txB" fmla="*/ 44 h 44"/>
              </a:gdLst>
              <a:ahLst/>
              <a:cxnLst>
                <a:cxn ang="0">
                  <a:pos x="0" y="0"/>
                </a:cxn>
                <a:cxn ang="0">
                  <a:pos x="32" y="16"/>
                </a:cxn>
                <a:cxn ang="0">
                  <a:pos x="67" y="32"/>
                </a:cxn>
                <a:cxn ang="0">
                  <a:pos x="105" y="51"/>
                </a:cxn>
                <a:cxn ang="0">
                  <a:pos x="148" y="75"/>
                </a:cxn>
                <a:cxn ang="0">
                  <a:pos x="165" y="89"/>
                </a:cxn>
                <a:cxn ang="0">
                  <a:pos x="185" y="105"/>
                </a:cxn>
                <a:cxn ang="0">
                  <a:pos x="206" y="117"/>
                </a:cxn>
                <a:cxn ang="0">
                  <a:pos x="217" y="132"/>
                </a:cxn>
                <a:cxn ang="0">
                  <a:pos x="238" y="172"/>
                </a:cxn>
                <a:cxn ang="0">
                  <a:pos x="245" y="109"/>
                </a:cxn>
                <a:cxn ang="0">
                  <a:pos x="238" y="89"/>
                </a:cxn>
                <a:cxn ang="0">
                  <a:pos x="217" y="59"/>
                </a:cxn>
                <a:cxn ang="0">
                  <a:pos x="213" y="44"/>
                </a:cxn>
                <a:cxn ang="0">
                  <a:pos x="193" y="36"/>
                </a:cxn>
                <a:cxn ang="0">
                  <a:pos x="172" y="24"/>
                </a:cxn>
                <a:cxn ang="0">
                  <a:pos x="150" y="16"/>
                </a:cxn>
                <a:cxn ang="0">
                  <a:pos x="105" y="0"/>
                </a:cxn>
                <a:cxn ang="0">
                  <a:pos x="60" y="0"/>
                </a:cxn>
                <a:cxn ang="0">
                  <a:pos x="0" y="0"/>
                </a:cxn>
                <a:cxn ang="0">
                  <a:pos x="0" y="0"/>
                </a:cxn>
              </a:cxnLst>
              <a:rect l="txL" t="txT" r="txR" b="txB"/>
              <a:pathLst>
                <a:path w="70" h="44">
                  <a:moveTo>
                    <a:pt x="0" y="0"/>
                  </a:moveTo>
                  <a:lnTo>
                    <a:pt x="9" y="4"/>
                  </a:lnTo>
                  <a:lnTo>
                    <a:pt x="19" y="8"/>
                  </a:lnTo>
                  <a:lnTo>
                    <a:pt x="30" y="13"/>
                  </a:lnTo>
                  <a:lnTo>
                    <a:pt x="42" y="19"/>
                  </a:lnTo>
                  <a:lnTo>
                    <a:pt x="47" y="23"/>
                  </a:lnTo>
                  <a:lnTo>
                    <a:pt x="53" y="27"/>
                  </a:lnTo>
                  <a:lnTo>
                    <a:pt x="59" y="30"/>
                  </a:lnTo>
                  <a:lnTo>
                    <a:pt x="62" y="34"/>
                  </a:lnTo>
                  <a:lnTo>
                    <a:pt x="68" y="44"/>
                  </a:lnTo>
                  <a:lnTo>
                    <a:pt x="70" y="28"/>
                  </a:lnTo>
                  <a:lnTo>
                    <a:pt x="68" y="23"/>
                  </a:lnTo>
                  <a:lnTo>
                    <a:pt x="62" y="15"/>
                  </a:lnTo>
                  <a:lnTo>
                    <a:pt x="61" y="11"/>
                  </a:lnTo>
                  <a:lnTo>
                    <a:pt x="55" y="9"/>
                  </a:lnTo>
                  <a:lnTo>
                    <a:pt x="49" y="6"/>
                  </a:lnTo>
                  <a:lnTo>
                    <a:pt x="43" y="4"/>
                  </a:lnTo>
                  <a:lnTo>
                    <a:pt x="30" y="0"/>
                  </a:lnTo>
                  <a:lnTo>
                    <a:pt x="17" y="0"/>
                  </a:lnTo>
                  <a:lnTo>
                    <a:pt x="0" y="0"/>
                  </a:lnTo>
                  <a:close/>
                </a:path>
              </a:pathLst>
            </a:custGeom>
            <a:solidFill>
              <a:srgbClr val="000000">
                <a:alpha val="100000"/>
              </a:srgbClr>
            </a:solidFill>
            <a:ln w="9525">
              <a:noFill/>
            </a:ln>
          </p:spPr>
          <p:txBody>
            <a:bodyPr/>
            <a:p>
              <a:endParaRPr lang="zh-CN" altLang="en-US"/>
            </a:p>
          </p:txBody>
        </p:sp>
        <p:sp>
          <p:nvSpPr>
            <p:cNvPr id="84069" name="Freeform 136"/>
            <p:cNvSpPr/>
            <p:nvPr/>
          </p:nvSpPr>
          <p:spPr>
            <a:xfrm>
              <a:off x="4667" y="5575"/>
              <a:ext cx="482" cy="118"/>
            </a:xfrm>
            <a:custGeom>
              <a:avLst/>
              <a:gdLst>
                <a:gd name="txL" fmla="*/ 0 w 259"/>
                <a:gd name="txT" fmla="*/ 0 h 61"/>
                <a:gd name="txR" fmla="*/ 259 w 259"/>
                <a:gd name="txB" fmla="*/ 61 h 61"/>
              </a:gdLst>
              <a:ahLst/>
              <a:cxnLst>
                <a:cxn ang="0">
                  <a:pos x="0" y="108"/>
                </a:cxn>
                <a:cxn ang="0">
                  <a:pos x="28" y="116"/>
                </a:cxn>
                <a:cxn ang="0">
                  <a:pos x="87" y="132"/>
                </a:cxn>
                <a:cxn ang="0">
                  <a:pos x="169" y="143"/>
                </a:cxn>
                <a:cxn ang="0">
                  <a:pos x="290" y="149"/>
                </a:cxn>
                <a:cxn ang="0">
                  <a:pos x="430" y="149"/>
                </a:cxn>
                <a:cxn ang="0">
                  <a:pos x="579" y="132"/>
                </a:cxn>
                <a:cxn ang="0">
                  <a:pos x="659" y="108"/>
                </a:cxn>
                <a:cxn ang="0">
                  <a:pos x="700" y="93"/>
                </a:cxn>
                <a:cxn ang="0">
                  <a:pos x="737" y="79"/>
                </a:cxn>
                <a:cxn ang="0">
                  <a:pos x="776" y="64"/>
                </a:cxn>
                <a:cxn ang="0">
                  <a:pos x="817" y="44"/>
                </a:cxn>
                <a:cxn ang="0">
                  <a:pos x="856" y="23"/>
                </a:cxn>
                <a:cxn ang="0">
                  <a:pos x="897" y="0"/>
                </a:cxn>
                <a:cxn ang="0">
                  <a:pos x="890" y="15"/>
                </a:cxn>
                <a:cxn ang="0">
                  <a:pos x="877" y="23"/>
                </a:cxn>
                <a:cxn ang="0">
                  <a:pos x="862" y="44"/>
                </a:cxn>
                <a:cxn ang="0">
                  <a:pos x="841" y="64"/>
                </a:cxn>
                <a:cxn ang="0">
                  <a:pos x="832" y="72"/>
                </a:cxn>
                <a:cxn ang="0">
                  <a:pos x="817" y="85"/>
                </a:cxn>
                <a:cxn ang="0">
                  <a:pos x="804" y="93"/>
                </a:cxn>
                <a:cxn ang="0">
                  <a:pos x="783" y="108"/>
                </a:cxn>
                <a:cxn ang="0">
                  <a:pos x="769" y="124"/>
                </a:cxn>
                <a:cxn ang="0">
                  <a:pos x="752" y="132"/>
                </a:cxn>
                <a:cxn ang="0">
                  <a:pos x="731" y="143"/>
                </a:cxn>
                <a:cxn ang="0">
                  <a:pos x="711" y="149"/>
                </a:cxn>
                <a:cxn ang="0">
                  <a:pos x="692" y="164"/>
                </a:cxn>
                <a:cxn ang="0">
                  <a:pos x="672" y="180"/>
                </a:cxn>
                <a:cxn ang="0">
                  <a:pos x="627" y="195"/>
                </a:cxn>
                <a:cxn ang="0">
                  <a:pos x="579" y="205"/>
                </a:cxn>
                <a:cxn ang="0">
                  <a:pos x="519" y="221"/>
                </a:cxn>
                <a:cxn ang="0">
                  <a:pos x="467" y="228"/>
                </a:cxn>
                <a:cxn ang="0">
                  <a:pos x="342" y="228"/>
                </a:cxn>
                <a:cxn ang="0">
                  <a:pos x="225" y="205"/>
                </a:cxn>
                <a:cxn ang="0">
                  <a:pos x="138" y="188"/>
                </a:cxn>
                <a:cxn ang="0">
                  <a:pos x="80" y="164"/>
                </a:cxn>
                <a:cxn ang="0">
                  <a:pos x="37" y="149"/>
                </a:cxn>
                <a:cxn ang="0">
                  <a:pos x="7" y="124"/>
                </a:cxn>
                <a:cxn ang="0">
                  <a:pos x="0" y="108"/>
                </a:cxn>
                <a:cxn ang="0">
                  <a:pos x="0" y="108"/>
                </a:cxn>
              </a:cxnLst>
              <a:rect l="txL" t="txT" r="txR" b="txB"/>
              <a:pathLst>
                <a:path w="259" h="61">
                  <a:moveTo>
                    <a:pt x="0" y="29"/>
                  </a:moveTo>
                  <a:lnTo>
                    <a:pt x="8" y="31"/>
                  </a:lnTo>
                  <a:lnTo>
                    <a:pt x="25" y="35"/>
                  </a:lnTo>
                  <a:lnTo>
                    <a:pt x="49" y="38"/>
                  </a:lnTo>
                  <a:lnTo>
                    <a:pt x="84" y="40"/>
                  </a:lnTo>
                  <a:lnTo>
                    <a:pt x="124" y="40"/>
                  </a:lnTo>
                  <a:lnTo>
                    <a:pt x="167" y="35"/>
                  </a:lnTo>
                  <a:lnTo>
                    <a:pt x="190" y="29"/>
                  </a:lnTo>
                  <a:lnTo>
                    <a:pt x="202" y="25"/>
                  </a:lnTo>
                  <a:lnTo>
                    <a:pt x="213" y="21"/>
                  </a:lnTo>
                  <a:lnTo>
                    <a:pt x="224" y="17"/>
                  </a:lnTo>
                  <a:lnTo>
                    <a:pt x="236" y="12"/>
                  </a:lnTo>
                  <a:lnTo>
                    <a:pt x="247" y="6"/>
                  </a:lnTo>
                  <a:lnTo>
                    <a:pt x="259" y="0"/>
                  </a:lnTo>
                  <a:lnTo>
                    <a:pt x="257" y="4"/>
                  </a:lnTo>
                  <a:lnTo>
                    <a:pt x="253" y="6"/>
                  </a:lnTo>
                  <a:lnTo>
                    <a:pt x="249" y="12"/>
                  </a:lnTo>
                  <a:lnTo>
                    <a:pt x="243" y="17"/>
                  </a:lnTo>
                  <a:lnTo>
                    <a:pt x="240" y="19"/>
                  </a:lnTo>
                  <a:lnTo>
                    <a:pt x="236" y="23"/>
                  </a:lnTo>
                  <a:lnTo>
                    <a:pt x="232" y="25"/>
                  </a:lnTo>
                  <a:lnTo>
                    <a:pt x="226" y="29"/>
                  </a:lnTo>
                  <a:lnTo>
                    <a:pt x="222" y="33"/>
                  </a:lnTo>
                  <a:lnTo>
                    <a:pt x="217" y="35"/>
                  </a:lnTo>
                  <a:lnTo>
                    <a:pt x="211" y="38"/>
                  </a:lnTo>
                  <a:lnTo>
                    <a:pt x="205" y="40"/>
                  </a:lnTo>
                  <a:lnTo>
                    <a:pt x="200" y="44"/>
                  </a:lnTo>
                  <a:lnTo>
                    <a:pt x="194" y="48"/>
                  </a:lnTo>
                  <a:lnTo>
                    <a:pt x="181" y="52"/>
                  </a:lnTo>
                  <a:lnTo>
                    <a:pt x="167" y="55"/>
                  </a:lnTo>
                  <a:lnTo>
                    <a:pt x="150" y="59"/>
                  </a:lnTo>
                  <a:lnTo>
                    <a:pt x="135" y="61"/>
                  </a:lnTo>
                  <a:lnTo>
                    <a:pt x="99" y="61"/>
                  </a:lnTo>
                  <a:lnTo>
                    <a:pt x="65" y="55"/>
                  </a:lnTo>
                  <a:lnTo>
                    <a:pt x="40" y="50"/>
                  </a:lnTo>
                  <a:lnTo>
                    <a:pt x="23" y="44"/>
                  </a:lnTo>
                  <a:lnTo>
                    <a:pt x="11" y="40"/>
                  </a:lnTo>
                  <a:lnTo>
                    <a:pt x="2" y="33"/>
                  </a:lnTo>
                  <a:lnTo>
                    <a:pt x="0" y="29"/>
                  </a:lnTo>
                  <a:close/>
                </a:path>
              </a:pathLst>
            </a:custGeom>
            <a:solidFill>
              <a:srgbClr val="000000">
                <a:alpha val="100000"/>
              </a:srgbClr>
            </a:solidFill>
            <a:ln w="9525">
              <a:noFill/>
            </a:ln>
          </p:spPr>
          <p:txBody>
            <a:bodyPr/>
            <a:p>
              <a:endParaRPr lang="zh-CN" altLang="en-US"/>
            </a:p>
          </p:txBody>
        </p:sp>
        <p:sp>
          <p:nvSpPr>
            <p:cNvPr id="84070" name="Freeform 137"/>
            <p:cNvSpPr/>
            <p:nvPr/>
          </p:nvSpPr>
          <p:spPr>
            <a:xfrm>
              <a:off x="5152" y="5420"/>
              <a:ext cx="147" cy="115"/>
            </a:xfrm>
            <a:custGeom>
              <a:avLst/>
              <a:gdLst>
                <a:gd name="txL" fmla="*/ 0 w 78"/>
                <a:gd name="txT" fmla="*/ 0 h 59"/>
                <a:gd name="txR" fmla="*/ 78 w 78"/>
                <a:gd name="txB" fmla="*/ 59 h 59"/>
              </a:gdLst>
              <a:ahLst/>
              <a:cxnLst>
                <a:cxn ang="0">
                  <a:pos x="277" y="45"/>
                </a:cxn>
                <a:cxn ang="0">
                  <a:pos x="270" y="37"/>
                </a:cxn>
                <a:cxn ang="0">
                  <a:pos x="253" y="23"/>
                </a:cxn>
                <a:cxn ang="0">
                  <a:pos x="224" y="8"/>
                </a:cxn>
                <a:cxn ang="0">
                  <a:pos x="192" y="0"/>
                </a:cxn>
                <a:cxn ang="0">
                  <a:pos x="104" y="8"/>
                </a:cxn>
                <a:cxn ang="0">
                  <a:pos x="57" y="37"/>
                </a:cxn>
                <a:cxn ang="0">
                  <a:pos x="36" y="60"/>
                </a:cxn>
                <a:cxn ang="0">
                  <a:pos x="15" y="80"/>
                </a:cxn>
                <a:cxn ang="0">
                  <a:pos x="0" y="133"/>
                </a:cxn>
                <a:cxn ang="0">
                  <a:pos x="0" y="175"/>
                </a:cxn>
                <a:cxn ang="0">
                  <a:pos x="15" y="212"/>
                </a:cxn>
                <a:cxn ang="0">
                  <a:pos x="57" y="224"/>
                </a:cxn>
                <a:cxn ang="0">
                  <a:pos x="75" y="160"/>
                </a:cxn>
                <a:cxn ang="0">
                  <a:pos x="81" y="133"/>
                </a:cxn>
                <a:cxn ang="0">
                  <a:pos x="96" y="111"/>
                </a:cxn>
                <a:cxn ang="0">
                  <a:pos x="117" y="80"/>
                </a:cxn>
                <a:cxn ang="0">
                  <a:pos x="136" y="68"/>
                </a:cxn>
                <a:cxn ang="0">
                  <a:pos x="156" y="60"/>
                </a:cxn>
                <a:cxn ang="0">
                  <a:pos x="185" y="53"/>
                </a:cxn>
                <a:cxn ang="0">
                  <a:pos x="224" y="45"/>
                </a:cxn>
                <a:cxn ang="0">
                  <a:pos x="277" y="45"/>
                </a:cxn>
                <a:cxn ang="0">
                  <a:pos x="277" y="45"/>
                </a:cxn>
              </a:cxnLst>
              <a:rect l="txL" t="txT" r="txR" b="txB"/>
              <a:pathLst>
                <a:path w="78" h="59">
                  <a:moveTo>
                    <a:pt x="78" y="12"/>
                  </a:moveTo>
                  <a:lnTo>
                    <a:pt x="76" y="10"/>
                  </a:lnTo>
                  <a:lnTo>
                    <a:pt x="71" y="6"/>
                  </a:lnTo>
                  <a:lnTo>
                    <a:pt x="63" y="2"/>
                  </a:lnTo>
                  <a:lnTo>
                    <a:pt x="54" y="0"/>
                  </a:lnTo>
                  <a:lnTo>
                    <a:pt x="29" y="2"/>
                  </a:lnTo>
                  <a:lnTo>
                    <a:pt x="16" y="10"/>
                  </a:lnTo>
                  <a:lnTo>
                    <a:pt x="10" y="16"/>
                  </a:lnTo>
                  <a:lnTo>
                    <a:pt x="4" y="21"/>
                  </a:lnTo>
                  <a:lnTo>
                    <a:pt x="0" y="35"/>
                  </a:lnTo>
                  <a:lnTo>
                    <a:pt x="0" y="46"/>
                  </a:lnTo>
                  <a:lnTo>
                    <a:pt x="4" y="56"/>
                  </a:lnTo>
                  <a:lnTo>
                    <a:pt x="16" y="59"/>
                  </a:lnTo>
                  <a:lnTo>
                    <a:pt x="21" y="42"/>
                  </a:lnTo>
                  <a:lnTo>
                    <a:pt x="23" y="35"/>
                  </a:lnTo>
                  <a:lnTo>
                    <a:pt x="27" y="29"/>
                  </a:lnTo>
                  <a:lnTo>
                    <a:pt x="33" y="21"/>
                  </a:lnTo>
                  <a:lnTo>
                    <a:pt x="38" y="18"/>
                  </a:lnTo>
                  <a:lnTo>
                    <a:pt x="44" y="16"/>
                  </a:lnTo>
                  <a:lnTo>
                    <a:pt x="52" y="14"/>
                  </a:lnTo>
                  <a:lnTo>
                    <a:pt x="63" y="12"/>
                  </a:lnTo>
                  <a:lnTo>
                    <a:pt x="78" y="12"/>
                  </a:lnTo>
                  <a:close/>
                </a:path>
              </a:pathLst>
            </a:custGeom>
            <a:solidFill>
              <a:srgbClr val="000000">
                <a:alpha val="100000"/>
              </a:srgbClr>
            </a:solidFill>
            <a:ln w="9525">
              <a:noFill/>
            </a:ln>
          </p:spPr>
          <p:txBody>
            <a:bodyPr/>
            <a:p>
              <a:endParaRPr lang="zh-CN" altLang="en-US"/>
            </a:p>
          </p:txBody>
        </p:sp>
        <p:sp>
          <p:nvSpPr>
            <p:cNvPr id="84071" name="Freeform 138"/>
            <p:cNvSpPr/>
            <p:nvPr/>
          </p:nvSpPr>
          <p:spPr>
            <a:xfrm>
              <a:off x="5276" y="5203"/>
              <a:ext cx="254" cy="348"/>
            </a:xfrm>
            <a:custGeom>
              <a:avLst/>
              <a:gdLst>
                <a:gd name="txL" fmla="*/ 0 w 135"/>
                <a:gd name="txT" fmla="*/ 0 h 177"/>
                <a:gd name="txR" fmla="*/ 135 w 135"/>
                <a:gd name="txB" fmla="*/ 177 h 177"/>
              </a:gdLst>
              <a:ahLst/>
              <a:cxnLst>
                <a:cxn ang="0">
                  <a:pos x="0" y="521"/>
                </a:cxn>
                <a:cxn ang="0">
                  <a:pos x="15" y="684"/>
                </a:cxn>
                <a:cxn ang="0">
                  <a:pos x="201" y="653"/>
                </a:cxn>
                <a:cxn ang="0">
                  <a:pos x="277" y="633"/>
                </a:cxn>
                <a:cxn ang="0">
                  <a:pos x="314" y="619"/>
                </a:cxn>
                <a:cxn ang="0">
                  <a:pos x="350" y="604"/>
                </a:cxn>
                <a:cxn ang="0">
                  <a:pos x="389" y="580"/>
                </a:cxn>
                <a:cxn ang="0">
                  <a:pos x="418" y="568"/>
                </a:cxn>
                <a:cxn ang="0">
                  <a:pos x="442" y="545"/>
                </a:cxn>
                <a:cxn ang="0">
                  <a:pos x="463" y="513"/>
                </a:cxn>
                <a:cxn ang="0">
                  <a:pos x="478" y="275"/>
                </a:cxn>
                <a:cxn ang="0">
                  <a:pos x="463" y="96"/>
                </a:cxn>
                <a:cxn ang="0">
                  <a:pos x="450" y="39"/>
                </a:cxn>
                <a:cxn ang="0">
                  <a:pos x="438" y="16"/>
                </a:cxn>
                <a:cxn ang="0">
                  <a:pos x="433" y="8"/>
                </a:cxn>
                <a:cxn ang="0">
                  <a:pos x="382" y="0"/>
                </a:cxn>
                <a:cxn ang="0">
                  <a:pos x="350" y="8"/>
                </a:cxn>
                <a:cxn ang="0">
                  <a:pos x="322" y="39"/>
                </a:cxn>
                <a:cxn ang="0">
                  <a:pos x="344" y="73"/>
                </a:cxn>
                <a:cxn ang="0">
                  <a:pos x="357" y="128"/>
                </a:cxn>
                <a:cxn ang="0">
                  <a:pos x="373" y="177"/>
                </a:cxn>
                <a:cxn ang="0">
                  <a:pos x="389" y="317"/>
                </a:cxn>
                <a:cxn ang="0">
                  <a:pos x="389" y="383"/>
                </a:cxn>
                <a:cxn ang="0">
                  <a:pos x="373" y="448"/>
                </a:cxn>
                <a:cxn ang="0">
                  <a:pos x="357" y="480"/>
                </a:cxn>
                <a:cxn ang="0">
                  <a:pos x="350" y="495"/>
                </a:cxn>
                <a:cxn ang="0">
                  <a:pos x="344" y="507"/>
                </a:cxn>
                <a:cxn ang="0">
                  <a:pos x="329" y="513"/>
                </a:cxn>
                <a:cxn ang="0">
                  <a:pos x="322" y="529"/>
                </a:cxn>
                <a:cxn ang="0">
                  <a:pos x="297" y="545"/>
                </a:cxn>
                <a:cxn ang="0">
                  <a:pos x="277" y="560"/>
                </a:cxn>
                <a:cxn ang="0">
                  <a:pos x="248" y="568"/>
                </a:cxn>
                <a:cxn ang="0">
                  <a:pos x="194" y="580"/>
                </a:cxn>
                <a:cxn ang="0">
                  <a:pos x="105" y="596"/>
                </a:cxn>
                <a:cxn ang="0">
                  <a:pos x="68" y="588"/>
                </a:cxn>
                <a:cxn ang="0">
                  <a:pos x="0" y="521"/>
                </a:cxn>
                <a:cxn ang="0">
                  <a:pos x="0" y="521"/>
                </a:cxn>
              </a:cxnLst>
              <a:rect l="txL" t="txT" r="txR" b="txB"/>
              <a:pathLst>
                <a:path w="135" h="177">
                  <a:moveTo>
                    <a:pt x="0" y="135"/>
                  </a:moveTo>
                  <a:lnTo>
                    <a:pt x="4" y="177"/>
                  </a:lnTo>
                  <a:lnTo>
                    <a:pt x="57" y="169"/>
                  </a:lnTo>
                  <a:lnTo>
                    <a:pt x="78" y="164"/>
                  </a:lnTo>
                  <a:lnTo>
                    <a:pt x="89" y="160"/>
                  </a:lnTo>
                  <a:lnTo>
                    <a:pt x="99" y="156"/>
                  </a:lnTo>
                  <a:lnTo>
                    <a:pt x="110" y="150"/>
                  </a:lnTo>
                  <a:lnTo>
                    <a:pt x="118" y="147"/>
                  </a:lnTo>
                  <a:lnTo>
                    <a:pt x="125" y="141"/>
                  </a:lnTo>
                  <a:lnTo>
                    <a:pt x="131" y="133"/>
                  </a:lnTo>
                  <a:lnTo>
                    <a:pt x="135" y="71"/>
                  </a:lnTo>
                  <a:lnTo>
                    <a:pt x="131" y="25"/>
                  </a:lnTo>
                  <a:lnTo>
                    <a:pt x="127" y="10"/>
                  </a:lnTo>
                  <a:lnTo>
                    <a:pt x="124" y="4"/>
                  </a:lnTo>
                  <a:lnTo>
                    <a:pt x="122" y="2"/>
                  </a:lnTo>
                  <a:lnTo>
                    <a:pt x="108" y="0"/>
                  </a:lnTo>
                  <a:lnTo>
                    <a:pt x="99" y="2"/>
                  </a:lnTo>
                  <a:lnTo>
                    <a:pt x="91" y="10"/>
                  </a:lnTo>
                  <a:lnTo>
                    <a:pt x="97" y="19"/>
                  </a:lnTo>
                  <a:lnTo>
                    <a:pt x="101" y="33"/>
                  </a:lnTo>
                  <a:lnTo>
                    <a:pt x="105" y="46"/>
                  </a:lnTo>
                  <a:lnTo>
                    <a:pt x="110" y="82"/>
                  </a:lnTo>
                  <a:lnTo>
                    <a:pt x="110" y="99"/>
                  </a:lnTo>
                  <a:lnTo>
                    <a:pt x="105" y="116"/>
                  </a:lnTo>
                  <a:lnTo>
                    <a:pt x="101" y="124"/>
                  </a:lnTo>
                  <a:lnTo>
                    <a:pt x="99" y="128"/>
                  </a:lnTo>
                  <a:lnTo>
                    <a:pt x="97" y="131"/>
                  </a:lnTo>
                  <a:lnTo>
                    <a:pt x="93" y="133"/>
                  </a:lnTo>
                  <a:lnTo>
                    <a:pt x="91" y="137"/>
                  </a:lnTo>
                  <a:lnTo>
                    <a:pt x="84" y="141"/>
                  </a:lnTo>
                  <a:lnTo>
                    <a:pt x="78" y="145"/>
                  </a:lnTo>
                  <a:lnTo>
                    <a:pt x="70" y="147"/>
                  </a:lnTo>
                  <a:lnTo>
                    <a:pt x="55" y="150"/>
                  </a:lnTo>
                  <a:lnTo>
                    <a:pt x="30" y="154"/>
                  </a:lnTo>
                  <a:lnTo>
                    <a:pt x="19" y="152"/>
                  </a:lnTo>
                  <a:lnTo>
                    <a:pt x="0" y="135"/>
                  </a:lnTo>
                  <a:close/>
                </a:path>
              </a:pathLst>
            </a:custGeom>
            <a:solidFill>
              <a:srgbClr val="000000">
                <a:alpha val="100000"/>
              </a:srgbClr>
            </a:solidFill>
            <a:ln w="9525">
              <a:noFill/>
            </a:ln>
          </p:spPr>
          <p:txBody>
            <a:bodyPr/>
            <a:p>
              <a:endParaRPr lang="zh-CN" altLang="en-US"/>
            </a:p>
          </p:txBody>
        </p:sp>
        <p:sp>
          <p:nvSpPr>
            <p:cNvPr id="84072" name="Freeform 139"/>
            <p:cNvSpPr/>
            <p:nvPr/>
          </p:nvSpPr>
          <p:spPr>
            <a:xfrm>
              <a:off x="3693" y="4251"/>
              <a:ext cx="269" cy="510"/>
            </a:xfrm>
            <a:custGeom>
              <a:avLst/>
              <a:gdLst>
                <a:gd name="txL" fmla="*/ 0 w 145"/>
                <a:gd name="txT" fmla="*/ 0 h 256"/>
                <a:gd name="txR" fmla="*/ 145 w 145"/>
                <a:gd name="txB" fmla="*/ 256 h 256"/>
              </a:gdLst>
              <a:ahLst/>
              <a:cxnLst>
                <a:cxn ang="0">
                  <a:pos x="419" y="0"/>
                </a:cxn>
                <a:cxn ang="0">
                  <a:pos x="0" y="195"/>
                </a:cxn>
                <a:cxn ang="0">
                  <a:pos x="7" y="227"/>
                </a:cxn>
                <a:cxn ang="0">
                  <a:pos x="28" y="255"/>
                </a:cxn>
                <a:cxn ang="0">
                  <a:pos x="41" y="301"/>
                </a:cxn>
                <a:cxn ang="0">
                  <a:pos x="61" y="361"/>
                </a:cxn>
                <a:cxn ang="0">
                  <a:pos x="85" y="420"/>
                </a:cxn>
                <a:cxn ang="0">
                  <a:pos x="113" y="480"/>
                </a:cxn>
                <a:cxn ang="0">
                  <a:pos x="137" y="556"/>
                </a:cxn>
                <a:cxn ang="0">
                  <a:pos x="165" y="624"/>
                </a:cxn>
                <a:cxn ang="0">
                  <a:pos x="186" y="699"/>
                </a:cxn>
                <a:cxn ang="0">
                  <a:pos x="210" y="765"/>
                </a:cxn>
                <a:cxn ang="0">
                  <a:pos x="230" y="833"/>
                </a:cxn>
                <a:cxn ang="0">
                  <a:pos x="250" y="889"/>
                </a:cxn>
                <a:cxn ang="0">
                  <a:pos x="262" y="948"/>
                </a:cxn>
                <a:cxn ang="0">
                  <a:pos x="275" y="1016"/>
                </a:cxn>
                <a:cxn ang="0">
                  <a:pos x="327" y="984"/>
                </a:cxn>
                <a:cxn ang="0">
                  <a:pos x="297" y="813"/>
                </a:cxn>
                <a:cxn ang="0">
                  <a:pos x="282" y="739"/>
                </a:cxn>
                <a:cxn ang="0">
                  <a:pos x="269" y="655"/>
                </a:cxn>
                <a:cxn ang="0">
                  <a:pos x="258" y="608"/>
                </a:cxn>
                <a:cxn ang="0">
                  <a:pos x="245" y="564"/>
                </a:cxn>
                <a:cxn ang="0">
                  <a:pos x="230" y="520"/>
                </a:cxn>
                <a:cxn ang="0">
                  <a:pos x="210" y="472"/>
                </a:cxn>
                <a:cxn ang="0">
                  <a:pos x="193" y="428"/>
                </a:cxn>
                <a:cxn ang="0">
                  <a:pos x="165" y="377"/>
                </a:cxn>
                <a:cxn ang="0">
                  <a:pos x="137" y="321"/>
                </a:cxn>
                <a:cxn ang="0">
                  <a:pos x="108" y="269"/>
                </a:cxn>
                <a:cxn ang="0">
                  <a:pos x="121" y="247"/>
                </a:cxn>
                <a:cxn ang="0">
                  <a:pos x="137" y="231"/>
                </a:cxn>
                <a:cxn ang="0">
                  <a:pos x="158" y="219"/>
                </a:cxn>
                <a:cxn ang="0">
                  <a:pos x="193" y="203"/>
                </a:cxn>
                <a:cxn ang="0">
                  <a:pos x="224" y="179"/>
                </a:cxn>
                <a:cxn ang="0">
                  <a:pos x="258" y="163"/>
                </a:cxn>
                <a:cxn ang="0">
                  <a:pos x="297" y="143"/>
                </a:cxn>
                <a:cxn ang="0">
                  <a:pos x="334" y="120"/>
                </a:cxn>
                <a:cxn ang="0">
                  <a:pos x="369" y="104"/>
                </a:cxn>
                <a:cxn ang="0">
                  <a:pos x="406" y="88"/>
                </a:cxn>
                <a:cxn ang="0">
                  <a:pos x="434" y="76"/>
                </a:cxn>
                <a:cxn ang="0">
                  <a:pos x="479" y="52"/>
                </a:cxn>
                <a:cxn ang="0">
                  <a:pos x="499" y="44"/>
                </a:cxn>
                <a:cxn ang="0">
                  <a:pos x="419" y="0"/>
                </a:cxn>
                <a:cxn ang="0">
                  <a:pos x="419" y="0"/>
                </a:cxn>
              </a:cxnLst>
              <a:rect l="txL" t="txT" r="txR" b="txB"/>
              <a:pathLst>
                <a:path w="145" h="256">
                  <a:moveTo>
                    <a:pt x="122" y="0"/>
                  </a:moveTo>
                  <a:lnTo>
                    <a:pt x="0" y="49"/>
                  </a:lnTo>
                  <a:lnTo>
                    <a:pt x="2" y="57"/>
                  </a:lnTo>
                  <a:lnTo>
                    <a:pt x="8" y="64"/>
                  </a:lnTo>
                  <a:lnTo>
                    <a:pt x="12" y="76"/>
                  </a:lnTo>
                  <a:lnTo>
                    <a:pt x="18" y="91"/>
                  </a:lnTo>
                  <a:lnTo>
                    <a:pt x="25" y="106"/>
                  </a:lnTo>
                  <a:lnTo>
                    <a:pt x="33" y="121"/>
                  </a:lnTo>
                  <a:lnTo>
                    <a:pt x="40" y="140"/>
                  </a:lnTo>
                  <a:lnTo>
                    <a:pt x="48" y="157"/>
                  </a:lnTo>
                  <a:lnTo>
                    <a:pt x="54" y="176"/>
                  </a:lnTo>
                  <a:lnTo>
                    <a:pt x="61" y="193"/>
                  </a:lnTo>
                  <a:lnTo>
                    <a:pt x="67" y="210"/>
                  </a:lnTo>
                  <a:lnTo>
                    <a:pt x="73" y="224"/>
                  </a:lnTo>
                  <a:lnTo>
                    <a:pt x="76" y="239"/>
                  </a:lnTo>
                  <a:lnTo>
                    <a:pt x="80" y="256"/>
                  </a:lnTo>
                  <a:lnTo>
                    <a:pt x="95" y="248"/>
                  </a:lnTo>
                  <a:lnTo>
                    <a:pt x="86" y="205"/>
                  </a:lnTo>
                  <a:lnTo>
                    <a:pt x="82" y="186"/>
                  </a:lnTo>
                  <a:lnTo>
                    <a:pt x="78" y="165"/>
                  </a:lnTo>
                  <a:lnTo>
                    <a:pt x="75" y="153"/>
                  </a:lnTo>
                  <a:lnTo>
                    <a:pt x="71" y="142"/>
                  </a:lnTo>
                  <a:lnTo>
                    <a:pt x="67" y="131"/>
                  </a:lnTo>
                  <a:lnTo>
                    <a:pt x="61" y="119"/>
                  </a:lnTo>
                  <a:lnTo>
                    <a:pt x="56" y="108"/>
                  </a:lnTo>
                  <a:lnTo>
                    <a:pt x="48" y="95"/>
                  </a:lnTo>
                  <a:lnTo>
                    <a:pt x="40" y="81"/>
                  </a:lnTo>
                  <a:lnTo>
                    <a:pt x="31" y="68"/>
                  </a:lnTo>
                  <a:lnTo>
                    <a:pt x="35" y="62"/>
                  </a:lnTo>
                  <a:lnTo>
                    <a:pt x="40" y="58"/>
                  </a:lnTo>
                  <a:lnTo>
                    <a:pt x="46" y="55"/>
                  </a:lnTo>
                  <a:lnTo>
                    <a:pt x="56" y="51"/>
                  </a:lnTo>
                  <a:lnTo>
                    <a:pt x="65" y="45"/>
                  </a:lnTo>
                  <a:lnTo>
                    <a:pt x="75" y="41"/>
                  </a:lnTo>
                  <a:lnTo>
                    <a:pt x="86" y="36"/>
                  </a:lnTo>
                  <a:lnTo>
                    <a:pt x="97" y="30"/>
                  </a:lnTo>
                  <a:lnTo>
                    <a:pt x="107" y="26"/>
                  </a:lnTo>
                  <a:lnTo>
                    <a:pt x="118" y="22"/>
                  </a:lnTo>
                  <a:lnTo>
                    <a:pt x="126" y="19"/>
                  </a:lnTo>
                  <a:lnTo>
                    <a:pt x="139" y="13"/>
                  </a:lnTo>
                  <a:lnTo>
                    <a:pt x="145" y="11"/>
                  </a:lnTo>
                  <a:lnTo>
                    <a:pt x="122" y="0"/>
                  </a:lnTo>
                  <a:close/>
                </a:path>
              </a:pathLst>
            </a:custGeom>
            <a:solidFill>
              <a:srgbClr val="000000">
                <a:alpha val="100000"/>
              </a:srgbClr>
            </a:solidFill>
            <a:ln w="9525">
              <a:noFill/>
            </a:ln>
          </p:spPr>
          <p:txBody>
            <a:bodyPr/>
            <a:p>
              <a:endParaRPr lang="zh-CN" altLang="en-US"/>
            </a:p>
          </p:txBody>
        </p:sp>
        <p:sp>
          <p:nvSpPr>
            <p:cNvPr id="84073" name="Freeform 140"/>
            <p:cNvSpPr/>
            <p:nvPr/>
          </p:nvSpPr>
          <p:spPr>
            <a:xfrm>
              <a:off x="3902" y="4453"/>
              <a:ext cx="228" cy="363"/>
            </a:xfrm>
            <a:custGeom>
              <a:avLst/>
              <a:gdLst>
                <a:gd name="txL" fmla="*/ 0 w 121"/>
                <a:gd name="txT" fmla="*/ 0 h 185"/>
                <a:gd name="txR" fmla="*/ 121 w 121"/>
                <a:gd name="txB" fmla="*/ 185 h 185"/>
              </a:gdLst>
              <a:ahLst/>
              <a:cxnLst>
                <a:cxn ang="0">
                  <a:pos x="4" y="161"/>
                </a:cxn>
                <a:cxn ang="0">
                  <a:pos x="11" y="243"/>
                </a:cxn>
                <a:cxn ang="0">
                  <a:pos x="24" y="316"/>
                </a:cxn>
                <a:cxn ang="0">
                  <a:pos x="45" y="404"/>
                </a:cxn>
                <a:cxn ang="0">
                  <a:pos x="60" y="447"/>
                </a:cxn>
                <a:cxn ang="0">
                  <a:pos x="77" y="493"/>
                </a:cxn>
                <a:cxn ang="0">
                  <a:pos x="100" y="528"/>
                </a:cxn>
                <a:cxn ang="0">
                  <a:pos x="107" y="544"/>
                </a:cxn>
                <a:cxn ang="0">
                  <a:pos x="121" y="559"/>
                </a:cxn>
                <a:cxn ang="0">
                  <a:pos x="136" y="569"/>
                </a:cxn>
                <a:cxn ang="0">
                  <a:pos x="145" y="585"/>
                </a:cxn>
                <a:cxn ang="0">
                  <a:pos x="168" y="593"/>
                </a:cxn>
                <a:cxn ang="0">
                  <a:pos x="181" y="600"/>
                </a:cxn>
                <a:cxn ang="0">
                  <a:pos x="213" y="616"/>
                </a:cxn>
                <a:cxn ang="0">
                  <a:pos x="256" y="608"/>
                </a:cxn>
                <a:cxn ang="0">
                  <a:pos x="288" y="593"/>
                </a:cxn>
                <a:cxn ang="0">
                  <a:pos x="317" y="569"/>
                </a:cxn>
                <a:cxn ang="0">
                  <a:pos x="354" y="496"/>
                </a:cxn>
                <a:cxn ang="0">
                  <a:pos x="369" y="412"/>
                </a:cxn>
                <a:cxn ang="0">
                  <a:pos x="369" y="308"/>
                </a:cxn>
                <a:cxn ang="0">
                  <a:pos x="354" y="204"/>
                </a:cxn>
                <a:cxn ang="0">
                  <a:pos x="337" y="128"/>
                </a:cxn>
                <a:cxn ang="0">
                  <a:pos x="317" y="39"/>
                </a:cxn>
                <a:cxn ang="0">
                  <a:pos x="377" y="0"/>
                </a:cxn>
                <a:cxn ang="0">
                  <a:pos x="384" y="31"/>
                </a:cxn>
                <a:cxn ang="0">
                  <a:pos x="398" y="104"/>
                </a:cxn>
                <a:cxn ang="0">
                  <a:pos x="422" y="324"/>
                </a:cxn>
                <a:cxn ang="0">
                  <a:pos x="430" y="447"/>
                </a:cxn>
                <a:cxn ang="0">
                  <a:pos x="409" y="565"/>
                </a:cxn>
                <a:cxn ang="0">
                  <a:pos x="398" y="608"/>
                </a:cxn>
                <a:cxn ang="0">
                  <a:pos x="377" y="651"/>
                </a:cxn>
                <a:cxn ang="0">
                  <a:pos x="362" y="673"/>
                </a:cxn>
                <a:cxn ang="0">
                  <a:pos x="349" y="689"/>
                </a:cxn>
                <a:cxn ang="0">
                  <a:pos x="330" y="697"/>
                </a:cxn>
                <a:cxn ang="0">
                  <a:pos x="317" y="712"/>
                </a:cxn>
                <a:cxn ang="0">
                  <a:pos x="249" y="712"/>
                </a:cxn>
                <a:cxn ang="0">
                  <a:pos x="196" y="689"/>
                </a:cxn>
                <a:cxn ang="0">
                  <a:pos x="145" y="659"/>
                </a:cxn>
                <a:cxn ang="0">
                  <a:pos x="128" y="644"/>
                </a:cxn>
                <a:cxn ang="0">
                  <a:pos x="107" y="616"/>
                </a:cxn>
                <a:cxn ang="0">
                  <a:pos x="85" y="593"/>
                </a:cxn>
                <a:cxn ang="0">
                  <a:pos x="72" y="569"/>
                </a:cxn>
                <a:cxn ang="0">
                  <a:pos x="45" y="520"/>
                </a:cxn>
                <a:cxn ang="0">
                  <a:pos x="24" y="461"/>
                </a:cxn>
                <a:cxn ang="0">
                  <a:pos x="11" y="412"/>
                </a:cxn>
                <a:cxn ang="0">
                  <a:pos x="0" y="316"/>
                </a:cxn>
                <a:cxn ang="0">
                  <a:pos x="0" y="273"/>
                </a:cxn>
                <a:cxn ang="0">
                  <a:pos x="0" y="235"/>
                </a:cxn>
                <a:cxn ang="0">
                  <a:pos x="4" y="161"/>
                </a:cxn>
                <a:cxn ang="0">
                  <a:pos x="4" y="161"/>
                </a:cxn>
              </a:cxnLst>
              <a:rect l="txL" t="txT" r="txR" b="txB"/>
              <a:pathLst>
                <a:path w="121" h="185">
                  <a:moveTo>
                    <a:pt x="1" y="42"/>
                  </a:moveTo>
                  <a:lnTo>
                    <a:pt x="3" y="63"/>
                  </a:lnTo>
                  <a:lnTo>
                    <a:pt x="7" y="82"/>
                  </a:lnTo>
                  <a:lnTo>
                    <a:pt x="13" y="105"/>
                  </a:lnTo>
                  <a:lnTo>
                    <a:pt x="17" y="116"/>
                  </a:lnTo>
                  <a:lnTo>
                    <a:pt x="22" y="128"/>
                  </a:lnTo>
                  <a:lnTo>
                    <a:pt x="28" y="137"/>
                  </a:lnTo>
                  <a:lnTo>
                    <a:pt x="30" y="141"/>
                  </a:lnTo>
                  <a:lnTo>
                    <a:pt x="34" y="145"/>
                  </a:lnTo>
                  <a:lnTo>
                    <a:pt x="38" y="148"/>
                  </a:lnTo>
                  <a:lnTo>
                    <a:pt x="41" y="152"/>
                  </a:lnTo>
                  <a:lnTo>
                    <a:pt x="47" y="154"/>
                  </a:lnTo>
                  <a:lnTo>
                    <a:pt x="51" y="156"/>
                  </a:lnTo>
                  <a:lnTo>
                    <a:pt x="60" y="160"/>
                  </a:lnTo>
                  <a:lnTo>
                    <a:pt x="72" y="158"/>
                  </a:lnTo>
                  <a:lnTo>
                    <a:pt x="81" y="154"/>
                  </a:lnTo>
                  <a:lnTo>
                    <a:pt x="89" y="148"/>
                  </a:lnTo>
                  <a:lnTo>
                    <a:pt x="100" y="129"/>
                  </a:lnTo>
                  <a:lnTo>
                    <a:pt x="104" y="107"/>
                  </a:lnTo>
                  <a:lnTo>
                    <a:pt x="104" y="80"/>
                  </a:lnTo>
                  <a:lnTo>
                    <a:pt x="100" y="53"/>
                  </a:lnTo>
                  <a:lnTo>
                    <a:pt x="95" y="33"/>
                  </a:lnTo>
                  <a:lnTo>
                    <a:pt x="89" y="10"/>
                  </a:lnTo>
                  <a:lnTo>
                    <a:pt x="106" y="0"/>
                  </a:lnTo>
                  <a:lnTo>
                    <a:pt x="108" y="8"/>
                  </a:lnTo>
                  <a:lnTo>
                    <a:pt x="112" y="27"/>
                  </a:lnTo>
                  <a:lnTo>
                    <a:pt x="119" y="84"/>
                  </a:lnTo>
                  <a:lnTo>
                    <a:pt x="121" y="116"/>
                  </a:lnTo>
                  <a:lnTo>
                    <a:pt x="115" y="147"/>
                  </a:lnTo>
                  <a:lnTo>
                    <a:pt x="112" y="158"/>
                  </a:lnTo>
                  <a:lnTo>
                    <a:pt x="106" y="169"/>
                  </a:lnTo>
                  <a:lnTo>
                    <a:pt x="102" y="175"/>
                  </a:lnTo>
                  <a:lnTo>
                    <a:pt x="98" y="179"/>
                  </a:lnTo>
                  <a:lnTo>
                    <a:pt x="93" y="181"/>
                  </a:lnTo>
                  <a:lnTo>
                    <a:pt x="89" y="185"/>
                  </a:lnTo>
                  <a:lnTo>
                    <a:pt x="70" y="185"/>
                  </a:lnTo>
                  <a:lnTo>
                    <a:pt x="55" y="179"/>
                  </a:lnTo>
                  <a:lnTo>
                    <a:pt x="41" y="171"/>
                  </a:lnTo>
                  <a:lnTo>
                    <a:pt x="36" y="167"/>
                  </a:lnTo>
                  <a:lnTo>
                    <a:pt x="30" y="160"/>
                  </a:lnTo>
                  <a:lnTo>
                    <a:pt x="24" y="154"/>
                  </a:lnTo>
                  <a:lnTo>
                    <a:pt x="20" y="148"/>
                  </a:lnTo>
                  <a:lnTo>
                    <a:pt x="13" y="135"/>
                  </a:lnTo>
                  <a:lnTo>
                    <a:pt x="7" y="120"/>
                  </a:lnTo>
                  <a:lnTo>
                    <a:pt x="3" y="107"/>
                  </a:lnTo>
                  <a:lnTo>
                    <a:pt x="0" y="82"/>
                  </a:lnTo>
                  <a:lnTo>
                    <a:pt x="0" y="71"/>
                  </a:lnTo>
                  <a:lnTo>
                    <a:pt x="0" y="61"/>
                  </a:lnTo>
                  <a:lnTo>
                    <a:pt x="1" y="42"/>
                  </a:lnTo>
                  <a:close/>
                </a:path>
              </a:pathLst>
            </a:custGeom>
            <a:solidFill>
              <a:srgbClr val="000000">
                <a:alpha val="100000"/>
              </a:srgbClr>
            </a:solidFill>
            <a:ln w="9525">
              <a:noFill/>
            </a:ln>
          </p:spPr>
          <p:txBody>
            <a:bodyPr/>
            <a:p>
              <a:endParaRPr lang="zh-CN" altLang="en-US"/>
            </a:p>
          </p:txBody>
        </p:sp>
        <p:sp>
          <p:nvSpPr>
            <p:cNvPr id="84074" name="Freeform 141"/>
            <p:cNvSpPr/>
            <p:nvPr/>
          </p:nvSpPr>
          <p:spPr>
            <a:xfrm>
              <a:off x="3970" y="4599"/>
              <a:ext cx="82" cy="118"/>
            </a:xfrm>
            <a:custGeom>
              <a:avLst/>
              <a:gdLst>
                <a:gd name="txL" fmla="*/ 0 w 43"/>
                <a:gd name="txT" fmla="*/ 0 h 61"/>
                <a:gd name="txR" fmla="*/ 43 w 43"/>
                <a:gd name="txB" fmla="*/ 61 h 61"/>
              </a:gdLst>
              <a:ahLst/>
              <a:cxnLst>
                <a:cxn ang="0">
                  <a:pos x="116" y="0"/>
                </a:cxn>
                <a:cxn ang="0">
                  <a:pos x="109" y="52"/>
                </a:cxn>
                <a:cxn ang="0">
                  <a:pos x="95" y="60"/>
                </a:cxn>
                <a:cxn ang="0">
                  <a:pos x="69" y="79"/>
                </a:cxn>
                <a:cxn ang="0">
                  <a:pos x="55" y="116"/>
                </a:cxn>
                <a:cxn ang="0">
                  <a:pos x="55" y="135"/>
                </a:cxn>
                <a:cxn ang="0">
                  <a:pos x="69" y="157"/>
                </a:cxn>
                <a:cxn ang="0">
                  <a:pos x="80" y="164"/>
                </a:cxn>
                <a:cxn ang="0">
                  <a:pos x="88" y="172"/>
                </a:cxn>
                <a:cxn ang="0">
                  <a:pos x="109" y="172"/>
                </a:cxn>
                <a:cxn ang="0">
                  <a:pos x="132" y="164"/>
                </a:cxn>
                <a:cxn ang="0">
                  <a:pos x="137" y="149"/>
                </a:cxn>
                <a:cxn ang="0">
                  <a:pos x="149" y="93"/>
                </a:cxn>
                <a:cxn ang="0">
                  <a:pos x="156" y="149"/>
                </a:cxn>
                <a:cxn ang="0">
                  <a:pos x="156" y="172"/>
                </a:cxn>
                <a:cxn ang="0">
                  <a:pos x="145" y="201"/>
                </a:cxn>
                <a:cxn ang="0">
                  <a:pos x="137" y="205"/>
                </a:cxn>
                <a:cxn ang="0">
                  <a:pos x="132" y="213"/>
                </a:cxn>
                <a:cxn ang="0">
                  <a:pos x="95" y="228"/>
                </a:cxn>
                <a:cxn ang="0">
                  <a:pos x="48" y="213"/>
                </a:cxn>
                <a:cxn ang="0">
                  <a:pos x="11" y="188"/>
                </a:cxn>
                <a:cxn ang="0">
                  <a:pos x="0" y="135"/>
                </a:cxn>
                <a:cxn ang="0">
                  <a:pos x="8" y="79"/>
                </a:cxn>
                <a:cxn ang="0">
                  <a:pos x="19" y="52"/>
                </a:cxn>
                <a:cxn ang="0">
                  <a:pos x="25" y="37"/>
                </a:cxn>
                <a:cxn ang="0">
                  <a:pos x="32" y="29"/>
                </a:cxn>
                <a:cxn ang="0">
                  <a:pos x="55" y="15"/>
                </a:cxn>
                <a:cxn ang="0">
                  <a:pos x="69" y="8"/>
                </a:cxn>
                <a:cxn ang="0">
                  <a:pos x="116" y="0"/>
                </a:cxn>
                <a:cxn ang="0">
                  <a:pos x="116" y="0"/>
                </a:cxn>
              </a:cxnLst>
              <a:rect l="txL" t="txT" r="txR" b="txB"/>
              <a:pathLst>
                <a:path w="43" h="61">
                  <a:moveTo>
                    <a:pt x="32" y="0"/>
                  </a:moveTo>
                  <a:lnTo>
                    <a:pt x="30" y="14"/>
                  </a:lnTo>
                  <a:lnTo>
                    <a:pt x="26" y="16"/>
                  </a:lnTo>
                  <a:lnTo>
                    <a:pt x="19" y="21"/>
                  </a:lnTo>
                  <a:lnTo>
                    <a:pt x="15" y="31"/>
                  </a:lnTo>
                  <a:lnTo>
                    <a:pt x="15" y="36"/>
                  </a:lnTo>
                  <a:lnTo>
                    <a:pt x="19" y="42"/>
                  </a:lnTo>
                  <a:lnTo>
                    <a:pt x="22" y="44"/>
                  </a:lnTo>
                  <a:lnTo>
                    <a:pt x="24" y="46"/>
                  </a:lnTo>
                  <a:lnTo>
                    <a:pt x="30" y="46"/>
                  </a:lnTo>
                  <a:lnTo>
                    <a:pt x="36" y="44"/>
                  </a:lnTo>
                  <a:lnTo>
                    <a:pt x="38" y="40"/>
                  </a:lnTo>
                  <a:lnTo>
                    <a:pt x="41" y="25"/>
                  </a:lnTo>
                  <a:lnTo>
                    <a:pt x="43" y="40"/>
                  </a:lnTo>
                  <a:lnTo>
                    <a:pt x="43" y="46"/>
                  </a:lnTo>
                  <a:lnTo>
                    <a:pt x="40" y="54"/>
                  </a:lnTo>
                  <a:lnTo>
                    <a:pt x="38" y="55"/>
                  </a:lnTo>
                  <a:lnTo>
                    <a:pt x="36" y="57"/>
                  </a:lnTo>
                  <a:lnTo>
                    <a:pt x="26" y="61"/>
                  </a:lnTo>
                  <a:lnTo>
                    <a:pt x="13" y="57"/>
                  </a:lnTo>
                  <a:lnTo>
                    <a:pt x="3" y="50"/>
                  </a:lnTo>
                  <a:lnTo>
                    <a:pt x="0" y="36"/>
                  </a:lnTo>
                  <a:lnTo>
                    <a:pt x="2" y="21"/>
                  </a:lnTo>
                  <a:lnTo>
                    <a:pt x="5" y="14"/>
                  </a:lnTo>
                  <a:lnTo>
                    <a:pt x="7" y="10"/>
                  </a:lnTo>
                  <a:lnTo>
                    <a:pt x="9" y="8"/>
                  </a:lnTo>
                  <a:lnTo>
                    <a:pt x="15" y="4"/>
                  </a:lnTo>
                  <a:lnTo>
                    <a:pt x="19" y="2"/>
                  </a:lnTo>
                  <a:lnTo>
                    <a:pt x="32" y="0"/>
                  </a:lnTo>
                  <a:close/>
                </a:path>
              </a:pathLst>
            </a:custGeom>
            <a:solidFill>
              <a:srgbClr val="000000">
                <a:alpha val="100000"/>
              </a:srgbClr>
            </a:solidFill>
            <a:ln w="9525">
              <a:noFill/>
            </a:ln>
          </p:spPr>
          <p:txBody>
            <a:bodyPr/>
            <a:p>
              <a:endParaRPr lang="zh-CN" altLang="en-US"/>
            </a:p>
          </p:txBody>
        </p:sp>
        <p:sp>
          <p:nvSpPr>
            <p:cNvPr id="84075" name="Freeform 142"/>
            <p:cNvSpPr/>
            <p:nvPr/>
          </p:nvSpPr>
          <p:spPr>
            <a:xfrm>
              <a:off x="4096" y="4476"/>
              <a:ext cx="157" cy="131"/>
            </a:xfrm>
            <a:custGeom>
              <a:avLst/>
              <a:gdLst>
                <a:gd name="txL" fmla="*/ 0 w 84"/>
                <a:gd name="txT" fmla="*/ 0 h 64"/>
                <a:gd name="txR" fmla="*/ 84 w 84"/>
                <a:gd name="txB" fmla="*/ 64 h 64"/>
              </a:gdLst>
              <a:ahLst/>
              <a:cxnLst>
                <a:cxn ang="0">
                  <a:pos x="265" y="55"/>
                </a:cxn>
                <a:cxn ang="0">
                  <a:pos x="252" y="63"/>
                </a:cxn>
                <a:cxn ang="0">
                  <a:pos x="234" y="84"/>
                </a:cxn>
                <a:cxn ang="0">
                  <a:pos x="213" y="92"/>
                </a:cxn>
                <a:cxn ang="0">
                  <a:pos x="200" y="108"/>
                </a:cxn>
                <a:cxn ang="0">
                  <a:pos x="178" y="135"/>
                </a:cxn>
                <a:cxn ang="0">
                  <a:pos x="161" y="151"/>
                </a:cxn>
                <a:cxn ang="0">
                  <a:pos x="140" y="164"/>
                </a:cxn>
                <a:cxn ang="0">
                  <a:pos x="120" y="188"/>
                </a:cxn>
                <a:cxn ang="0">
                  <a:pos x="101" y="205"/>
                </a:cxn>
                <a:cxn ang="0">
                  <a:pos x="80" y="221"/>
                </a:cxn>
                <a:cxn ang="0">
                  <a:pos x="60" y="239"/>
                </a:cxn>
                <a:cxn ang="0">
                  <a:pos x="45" y="244"/>
                </a:cxn>
                <a:cxn ang="0">
                  <a:pos x="21" y="260"/>
                </a:cxn>
                <a:cxn ang="0">
                  <a:pos x="13" y="268"/>
                </a:cxn>
                <a:cxn ang="0">
                  <a:pos x="7" y="252"/>
                </a:cxn>
                <a:cxn ang="0">
                  <a:pos x="0" y="213"/>
                </a:cxn>
                <a:cxn ang="0">
                  <a:pos x="7" y="151"/>
                </a:cxn>
                <a:cxn ang="0">
                  <a:pos x="293" y="0"/>
                </a:cxn>
                <a:cxn ang="0">
                  <a:pos x="265" y="55"/>
                </a:cxn>
                <a:cxn ang="0">
                  <a:pos x="265" y="55"/>
                </a:cxn>
              </a:cxnLst>
              <a:rect l="txL" t="txT" r="txR" b="txB"/>
              <a:pathLst>
                <a:path w="84" h="64">
                  <a:moveTo>
                    <a:pt x="76" y="13"/>
                  </a:moveTo>
                  <a:lnTo>
                    <a:pt x="72" y="15"/>
                  </a:lnTo>
                  <a:lnTo>
                    <a:pt x="67" y="20"/>
                  </a:lnTo>
                  <a:lnTo>
                    <a:pt x="61" y="22"/>
                  </a:lnTo>
                  <a:lnTo>
                    <a:pt x="57" y="26"/>
                  </a:lnTo>
                  <a:lnTo>
                    <a:pt x="51" y="32"/>
                  </a:lnTo>
                  <a:lnTo>
                    <a:pt x="46" y="36"/>
                  </a:lnTo>
                  <a:lnTo>
                    <a:pt x="40" y="39"/>
                  </a:lnTo>
                  <a:lnTo>
                    <a:pt x="34" y="45"/>
                  </a:lnTo>
                  <a:lnTo>
                    <a:pt x="29" y="49"/>
                  </a:lnTo>
                  <a:lnTo>
                    <a:pt x="23" y="53"/>
                  </a:lnTo>
                  <a:lnTo>
                    <a:pt x="17" y="57"/>
                  </a:lnTo>
                  <a:lnTo>
                    <a:pt x="13" y="58"/>
                  </a:lnTo>
                  <a:lnTo>
                    <a:pt x="6" y="62"/>
                  </a:lnTo>
                  <a:lnTo>
                    <a:pt x="4" y="64"/>
                  </a:lnTo>
                  <a:lnTo>
                    <a:pt x="2" y="60"/>
                  </a:lnTo>
                  <a:lnTo>
                    <a:pt x="0" y="51"/>
                  </a:lnTo>
                  <a:lnTo>
                    <a:pt x="2" y="36"/>
                  </a:lnTo>
                  <a:lnTo>
                    <a:pt x="84" y="0"/>
                  </a:lnTo>
                  <a:lnTo>
                    <a:pt x="76" y="13"/>
                  </a:lnTo>
                  <a:close/>
                </a:path>
              </a:pathLst>
            </a:custGeom>
            <a:solidFill>
              <a:srgbClr val="000000">
                <a:alpha val="100000"/>
              </a:srgbClr>
            </a:solidFill>
            <a:ln w="9525">
              <a:noFill/>
            </a:ln>
          </p:spPr>
          <p:txBody>
            <a:bodyPr/>
            <a:p>
              <a:endParaRPr lang="zh-CN" altLang="en-US"/>
            </a:p>
          </p:txBody>
        </p:sp>
        <p:sp>
          <p:nvSpPr>
            <p:cNvPr id="84076" name="Freeform 143"/>
            <p:cNvSpPr/>
            <p:nvPr/>
          </p:nvSpPr>
          <p:spPr>
            <a:xfrm>
              <a:off x="3853" y="4710"/>
              <a:ext cx="94" cy="87"/>
            </a:xfrm>
            <a:custGeom>
              <a:avLst/>
              <a:gdLst>
                <a:gd name="txL" fmla="*/ 0 w 49"/>
                <a:gd name="txT" fmla="*/ 0 h 44"/>
                <a:gd name="txR" fmla="*/ 49 w 49"/>
                <a:gd name="txB" fmla="*/ 44 h 44"/>
              </a:gdLst>
              <a:ahLst/>
              <a:cxnLst>
                <a:cxn ang="0">
                  <a:pos x="180" y="67"/>
                </a:cxn>
                <a:cxn ang="0">
                  <a:pos x="15" y="172"/>
                </a:cxn>
                <a:cxn ang="0">
                  <a:pos x="0" y="136"/>
                </a:cxn>
                <a:cxn ang="0">
                  <a:pos x="161" y="0"/>
                </a:cxn>
                <a:cxn ang="0">
                  <a:pos x="180" y="67"/>
                </a:cxn>
                <a:cxn ang="0">
                  <a:pos x="180" y="67"/>
                </a:cxn>
              </a:cxnLst>
              <a:rect l="txL" t="txT" r="txR" b="txB"/>
              <a:pathLst>
                <a:path w="49" h="44">
                  <a:moveTo>
                    <a:pt x="49" y="17"/>
                  </a:moveTo>
                  <a:lnTo>
                    <a:pt x="4" y="44"/>
                  </a:lnTo>
                  <a:lnTo>
                    <a:pt x="0" y="35"/>
                  </a:lnTo>
                  <a:lnTo>
                    <a:pt x="44" y="0"/>
                  </a:lnTo>
                  <a:lnTo>
                    <a:pt x="49" y="17"/>
                  </a:lnTo>
                  <a:close/>
                </a:path>
              </a:pathLst>
            </a:custGeom>
            <a:solidFill>
              <a:srgbClr val="000000">
                <a:alpha val="100000"/>
              </a:srgbClr>
            </a:solidFill>
            <a:ln w="9525">
              <a:noFill/>
            </a:ln>
          </p:spPr>
          <p:txBody>
            <a:bodyPr/>
            <a:p>
              <a:endParaRPr lang="zh-CN" altLang="en-US"/>
            </a:p>
          </p:txBody>
        </p:sp>
        <p:sp>
          <p:nvSpPr>
            <p:cNvPr id="84077" name="Freeform 144"/>
            <p:cNvSpPr/>
            <p:nvPr/>
          </p:nvSpPr>
          <p:spPr>
            <a:xfrm>
              <a:off x="3246" y="4306"/>
              <a:ext cx="488" cy="352"/>
            </a:xfrm>
            <a:custGeom>
              <a:avLst/>
              <a:gdLst>
                <a:gd name="txL" fmla="*/ 0 w 262"/>
                <a:gd name="txT" fmla="*/ 0 h 179"/>
                <a:gd name="txR" fmla="*/ 262 w 262"/>
                <a:gd name="txB" fmla="*/ 179 h 179"/>
              </a:gdLst>
              <a:ahLst/>
              <a:cxnLst>
                <a:cxn ang="0">
                  <a:pos x="829" y="73"/>
                </a:cxn>
                <a:cxn ang="0">
                  <a:pos x="769" y="51"/>
                </a:cxn>
                <a:cxn ang="0">
                  <a:pos x="680" y="31"/>
                </a:cxn>
                <a:cxn ang="0">
                  <a:pos x="566" y="8"/>
                </a:cxn>
                <a:cxn ang="0">
                  <a:pos x="309" y="24"/>
                </a:cxn>
                <a:cxn ang="0">
                  <a:pos x="218" y="65"/>
                </a:cxn>
                <a:cxn ang="0">
                  <a:pos x="160" y="104"/>
                </a:cxn>
                <a:cxn ang="0">
                  <a:pos x="117" y="132"/>
                </a:cxn>
                <a:cxn ang="0">
                  <a:pos x="93" y="163"/>
                </a:cxn>
                <a:cxn ang="0">
                  <a:pos x="52" y="228"/>
                </a:cxn>
                <a:cxn ang="0">
                  <a:pos x="7" y="352"/>
                </a:cxn>
                <a:cxn ang="0">
                  <a:pos x="0" y="499"/>
                </a:cxn>
                <a:cxn ang="0">
                  <a:pos x="28" y="604"/>
                </a:cxn>
                <a:cxn ang="0">
                  <a:pos x="60" y="661"/>
                </a:cxn>
                <a:cxn ang="0">
                  <a:pos x="140" y="692"/>
                </a:cxn>
                <a:cxn ang="0">
                  <a:pos x="285" y="661"/>
                </a:cxn>
                <a:cxn ang="0">
                  <a:pos x="350" y="619"/>
                </a:cxn>
                <a:cxn ang="0">
                  <a:pos x="374" y="588"/>
                </a:cxn>
                <a:cxn ang="0">
                  <a:pos x="402" y="560"/>
                </a:cxn>
                <a:cxn ang="0">
                  <a:pos x="475" y="417"/>
                </a:cxn>
                <a:cxn ang="0">
                  <a:pos x="475" y="309"/>
                </a:cxn>
                <a:cxn ang="0">
                  <a:pos x="434" y="287"/>
                </a:cxn>
                <a:cxn ang="0">
                  <a:pos x="382" y="309"/>
                </a:cxn>
                <a:cxn ang="0">
                  <a:pos x="361" y="492"/>
                </a:cxn>
                <a:cxn ang="0">
                  <a:pos x="330" y="564"/>
                </a:cxn>
                <a:cxn ang="0">
                  <a:pos x="291" y="604"/>
                </a:cxn>
                <a:cxn ang="0">
                  <a:pos x="225" y="627"/>
                </a:cxn>
                <a:cxn ang="0">
                  <a:pos x="145" y="619"/>
                </a:cxn>
                <a:cxn ang="0">
                  <a:pos x="93" y="560"/>
                </a:cxn>
                <a:cxn ang="0">
                  <a:pos x="88" y="448"/>
                </a:cxn>
                <a:cxn ang="0">
                  <a:pos x="104" y="376"/>
                </a:cxn>
                <a:cxn ang="0">
                  <a:pos x="153" y="301"/>
                </a:cxn>
                <a:cxn ang="0">
                  <a:pos x="177" y="260"/>
                </a:cxn>
                <a:cxn ang="0">
                  <a:pos x="197" y="236"/>
                </a:cxn>
                <a:cxn ang="0">
                  <a:pos x="242" y="197"/>
                </a:cxn>
                <a:cxn ang="0">
                  <a:pos x="291" y="163"/>
                </a:cxn>
                <a:cxn ang="0">
                  <a:pos x="343" y="132"/>
                </a:cxn>
                <a:cxn ang="0">
                  <a:pos x="423" y="112"/>
                </a:cxn>
                <a:cxn ang="0">
                  <a:pos x="587" y="104"/>
                </a:cxn>
                <a:cxn ang="0">
                  <a:pos x="756" y="147"/>
                </a:cxn>
                <a:cxn ang="0">
                  <a:pos x="812" y="177"/>
                </a:cxn>
                <a:cxn ang="0">
                  <a:pos x="864" y="212"/>
                </a:cxn>
                <a:cxn ang="0">
                  <a:pos x="909" y="252"/>
                </a:cxn>
                <a:cxn ang="0">
                  <a:pos x="857" y="88"/>
                </a:cxn>
              </a:cxnLst>
              <a:rect l="txL" t="txT" r="txR" b="txB"/>
              <a:pathLst>
                <a:path w="262" h="179">
                  <a:moveTo>
                    <a:pt x="247" y="23"/>
                  </a:moveTo>
                  <a:lnTo>
                    <a:pt x="239" y="19"/>
                  </a:lnTo>
                  <a:lnTo>
                    <a:pt x="232" y="17"/>
                  </a:lnTo>
                  <a:lnTo>
                    <a:pt x="222" y="13"/>
                  </a:lnTo>
                  <a:lnTo>
                    <a:pt x="209" y="10"/>
                  </a:lnTo>
                  <a:lnTo>
                    <a:pt x="196" y="8"/>
                  </a:lnTo>
                  <a:lnTo>
                    <a:pt x="180" y="4"/>
                  </a:lnTo>
                  <a:lnTo>
                    <a:pt x="163" y="2"/>
                  </a:lnTo>
                  <a:lnTo>
                    <a:pt x="127" y="0"/>
                  </a:lnTo>
                  <a:lnTo>
                    <a:pt x="89" y="6"/>
                  </a:lnTo>
                  <a:lnTo>
                    <a:pt x="72" y="13"/>
                  </a:lnTo>
                  <a:lnTo>
                    <a:pt x="63" y="17"/>
                  </a:lnTo>
                  <a:lnTo>
                    <a:pt x="55" y="21"/>
                  </a:lnTo>
                  <a:lnTo>
                    <a:pt x="46" y="27"/>
                  </a:lnTo>
                  <a:lnTo>
                    <a:pt x="38" y="32"/>
                  </a:lnTo>
                  <a:lnTo>
                    <a:pt x="34" y="34"/>
                  </a:lnTo>
                  <a:lnTo>
                    <a:pt x="30" y="38"/>
                  </a:lnTo>
                  <a:lnTo>
                    <a:pt x="27" y="42"/>
                  </a:lnTo>
                  <a:lnTo>
                    <a:pt x="25" y="46"/>
                  </a:lnTo>
                  <a:lnTo>
                    <a:pt x="15" y="59"/>
                  </a:lnTo>
                  <a:lnTo>
                    <a:pt x="9" y="70"/>
                  </a:lnTo>
                  <a:lnTo>
                    <a:pt x="2" y="91"/>
                  </a:lnTo>
                  <a:lnTo>
                    <a:pt x="0" y="112"/>
                  </a:lnTo>
                  <a:lnTo>
                    <a:pt x="0" y="129"/>
                  </a:lnTo>
                  <a:lnTo>
                    <a:pt x="4" y="143"/>
                  </a:lnTo>
                  <a:lnTo>
                    <a:pt x="8" y="156"/>
                  </a:lnTo>
                  <a:lnTo>
                    <a:pt x="13" y="165"/>
                  </a:lnTo>
                  <a:lnTo>
                    <a:pt x="17" y="171"/>
                  </a:lnTo>
                  <a:lnTo>
                    <a:pt x="28" y="175"/>
                  </a:lnTo>
                  <a:lnTo>
                    <a:pt x="40" y="179"/>
                  </a:lnTo>
                  <a:lnTo>
                    <a:pt x="61" y="179"/>
                  </a:lnTo>
                  <a:lnTo>
                    <a:pt x="82" y="171"/>
                  </a:lnTo>
                  <a:lnTo>
                    <a:pt x="91" y="165"/>
                  </a:lnTo>
                  <a:lnTo>
                    <a:pt x="101" y="160"/>
                  </a:lnTo>
                  <a:lnTo>
                    <a:pt x="104" y="156"/>
                  </a:lnTo>
                  <a:lnTo>
                    <a:pt x="108" y="152"/>
                  </a:lnTo>
                  <a:lnTo>
                    <a:pt x="112" y="148"/>
                  </a:lnTo>
                  <a:lnTo>
                    <a:pt x="116" y="145"/>
                  </a:lnTo>
                  <a:lnTo>
                    <a:pt x="129" y="127"/>
                  </a:lnTo>
                  <a:lnTo>
                    <a:pt x="137" y="108"/>
                  </a:lnTo>
                  <a:lnTo>
                    <a:pt x="139" y="89"/>
                  </a:lnTo>
                  <a:lnTo>
                    <a:pt x="137" y="80"/>
                  </a:lnTo>
                  <a:lnTo>
                    <a:pt x="135" y="76"/>
                  </a:lnTo>
                  <a:lnTo>
                    <a:pt x="125" y="74"/>
                  </a:lnTo>
                  <a:lnTo>
                    <a:pt x="116" y="78"/>
                  </a:lnTo>
                  <a:lnTo>
                    <a:pt x="110" y="80"/>
                  </a:lnTo>
                  <a:lnTo>
                    <a:pt x="108" y="114"/>
                  </a:lnTo>
                  <a:lnTo>
                    <a:pt x="104" y="127"/>
                  </a:lnTo>
                  <a:lnTo>
                    <a:pt x="99" y="141"/>
                  </a:lnTo>
                  <a:lnTo>
                    <a:pt x="95" y="146"/>
                  </a:lnTo>
                  <a:lnTo>
                    <a:pt x="89" y="150"/>
                  </a:lnTo>
                  <a:lnTo>
                    <a:pt x="84" y="156"/>
                  </a:lnTo>
                  <a:lnTo>
                    <a:pt x="78" y="158"/>
                  </a:lnTo>
                  <a:lnTo>
                    <a:pt x="65" y="162"/>
                  </a:lnTo>
                  <a:lnTo>
                    <a:pt x="53" y="162"/>
                  </a:lnTo>
                  <a:lnTo>
                    <a:pt x="42" y="160"/>
                  </a:lnTo>
                  <a:lnTo>
                    <a:pt x="32" y="154"/>
                  </a:lnTo>
                  <a:lnTo>
                    <a:pt x="27" y="145"/>
                  </a:lnTo>
                  <a:lnTo>
                    <a:pt x="23" y="131"/>
                  </a:lnTo>
                  <a:lnTo>
                    <a:pt x="25" y="116"/>
                  </a:lnTo>
                  <a:lnTo>
                    <a:pt x="27" y="107"/>
                  </a:lnTo>
                  <a:lnTo>
                    <a:pt x="30" y="97"/>
                  </a:lnTo>
                  <a:lnTo>
                    <a:pt x="42" y="82"/>
                  </a:lnTo>
                  <a:lnTo>
                    <a:pt x="44" y="78"/>
                  </a:lnTo>
                  <a:lnTo>
                    <a:pt x="46" y="74"/>
                  </a:lnTo>
                  <a:lnTo>
                    <a:pt x="51" y="67"/>
                  </a:lnTo>
                  <a:lnTo>
                    <a:pt x="55" y="65"/>
                  </a:lnTo>
                  <a:lnTo>
                    <a:pt x="57" y="61"/>
                  </a:lnTo>
                  <a:lnTo>
                    <a:pt x="65" y="57"/>
                  </a:lnTo>
                  <a:lnTo>
                    <a:pt x="70" y="51"/>
                  </a:lnTo>
                  <a:lnTo>
                    <a:pt x="78" y="46"/>
                  </a:lnTo>
                  <a:lnTo>
                    <a:pt x="84" y="42"/>
                  </a:lnTo>
                  <a:lnTo>
                    <a:pt x="91" y="38"/>
                  </a:lnTo>
                  <a:lnTo>
                    <a:pt x="99" y="34"/>
                  </a:lnTo>
                  <a:lnTo>
                    <a:pt x="106" y="32"/>
                  </a:lnTo>
                  <a:lnTo>
                    <a:pt x="122" y="29"/>
                  </a:lnTo>
                  <a:lnTo>
                    <a:pt x="137" y="25"/>
                  </a:lnTo>
                  <a:lnTo>
                    <a:pt x="169" y="27"/>
                  </a:lnTo>
                  <a:lnTo>
                    <a:pt x="203" y="32"/>
                  </a:lnTo>
                  <a:lnTo>
                    <a:pt x="218" y="38"/>
                  </a:lnTo>
                  <a:lnTo>
                    <a:pt x="226" y="42"/>
                  </a:lnTo>
                  <a:lnTo>
                    <a:pt x="234" y="46"/>
                  </a:lnTo>
                  <a:lnTo>
                    <a:pt x="241" y="50"/>
                  </a:lnTo>
                  <a:lnTo>
                    <a:pt x="249" y="55"/>
                  </a:lnTo>
                  <a:lnTo>
                    <a:pt x="257" y="59"/>
                  </a:lnTo>
                  <a:lnTo>
                    <a:pt x="262" y="65"/>
                  </a:lnTo>
                  <a:lnTo>
                    <a:pt x="247" y="23"/>
                  </a:lnTo>
                  <a:close/>
                </a:path>
              </a:pathLst>
            </a:custGeom>
            <a:solidFill>
              <a:srgbClr val="000000">
                <a:alpha val="100000"/>
              </a:srgbClr>
            </a:solidFill>
            <a:ln w="9525">
              <a:noFill/>
            </a:ln>
          </p:spPr>
          <p:txBody>
            <a:bodyPr/>
            <a:p>
              <a:endParaRPr lang="zh-CN" altLang="en-US"/>
            </a:p>
          </p:txBody>
        </p:sp>
        <p:sp>
          <p:nvSpPr>
            <p:cNvPr id="84078" name="Freeform 145"/>
            <p:cNvSpPr/>
            <p:nvPr/>
          </p:nvSpPr>
          <p:spPr>
            <a:xfrm>
              <a:off x="3327" y="4504"/>
              <a:ext cx="239" cy="312"/>
            </a:xfrm>
            <a:custGeom>
              <a:avLst/>
              <a:gdLst>
                <a:gd name="txL" fmla="*/ 0 w 129"/>
                <a:gd name="txT" fmla="*/ 0 h 158"/>
                <a:gd name="txR" fmla="*/ 129 w 129"/>
                <a:gd name="txB" fmla="*/ 158 h 158"/>
              </a:gdLst>
              <a:ahLst/>
              <a:cxnLst>
                <a:cxn ang="0">
                  <a:pos x="31" y="405"/>
                </a:cxn>
                <a:cxn ang="0">
                  <a:pos x="44" y="496"/>
                </a:cxn>
                <a:cxn ang="0">
                  <a:pos x="52" y="511"/>
                </a:cxn>
                <a:cxn ang="0">
                  <a:pos x="65" y="527"/>
                </a:cxn>
                <a:cxn ang="0">
                  <a:pos x="76" y="535"/>
                </a:cxn>
                <a:cxn ang="0">
                  <a:pos x="89" y="541"/>
                </a:cxn>
                <a:cxn ang="0">
                  <a:pos x="137" y="541"/>
                </a:cxn>
                <a:cxn ang="0">
                  <a:pos x="196" y="519"/>
                </a:cxn>
                <a:cxn ang="0">
                  <a:pos x="226" y="488"/>
                </a:cxn>
                <a:cxn ang="0">
                  <a:pos x="241" y="480"/>
                </a:cxn>
                <a:cxn ang="0">
                  <a:pos x="246" y="468"/>
                </a:cxn>
                <a:cxn ang="0">
                  <a:pos x="261" y="452"/>
                </a:cxn>
                <a:cxn ang="0">
                  <a:pos x="270" y="436"/>
                </a:cxn>
                <a:cxn ang="0">
                  <a:pos x="285" y="421"/>
                </a:cxn>
                <a:cxn ang="0">
                  <a:pos x="291" y="405"/>
                </a:cxn>
                <a:cxn ang="0">
                  <a:pos x="326" y="340"/>
                </a:cxn>
                <a:cxn ang="0">
                  <a:pos x="350" y="273"/>
                </a:cxn>
                <a:cxn ang="0">
                  <a:pos x="350" y="148"/>
                </a:cxn>
                <a:cxn ang="0">
                  <a:pos x="343" y="117"/>
                </a:cxn>
                <a:cxn ang="0">
                  <a:pos x="337" y="97"/>
                </a:cxn>
                <a:cxn ang="0">
                  <a:pos x="326" y="75"/>
                </a:cxn>
                <a:cxn ang="0">
                  <a:pos x="313" y="59"/>
                </a:cxn>
                <a:cxn ang="0">
                  <a:pos x="306" y="51"/>
                </a:cxn>
                <a:cxn ang="0">
                  <a:pos x="298" y="0"/>
                </a:cxn>
                <a:cxn ang="0">
                  <a:pos x="385" y="36"/>
                </a:cxn>
                <a:cxn ang="0">
                  <a:pos x="408" y="59"/>
                </a:cxn>
                <a:cxn ang="0">
                  <a:pos x="435" y="97"/>
                </a:cxn>
                <a:cxn ang="0">
                  <a:pos x="443" y="148"/>
                </a:cxn>
                <a:cxn ang="0">
                  <a:pos x="435" y="215"/>
                </a:cxn>
                <a:cxn ang="0">
                  <a:pos x="422" y="280"/>
                </a:cxn>
                <a:cxn ang="0">
                  <a:pos x="415" y="320"/>
                </a:cxn>
                <a:cxn ang="0">
                  <a:pos x="402" y="355"/>
                </a:cxn>
                <a:cxn ang="0">
                  <a:pos x="391" y="385"/>
                </a:cxn>
                <a:cxn ang="0">
                  <a:pos x="378" y="413"/>
                </a:cxn>
                <a:cxn ang="0">
                  <a:pos x="350" y="472"/>
                </a:cxn>
                <a:cxn ang="0">
                  <a:pos x="319" y="527"/>
                </a:cxn>
                <a:cxn ang="0">
                  <a:pos x="313" y="541"/>
                </a:cxn>
                <a:cxn ang="0">
                  <a:pos x="298" y="545"/>
                </a:cxn>
                <a:cxn ang="0">
                  <a:pos x="278" y="569"/>
                </a:cxn>
                <a:cxn ang="0">
                  <a:pos x="261" y="585"/>
                </a:cxn>
                <a:cxn ang="0">
                  <a:pos x="241" y="600"/>
                </a:cxn>
                <a:cxn ang="0">
                  <a:pos x="213" y="608"/>
                </a:cxn>
                <a:cxn ang="0">
                  <a:pos x="189" y="616"/>
                </a:cxn>
                <a:cxn ang="0">
                  <a:pos x="117" y="616"/>
                </a:cxn>
                <a:cxn ang="0">
                  <a:pos x="57" y="585"/>
                </a:cxn>
                <a:cxn ang="0">
                  <a:pos x="37" y="561"/>
                </a:cxn>
                <a:cxn ang="0">
                  <a:pos x="17" y="541"/>
                </a:cxn>
                <a:cxn ang="0">
                  <a:pos x="0" y="488"/>
                </a:cxn>
                <a:cxn ang="0">
                  <a:pos x="7" y="444"/>
                </a:cxn>
                <a:cxn ang="0">
                  <a:pos x="17" y="413"/>
                </a:cxn>
                <a:cxn ang="0">
                  <a:pos x="31" y="397"/>
                </a:cxn>
                <a:cxn ang="0">
                  <a:pos x="31" y="393"/>
                </a:cxn>
                <a:cxn ang="0">
                  <a:pos x="31" y="405"/>
                </a:cxn>
                <a:cxn ang="0">
                  <a:pos x="31" y="405"/>
                </a:cxn>
              </a:cxnLst>
              <a:rect l="txL" t="txT" r="txR" b="txB"/>
              <a:pathLst>
                <a:path w="129" h="158">
                  <a:moveTo>
                    <a:pt x="9" y="104"/>
                  </a:moveTo>
                  <a:lnTo>
                    <a:pt x="13" y="127"/>
                  </a:lnTo>
                  <a:lnTo>
                    <a:pt x="15" y="131"/>
                  </a:lnTo>
                  <a:lnTo>
                    <a:pt x="19" y="135"/>
                  </a:lnTo>
                  <a:lnTo>
                    <a:pt x="22" y="137"/>
                  </a:lnTo>
                  <a:lnTo>
                    <a:pt x="26" y="139"/>
                  </a:lnTo>
                  <a:lnTo>
                    <a:pt x="40" y="139"/>
                  </a:lnTo>
                  <a:lnTo>
                    <a:pt x="57" y="133"/>
                  </a:lnTo>
                  <a:lnTo>
                    <a:pt x="66" y="125"/>
                  </a:lnTo>
                  <a:lnTo>
                    <a:pt x="70" y="123"/>
                  </a:lnTo>
                  <a:lnTo>
                    <a:pt x="72" y="120"/>
                  </a:lnTo>
                  <a:lnTo>
                    <a:pt x="76" y="116"/>
                  </a:lnTo>
                  <a:lnTo>
                    <a:pt x="79" y="112"/>
                  </a:lnTo>
                  <a:lnTo>
                    <a:pt x="83" y="108"/>
                  </a:lnTo>
                  <a:lnTo>
                    <a:pt x="85" y="104"/>
                  </a:lnTo>
                  <a:lnTo>
                    <a:pt x="95" y="87"/>
                  </a:lnTo>
                  <a:lnTo>
                    <a:pt x="102" y="70"/>
                  </a:lnTo>
                  <a:lnTo>
                    <a:pt x="102" y="38"/>
                  </a:lnTo>
                  <a:lnTo>
                    <a:pt x="100" y="30"/>
                  </a:lnTo>
                  <a:lnTo>
                    <a:pt x="98" y="25"/>
                  </a:lnTo>
                  <a:lnTo>
                    <a:pt x="95" y="19"/>
                  </a:lnTo>
                  <a:lnTo>
                    <a:pt x="91" y="15"/>
                  </a:lnTo>
                  <a:lnTo>
                    <a:pt x="89" y="13"/>
                  </a:lnTo>
                  <a:lnTo>
                    <a:pt x="87" y="0"/>
                  </a:lnTo>
                  <a:lnTo>
                    <a:pt x="112" y="9"/>
                  </a:lnTo>
                  <a:lnTo>
                    <a:pt x="119" y="15"/>
                  </a:lnTo>
                  <a:lnTo>
                    <a:pt x="127" y="25"/>
                  </a:lnTo>
                  <a:lnTo>
                    <a:pt x="129" y="38"/>
                  </a:lnTo>
                  <a:lnTo>
                    <a:pt x="127" y="55"/>
                  </a:lnTo>
                  <a:lnTo>
                    <a:pt x="123" y="72"/>
                  </a:lnTo>
                  <a:lnTo>
                    <a:pt x="121" y="82"/>
                  </a:lnTo>
                  <a:lnTo>
                    <a:pt x="117" y="91"/>
                  </a:lnTo>
                  <a:lnTo>
                    <a:pt x="114" y="99"/>
                  </a:lnTo>
                  <a:lnTo>
                    <a:pt x="110" y="106"/>
                  </a:lnTo>
                  <a:lnTo>
                    <a:pt x="102" y="121"/>
                  </a:lnTo>
                  <a:lnTo>
                    <a:pt x="93" y="135"/>
                  </a:lnTo>
                  <a:lnTo>
                    <a:pt x="91" y="139"/>
                  </a:lnTo>
                  <a:lnTo>
                    <a:pt x="87" y="140"/>
                  </a:lnTo>
                  <a:lnTo>
                    <a:pt x="81" y="146"/>
                  </a:lnTo>
                  <a:lnTo>
                    <a:pt x="76" y="150"/>
                  </a:lnTo>
                  <a:lnTo>
                    <a:pt x="70" y="154"/>
                  </a:lnTo>
                  <a:lnTo>
                    <a:pt x="62" y="156"/>
                  </a:lnTo>
                  <a:lnTo>
                    <a:pt x="55" y="158"/>
                  </a:lnTo>
                  <a:lnTo>
                    <a:pt x="34" y="158"/>
                  </a:lnTo>
                  <a:lnTo>
                    <a:pt x="17" y="150"/>
                  </a:lnTo>
                  <a:lnTo>
                    <a:pt x="11" y="144"/>
                  </a:lnTo>
                  <a:lnTo>
                    <a:pt x="5" y="139"/>
                  </a:lnTo>
                  <a:lnTo>
                    <a:pt x="0" y="125"/>
                  </a:lnTo>
                  <a:lnTo>
                    <a:pt x="2" y="114"/>
                  </a:lnTo>
                  <a:lnTo>
                    <a:pt x="5" y="106"/>
                  </a:lnTo>
                  <a:lnTo>
                    <a:pt x="9" y="102"/>
                  </a:lnTo>
                  <a:lnTo>
                    <a:pt x="9" y="101"/>
                  </a:lnTo>
                  <a:lnTo>
                    <a:pt x="9" y="104"/>
                  </a:lnTo>
                  <a:close/>
                </a:path>
              </a:pathLst>
            </a:custGeom>
            <a:solidFill>
              <a:srgbClr val="000000">
                <a:alpha val="100000"/>
              </a:srgbClr>
            </a:solidFill>
            <a:ln w="9525">
              <a:noFill/>
            </a:ln>
          </p:spPr>
          <p:txBody>
            <a:bodyPr/>
            <a:p>
              <a:endParaRPr lang="zh-CN" altLang="en-US"/>
            </a:p>
          </p:txBody>
        </p:sp>
        <p:sp>
          <p:nvSpPr>
            <p:cNvPr id="84079" name="Freeform 146"/>
            <p:cNvSpPr/>
            <p:nvPr/>
          </p:nvSpPr>
          <p:spPr>
            <a:xfrm>
              <a:off x="3417" y="4607"/>
              <a:ext cx="216" cy="312"/>
            </a:xfrm>
            <a:custGeom>
              <a:avLst/>
              <a:gdLst>
                <a:gd name="txL" fmla="*/ 0 w 118"/>
                <a:gd name="txT" fmla="*/ 0 h 160"/>
                <a:gd name="txR" fmla="*/ 118 w 118"/>
                <a:gd name="txB" fmla="*/ 160 h 160"/>
              </a:gdLst>
              <a:ahLst/>
              <a:cxnLst>
                <a:cxn ang="0">
                  <a:pos x="247" y="80"/>
                </a:cxn>
                <a:cxn ang="0">
                  <a:pos x="275" y="345"/>
                </a:cxn>
                <a:cxn ang="0">
                  <a:pos x="247" y="392"/>
                </a:cxn>
                <a:cxn ang="0">
                  <a:pos x="218" y="433"/>
                </a:cxn>
                <a:cxn ang="0">
                  <a:pos x="205" y="464"/>
                </a:cxn>
                <a:cxn ang="0">
                  <a:pos x="198" y="472"/>
                </a:cxn>
                <a:cxn ang="0">
                  <a:pos x="185" y="484"/>
                </a:cxn>
                <a:cxn ang="0">
                  <a:pos x="170" y="505"/>
                </a:cxn>
                <a:cxn ang="0">
                  <a:pos x="154" y="521"/>
                </a:cxn>
                <a:cxn ang="0">
                  <a:pos x="134" y="536"/>
                </a:cxn>
                <a:cxn ang="0">
                  <a:pos x="113" y="544"/>
                </a:cxn>
                <a:cxn ang="0">
                  <a:pos x="77" y="544"/>
                </a:cxn>
                <a:cxn ang="0">
                  <a:pos x="44" y="513"/>
                </a:cxn>
                <a:cxn ang="0">
                  <a:pos x="7" y="456"/>
                </a:cxn>
                <a:cxn ang="0">
                  <a:pos x="0" y="521"/>
                </a:cxn>
                <a:cxn ang="0">
                  <a:pos x="13" y="552"/>
                </a:cxn>
                <a:cxn ang="0">
                  <a:pos x="20" y="564"/>
                </a:cxn>
                <a:cxn ang="0">
                  <a:pos x="33" y="577"/>
                </a:cxn>
                <a:cxn ang="0">
                  <a:pos x="44" y="585"/>
                </a:cxn>
                <a:cxn ang="0">
                  <a:pos x="57" y="593"/>
                </a:cxn>
                <a:cxn ang="0">
                  <a:pos x="104" y="608"/>
                </a:cxn>
                <a:cxn ang="0">
                  <a:pos x="185" y="593"/>
                </a:cxn>
                <a:cxn ang="0">
                  <a:pos x="218" y="571"/>
                </a:cxn>
                <a:cxn ang="0">
                  <a:pos x="247" y="552"/>
                </a:cxn>
                <a:cxn ang="0">
                  <a:pos x="262" y="536"/>
                </a:cxn>
                <a:cxn ang="0">
                  <a:pos x="275" y="521"/>
                </a:cxn>
                <a:cxn ang="0">
                  <a:pos x="287" y="505"/>
                </a:cxn>
                <a:cxn ang="0">
                  <a:pos x="298" y="491"/>
                </a:cxn>
                <a:cxn ang="0">
                  <a:pos x="339" y="419"/>
                </a:cxn>
                <a:cxn ang="0">
                  <a:pos x="362" y="345"/>
                </a:cxn>
                <a:cxn ang="0">
                  <a:pos x="383" y="281"/>
                </a:cxn>
                <a:cxn ang="0">
                  <a:pos x="395" y="209"/>
                </a:cxn>
                <a:cxn ang="0">
                  <a:pos x="383" y="160"/>
                </a:cxn>
                <a:cxn ang="0">
                  <a:pos x="368" y="129"/>
                </a:cxn>
                <a:cxn ang="0">
                  <a:pos x="359" y="96"/>
                </a:cxn>
                <a:cxn ang="0">
                  <a:pos x="339" y="57"/>
                </a:cxn>
                <a:cxn ang="0">
                  <a:pos x="326" y="45"/>
                </a:cxn>
                <a:cxn ang="0">
                  <a:pos x="311" y="31"/>
                </a:cxn>
                <a:cxn ang="0">
                  <a:pos x="298" y="23"/>
                </a:cxn>
                <a:cxn ang="0">
                  <a:pos x="287" y="8"/>
                </a:cxn>
                <a:cxn ang="0">
                  <a:pos x="254" y="0"/>
                </a:cxn>
                <a:cxn ang="0">
                  <a:pos x="247" y="80"/>
                </a:cxn>
                <a:cxn ang="0">
                  <a:pos x="247" y="80"/>
                </a:cxn>
              </a:cxnLst>
              <a:rect l="txL" t="txT" r="txR" b="txB"/>
              <a:pathLst>
                <a:path w="118" h="160">
                  <a:moveTo>
                    <a:pt x="74" y="21"/>
                  </a:moveTo>
                  <a:lnTo>
                    <a:pt x="82" y="91"/>
                  </a:lnTo>
                  <a:lnTo>
                    <a:pt x="74" y="103"/>
                  </a:lnTo>
                  <a:lnTo>
                    <a:pt x="65" y="114"/>
                  </a:lnTo>
                  <a:lnTo>
                    <a:pt x="61" y="122"/>
                  </a:lnTo>
                  <a:lnTo>
                    <a:pt x="59" y="124"/>
                  </a:lnTo>
                  <a:lnTo>
                    <a:pt x="55" y="127"/>
                  </a:lnTo>
                  <a:lnTo>
                    <a:pt x="51" y="133"/>
                  </a:lnTo>
                  <a:lnTo>
                    <a:pt x="46" y="137"/>
                  </a:lnTo>
                  <a:lnTo>
                    <a:pt x="40" y="141"/>
                  </a:lnTo>
                  <a:lnTo>
                    <a:pt x="34" y="143"/>
                  </a:lnTo>
                  <a:lnTo>
                    <a:pt x="23" y="143"/>
                  </a:lnTo>
                  <a:lnTo>
                    <a:pt x="13" y="135"/>
                  </a:lnTo>
                  <a:lnTo>
                    <a:pt x="2" y="120"/>
                  </a:lnTo>
                  <a:lnTo>
                    <a:pt x="0" y="137"/>
                  </a:lnTo>
                  <a:lnTo>
                    <a:pt x="4" y="145"/>
                  </a:lnTo>
                  <a:lnTo>
                    <a:pt x="6" y="148"/>
                  </a:lnTo>
                  <a:lnTo>
                    <a:pt x="10" y="152"/>
                  </a:lnTo>
                  <a:lnTo>
                    <a:pt x="13" y="154"/>
                  </a:lnTo>
                  <a:lnTo>
                    <a:pt x="17" y="156"/>
                  </a:lnTo>
                  <a:lnTo>
                    <a:pt x="31" y="160"/>
                  </a:lnTo>
                  <a:lnTo>
                    <a:pt x="55" y="156"/>
                  </a:lnTo>
                  <a:lnTo>
                    <a:pt x="65" y="150"/>
                  </a:lnTo>
                  <a:lnTo>
                    <a:pt x="74" y="145"/>
                  </a:lnTo>
                  <a:lnTo>
                    <a:pt x="78" y="141"/>
                  </a:lnTo>
                  <a:lnTo>
                    <a:pt x="82" y="137"/>
                  </a:lnTo>
                  <a:lnTo>
                    <a:pt x="86" y="133"/>
                  </a:lnTo>
                  <a:lnTo>
                    <a:pt x="89" y="129"/>
                  </a:lnTo>
                  <a:lnTo>
                    <a:pt x="101" y="110"/>
                  </a:lnTo>
                  <a:lnTo>
                    <a:pt x="108" y="91"/>
                  </a:lnTo>
                  <a:lnTo>
                    <a:pt x="114" y="74"/>
                  </a:lnTo>
                  <a:lnTo>
                    <a:pt x="118" y="55"/>
                  </a:lnTo>
                  <a:lnTo>
                    <a:pt x="114" y="42"/>
                  </a:lnTo>
                  <a:lnTo>
                    <a:pt x="110" y="34"/>
                  </a:lnTo>
                  <a:lnTo>
                    <a:pt x="107" y="25"/>
                  </a:lnTo>
                  <a:lnTo>
                    <a:pt x="101" y="15"/>
                  </a:lnTo>
                  <a:lnTo>
                    <a:pt x="97" y="12"/>
                  </a:lnTo>
                  <a:lnTo>
                    <a:pt x="93" y="8"/>
                  </a:lnTo>
                  <a:lnTo>
                    <a:pt x="89" y="6"/>
                  </a:lnTo>
                  <a:lnTo>
                    <a:pt x="86" y="2"/>
                  </a:lnTo>
                  <a:lnTo>
                    <a:pt x="76" y="0"/>
                  </a:lnTo>
                  <a:lnTo>
                    <a:pt x="74" y="21"/>
                  </a:lnTo>
                  <a:close/>
                </a:path>
              </a:pathLst>
            </a:custGeom>
            <a:solidFill>
              <a:srgbClr val="000000">
                <a:alpha val="100000"/>
              </a:srgbClr>
            </a:solidFill>
            <a:ln w="9525">
              <a:noFill/>
            </a:ln>
          </p:spPr>
          <p:txBody>
            <a:bodyPr/>
            <a:p>
              <a:endParaRPr lang="zh-CN" altLang="en-US"/>
            </a:p>
          </p:txBody>
        </p:sp>
        <p:sp>
          <p:nvSpPr>
            <p:cNvPr id="84080" name="Freeform 147"/>
            <p:cNvSpPr/>
            <p:nvPr/>
          </p:nvSpPr>
          <p:spPr>
            <a:xfrm>
              <a:off x="3596" y="4544"/>
              <a:ext cx="112" cy="146"/>
            </a:xfrm>
            <a:custGeom>
              <a:avLst/>
              <a:gdLst>
                <a:gd name="txL" fmla="*/ 0 w 61"/>
                <a:gd name="txT" fmla="*/ 0 h 74"/>
                <a:gd name="txR" fmla="*/ 61 w 61"/>
                <a:gd name="txB" fmla="*/ 74 h 74"/>
              </a:gdLst>
              <a:ahLst/>
              <a:cxnLst>
                <a:cxn ang="0">
                  <a:pos x="0" y="199"/>
                </a:cxn>
                <a:cxn ang="0">
                  <a:pos x="101" y="183"/>
                </a:cxn>
                <a:cxn ang="0">
                  <a:pos x="134" y="164"/>
                </a:cxn>
                <a:cxn ang="0">
                  <a:pos x="154" y="148"/>
                </a:cxn>
                <a:cxn ang="0">
                  <a:pos x="173" y="124"/>
                </a:cxn>
                <a:cxn ang="0">
                  <a:pos x="193" y="73"/>
                </a:cxn>
                <a:cxn ang="0">
                  <a:pos x="206" y="0"/>
                </a:cxn>
                <a:cxn ang="0">
                  <a:pos x="198" y="124"/>
                </a:cxn>
                <a:cxn ang="0">
                  <a:pos x="178" y="176"/>
                </a:cxn>
                <a:cxn ang="0">
                  <a:pos x="154" y="221"/>
                </a:cxn>
                <a:cxn ang="0">
                  <a:pos x="141" y="237"/>
                </a:cxn>
                <a:cxn ang="0">
                  <a:pos x="134" y="241"/>
                </a:cxn>
                <a:cxn ang="0">
                  <a:pos x="108" y="264"/>
                </a:cxn>
                <a:cxn ang="0">
                  <a:pos x="77" y="280"/>
                </a:cxn>
                <a:cxn ang="0">
                  <a:pos x="37" y="288"/>
                </a:cxn>
                <a:cxn ang="0">
                  <a:pos x="0" y="199"/>
                </a:cxn>
                <a:cxn ang="0">
                  <a:pos x="0" y="199"/>
                </a:cxn>
              </a:cxnLst>
              <a:rect l="txL" t="txT" r="txR" b="txB"/>
              <a:pathLst>
                <a:path w="61" h="74">
                  <a:moveTo>
                    <a:pt x="0" y="51"/>
                  </a:moveTo>
                  <a:lnTo>
                    <a:pt x="30" y="47"/>
                  </a:lnTo>
                  <a:lnTo>
                    <a:pt x="40" y="42"/>
                  </a:lnTo>
                  <a:lnTo>
                    <a:pt x="46" y="38"/>
                  </a:lnTo>
                  <a:lnTo>
                    <a:pt x="51" y="32"/>
                  </a:lnTo>
                  <a:lnTo>
                    <a:pt x="57" y="19"/>
                  </a:lnTo>
                  <a:lnTo>
                    <a:pt x="61" y="0"/>
                  </a:lnTo>
                  <a:lnTo>
                    <a:pt x="59" y="32"/>
                  </a:lnTo>
                  <a:lnTo>
                    <a:pt x="53" y="45"/>
                  </a:lnTo>
                  <a:lnTo>
                    <a:pt x="46" y="57"/>
                  </a:lnTo>
                  <a:lnTo>
                    <a:pt x="42" y="61"/>
                  </a:lnTo>
                  <a:lnTo>
                    <a:pt x="40" y="62"/>
                  </a:lnTo>
                  <a:lnTo>
                    <a:pt x="32" y="68"/>
                  </a:lnTo>
                  <a:lnTo>
                    <a:pt x="23" y="72"/>
                  </a:lnTo>
                  <a:lnTo>
                    <a:pt x="11" y="74"/>
                  </a:lnTo>
                  <a:lnTo>
                    <a:pt x="0" y="51"/>
                  </a:lnTo>
                  <a:close/>
                </a:path>
              </a:pathLst>
            </a:custGeom>
            <a:solidFill>
              <a:srgbClr val="000000">
                <a:alpha val="100000"/>
              </a:srgbClr>
            </a:solidFill>
            <a:ln w="9525">
              <a:noFill/>
            </a:ln>
          </p:spPr>
          <p:txBody>
            <a:bodyPr/>
            <a:p>
              <a:endParaRPr lang="zh-CN" altLang="en-US"/>
            </a:p>
          </p:txBody>
        </p:sp>
        <p:sp>
          <p:nvSpPr>
            <p:cNvPr id="84081" name="Freeform 148"/>
            <p:cNvSpPr/>
            <p:nvPr/>
          </p:nvSpPr>
          <p:spPr>
            <a:xfrm>
              <a:off x="3488" y="4737"/>
              <a:ext cx="243" cy="273"/>
            </a:xfrm>
            <a:custGeom>
              <a:avLst/>
              <a:gdLst>
                <a:gd name="txL" fmla="*/ 0 w 131"/>
                <a:gd name="txT" fmla="*/ 0 h 138"/>
                <a:gd name="txR" fmla="*/ 131 w 131"/>
                <a:gd name="txB" fmla="*/ 138 h 138"/>
              </a:gdLst>
              <a:ahLst/>
              <a:cxnLst>
                <a:cxn ang="0">
                  <a:pos x="237" y="75"/>
                </a:cxn>
                <a:cxn ang="0">
                  <a:pos x="262" y="75"/>
                </a:cxn>
                <a:cxn ang="0">
                  <a:pos x="313" y="75"/>
                </a:cxn>
                <a:cxn ang="0">
                  <a:pos x="341" y="87"/>
                </a:cxn>
                <a:cxn ang="0">
                  <a:pos x="362" y="109"/>
                </a:cxn>
                <a:cxn ang="0">
                  <a:pos x="371" y="156"/>
                </a:cxn>
                <a:cxn ang="0">
                  <a:pos x="362" y="224"/>
                </a:cxn>
                <a:cxn ang="0">
                  <a:pos x="341" y="297"/>
                </a:cxn>
                <a:cxn ang="0">
                  <a:pos x="321" y="348"/>
                </a:cxn>
                <a:cxn ang="0">
                  <a:pos x="297" y="392"/>
                </a:cxn>
                <a:cxn ang="0">
                  <a:pos x="289" y="408"/>
                </a:cxn>
                <a:cxn ang="0">
                  <a:pos x="275" y="415"/>
                </a:cxn>
                <a:cxn ang="0">
                  <a:pos x="254" y="439"/>
                </a:cxn>
                <a:cxn ang="0">
                  <a:pos x="224" y="453"/>
                </a:cxn>
                <a:cxn ang="0">
                  <a:pos x="189" y="457"/>
                </a:cxn>
                <a:cxn ang="0">
                  <a:pos x="109" y="457"/>
                </a:cxn>
                <a:cxn ang="0">
                  <a:pos x="0" y="423"/>
                </a:cxn>
                <a:cxn ang="0">
                  <a:pos x="7" y="439"/>
                </a:cxn>
                <a:cxn ang="0">
                  <a:pos x="20" y="447"/>
                </a:cxn>
                <a:cxn ang="0">
                  <a:pos x="35" y="457"/>
                </a:cxn>
                <a:cxn ang="0">
                  <a:pos x="45" y="473"/>
                </a:cxn>
                <a:cxn ang="0">
                  <a:pos x="65" y="489"/>
                </a:cxn>
                <a:cxn ang="0">
                  <a:pos x="85" y="504"/>
                </a:cxn>
                <a:cxn ang="0">
                  <a:pos x="109" y="512"/>
                </a:cxn>
                <a:cxn ang="0">
                  <a:pos x="130" y="528"/>
                </a:cxn>
                <a:cxn ang="0">
                  <a:pos x="165" y="532"/>
                </a:cxn>
                <a:cxn ang="0">
                  <a:pos x="224" y="540"/>
                </a:cxn>
                <a:cxn ang="0">
                  <a:pos x="289" y="520"/>
                </a:cxn>
                <a:cxn ang="0">
                  <a:pos x="321" y="497"/>
                </a:cxn>
                <a:cxn ang="0">
                  <a:pos x="341" y="481"/>
                </a:cxn>
                <a:cxn ang="0">
                  <a:pos x="362" y="457"/>
                </a:cxn>
                <a:cxn ang="0">
                  <a:pos x="414" y="380"/>
                </a:cxn>
                <a:cxn ang="0">
                  <a:pos x="440" y="297"/>
                </a:cxn>
                <a:cxn ang="0">
                  <a:pos x="451" y="216"/>
                </a:cxn>
                <a:cxn ang="0">
                  <a:pos x="440" y="133"/>
                </a:cxn>
                <a:cxn ang="0">
                  <a:pos x="427" y="101"/>
                </a:cxn>
                <a:cxn ang="0">
                  <a:pos x="414" y="75"/>
                </a:cxn>
                <a:cxn ang="0">
                  <a:pos x="406" y="59"/>
                </a:cxn>
                <a:cxn ang="0">
                  <a:pos x="391" y="44"/>
                </a:cxn>
                <a:cxn ang="0">
                  <a:pos x="378" y="36"/>
                </a:cxn>
                <a:cxn ang="0">
                  <a:pos x="367" y="28"/>
                </a:cxn>
                <a:cxn ang="0">
                  <a:pos x="341" y="8"/>
                </a:cxn>
                <a:cxn ang="0">
                  <a:pos x="313" y="0"/>
                </a:cxn>
                <a:cxn ang="0">
                  <a:pos x="241" y="0"/>
                </a:cxn>
                <a:cxn ang="0">
                  <a:pos x="237" y="75"/>
                </a:cxn>
                <a:cxn ang="0">
                  <a:pos x="237" y="75"/>
                </a:cxn>
              </a:cxnLst>
              <a:rect l="txL" t="txT" r="txR" b="txB"/>
              <a:pathLst>
                <a:path w="131" h="138">
                  <a:moveTo>
                    <a:pt x="69" y="19"/>
                  </a:moveTo>
                  <a:lnTo>
                    <a:pt x="76" y="19"/>
                  </a:lnTo>
                  <a:lnTo>
                    <a:pt x="91" y="19"/>
                  </a:lnTo>
                  <a:lnTo>
                    <a:pt x="99" y="22"/>
                  </a:lnTo>
                  <a:lnTo>
                    <a:pt x="105" y="28"/>
                  </a:lnTo>
                  <a:lnTo>
                    <a:pt x="108" y="40"/>
                  </a:lnTo>
                  <a:lnTo>
                    <a:pt x="105" y="57"/>
                  </a:lnTo>
                  <a:lnTo>
                    <a:pt x="99" y="76"/>
                  </a:lnTo>
                  <a:lnTo>
                    <a:pt x="93" y="89"/>
                  </a:lnTo>
                  <a:lnTo>
                    <a:pt x="86" y="100"/>
                  </a:lnTo>
                  <a:lnTo>
                    <a:pt x="84" y="104"/>
                  </a:lnTo>
                  <a:lnTo>
                    <a:pt x="80" y="106"/>
                  </a:lnTo>
                  <a:lnTo>
                    <a:pt x="74" y="112"/>
                  </a:lnTo>
                  <a:lnTo>
                    <a:pt x="65" y="116"/>
                  </a:lnTo>
                  <a:lnTo>
                    <a:pt x="55" y="117"/>
                  </a:lnTo>
                  <a:lnTo>
                    <a:pt x="32" y="117"/>
                  </a:lnTo>
                  <a:lnTo>
                    <a:pt x="0" y="108"/>
                  </a:lnTo>
                  <a:lnTo>
                    <a:pt x="2" y="112"/>
                  </a:lnTo>
                  <a:lnTo>
                    <a:pt x="6" y="114"/>
                  </a:lnTo>
                  <a:lnTo>
                    <a:pt x="10" y="117"/>
                  </a:lnTo>
                  <a:lnTo>
                    <a:pt x="13" y="121"/>
                  </a:lnTo>
                  <a:lnTo>
                    <a:pt x="19" y="125"/>
                  </a:lnTo>
                  <a:lnTo>
                    <a:pt x="25" y="129"/>
                  </a:lnTo>
                  <a:lnTo>
                    <a:pt x="32" y="131"/>
                  </a:lnTo>
                  <a:lnTo>
                    <a:pt x="38" y="135"/>
                  </a:lnTo>
                  <a:lnTo>
                    <a:pt x="48" y="136"/>
                  </a:lnTo>
                  <a:lnTo>
                    <a:pt x="65" y="138"/>
                  </a:lnTo>
                  <a:lnTo>
                    <a:pt x="84" y="133"/>
                  </a:lnTo>
                  <a:lnTo>
                    <a:pt x="93" y="127"/>
                  </a:lnTo>
                  <a:lnTo>
                    <a:pt x="99" y="123"/>
                  </a:lnTo>
                  <a:lnTo>
                    <a:pt x="105" y="117"/>
                  </a:lnTo>
                  <a:lnTo>
                    <a:pt x="120" y="97"/>
                  </a:lnTo>
                  <a:lnTo>
                    <a:pt x="128" y="76"/>
                  </a:lnTo>
                  <a:lnTo>
                    <a:pt x="131" y="55"/>
                  </a:lnTo>
                  <a:lnTo>
                    <a:pt x="128" y="34"/>
                  </a:lnTo>
                  <a:lnTo>
                    <a:pt x="124" y="26"/>
                  </a:lnTo>
                  <a:lnTo>
                    <a:pt x="120" y="19"/>
                  </a:lnTo>
                  <a:lnTo>
                    <a:pt x="118" y="15"/>
                  </a:lnTo>
                  <a:lnTo>
                    <a:pt x="114" y="11"/>
                  </a:lnTo>
                  <a:lnTo>
                    <a:pt x="110" y="9"/>
                  </a:lnTo>
                  <a:lnTo>
                    <a:pt x="107" y="7"/>
                  </a:lnTo>
                  <a:lnTo>
                    <a:pt x="99" y="2"/>
                  </a:lnTo>
                  <a:lnTo>
                    <a:pt x="91" y="0"/>
                  </a:lnTo>
                  <a:lnTo>
                    <a:pt x="70" y="0"/>
                  </a:lnTo>
                  <a:lnTo>
                    <a:pt x="69" y="19"/>
                  </a:lnTo>
                  <a:close/>
                </a:path>
              </a:pathLst>
            </a:custGeom>
            <a:solidFill>
              <a:srgbClr val="000000">
                <a:alpha val="100000"/>
              </a:srgbClr>
            </a:solidFill>
            <a:ln w="9525">
              <a:noFill/>
            </a:ln>
          </p:spPr>
          <p:txBody>
            <a:bodyPr/>
            <a:p>
              <a:endParaRPr lang="zh-CN" altLang="en-US"/>
            </a:p>
          </p:txBody>
        </p:sp>
        <p:sp>
          <p:nvSpPr>
            <p:cNvPr id="84082" name="Freeform 149"/>
            <p:cNvSpPr/>
            <p:nvPr/>
          </p:nvSpPr>
          <p:spPr>
            <a:xfrm>
              <a:off x="3585" y="4982"/>
              <a:ext cx="291" cy="253"/>
            </a:xfrm>
            <a:custGeom>
              <a:avLst/>
              <a:gdLst>
                <a:gd name="txL" fmla="*/ 0 w 156"/>
                <a:gd name="txT" fmla="*/ 0 h 129"/>
                <a:gd name="txR" fmla="*/ 156 w 156"/>
                <a:gd name="txB" fmla="*/ 129 h 129"/>
              </a:gdLst>
              <a:ahLst/>
              <a:cxnLst>
                <a:cxn ang="0">
                  <a:pos x="101" y="0"/>
                </a:cxn>
                <a:cxn ang="0">
                  <a:pos x="108" y="24"/>
                </a:cxn>
                <a:cxn ang="0">
                  <a:pos x="121" y="65"/>
                </a:cxn>
                <a:cxn ang="0">
                  <a:pos x="146" y="124"/>
                </a:cxn>
                <a:cxn ang="0">
                  <a:pos x="168" y="161"/>
                </a:cxn>
                <a:cxn ang="0">
                  <a:pos x="188" y="196"/>
                </a:cxn>
                <a:cxn ang="0">
                  <a:pos x="205" y="235"/>
                </a:cxn>
                <a:cxn ang="0">
                  <a:pos x="226" y="265"/>
                </a:cxn>
                <a:cxn ang="0">
                  <a:pos x="241" y="284"/>
                </a:cxn>
                <a:cxn ang="0">
                  <a:pos x="254" y="300"/>
                </a:cxn>
                <a:cxn ang="0">
                  <a:pos x="265" y="316"/>
                </a:cxn>
                <a:cxn ang="0">
                  <a:pos x="278" y="331"/>
                </a:cxn>
                <a:cxn ang="0">
                  <a:pos x="293" y="343"/>
                </a:cxn>
                <a:cxn ang="0">
                  <a:pos x="306" y="349"/>
                </a:cxn>
                <a:cxn ang="0">
                  <a:pos x="338" y="373"/>
                </a:cxn>
                <a:cxn ang="0">
                  <a:pos x="366" y="388"/>
                </a:cxn>
                <a:cxn ang="0">
                  <a:pos x="403" y="388"/>
                </a:cxn>
                <a:cxn ang="0">
                  <a:pos x="446" y="373"/>
                </a:cxn>
                <a:cxn ang="0">
                  <a:pos x="463" y="331"/>
                </a:cxn>
                <a:cxn ang="0">
                  <a:pos x="470" y="269"/>
                </a:cxn>
                <a:cxn ang="0">
                  <a:pos x="459" y="212"/>
                </a:cxn>
                <a:cxn ang="0">
                  <a:pos x="446" y="147"/>
                </a:cxn>
                <a:cxn ang="0">
                  <a:pos x="425" y="96"/>
                </a:cxn>
                <a:cxn ang="0">
                  <a:pos x="403" y="47"/>
                </a:cxn>
                <a:cxn ang="0">
                  <a:pos x="446" y="104"/>
                </a:cxn>
                <a:cxn ang="0">
                  <a:pos x="478" y="161"/>
                </a:cxn>
                <a:cxn ang="0">
                  <a:pos x="519" y="235"/>
                </a:cxn>
                <a:cxn ang="0">
                  <a:pos x="535" y="308"/>
                </a:cxn>
                <a:cxn ang="0">
                  <a:pos x="543" y="388"/>
                </a:cxn>
                <a:cxn ang="0">
                  <a:pos x="535" y="416"/>
                </a:cxn>
                <a:cxn ang="0">
                  <a:pos x="519" y="447"/>
                </a:cxn>
                <a:cxn ang="0">
                  <a:pos x="511" y="461"/>
                </a:cxn>
                <a:cxn ang="0">
                  <a:pos x="498" y="477"/>
                </a:cxn>
                <a:cxn ang="0">
                  <a:pos x="478" y="484"/>
                </a:cxn>
                <a:cxn ang="0">
                  <a:pos x="459" y="488"/>
                </a:cxn>
                <a:cxn ang="0">
                  <a:pos x="403" y="496"/>
                </a:cxn>
                <a:cxn ang="0">
                  <a:pos x="351" y="488"/>
                </a:cxn>
                <a:cxn ang="0">
                  <a:pos x="298" y="477"/>
                </a:cxn>
                <a:cxn ang="0">
                  <a:pos x="254" y="447"/>
                </a:cxn>
                <a:cxn ang="0">
                  <a:pos x="233" y="431"/>
                </a:cxn>
                <a:cxn ang="0">
                  <a:pos x="213" y="412"/>
                </a:cxn>
                <a:cxn ang="0">
                  <a:pos x="192" y="396"/>
                </a:cxn>
                <a:cxn ang="0">
                  <a:pos x="173" y="373"/>
                </a:cxn>
                <a:cxn ang="0">
                  <a:pos x="160" y="349"/>
                </a:cxn>
                <a:cxn ang="0">
                  <a:pos x="140" y="331"/>
                </a:cxn>
                <a:cxn ang="0">
                  <a:pos x="116" y="277"/>
                </a:cxn>
                <a:cxn ang="0">
                  <a:pos x="80" y="235"/>
                </a:cxn>
                <a:cxn ang="0">
                  <a:pos x="60" y="184"/>
                </a:cxn>
                <a:cxn ang="0">
                  <a:pos x="41" y="139"/>
                </a:cxn>
                <a:cxn ang="0">
                  <a:pos x="28" y="96"/>
                </a:cxn>
                <a:cxn ang="0">
                  <a:pos x="7" y="39"/>
                </a:cxn>
                <a:cxn ang="0">
                  <a:pos x="0" y="16"/>
                </a:cxn>
                <a:cxn ang="0">
                  <a:pos x="101" y="0"/>
                </a:cxn>
                <a:cxn ang="0">
                  <a:pos x="101" y="0"/>
                </a:cxn>
              </a:cxnLst>
              <a:rect l="txL" t="txT" r="txR" b="txB"/>
              <a:pathLst>
                <a:path w="156" h="129">
                  <a:moveTo>
                    <a:pt x="29" y="0"/>
                  </a:moveTo>
                  <a:lnTo>
                    <a:pt x="31" y="6"/>
                  </a:lnTo>
                  <a:lnTo>
                    <a:pt x="35" y="17"/>
                  </a:lnTo>
                  <a:lnTo>
                    <a:pt x="42" y="32"/>
                  </a:lnTo>
                  <a:lnTo>
                    <a:pt x="48" y="42"/>
                  </a:lnTo>
                  <a:lnTo>
                    <a:pt x="54" y="51"/>
                  </a:lnTo>
                  <a:lnTo>
                    <a:pt x="59" y="61"/>
                  </a:lnTo>
                  <a:lnTo>
                    <a:pt x="65" y="69"/>
                  </a:lnTo>
                  <a:lnTo>
                    <a:pt x="69" y="74"/>
                  </a:lnTo>
                  <a:lnTo>
                    <a:pt x="73" y="78"/>
                  </a:lnTo>
                  <a:lnTo>
                    <a:pt x="76" y="82"/>
                  </a:lnTo>
                  <a:lnTo>
                    <a:pt x="80" y="86"/>
                  </a:lnTo>
                  <a:lnTo>
                    <a:pt x="84" y="89"/>
                  </a:lnTo>
                  <a:lnTo>
                    <a:pt x="88" y="91"/>
                  </a:lnTo>
                  <a:lnTo>
                    <a:pt x="97" y="97"/>
                  </a:lnTo>
                  <a:lnTo>
                    <a:pt x="105" y="101"/>
                  </a:lnTo>
                  <a:lnTo>
                    <a:pt x="116" y="101"/>
                  </a:lnTo>
                  <a:lnTo>
                    <a:pt x="128" y="97"/>
                  </a:lnTo>
                  <a:lnTo>
                    <a:pt x="133" y="86"/>
                  </a:lnTo>
                  <a:lnTo>
                    <a:pt x="135" y="70"/>
                  </a:lnTo>
                  <a:lnTo>
                    <a:pt x="132" y="55"/>
                  </a:lnTo>
                  <a:lnTo>
                    <a:pt x="128" y="38"/>
                  </a:lnTo>
                  <a:lnTo>
                    <a:pt x="122" y="25"/>
                  </a:lnTo>
                  <a:lnTo>
                    <a:pt x="116" y="12"/>
                  </a:lnTo>
                  <a:lnTo>
                    <a:pt x="128" y="27"/>
                  </a:lnTo>
                  <a:lnTo>
                    <a:pt x="137" y="42"/>
                  </a:lnTo>
                  <a:lnTo>
                    <a:pt x="149" y="61"/>
                  </a:lnTo>
                  <a:lnTo>
                    <a:pt x="154" y="80"/>
                  </a:lnTo>
                  <a:lnTo>
                    <a:pt x="156" y="101"/>
                  </a:lnTo>
                  <a:lnTo>
                    <a:pt x="154" y="108"/>
                  </a:lnTo>
                  <a:lnTo>
                    <a:pt x="149" y="116"/>
                  </a:lnTo>
                  <a:lnTo>
                    <a:pt x="147" y="120"/>
                  </a:lnTo>
                  <a:lnTo>
                    <a:pt x="143" y="124"/>
                  </a:lnTo>
                  <a:lnTo>
                    <a:pt x="137" y="126"/>
                  </a:lnTo>
                  <a:lnTo>
                    <a:pt x="132" y="127"/>
                  </a:lnTo>
                  <a:lnTo>
                    <a:pt x="116" y="129"/>
                  </a:lnTo>
                  <a:lnTo>
                    <a:pt x="101" y="127"/>
                  </a:lnTo>
                  <a:lnTo>
                    <a:pt x="86" y="124"/>
                  </a:lnTo>
                  <a:lnTo>
                    <a:pt x="73" y="116"/>
                  </a:lnTo>
                  <a:lnTo>
                    <a:pt x="67" y="112"/>
                  </a:lnTo>
                  <a:lnTo>
                    <a:pt x="61" y="107"/>
                  </a:lnTo>
                  <a:lnTo>
                    <a:pt x="55" y="103"/>
                  </a:lnTo>
                  <a:lnTo>
                    <a:pt x="50" y="97"/>
                  </a:lnTo>
                  <a:lnTo>
                    <a:pt x="46" y="91"/>
                  </a:lnTo>
                  <a:lnTo>
                    <a:pt x="40" y="86"/>
                  </a:lnTo>
                  <a:lnTo>
                    <a:pt x="33" y="72"/>
                  </a:lnTo>
                  <a:lnTo>
                    <a:pt x="23" y="61"/>
                  </a:lnTo>
                  <a:lnTo>
                    <a:pt x="17" y="48"/>
                  </a:lnTo>
                  <a:lnTo>
                    <a:pt x="12" y="36"/>
                  </a:lnTo>
                  <a:lnTo>
                    <a:pt x="8" y="25"/>
                  </a:lnTo>
                  <a:lnTo>
                    <a:pt x="2" y="10"/>
                  </a:lnTo>
                  <a:lnTo>
                    <a:pt x="0" y="4"/>
                  </a:lnTo>
                  <a:lnTo>
                    <a:pt x="29" y="0"/>
                  </a:lnTo>
                  <a:close/>
                </a:path>
              </a:pathLst>
            </a:custGeom>
            <a:solidFill>
              <a:srgbClr val="000000">
                <a:alpha val="100000"/>
              </a:srgbClr>
            </a:solidFill>
            <a:ln w="9525">
              <a:noFill/>
            </a:ln>
          </p:spPr>
          <p:txBody>
            <a:bodyPr/>
            <a:p>
              <a:endParaRPr lang="zh-CN" altLang="en-US"/>
            </a:p>
          </p:txBody>
        </p:sp>
        <p:sp>
          <p:nvSpPr>
            <p:cNvPr id="84083" name="Freeform 150"/>
            <p:cNvSpPr/>
            <p:nvPr/>
          </p:nvSpPr>
          <p:spPr>
            <a:xfrm>
              <a:off x="2290" y="3280"/>
              <a:ext cx="899" cy="727"/>
            </a:xfrm>
            <a:custGeom>
              <a:avLst/>
              <a:gdLst>
                <a:gd name="txL" fmla="*/ 0 w 481"/>
                <a:gd name="txT" fmla="*/ 0 h 367"/>
                <a:gd name="txR" fmla="*/ 481 w 481"/>
                <a:gd name="txB" fmla="*/ 367 h 367"/>
              </a:gdLst>
              <a:ahLst/>
              <a:cxnLst>
                <a:cxn ang="0">
                  <a:pos x="804" y="32"/>
                </a:cxn>
                <a:cxn ang="0">
                  <a:pos x="664" y="91"/>
                </a:cxn>
                <a:cxn ang="0">
                  <a:pos x="598" y="145"/>
                </a:cxn>
                <a:cxn ang="0">
                  <a:pos x="695" y="204"/>
                </a:cxn>
                <a:cxn ang="0">
                  <a:pos x="869" y="256"/>
                </a:cxn>
                <a:cxn ang="0">
                  <a:pos x="981" y="313"/>
                </a:cxn>
                <a:cxn ang="0">
                  <a:pos x="1054" y="361"/>
                </a:cxn>
                <a:cxn ang="0">
                  <a:pos x="1129" y="412"/>
                </a:cxn>
                <a:cxn ang="0">
                  <a:pos x="1194" y="471"/>
                </a:cxn>
                <a:cxn ang="0">
                  <a:pos x="1254" y="537"/>
                </a:cxn>
                <a:cxn ang="0">
                  <a:pos x="1306" y="604"/>
                </a:cxn>
                <a:cxn ang="0">
                  <a:pos x="1359" y="672"/>
                </a:cxn>
                <a:cxn ang="0">
                  <a:pos x="1426" y="769"/>
                </a:cxn>
                <a:cxn ang="0">
                  <a:pos x="1506" y="925"/>
                </a:cxn>
                <a:cxn ang="0">
                  <a:pos x="1572" y="1076"/>
                </a:cxn>
                <a:cxn ang="0">
                  <a:pos x="1624" y="1224"/>
                </a:cxn>
                <a:cxn ang="0">
                  <a:pos x="1680" y="1440"/>
                </a:cxn>
                <a:cxn ang="0">
                  <a:pos x="1624" y="1284"/>
                </a:cxn>
                <a:cxn ang="0">
                  <a:pos x="1579" y="1173"/>
                </a:cxn>
                <a:cxn ang="0">
                  <a:pos x="1512" y="1040"/>
                </a:cxn>
                <a:cxn ang="0">
                  <a:pos x="1426" y="891"/>
                </a:cxn>
                <a:cxn ang="0">
                  <a:pos x="1379" y="816"/>
                </a:cxn>
                <a:cxn ang="0">
                  <a:pos x="1346" y="769"/>
                </a:cxn>
                <a:cxn ang="0">
                  <a:pos x="1320" y="733"/>
                </a:cxn>
                <a:cxn ang="0">
                  <a:pos x="1286" y="695"/>
                </a:cxn>
                <a:cxn ang="0">
                  <a:pos x="1247" y="652"/>
                </a:cxn>
                <a:cxn ang="0">
                  <a:pos x="1187" y="584"/>
                </a:cxn>
                <a:cxn ang="0">
                  <a:pos x="1114" y="517"/>
                </a:cxn>
                <a:cxn ang="0">
                  <a:pos x="1041" y="464"/>
                </a:cxn>
                <a:cxn ang="0">
                  <a:pos x="961" y="412"/>
                </a:cxn>
                <a:cxn ang="0">
                  <a:pos x="877" y="368"/>
                </a:cxn>
                <a:cxn ang="0">
                  <a:pos x="783" y="329"/>
                </a:cxn>
                <a:cxn ang="0">
                  <a:pos x="615" y="295"/>
                </a:cxn>
                <a:cxn ang="0">
                  <a:pos x="357" y="313"/>
                </a:cxn>
                <a:cxn ang="0">
                  <a:pos x="258" y="372"/>
                </a:cxn>
                <a:cxn ang="0">
                  <a:pos x="185" y="444"/>
                </a:cxn>
                <a:cxn ang="0">
                  <a:pos x="140" y="495"/>
                </a:cxn>
                <a:cxn ang="0">
                  <a:pos x="45" y="660"/>
                </a:cxn>
                <a:cxn ang="0">
                  <a:pos x="0" y="808"/>
                </a:cxn>
                <a:cxn ang="0">
                  <a:pos x="39" y="592"/>
                </a:cxn>
                <a:cxn ang="0">
                  <a:pos x="92" y="456"/>
                </a:cxn>
                <a:cxn ang="0">
                  <a:pos x="157" y="345"/>
                </a:cxn>
                <a:cxn ang="0">
                  <a:pos x="206" y="295"/>
                </a:cxn>
                <a:cxn ang="0">
                  <a:pos x="273" y="232"/>
                </a:cxn>
                <a:cxn ang="0">
                  <a:pos x="342" y="180"/>
                </a:cxn>
                <a:cxn ang="0">
                  <a:pos x="409" y="145"/>
                </a:cxn>
                <a:cxn ang="0">
                  <a:pos x="495" y="99"/>
                </a:cxn>
                <a:cxn ang="0">
                  <a:pos x="611" y="55"/>
                </a:cxn>
                <a:cxn ang="0">
                  <a:pos x="755" y="16"/>
                </a:cxn>
              </a:cxnLst>
              <a:rect l="txL" t="txT" r="txR" b="txB"/>
              <a:pathLst>
                <a:path w="481" h="367">
                  <a:moveTo>
                    <a:pt x="256" y="0"/>
                  </a:moveTo>
                  <a:lnTo>
                    <a:pt x="243" y="4"/>
                  </a:lnTo>
                  <a:lnTo>
                    <a:pt x="230" y="8"/>
                  </a:lnTo>
                  <a:lnTo>
                    <a:pt x="214" y="14"/>
                  </a:lnTo>
                  <a:lnTo>
                    <a:pt x="197" y="19"/>
                  </a:lnTo>
                  <a:lnTo>
                    <a:pt x="190" y="23"/>
                  </a:lnTo>
                  <a:lnTo>
                    <a:pt x="182" y="27"/>
                  </a:lnTo>
                  <a:lnTo>
                    <a:pt x="176" y="33"/>
                  </a:lnTo>
                  <a:lnTo>
                    <a:pt x="171" y="37"/>
                  </a:lnTo>
                  <a:lnTo>
                    <a:pt x="165" y="42"/>
                  </a:lnTo>
                  <a:lnTo>
                    <a:pt x="161" y="46"/>
                  </a:lnTo>
                  <a:lnTo>
                    <a:pt x="199" y="52"/>
                  </a:lnTo>
                  <a:lnTo>
                    <a:pt x="216" y="56"/>
                  </a:lnTo>
                  <a:lnTo>
                    <a:pt x="233" y="59"/>
                  </a:lnTo>
                  <a:lnTo>
                    <a:pt x="249" y="65"/>
                  </a:lnTo>
                  <a:lnTo>
                    <a:pt x="266" y="73"/>
                  </a:lnTo>
                  <a:lnTo>
                    <a:pt x="273" y="76"/>
                  </a:lnTo>
                  <a:lnTo>
                    <a:pt x="281" y="80"/>
                  </a:lnTo>
                  <a:lnTo>
                    <a:pt x="289" y="84"/>
                  </a:lnTo>
                  <a:lnTo>
                    <a:pt x="294" y="88"/>
                  </a:lnTo>
                  <a:lnTo>
                    <a:pt x="302" y="92"/>
                  </a:lnTo>
                  <a:lnTo>
                    <a:pt x="309" y="95"/>
                  </a:lnTo>
                  <a:lnTo>
                    <a:pt x="315" y="101"/>
                  </a:lnTo>
                  <a:lnTo>
                    <a:pt x="323" y="105"/>
                  </a:lnTo>
                  <a:lnTo>
                    <a:pt x="328" y="111"/>
                  </a:lnTo>
                  <a:lnTo>
                    <a:pt x="334" y="116"/>
                  </a:lnTo>
                  <a:lnTo>
                    <a:pt x="342" y="120"/>
                  </a:lnTo>
                  <a:lnTo>
                    <a:pt x="347" y="126"/>
                  </a:lnTo>
                  <a:lnTo>
                    <a:pt x="353" y="132"/>
                  </a:lnTo>
                  <a:lnTo>
                    <a:pt x="359" y="137"/>
                  </a:lnTo>
                  <a:lnTo>
                    <a:pt x="365" y="143"/>
                  </a:lnTo>
                  <a:lnTo>
                    <a:pt x="368" y="149"/>
                  </a:lnTo>
                  <a:lnTo>
                    <a:pt x="374" y="154"/>
                  </a:lnTo>
                  <a:lnTo>
                    <a:pt x="380" y="160"/>
                  </a:lnTo>
                  <a:lnTo>
                    <a:pt x="385" y="166"/>
                  </a:lnTo>
                  <a:lnTo>
                    <a:pt x="389" y="171"/>
                  </a:lnTo>
                  <a:lnTo>
                    <a:pt x="395" y="177"/>
                  </a:lnTo>
                  <a:lnTo>
                    <a:pt x="399" y="185"/>
                  </a:lnTo>
                  <a:lnTo>
                    <a:pt x="408" y="196"/>
                  </a:lnTo>
                  <a:lnTo>
                    <a:pt x="416" y="209"/>
                  </a:lnTo>
                  <a:lnTo>
                    <a:pt x="423" y="223"/>
                  </a:lnTo>
                  <a:lnTo>
                    <a:pt x="431" y="236"/>
                  </a:lnTo>
                  <a:lnTo>
                    <a:pt x="439" y="247"/>
                  </a:lnTo>
                  <a:lnTo>
                    <a:pt x="444" y="261"/>
                  </a:lnTo>
                  <a:lnTo>
                    <a:pt x="450" y="274"/>
                  </a:lnTo>
                  <a:lnTo>
                    <a:pt x="456" y="287"/>
                  </a:lnTo>
                  <a:lnTo>
                    <a:pt x="460" y="299"/>
                  </a:lnTo>
                  <a:lnTo>
                    <a:pt x="465" y="312"/>
                  </a:lnTo>
                  <a:lnTo>
                    <a:pt x="469" y="323"/>
                  </a:lnTo>
                  <a:lnTo>
                    <a:pt x="475" y="346"/>
                  </a:lnTo>
                  <a:lnTo>
                    <a:pt x="481" y="367"/>
                  </a:lnTo>
                  <a:lnTo>
                    <a:pt x="477" y="356"/>
                  </a:lnTo>
                  <a:lnTo>
                    <a:pt x="471" y="344"/>
                  </a:lnTo>
                  <a:lnTo>
                    <a:pt x="465" y="327"/>
                  </a:lnTo>
                  <a:lnTo>
                    <a:pt x="462" y="318"/>
                  </a:lnTo>
                  <a:lnTo>
                    <a:pt x="456" y="308"/>
                  </a:lnTo>
                  <a:lnTo>
                    <a:pt x="452" y="299"/>
                  </a:lnTo>
                  <a:lnTo>
                    <a:pt x="446" y="287"/>
                  </a:lnTo>
                  <a:lnTo>
                    <a:pt x="439" y="276"/>
                  </a:lnTo>
                  <a:lnTo>
                    <a:pt x="433" y="265"/>
                  </a:lnTo>
                  <a:lnTo>
                    <a:pt x="425" y="251"/>
                  </a:lnTo>
                  <a:lnTo>
                    <a:pt x="418" y="240"/>
                  </a:lnTo>
                  <a:lnTo>
                    <a:pt x="408" y="227"/>
                  </a:lnTo>
                  <a:lnTo>
                    <a:pt x="401" y="213"/>
                  </a:lnTo>
                  <a:lnTo>
                    <a:pt x="397" y="211"/>
                  </a:lnTo>
                  <a:lnTo>
                    <a:pt x="395" y="208"/>
                  </a:lnTo>
                  <a:lnTo>
                    <a:pt x="391" y="202"/>
                  </a:lnTo>
                  <a:lnTo>
                    <a:pt x="387" y="198"/>
                  </a:lnTo>
                  <a:lnTo>
                    <a:pt x="385" y="196"/>
                  </a:lnTo>
                  <a:lnTo>
                    <a:pt x="384" y="192"/>
                  </a:lnTo>
                  <a:lnTo>
                    <a:pt x="380" y="189"/>
                  </a:lnTo>
                  <a:lnTo>
                    <a:pt x="378" y="187"/>
                  </a:lnTo>
                  <a:lnTo>
                    <a:pt x="374" y="183"/>
                  </a:lnTo>
                  <a:lnTo>
                    <a:pt x="372" y="181"/>
                  </a:lnTo>
                  <a:lnTo>
                    <a:pt x="368" y="177"/>
                  </a:lnTo>
                  <a:lnTo>
                    <a:pt x="366" y="173"/>
                  </a:lnTo>
                  <a:lnTo>
                    <a:pt x="363" y="171"/>
                  </a:lnTo>
                  <a:lnTo>
                    <a:pt x="357" y="166"/>
                  </a:lnTo>
                  <a:lnTo>
                    <a:pt x="351" y="160"/>
                  </a:lnTo>
                  <a:lnTo>
                    <a:pt x="346" y="154"/>
                  </a:lnTo>
                  <a:lnTo>
                    <a:pt x="340" y="149"/>
                  </a:lnTo>
                  <a:lnTo>
                    <a:pt x="332" y="143"/>
                  </a:lnTo>
                  <a:lnTo>
                    <a:pt x="327" y="137"/>
                  </a:lnTo>
                  <a:lnTo>
                    <a:pt x="319" y="132"/>
                  </a:lnTo>
                  <a:lnTo>
                    <a:pt x="313" y="128"/>
                  </a:lnTo>
                  <a:lnTo>
                    <a:pt x="306" y="122"/>
                  </a:lnTo>
                  <a:lnTo>
                    <a:pt x="298" y="118"/>
                  </a:lnTo>
                  <a:lnTo>
                    <a:pt x="290" y="113"/>
                  </a:lnTo>
                  <a:lnTo>
                    <a:pt x="283" y="109"/>
                  </a:lnTo>
                  <a:lnTo>
                    <a:pt x="275" y="105"/>
                  </a:lnTo>
                  <a:lnTo>
                    <a:pt x="268" y="101"/>
                  </a:lnTo>
                  <a:lnTo>
                    <a:pt x="258" y="97"/>
                  </a:lnTo>
                  <a:lnTo>
                    <a:pt x="251" y="94"/>
                  </a:lnTo>
                  <a:lnTo>
                    <a:pt x="243" y="90"/>
                  </a:lnTo>
                  <a:lnTo>
                    <a:pt x="233" y="88"/>
                  </a:lnTo>
                  <a:lnTo>
                    <a:pt x="224" y="84"/>
                  </a:lnTo>
                  <a:lnTo>
                    <a:pt x="207" y="80"/>
                  </a:lnTo>
                  <a:lnTo>
                    <a:pt x="192" y="76"/>
                  </a:lnTo>
                  <a:lnTo>
                    <a:pt x="176" y="75"/>
                  </a:lnTo>
                  <a:lnTo>
                    <a:pt x="148" y="73"/>
                  </a:lnTo>
                  <a:lnTo>
                    <a:pt x="125" y="75"/>
                  </a:lnTo>
                  <a:lnTo>
                    <a:pt x="102" y="80"/>
                  </a:lnTo>
                  <a:lnTo>
                    <a:pt x="93" y="84"/>
                  </a:lnTo>
                  <a:lnTo>
                    <a:pt x="83" y="90"/>
                  </a:lnTo>
                  <a:lnTo>
                    <a:pt x="74" y="95"/>
                  </a:lnTo>
                  <a:lnTo>
                    <a:pt x="66" y="99"/>
                  </a:lnTo>
                  <a:lnTo>
                    <a:pt x="59" y="107"/>
                  </a:lnTo>
                  <a:lnTo>
                    <a:pt x="53" y="113"/>
                  </a:lnTo>
                  <a:lnTo>
                    <a:pt x="45" y="120"/>
                  </a:lnTo>
                  <a:lnTo>
                    <a:pt x="41" y="122"/>
                  </a:lnTo>
                  <a:lnTo>
                    <a:pt x="40" y="126"/>
                  </a:lnTo>
                  <a:lnTo>
                    <a:pt x="28" y="141"/>
                  </a:lnTo>
                  <a:lnTo>
                    <a:pt x="21" y="154"/>
                  </a:lnTo>
                  <a:lnTo>
                    <a:pt x="13" y="168"/>
                  </a:lnTo>
                  <a:lnTo>
                    <a:pt x="7" y="181"/>
                  </a:lnTo>
                  <a:lnTo>
                    <a:pt x="2" y="198"/>
                  </a:lnTo>
                  <a:lnTo>
                    <a:pt x="0" y="206"/>
                  </a:lnTo>
                  <a:lnTo>
                    <a:pt x="2" y="190"/>
                  </a:lnTo>
                  <a:lnTo>
                    <a:pt x="3" y="173"/>
                  </a:lnTo>
                  <a:lnTo>
                    <a:pt x="11" y="151"/>
                  </a:lnTo>
                  <a:lnTo>
                    <a:pt x="15" y="139"/>
                  </a:lnTo>
                  <a:lnTo>
                    <a:pt x="21" y="128"/>
                  </a:lnTo>
                  <a:lnTo>
                    <a:pt x="26" y="116"/>
                  </a:lnTo>
                  <a:lnTo>
                    <a:pt x="34" y="103"/>
                  </a:lnTo>
                  <a:lnTo>
                    <a:pt x="41" y="92"/>
                  </a:lnTo>
                  <a:lnTo>
                    <a:pt x="45" y="88"/>
                  </a:lnTo>
                  <a:lnTo>
                    <a:pt x="47" y="86"/>
                  </a:lnTo>
                  <a:lnTo>
                    <a:pt x="53" y="80"/>
                  </a:lnTo>
                  <a:lnTo>
                    <a:pt x="59" y="75"/>
                  </a:lnTo>
                  <a:lnTo>
                    <a:pt x="64" y="69"/>
                  </a:lnTo>
                  <a:lnTo>
                    <a:pt x="70" y="63"/>
                  </a:lnTo>
                  <a:lnTo>
                    <a:pt x="78" y="59"/>
                  </a:lnTo>
                  <a:lnTo>
                    <a:pt x="85" y="56"/>
                  </a:lnTo>
                  <a:lnTo>
                    <a:pt x="91" y="50"/>
                  </a:lnTo>
                  <a:lnTo>
                    <a:pt x="98" y="46"/>
                  </a:lnTo>
                  <a:lnTo>
                    <a:pt x="104" y="44"/>
                  </a:lnTo>
                  <a:lnTo>
                    <a:pt x="112" y="40"/>
                  </a:lnTo>
                  <a:lnTo>
                    <a:pt x="117" y="37"/>
                  </a:lnTo>
                  <a:lnTo>
                    <a:pt x="123" y="33"/>
                  </a:lnTo>
                  <a:lnTo>
                    <a:pt x="129" y="31"/>
                  </a:lnTo>
                  <a:lnTo>
                    <a:pt x="142" y="25"/>
                  </a:lnTo>
                  <a:lnTo>
                    <a:pt x="154" y="19"/>
                  </a:lnTo>
                  <a:lnTo>
                    <a:pt x="165" y="16"/>
                  </a:lnTo>
                  <a:lnTo>
                    <a:pt x="175" y="14"/>
                  </a:lnTo>
                  <a:lnTo>
                    <a:pt x="186" y="10"/>
                  </a:lnTo>
                  <a:lnTo>
                    <a:pt x="195" y="8"/>
                  </a:lnTo>
                  <a:lnTo>
                    <a:pt x="216" y="4"/>
                  </a:lnTo>
                  <a:lnTo>
                    <a:pt x="256" y="0"/>
                  </a:lnTo>
                  <a:close/>
                </a:path>
              </a:pathLst>
            </a:custGeom>
            <a:solidFill>
              <a:srgbClr val="000000">
                <a:alpha val="100000"/>
              </a:srgbClr>
            </a:solidFill>
            <a:ln w="9525">
              <a:noFill/>
            </a:ln>
          </p:spPr>
          <p:txBody>
            <a:bodyPr/>
            <a:p>
              <a:endParaRPr lang="zh-CN" altLang="en-US"/>
            </a:p>
          </p:txBody>
        </p:sp>
        <p:sp>
          <p:nvSpPr>
            <p:cNvPr id="84084" name="Freeform 151"/>
            <p:cNvSpPr/>
            <p:nvPr/>
          </p:nvSpPr>
          <p:spPr>
            <a:xfrm>
              <a:off x="2510" y="3433"/>
              <a:ext cx="881" cy="1094"/>
            </a:xfrm>
            <a:custGeom>
              <a:avLst/>
              <a:gdLst>
                <a:gd name="txL" fmla="*/ 0 w 472"/>
                <a:gd name="txT" fmla="*/ 0 h 553"/>
                <a:gd name="txR" fmla="*/ 472 w 472"/>
                <a:gd name="txB" fmla="*/ 553 h 553"/>
              </a:gdLst>
              <a:ahLst/>
              <a:cxnLst>
                <a:cxn ang="0">
                  <a:pos x="1109" y="32"/>
                </a:cxn>
                <a:cxn ang="0">
                  <a:pos x="1174" y="83"/>
                </a:cxn>
                <a:cxn ang="0">
                  <a:pos x="1239" y="140"/>
                </a:cxn>
                <a:cxn ang="0">
                  <a:pos x="1299" y="204"/>
                </a:cxn>
                <a:cxn ang="0">
                  <a:pos x="1335" y="247"/>
                </a:cxn>
                <a:cxn ang="0">
                  <a:pos x="1372" y="289"/>
                </a:cxn>
                <a:cxn ang="0">
                  <a:pos x="1404" y="344"/>
                </a:cxn>
                <a:cxn ang="0">
                  <a:pos x="1499" y="501"/>
                </a:cxn>
                <a:cxn ang="0">
                  <a:pos x="1557" y="633"/>
                </a:cxn>
                <a:cxn ang="0">
                  <a:pos x="1624" y="900"/>
                </a:cxn>
                <a:cxn ang="0">
                  <a:pos x="1631" y="1393"/>
                </a:cxn>
                <a:cxn ang="0">
                  <a:pos x="1585" y="1624"/>
                </a:cxn>
                <a:cxn ang="0">
                  <a:pos x="1544" y="1733"/>
                </a:cxn>
                <a:cxn ang="0">
                  <a:pos x="1467" y="1905"/>
                </a:cxn>
                <a:cxn ang="0">
                  <a:pos x="1419" y="1972"/>
                </a:cxn>
                <a:cxn ang="0">
                  <a:pos x="1379" y="2016"/>
                </a:cxn>
                <a:cxn ang="0">
                  <a:pos x="1292" y="2071"/>
                </a:cxn>
                <a:cxn ang="0">
                  <a:pos x="1154" y="2121"/>
                </a:cxn>
                <a:cxn ang="0">
                  <a:pos x="961" y="2156"/>
                </a:cxn>
                <a:cxn ang="0">
                  <a:pos x="651" y="2137"/>
                </a:cxn>
                <a:cxn ang="0">
                  <a:pos x="526" y="2081"/>
                </a:cxn>
                <a:cxn ang="0">
                  <a:pos x="426" y="2024"/>
                </a:cxn>
                <a:cxn ang="0">
                  <a:pos x="338" y="1964"/>
                </a:cxn>
                <a:cxn ang="0">
                  <a:pos x="261" y="1897"/>
                </a:cxn>
                <a:cxn ang="0">
                  <a:pos x="196" y="1848"/>
                </a:cxn>
                <a:cxn ang="0">
                  <a:pos x="136" y="1784"/>
                </a:cxn>
                <a:cxn ang="0">
                  <a:pos x="88" y="1741"/>
                </a:cxn>
                <a:cxn ang="0">
                  <a:pos x="56" y="1699"/>
                </a:cxn>
                <a:cxn ang="0">
                  <a:pos x="13" y="1644"/>
                </a:cxn>
                <a:cxn ang="0">
                  <a:pos x="28" y="1660"/>
                </a:cxn>
                <a:cxn ang="0">
                  <a:pos x="108" y="1725"/>
                </a:cxn>
                <a:cxn ang="0">
                  <a:pos x="181" y="1784"/>
                </a:cxn>
                <a:cxn ang="0">
                  <a:pos x="248" y="1840"/>
                </a:cxn>
                <a:cxn ang="0">
                  <a:pos x="321" y="1883"/>
                </a:cxn>
                <a:cxn ang="0">
                  <a:pos x="386" y="1925"/>
                </a:cxn>
                <a:cxn ang="0">
                  <a:pos x="467" y="1972"/>
                </a:cxn>
                <a:cxn ang="0">
                  <a:pos x="586" y="2016"/>
                </a:cxn>
                <a:cxn ang="0">
                  <a:pos x="763" y="2055"/>
                </a:cxn>
                <a:cxn ang="0">
                  <a:pos x="1028" y="2024"/>
                </a:cxn>
                <a:cxn ang="0">
                  <a:pos x="1129" y="1972"/>
                </a:cxn>
                <a:cxn ang="0">
                  <a:pos x="1187" y="1913"/>
                </a:cxn>
                <a:cxn ang="0">
                  <a:pos x="1271" y="1244"/>
                </a:cxn>
                <a:cxn ang="0">
                  <a:pos x="1320" y="1452"/>
                </a:cxn>
                <a:cxn ang="0">
                  <a:pos x="1327" y="1800"/>
                </a:cxn>
                <a:cxn ang="0">
                  <a:pos x="1404" y="1777"/>
                </a:cxn>
                <a:cxn ang="0">
                  <a:pos x="1484" y="1644"/>
                </a:cxn>
                <a:cxn ang="0">
                  <a:pos x="1564" y="1256"/>
                </a:cxn>
                <a:cxn ang="0">
                  <a:pos x="1536" y="817"/>
                </a:cxn>
                <a:cxn ang="0">
                  <a:pos x="1491" y="657"/>
                </a:cxn>
                <a:cxn ang="0">
                  <a:pos x="1439" y="520"/>
                </a:cxn>
                <a:cxn ang="0">
                  <a:pos x="1387" y="411"/>
                </a:cxn>
                <a:cxn ang="0">
                  <a:pos x="1292" y="271"/>
                </a:cxn>
                <a:cxn ang="0">
                  <a:pos x="1267" y="224"/>
                </a:cxn>
                <a:cxn ang="0">
                  <a:pos x="1234" y="180"/>
                </a:cxn>
                <a:cxn ang="0">
                  <a:pos x="1182" y="121"/>
                </a:cxn>
                <a:cxn ang="0">
                  <a:pos x="1133" y="67"/>
                </a:cxn>
                <a:cxn ang="0">
                  <a:pos x="1086" y="24"/>
                </a:cxn>
                <a:cxn ang="0">
                  <a:pos x="1062" y="0"/>
                </a:cxn>
              </a:cxnLst>
              <a:rect l="txL" t="txT" r="txR" b="txB"/>
              <a:pathLst>
                <a:path w="472" h="553">
                  <a:moveTo>
                    <a:pt x="305" y="0"/>
                  </a:moveTo>
                  <a:lnTo>
                    <a:pt x="310" y="4"/>
                  </a:lnTo>
                  <a:lnTo>
                    <a:pt x="318" y="8"/>
                  </a:lnTo>
                  <a:lnTo>
                    <a:pt x="325" y="14"/>
                  </a:lnTo>
                  <a:lnTo>
                    <a:pt x="331" y="17"/>
                  </a:lnTo>
                  <a:lnTo>
                    <a:pt x="337" y="21"/>
                  </a:lnTo>
                  <a:lnTo>
                    <a:pt x="343" y="27"/>
                  </a:lnTo>
                  <a:lnTo>
                    <a:pt x="348" y="31"/>
                  </a:lnTo>
                  <a:lnTo>
                    <a:pt x="356" y="36"/>
                  </a:lnTo>
                  <a:lnTo>
                    <a:pt x="362" y="42"/>
                  </a:lnTo>
                  <a:lnTo>
                    <a:pt x="369" y="48"/>
                  </a:lnTo>
                  <a:lnTo>
                    <a:pt x="373" y="52"/>
                  </a:lnTo>
                  <a:lnTo>
                    <a:pt x="375" y="55"/>
                  </a:lnTo>
                  <a:lnTo>
                    <a:pt x="379" y="59"/>
                  </a:lnTo>
                  <a:lnTo>
                    <a:pt x="383" y="63"/>
                  </a:lnTo>
                  <a:lnTo>
                    <a:pt x="386" y="67"/>
                  </a:lnTo>
                  <a:lnTo>
                    <a:pt x="390" y="71"/>
                  </a:lnTo>
                  <a:lnTo>
                    <a:pt x="394" y="74"/>
                  </a:lnTo>
                  <a:lnTo>
                    <a:pt x="396" y="78"/>
                  </a:lnTo>
                  <a:lnTo>
                    <a:pt x="400" y="84"/>
                  </a:lnTo>
                  <a:lnTo>
                    <a:pt x="403" y="88"/>
                  </a:lnTo>
                  <a:lnTo>
                    <a:pt x="417" y="107"/>
                  </a:lnTo>
                  <a:lnTo>
                    <a:pt x="424" y="116"/>
                  </a:lnTo>
                  <a:lnTo>
                    <a:pt x="430" y="128"/>
                  </a:lnTo>
                  <a:lnTo>
                    <a:pt x="436" y="137"/>
                  </a:lnTo>
                  <a:lnTo>
                    <a:pt x="441" y="150"/>
                  </a:lnTo>
                  <a:lnTo>
                    <a:pt x="447" y="162"/>
                  </a:lnTo>
                  <a:lnTo>
                    <a:pt x="453" y="175"/>
                  </a:lnTo>
                  <a:lnTo>
                    <a:pt x="460" y="202"/>
                  </a:lnTo>
                  <a:lnTo>
                    <a:pt x="466" y="230"/>
                  </a:lnTo>
                  <a:lnTo>
                    <a:pt x="472" y="299"/>
                  </a:lnTo>
                  <a:lnTo>
                    <a:pt x="470" y="327"/>
                  </a:lnTo>
                  <a:lnTo>
                    <a:pt x="468" y="356"/>
                  </a:lnTo>
                  <a:lnTo>
                    <a:pt x="462" y="380"/>
                  </a:lnTo>
                  <a:lnTo>
                    <a:pt x="459" y="405"/>
                  </a:lnTo>
                  <a:lnTo>
                    <a:pt x="455" y="415"/>
                  </a:lnTo>
                  <a:lnTo>
                    <a:pt x="451" y="424"/>
                  </a:lnTo>
                  <a:lnTo>
                    <a:pt x="447" y="435"/>
                  </a:lnTo>
                  <a:lnTo>
                    <a:pt x="443" y="443"/>
                  </a:lnTo>
                  <a:lnTo>
                    <a:pt x="436" y="460"/>
                  </a:lnTo>
                  <a:lnTo>
                    <a:pt x="428" y="473"/>
                  </a:lnTo>
                  <a:lnTo>
                    <a:pt x="421" y="487"/>
                  </a:lnTo>
                  <a:lnTo>
                    <a:pt x="415" y="496"/>
                  </a:lnTo>
                  <a:lnTo>
                    <a:pt x="411" y="500"/>
                  </a:lnTo>
                  <a:lnTo>
                    <a:pt x="407" y="504"/>
                  </a:lnTo>
                  <a:lnTo>
                    <a:pt x="403" y="508"/>
                  </a:lnTo>
                  <a:lnTo>
                    <a:pt x="400" y="513"/>
                  </a:lnTo>
                  <a:lnTo>
                    <a:pt x="396" y="515"/>
                  </a:lnTo>
                  <a:lnTo>
                    <a:pt x="388" y="519"/>
                  </a:lnTo>
                  <a:lnTo>
                    <a:pt x="381" y="523"/>
                  </a:lnTo>
                  <a:lnTo>
                    <a:pt x="371" y="529"/>
                  </a:lnTo>
                  <a:lnTo>
                    <a:pt x="360" y="532"/>
                  </a:lnTo>
                  <a:lnTo>
                    <a:pt x="346" y="538"/>
                  </a:lnTo>
                  <a:lnTo>
                    <a:pt x="331" y="542"/>
                  </a:lnTo>
                  <a:lnTo>
                    <a:pt x="314" y="548"/>
                  </a:lnTo>
                  <a:lnTo>
                    <a:pt x="297" y="549"/>
                  </a:lnTo>
                  <a:lnTo>
                    <a:pt x="276" y="551"/>
                  </a:lnTo>
                  <a:lnTo>
                    <a:pt x="257" y="553"/>
                  </a:lnTo>
                  <a:lnTo>
                    <a:pt x="211" y="549"/>
                  </a:lnTo>
                  <a:lnTo>
                    <a:pt x="187" y="546"/>
                  </a:lnTo>
                  <a:lnTo>
                    <a:pt x="173" y="542"/>
                  </a:lnTo>
                  <a:lnTo>
                    <a:pt x="162" y="538"/>
                  </a:lnTo>
                  <a:lnTo>
                    <a:pt x="151" y="532"/>
                  </a:lnTo>
                  <a:lnTo>
                    <a:pt x="141" y="527"/>
                  </a:lnTo>
                  <a:lnTo>
                    <a:pt x="132" y="523"/>
                  </a:lnTo>
                  <a:lnTo>
                    <a:pt x="122" y="517"/>
                  </a:lnTo>
                  <a:lnTo>
                    <a:pt x="115" y="511"/>
                  </a:lnTo>
                  <a:lnTo>
                    <a:pt x="105" y="506"/>
                  </a:lnTo>
                  <a:lnTo>
                    <a:pt x="97" y="502"/>
                  </a:lnTo>
                  <a:lnTo>
                    <a:pt x="90" y="496"/>
                  </a:lnTo>
                  <a:lnTo>
                    <a:pt x="82" y="491"/>
                  </a:lnTo>
                  <a:lnTo>
                    <a:pt x="75" y="485"/>
                  </a:lnTo>
                  <a:lnTo>
                    <a:pt x="67" y="481"/>
                  </a:lnTo>
                  <a:lnTo>
                    <a:pt x="61" y="475"/>
                  </a:lnTo>
                  <a:lnTo>
                    <a:pt x="56" y="472"/>
                  </a:lnTo>
                  <a:lnTo>
                    <a:pt x="50" y="466"/>
                  </a:lnTo>
                  <a:lnTo>
                    <a:pt x="44" y="462"/>
                  </a:lnTo>
                  <a:lnTo>
                    <a:pt x="39" y="456"/>
                  </a:lnTo>
                  <a:lnTo>
                    <a:pt x="35" y="453"/>
                  </a:lnTo>
                  <a:lnTo>
                    <a:pt x="31" y="449"/>
                  </a:lnTo>
                  <a:lnTo>
                    <a:pt x="25" y="445"/>
                  </a:lnTo>
                  <a:lnTo>
                    <a:pt x="21" y="441"/>
                  </a:lnTo>
                  <a:lnTo>
                    <a:pt x="19" y="437"/>
                  </a:lnTo>
                  <a:lnTo>
                    <a:pt x="16" y="434"/>
                  </a:lnTo>
                  <a:lnTo>
                    <a:pt x="10" y="428"/>
                  </a:lnTo>
                  <a:lnTo>
                    <a:pt x="6" y="424"/>
                  </a:lnTo>
                  <a:lnTo>
                    <a:pt x="4" y="420"/>
                  </a:lnTo>
                  <a:lnTo>
                    <a:pt x="0" y="418"/>
                  </a:lnTo>
                  <a:lnTo>
                    <a:pt x="4" y="420"/>
                  </a:lnTo>
                  <a:lnTo>
                    <a:pt x="8" y="424"/>
                  </a:lnTo>
                  <a:lnTo>
                    <a:pt x="16" y="430"/>
                  </a:lnTo>
                  <a:lnTo>
                    <a:pt x="23" y="435"/>
                  </a:lnTo>
                  <a:lnTo>
                    <a:pt x="31" y="441"/>
                  </a:lnTo>
                  <a:lnTo>
                    <a:pt x="37" y="447"/>
                  </a:lnTo>
                  <a:lnTo>
                    <a:pt x="44" y="451"/>
                  </a:lnTo>
                  <a:lnTo>
                    <a:pt x="52" y="456"/>
                  </a:lnTo>
                  <a:lnTo>
                    <a:pt x="58" y="462"/>
                  </a:lnTo>
                  <a:lnTo>
                    <a:pt x="65" y="466"/>
                  </a:lnTo>
                  <a:lnTo>
                    <a:pt x="71" y="470"/>
                  </a:lnTo>
                  <a:lnTo>
                    <a:pt x="78" y="473"/>
                  </a:lnTo>
                  <a:lnTo>
                    <a:pt x="84" y="477"/>
                  </a:lnTo>
                  <a:lnTo>
                    <a:pt x="92" y="481"/>
                  </a:lnTo>
                  <a:lnTo>
                    <a:pt x="97" y="485"/>
                  </a:lnTo>
                  <a:lnTo>
                    <a:pt x="103" y="489"/>
                  </a:lnTo>
                  <a:lnTo>
                    <a:pt x="111" y="492"/>
                  </a:lnTo>
                  <a:lnTo>
                    <a:pt x="116" y="494"/>
                  </a:lnTo>
                  <a:lnTo>
                    <a:pt x="122" y="498"/>
                  </a:lnTo>
                  <a:lnTo>
                    <a:pt x="134" y="504"/>
                  </a:lnTo>
                  <a:lnTo>
                    <a:pt x="147" y="508"/>
                  </a:lnTo>
                  <a:lnTo>
                    <a:pt x="156" y="511"/>
                  </a:lnTo>
                  <a:lnTo>
                    <a:pt x="168" y="515"/>
                  </a:lnTo>
                  <a:lnTo>
                    <a:pt x="179" y="519"/>
                  </a:lnTo>
                  <a:lnTo>
                    <a:pt x="200" y="523"/>
                  </a:lnTo>
                  <a:lnTo>
                    <a:pt x="219" y="525"/>
                  </a:lnTo>
                  <a:lnTo>
                    <a:pt x="236" y="527"/>
                  </a:lnTo>
                  <a:lnTo>
                    <a:pt x="268" y="523"/>
                  </a:lnTo>
                  <a:lnTo>
                    <a:pt x="295" y="517"/>
                  </a:lnTo>
                  <a:lnTo>
                    <a:pt x="306" y="513"/>
                  </a:lnTo>
                  <a:lnTo>
                    <a:pt x="318" y="508"/>
                  </a:lnTo>
                  <a:lnTo>
                    <a:pt x="324" y="504"/>
                  </a:lnTo>
                  <a:lnTo>
                    <a:pt x="329" y="500"/>
                  </a:lnTo>
                  <a:lnTo>
                    <a:pt x="335" y="494"/>
                  </a:lnTo>
                  <a:lnTo>
                    <a:pt x="341" y="489"/>
                  </a:lnTo>
                  <a:lnTo>
                    <a:pt x="358" y="454"/>
                  </a:lnTo>
                  <a:lnTo>
                    <a:pt x="367" y="399"/>
                  </a:lnTo>
                  <a:lnTo>
                    <a:pt x="365" y="318"/>
                  </a:lnTo>
                  <a:lnTo>
                    <a:pt x="371" y="333"/>
                  </a:lnTo>
                  <a:lnTo>
                    <a:pt x="375" y="350"/>
                  </a:lnTo>
                  <a:lnTo>
                    <a:pt x="379" y="371"/>
                  </a:lnTo>
                  <a:lnTo>
                    <a:pt x="386" y="418"/>
                  </a:lnTo>
                  <a:lnTo>
                    <a:pt x="384" y="441"/>
                  </a:lnTo>
                  <a:lnTo>
                    <a:pt x="381" y="460"/>
                  </a:lnTo>
                  <a:lnTo>
                    <a:pt x="396" y="462"/>
                  </a:lnTo>
                  <a:lnTo>
                    <a:pt x="400" y="458"/>
                  </a:lnTo>
                  <a:lnTo>
                    <a:pt x="403" y="454"/>
                  </a:lnTo>
                  <a:lnTo>
                    <a:pt x="407" y="449"/>
                  </a:lnTo>
                  <a:lnTo>
                    <a:pt x="419" y="432"/>
                  </a:lnTo>
                  <a:lnTo>
                    <a:pt x="426" y="420"/>
                  </a:lnTo>
                  <a:lnTo>
                    <a:pt x="432" y="405"/>
                  </a:lnTo>
                  <a:lnTo>
                    <a:pt x="443" y="369"/>
                  </a:lnTo>
                  <a:lnTo>
                    <a:pt x="449" y="321"/>
                  </a:lnTo>
                  <a:lnTo>
                    <a:pt x="449" y="263"/>
                  </a:lnTo>
                  <a:lnTo>
                    <a:pt x="445" y="228"/>
                  </a:lnTo>
                  <a:lnTo>
                    <a:pt x="441" y="209"/>
                  </a:lnTo>
                  <a:lnTo>
                    <a:pt x="438" y="190"/>
                  </a:lnTo>
                  <a:lnTo>
                    <a:pt x="434" y="179"/>
                  </a:lnTo>
                  <a:lnTo>
                    <a:pt x="428" y="168"/>
                  </a:lnTo>
                  <a:lnTo>
                    <a:pt x="424" y="156"/>
                  </a:lnTo>
                  <a:lnTo>
                    <a:pt x="419" y="145"/>
                  </a:lnTo>
                  <a:lnTo>
                    <a:pt x="413" y="133"/>
                  </a:lnTo>
                  <a:lnTo>
                    <a:pt x="407" y="124"/>
                  </a:lnTo>
                  <a:lnTo>
                    <a:pt x="403" y="114"/>
                  </a:lnTo>
                  <a:lnTo>
                    <a:pt x="398" y="105"/>
                  </a:lnTo>
                  <a:lnTo>
                    <a:pt x="386" y="88"/>
                  </a:lnTo>
                  <a:lnTo>
                    <a:pt x="375" y="73"/>
                  </a:lnTo>
                  <a:lnTo>
                    <a:pt x="371" y="69"/>
                  </a:lnTo>
                  <a:lnTo>
                    <a:pt x="369" y="65"/>
                  </a:lnTo>
                  <a:lnTo>
                    <a:pt x="365" y="61"/>
                  </a:lnTo>
                  <a:lnTo>
                    <a:pt x="364" y="57"/>
                  </a:lnTo>
                  <a:lnTo>
                    <a:pt x="358" y="52"/>
                  </a:lnTo>
                  <a:lnTo>
                    <a:pt x="356" y="48"/>
                  </a:lnTo>
                  <a:lnTo>
                    <a:pt x="354" y="46"/>
                  </a:lnTo>
                  <a:lnTo>
                    <a:pt x="348" y="40"/>
                  </a:lnTo>
                  <a:lnTo>
                    <a:pt x="343" y="35"/>
                  </a:lnTo>
                  <a:lnTo>
                    <a:pt x="339" y="31"/>
                  </a:lnTo>
                  <a:lnTo>
                    <a:pt x="333" y="25"/>
                  </a:lnTo>
                  <a:lnTo>
                    <a:pt x="329" y="21"/>
                  </a:lnTo>
                  <a:lnTo>
                    <a:pt x="325" y="17"/>
                  </a:lnTo>
                  <a:lnTo>
                    <a:pt x="322" y="16"/>
                  </a:lnTo>
                  <a:lnTo>
                    <a:pt x="318" y="12"/>
                  </a:lnTo>
                  <a:lnTo>
                    <a:pt x="312" y="6"/>
                  </a:lnTo>
                  <a:lnTo>
                    <a:pt x="308" y="4"/>
                  </a:lnTo>
                  <a:lnTo>
                    <a:pt x="305" y="0"/>
                  </a:lnTo>
                  <a:close/>
                </a:path>
              </a:pathLst>
            </a:custGeom>
            <a:solidFill>
              <a:srgbClr val="000000">
                <a:alpha val="100000"/>
              </a:srgbClr>
            </a:solidFill>
            <a:ln w="9525">
              <a:noFill/>
            </a:ln>
          </p:spPr>
          <p:txBody>
            <a:bodyPr/>
            <a:p>
              <a:endParaRPr lang="zh-CN" altLang="en-US"/>
            </a:p>
          </p:txBody>
        </p:sp>
        <p:sp>
          <p:nvSpPr>
            <p:cNvPr id="84085" name="Freeform 152"/>
            <p:cNvSpPr/>
            <p:nvPr/>
          </p:nvSpPr>
          <p:spPr>
            <a:xfrm>
              <a:off x="2361" y="3477"/>
              <a:ext cx="590" cy="581"/>
            </a:xfrm>
            <a:custGeom>
              <a:avLst/>
              <a:gdLst>
                <a:gd name="txL" fmla="*/ 0 w 315"/>
                <a:gd name="txT" fmla="*/ 0 h 295"/>
                <a:gd name="txR" fmla="*/ 315 w 315"/>
                <a:gd name="txB" fmla="*/ 295 h 295"/>
              </a:gdLst>
              <a:ahLst/>
              <a:cxnLst>
                <a:cxn ang="0">
                  <a:pos x="1098" y="457"/>
                </a:cxn>
                <a:cxn ang="0">
                  <a:pos x="1073" y="427"/>
                </a:cxn>
                <a:cxn ang="0">
                  <a:pos x="1038" y="400"/>
                </a:cxn>
                <a:cxn ang="0">
                  <a:pos x="1008" y="360"/>
                </a:cxn>
                <a:cxn ang="0">
                  <a:pos x="957" y="325"/>
                </a:cxn>
                <a:cxn ang="0">
                  <a:pos x="905" y="280"/>
                </a:cxn>
                <a:cxn ang="0">
                  <a:pos x="845" y="244"/>
                </a:cxn>
                <a:cxn ang="0">
                  <a:pos x="779" y="201"/>
                </a:cxn>
                <a:cxn ang="0">
                  <a:pos x="712" y="163"/>
                </a:cxn>
                <a:cxn ang="0">
                  <a:pos x="639" y="132"/>
                </a:cxn>
                <a:cxn ang="0">
                  <a:pos x="534" y="104"/>
                </a:cxn>
                <a:cxn ang="0">
                  <a:pos x="378" y="104"/>
                </a:cxn>
                <a:cxn ang="0">
                  <a:pos x="266" y="140"/>
                </a:cxn>
                <a:cxn ang="0">
                  <a:pos x="200" y="193"/>
                </a:cxn>
                <a:cxn ang="0">
                  <a:pos x="172" y="221"/>
                </a:cxn>
                <a:cxn ang="0">
                  <a:pos x="144" y="252"/>
                </a:cxn>
                <a:cxn ang="0">
                  <a:pos x="92" y="353"/>
                </a:cxn>
                <a:cxn ang="0">
                  <a:pos x="67" y="597"/>
                </a:cxn>
                <a:cxn ang="0">
                  <a:pos x="84" y="768"/>
                </a:cxn>
                <a:cxn ang="0">
                  <a:pos x="120" y="924"/>
                </a:cxn>
                <a:cxn ang="0">
                  <a:pos x="140" y="989"/>
                </a:cxn>
                <a:cxn ang="0">
                  <a:pos x="172" y="1105"/>
                </a:cxn>
                <a:cxn ang="0">
                  <a:pos x="133" y="1056"/>
                </a:cxn>
                <a:cxn ang="0">
                  <a:pos x="60" y="841"/>
                </a:cxn>
                <a:cxn ang="0">
                  <a:pos x="0" y="488"/>
                </a:cxn>
                <a:cxn ang="0">
                  <a:pos x="11" y="280"/>
                </a:cxn>
                <a:cxn ang="0">
                  <a:pos x="60" y="163"/>
                </a:cxn>
                <a:cxn ang="0">
                  <a:pos x="193" y="47"/>
                </a:cxn>
                <a:cxn ang="0">
                  <a:pos x="290" y="16"/>
                </a:cxn>
                <a:cxn ang="0">
                  <a:pos x="483" y="0"/>
                </a:cxn>
                <a:cxn ang="0">
                  <a:pos x="646" y="47"/>
                </a:cxn>
                <a:cxn ang="0">
                  <a:pos x="727" y="81"/>
                </a:cxn>
                <a:cxn ang="0">
                  <a:pos x="792" y="128"/>
                </a:cxn>
                <a:cxn ang="0">
                  <a:pos x="852" y="171"/>
                </a:cxn>
                <a:cxn ang="0">
                  <a:pos x="884" y="201"/>
                </a:cxn>
                <a:cxn ang="0">
                  <a:pos x="912" y="221"/>
                </a:cxn>
                <a:cxn ang="0">
                  <a:pos x="940" y="252"/>
                </a:cxn>
                <a:cxn ang="0">
                  <a:pos x="957" y="276"/>
                </a:cxn>
                <a:cxn ang="0">
                  <a:pos x="985" y="295"/>
                </a:cxn>
                <a:cxn ang="0">
                  <a:pos x="1025" y="349"/>
                </a:cxn>
                <a:cxn ang="0">
                  <a:pos x="1053" y="392"/>
                </a:cxn>
                <a:cxn ang="0">
                  <a:pos x="1084" y="435"/>
                </a:cxn>
                <a:cxn ang="0">
                  <a:pos x="1105" y="465"/>
                </a:cxn>
              </a:cxnLst>
              <a:rect l="txL" t="txT" r="txR" b="txB"/>
              <a:pathLst>
                <a:path w="315" h="295">
                  <a:moveTo>
                    <a:pt x="315" y="120"/>
                  </a:moveTo>
                  <a:lnTo>
                    <a:pt x="313" y="118"/>
                  </a:lnTo>
                  <a:lnTo>
                    <a:pt x="309" y="114"/>
                  </a:lnTo>
                  <a:lnTo>
                    <a:pt x="306" y="110"/>
                  </a:lnTo>
                  <a:lnTo>
                    <a:pt x="302" y="107"/>
                  </a:lnTo>
                  <a:lnTo>
                    <a:pt x="296" y="103"/>
                  </a:lnTo>
                  <a:lnTo>
                    <a:pt x="292" y="99"/>
                  </a:lnTo>
                  <a:lnTo>
                    <a:pt x="287" y="93"/>
                  </a:lnTo>
                  <a:lnTo>
                    <a:pt x="279" y="90"/>
                  </a:lnTo>
                  <a:lnTo>
                    <a:pt x="273" y="84"/>
                  </a:lnTo>
                  <a:lnTo>
                    <a:pt x="266" y="78"/>
                  </a:lnTo>
                  <a:lnTo>
                    <a:pt x="258" y="72"/>
                  </a:lnTo>
                  <a:lnTo>
                    <a:pt x="249" y="67"/>
                  </a:lnTo>
                  <a:lnTo>
                    <a:pt x="241" y="63"/>
                  </a:lnTo>
                  <a:lnTo>
                    <a:pt x="232" y="57"/>
                  </a:lnTo>
                  <a:lnTo>
                    <a:pt x="222" y="52"/>
                  </a:lnTo>
                  <a:lnTo>
                    <a:pt x="213" y="48"/>
                  </a:lnTo>
                  <a:lnTo>
                    <a:pt x="203" y="42"/>
                  </a:lnTo>
                  <a:lnTo>
                    <a:pt x="194" y="38"/>
                  </a:lnTo>
                  <a:lnTo>
                    <a:pt x="182" y="34"/>
                  </a:lnTo>
                  <a:lnTo>
                    <a:pt x="173" y="33"/>
                  </a:lnTo>
                  <a:lnTo>
                    <a:pt x="152" y="27"/>
                  </a:lnTo>
                  <a:lnTo>
                    <a:pt x="129" y="25"/>
                  </a:lnTo>
                  <a:lnTo>
                    <a:pt x="108" y="27"/>
                  </a:lnTo>
                  <a:lnTo>
                    <a:pt x="85" y="33"/>
                  </a:lnTo>
                  <a:lnTo>
                    <a:pt x="76" y="36"/>
                  </a:lnTo>
                  <a:lnTo>
                    <a:pt x="64" y="42"/>
                  </a:lnTo>
                  <a:lnTo>
                    <a:pt x="57" y="50"/>
                  </a:lnTo>
                  <a:lnTo>
                    <a:pt x="53" y="53"/>
                  </a:lnTo>
                  <a:lnTo>
                    <a:pt x="49" y="57"/>
                  </a:lnTo>
                  <a:lnTo>
                    <a:pt x="45" y="59"/>
                  </a:lnTo>
                  <a:lnTo>
                    <a:pt x="41" y="65"/>
                  </a:lnTo>
                  <a:lnTo>
                    <a:pt x="36" y="72"/>
                  </a:lnTo>
                  <a:lnTo>
                    <a:pt x="26" y="91"/>
                  </a:lnTo>
                  <a:lnTo>
                    <a:pt x="21" y="110"/>
                  </a:lnTo>
                  <a:lnTo>
                    <a:pt x="19" y="154"/>
                  </a:lnTo>
                  <a:lnTo>
                    <a:pt x="21" y="175"/>
                  </a:lnTo>
                  <a:lnTo>
                    <a:pt x="24" y="198"/>
                  </a:lnTo>
                  <a:lnTo>
                    <a:pt x="28" y="219"/>
                  </a:lnTo>
                  <a:lnTo>
                    <a:pt x="34" y="238"/>
                  </a:lnTo>
                  <a:lnTo>
                    <a:pt x="36" y="247"/>
                  </a:lnTo>
                  <a:lnTo>
                    <a:pt x="40" y="255"/>
                  </a:lnTo>
                  <a:lnTo>
                    <a:pt x="45" y="272"/>
                  </a:lnTo>
                  <a:lnTo>
                    <a:pt x="49" y="285"/>
                  </a:lnTo>
                  <a:lnTo>
                    <a:pt x="55" y="295"/>
                  </a:lnTo>
                  <a:lnTo>
                    <a:pt x="38" y="272"/>
                  </a:lnTo>
                  <a:lnTo>
                    <a:pt x="30" y="255"/>
                  </a:lnTo>
                  <a:lnTo>
                    <a:pt x="17" y="217"/>
                  </a:lnTo>
                  <a:lnTo>
                    <a:pt x="9" y="181"/>
                  </a:lnTo>
                  <a:lnTo>
                    <a:pt x="0" y="126"/>
                  </a:lnTo>
                  <a:lnTo>
                    <a:pt x="2" y="93"/>
                  </a:lnTo>
                  <a:lnTo>
                    <a:pt x="3" y="72"/>
                  </a:lnTo>
                  <a:lnTo>
                    <a:pt x="9" y="53"/>
                  </a:lnTo>
                  <a:lnTo>
                    <a:pt x="17" y="42"/>
                  </a:lnTo>
                  <a:lnTo>
                    <a:pt x="26" y="31"/>
                  </a:lnTo>
                  <a:lnTo>
                    <a:pt x="55" y="12"/>
                  </a:lnTo>
                  <a:lnTo>
                    <a:pt x="70" y="8"/>
                  </a:lnTo>
                  <a:lnTo>
                    <a:pt x="83" y="4"/>
                  </a:lnTo>
                  <a:lnTo>
                    <a:pt x="112" y="0"/>
                  </a:lnTo>
                  <a:lnTo>
                    <a:pt x="138" y="0"/>
                  </a:lnTo>
                  <a:lnTo>
                    <a:pt x="161" y="6"/>
                  </a:lnTo>
                  <a:lnTo>
                    <a:pt x="184" y="12"/>
                  </a:lnTo>
                  <a:lnTo>
                    <a:pt x="195" y="15"/>
                  </a:lnTo>
                  <a:lnTo>
                    <a:pt x="207" y="21"/>
                  </a:lnTo>
                  <a:lnTo>
                    <a:pt x="216" y="27"/>
                  </a:lnTo>
                  <a:lnTo>
                    <a:pt x="226" y="33"/>
                  </a:lnTo>
                  <a:lnTo>
                    <a:pt x="235" y="38"/>
                  </a:lnTo>
                  <a:lnTo>
                    <a:pt x="243" y="44"/>
                  </a:lnTo>
                  <a:lnTo>
                    <a:pt x="249" y="48"/>
                  </a:lnTo>
                  <a:lnTo>
                    <a:pt x="252" y="52"/>
                  </a:lnTo>
                  <a:lnTo>
                    <a:pt x="256" y="55"/>
                  </a:lnTo>
                  <a:lnTo>
                    <a:pt x="260" y="57"/>
                  </a:lnTo>
                  <a:lnTo>
                    <a:pt x="264" y="61"/>
                  </a:lnTo>
                  <a:lnTo>
                    <a:pt x="268" y="65"/>
                  </a:lnTo>
                  <a:lnTo>
                    <a:pt x="271" y="67"/>
                  </a:lnTo>
                  <a:lnTo>
                    <a:pt x="273" y="71"/>
                  </a:lnTo>
                  <a:lnTo>
                    <a:pt x="277" y="74"/>
                  </a:lnTo>
                  <a:lnTo>
                    <a:pt x="281" y="76"/>
                  </a:lnTo>
                  <a:lnTo>
                    <a:pt x="287" y="84"/>
                  </a:lnTo>
                  <a:lnTo>
                    <a:pt x="292" y="90"/>
                  </a:lnTo>
                  <a:lnTo>
                    <a:pt x="296" y="95"/>
                  </a:lnTo>
                  <a:lnTo>
                    <a:pt x="300" y="101"/>
                  </a:lnTo>
                  <a:lnTo>
                    <a:pt x="304" y="105"/>
                  </a:lnTo>
                  <a:lnTo>
                    <a:pt x="309" y="112"/>
                  </a:lnTo>
                  <a:lnTo>
                    <a:pt x="315" y="120"/>
                  </a:lnTo>
                  <a:close/>
                </a:path>
              </a:pathLst>
            </a:custGeom>
            <a:solidFill>
              <a:srgbClr val="000000">
                <a:alpha val="100000"/>
              </a:srgbClr>
            </a:solidFill>
            <a:ln w="9525">
              <a:noFill/>
            </a:ln>
          </p:spPr>
          <p:txBody>
            <a:bodyPr/>
            <a:p>
              <a:endParaRPr lang="zh-CN" altLang="en-US"/>
            </a:p>
          </p:txBody>
        </p:sp>
        <p:sp>
          <p:nvSpPr>
            <p:cNvPr id="84086" name="Freeform 153"/>
            <p:cNvSpPr/>
            <p:nvPr/>
          </p:nvSpPr>
          <p:spPr>
            <a:xfrm>
              <a:off x="2466" y="3509"/>
              <a:ext cx="634" cy="845"/>
            </a:xfrm>
            <a:custGeom>
              <a:avLst/>
              <a:gdLst>
                <a:gd name="txL" fmla="*/ 0 w 340"/>
                <a:gd name="txT" fmla="*/ 0 h 428"/>
                <a:gd name="txR" fmla="*/ 340 w 340"/>
                <a:gd name="txB" fmla="*/ 428 h 428"/>
              </a:gdLst>
              <a:ahLst/>
              <a:cxnLst>
                <a:cxn ang="0">
                  <a:pos x="84" y="253"/>
                </a:cxn>
                <a:cxn ang="0">
                  <a:pos x="112" y="476"/>
                </a:cxn>
                <a:cxn ang="0">
                  <a:pos x="157" y="675"/>
                </a:cxn>
                <a:cxn ang="0">
                  <a:pos x="185" y="764"/>
                </a:cxn>
                <a:cxn ang="0">
                  <a:pos x="213" y="845"/>
                </a:cxn>
                <a:cxn ang="0">
                  <a:pos x="244" y="920"/>
                </a:cxn>
                <a:cxn ang="0">
                  <a:pos x="278" y="993"/>
                </a:cxn>
                <a:cxn ang="0">
                  <a:pos x="351" y="1112"/>
                </a:cxn>
                <a:cxn ang="0">
                  <a:pos x="369" y="1141"/>
                </a:cxn>
                <a:cxn ang="0">
                  <a:pos x="390" y="1173"/>
                </a:cxn>
                <a:cxn ang="0">
                  <a:pos x="421" y="1208"/>
                </a:cxn>
                <a:cxn ang="0">
                  <a:pos x="455" y="1248"/>
                </a:cxn>
                <a:cxn ang="0">
                  <a:pos x="494" y="1289"/>
                </a:cxn>
                <a:cxn ang="0">
                  <a:pos x="543" y="1325"/>
                </a:cxn>
                <a:cxn ang="0">
                  <a:pos x="587" y="1364"/>
                </a:cxn>
                <a:cxn ang="0">
                  <a:pos x="632" y="1396"/>
                </a:cxn>
                <a:cxn ang="0">
                  <a:pos x="681" y="1423"/>
                </a:cxn>
                <a:cxn ang="0">
                  <a:pos x="727" y="1445"/>
                </a:cxn>
                <a:cxn ang="0">
                  <a:pos x="793" y="1481"/>
                </a:cxn>
                <a:cxn ang="0">
                  <a:pos x="884" y="1512"/>
                </a:cxn>
                <a:cxn ang="0">
                  <a:pos x="970" y="1536"/>
                </a:cxn>
                <a:cxn ang="0">
                  <a:pos x="1123" y="1572"/>
                </a:cxn>
                <a:cxn ang="0">
                  <a:pos x="1137" y="1668"/>
                </a:cxn>
                <a:cxn ang="0">
                  <a:pos x="765" y="1544"/>
                </a:cxn>
                <a:cxn ang="0">
                  <a:pos x="434" y="1321"/>
                </a:cxn>
                <a:cxn ang="0">
                  <a:pos x="345" y="1208"/>
                </a:cxn>
                <a:cxn ang="0">
                  <a:pos x="323" y="1185"/>
                </a:cxn>
                <a:cxn ang="0">
                  <a:pos x="289" y="1141"/>
                </a:cxn>
                <a:cxn ang="0">
                  <a:pos x="237" y="1060"/>
                </a:cxn>
                <a:cxn ang="0">
                  <a:pos x="164" y="928"/>
                </a:cxn>
                <a:cxn ang="0">
                  <a:pos x="97" y="780"/>
                </a:cxn>
                <a:cxn ang="0">
                  <a:pos x="73" y="697"/>
                </a:cxn>
                <a:cxn ang="0">
                  <a:pos x="52" y="616"/>
                </a:cxn>
                <a:cxn ang="0">
                  <a:pos x="13" y="436"/>
                </a:cxn>
                <a:cxn ang="0">
                  <a:pos x="0" y="24"/>
                </a:cxn>
                <a:cxn ang="0">
                  <a:pos x="80" y="0"/>
                </a:cxn>
              </a:cxnLst>
              <a:rect l="txL" t="txT" r="txR" b="txB"/>
              <a:pathLst>
                <a:path w="340" h="428">
                  <a:moveTo>
                    <a:pt x="23" y="0"/>
                  </a:moveTo>
                  <a:lnTo>
                    <a:pt x="24" y="65"/>
                  </a:lnTo>
                  <a:lnTo>
                    <a:pt x="28" y="95"/>
                  </a:lnTo>
                  <a:lnTo>
                    <a:pt x="32" y="122"/>
                  </a:lnTo>
                  <a:lnTo>
                    <a:pt x="38" y="149"/>
                  </a:lnTo>
                  <a:lnTo>
                    <a:pt x="45" y="173"/>
                  </a:lnTo>
                  <a:lnTo>
                    <a:pt x="49" y="185"/>
                  </a:lnTo>
                  <a:lnTo>
                    <a:pt x="53" y="196"/>
                  </a:lnTo>
                  <a:lnTo>
                    <a:pt x="57" y="206"/>
                  </a:lnTo>
                  <a:lnTo>
                    <a:pt x="61" y="217"/>
                  </a:lnTo>
                  <a:lnTo>
                    <a:pt x="64" y="226"/>
                  </a:lnTo>
                  <a:lnTo>
                    <a:pt x="70" y="236"/>
                  </a:lnTo>
                  <a:lnTo>
                    <a:pt x="74" y="245"/>
                  </a:lnTo>
                  <a:lnTo>
                    <a:pt x="80" y="255"/>
                  </a:lnTo>
                  <a:lnTo>
                    <a:pt x="89" y="270"/>
                  </a:lnTo>
                  <a:lnTo>
                    <a:pt x="101" y="285"/>
                  </a:lnTo>
                  <a:lnTo>
                    <a:pt x="104" y="289"/>
                  </a:lnTo>
                  <a:lnTo>
                    <a:pt x="106" y="293"/>
                  </a:lnTo>
                  <a:lnTo>
                    <a:pt x="108" y="297"/>
                  </a:lnTo>
                  <a:lnTo>
                    <a:pt x="112" y="301"/>
                  </a:lnTo>
                  <a:lnTo>
                    <a:pt x="118" y="306"/>
                  </a:lnTo>
                  <a:lnTo>
                    <a:pt x="121" y="310"/>
                  </a:lnTo>
                  <a:lnTo>
                    <a:pt x="123" y="314"/>
                  </a:lnTo>
                  <a:lnTo>
                    <a:pt x="131" y="320"/>
                  </a:lnTo>
                  <a:lnTo>
                    <a:pt x="137" y="325"/>
                  </a:lnTo>
                  <a:lnTo>
                    <a:pt x="142" y="331"/>
                  </a:lnTo>
                  <a:lnTo>
                    <a:pt x="150" y="335"/>
                  </a:lnTo>
                  <a:lnTo>
                    <a:pt x="156" y="340"/>
                  </a:lnTo>
                  <a:lnTo>
                    <a:pt x="161" y="344"/>
                  </a:lnTo>
                  <a:lnTo>
                    <a:pt x="169" y="350"/>
                  </a:lnTo>
                  <a:lnTo>
                    <a:pt x="175" y="354"/>
                  </a:lnTo>
                  <a:lnTo>
                    <a:pt x="182" y="358"/>
                  </a:lnTo>
                  <a:lnTo>
                    <a:pt x="188" y="361"/>
                  </a:lnTo>
                  <a:lnTo>
                    <a:pt x="196" y="365"/>
                  </a:lnTo>
                  <a:lnTo>
                    <a:pt x="201" y="369"/>
                  </a:lnTo>
                  <a:lnTo>
                    <a:pt x="209" y="371"/>
                  </a:lnTo>
                  <a:lnTo>
                    <a:pt x="215" y="375"/>
                  </a:lnTo>
                  <a:lnTo>
                    <a:pt x="228" y="380"/>
                  </a:lnTo>
                  <a:lnTo>
                    <a:pt x="241" y="384"/>
                  </a:lnTo>
                  <a:lnTo>
                    <a:pt x="254" y="388"/>
                  </a:lnTo>
                  <a:lnTo>
                    <a:pt x="266" y="392"/>
                  </a:lnTo>
                  <a:lnTo>
                    <a:pt x="279" y="394"/>
                  </a:lnTo>
                  <a:lnTo>
                    <a:pt x="302" y="399"/>
                  </a:lnTo>
                  <a:lnTo>
                    <a:pt x="323" y="403"/>
                  </a:lnTo>
                  <a:lnTo>
                    <a:pt x="340" y="407"/>
                  </a:lnTo>
                  <a:lnTo>
                    <a:pt x="327" y="428"/>
                  </a:lnTo>
                  <a:lnTo>
                    <a:pt x="292" y="420"/>
                  </a:lnTo>
                  <a:lnTo>
                    <a:pt x="220" y="396"/>
                  </a:lnTo>
                  <a:lnTo>
                    <a:pt x="159" y="365"/>
                  </a:lnTo>
                  <a:lnTo>
                    <a:pt x="125" y="339"/>
                  </a:lnTo>
                  <a:lnTo>
                    <a:pt x="112" y="329"/>
                  </a:lnTo>
                  <a:lnTo>
                    <a:pt x="99" y="310"/>
                  </a:lnTo>
                  <a:lnTo>
                    <a:pt x="95" y="308"/>
                  </a:lnTo>
                  <a:lnTo>
                    <a:pt x="93" y="304"/>
                  </a:lnTo>
                  <a:lnTo>
                    <a:pt x="85" y="297"/>
                  </a:lnTo>
                  <a:lnTo>
                    <a:pt x="83" y="293"/>
                  </a:lnTo>
                  <a:lnTo>
                    <a:pt x="80" y="289"/>
                  </a:lnTo>
                  <a:lnTo>
                    <a:pt x="68" y="272"/>
                  </a:lnTo>
                  <a:lnTo>
                    <a:pt x="59" y="257"/>
                  </a:lnTo>
                  <a:lnTo>
                    <a:pt x="47" y="238"/>
                  </a:lnTo>
                  <a:lnTo>
                    <a:pt x="38" y="221"/>
                  </a:lnTo>
                  <a:lnTo>
                    <a:pt x="28" y="200"/>
                  </a:lnTo>
                  <a:lnTo>
                    <a:pt x="24" y="190"/>
                  </a:lnTo>
                  <a:lnTo>
                    <a:pt x="21" y="179"/>
                  </a:lnTo>
                  <a:lnTo>
                    <a:pt x="17" y="169"/>
                  </a:lnTo>
                  <a:lnTo>
                    <a:pt x="15" y="158"/>
                  </a:lnTo>
                  <a:lnTo>
                    <a:pt x="9" y="135"/>
                  </a:lnTo>
                  <a:lnTo>
                    <a:pt x="4" y="112"/>
                  </a:lnTo>
                  <a:lnTo>
                    <a:pt x="0" y="61"/>
                  </a:lnTo>
                  <a:lnTo>
                    <a:pt x="0" y="6"/>
                  </a:lnTo>
                  <a:lnTo>
                    <a:pt x="23" y="0"/>
                  </a:lnTo>
                  <a:close/>
                </a:path>
              </a:pathLst>
            </a:custGeom>
            <a:solidFill>
              <a:srgbClr val="000000">
                <a:alpha val="100000"/>
              </a:srgbClr>
            </a:solidFill>
            <a:ln w="9525">
              <a:noFill/>
            </a:ln>
          </p:spPr>
          <p:txBody>
            <a:bodyPr/>
            <a:p>
              <a:endParaRPr lang="zh-CN" altLang="en-US"/>
            </a:p>
          </p:txBody>
        </p:sp>
        <p:sp>
          <p:nvSpPr>
            <p:cNvPr id="84087" name="Freeform 154"/>
            <p:cNvSpPr/>
            <p:nvPr/>
          </p:nvSpPr>
          <p:spPr>
            <a:xfrm>
              <a:off x="2562" y="3541"/>
              <a:ext cx="254" cy="236"/>
            </a:xfrm>
            <a:custGeom>
              <a:avLst/>
              <a:gdLst>
                <a:gd name="txL" fmla="*/ 0 w 137"/>
                <a:gd name="txT" fmla="*/ 0 h 119"/>
                <a:gd name="txR" fmla="*/ 137 w 137"/>
                <a:gd name="txB" fmla="*/ 119 h 119"/>
              </a:gdLst>
              <a:ahLst/>
              <a:cxnLst>
                <a:cxn ang="0">
                  <a:pos x="334" y="0"/>
                </a:cxn>
                <a:cxn ang="0">
                  <a:pos x="202" y="12"/>
                </a:cxn>
                <a:cxn ang="0">
                  <a:pos x="152" y="36"/>
                </a:cxn>
                <a:cxn ang="0">
                  <a:pos x="100" y="59"/>
                </a:cxn>
                <a:cxn ang="0">
                  <a:pos x="72" y="79"/>
                </a:cxn>
                <a:cxn ang="0">
                  <a:pos x="44" y="103"/>
                </a:cxn>
                <a:cxn ang="0">
                  <a:pos x="28" y="125"/>
                </a:cxn>
                <a:cxn ang="0">
                  <a:pos x="7" y="153"/>
                </a:cxn>
                <a:cxn ang="0">
                  <a:pos x="0" y="177"/>
                </a:cxn>
                <a:cxn ang="0">
                  <a:pos x="7" y="192"/>
                </a:cxn>
                <a:cxn ang="0">
                  <a:pos x="65" y="177"/>
                </a:cxn>
                <a:cxn ang="0">
                  <a:pos x="106" y="153"/>
                </a:cxn>
                <a:cxn ang="0">
                  <a:pos x="145" y="141"/>
                </a:cxn>
                <a:cxn ang="0">
                  <a:pos x="176" y="125"/>
                </a:cxn>
                <a:cxn ang="0">
                  <a:pos x="202" y="117"/>
                </a:cxn>
                <a:cxn ang="0">
                  <a:pos x="197" y="125"/>
                </a:cxn>
                <a:cxn ang="0">
                  <a:pos x="176" y="149"/>
                </a:cxn>
                <a:cxn ang="0">
                  <a:pos x="165" y="161"/>
                </a:cxn>
                <a:cxn ang="0">
                  <a:pos x="152" y="177"/>
                </a:cxn>
                <a:cxn ang="0">
                  <a:pos x="137" y="200"/>
                </a:cxn>
                <a:cxn ang="0">
                  <a:pos x="117" y="224"/>
                </a:cxn>
                <a:cxn ang="0">
                  <a:pos x="85" y="276"/>
                </a:cxn>
                <a:cxn ang="0">
                  <a:pos x="52" y="335"/>
                </a:cxn>
                <a:cxn ang="0">
                  <a:pos x="28" y="401"/>
                </a:cxn>
                <a:cxn ang="0">
                  <a:pos x="13" y="468"/>
                </a:cxn>
                <a:cxn ang="0">
                  <a:pos x="20" y="452"/>
                </a:cxn>
                <a:cxn ang="0">
                  <a:pos x="35" y="440"/>
                </a:cxn>
                <a:cxn ang="0">
                  <a:pos x="44" y="416"/>
                </a:cxn>
                <a:cxn ang="0">
                  <a:pos x="59" y="401"/>
                </a:cxn>
                <a:cxn ang="0">
                  <a:pos x="65" y="385"/>
                </a:cxn>
                <a:cxn ang="0">
                  <a:pos x="80" y="377"/>
                </a:cxn>
                <a:cxn ang="0">
                  <a:pos x="93" y="365"/>
                </a:cxn>
                <a:cxn ang="0">
                  <a:pos x="106" y="351"/>
                </a:cxn>
                <a:cxn ang="0">
                  <a:pos x="117" y="335"/>
                </a:cxn>
                <a:cxn ang="0">
                  <a:pos x="130" y="311"/>
                </a:cxn>
                <a:cxn ang="0">
                  <a:pos x="145" y="299"/>
                </a:cxn>
                <a:cxn ang="0">
                  <a:pos x="158" y="284"/>
                </a:cxn>
                <a:cxn ang="0">
                  <a:pos x="176" y="268"/>
                </a:cxn>
                <a:cxn ang="0">
                  <a:pos x="189" y="252"/>
                </a:cxn>
                <a:cxn ang="0">
                  <a:pos x="210" y="236"/>
                </a:cxn>
                <a:cxn ang="0">
                  <a:pos x="230" y="224"/>
                </a:cxn>
                <a:cxn ang="0">
                  <a:pos x="247" y="208"/>
                </a:cxn>
                <a:cxn ang="0">
                  <a:pos x="269" y="192"/>
                </a:cxn>
                <a:cxn ang="0">
                  <a:pos x="289" y="177"/>
                </a:cxn>
                <a:cxn ang="0">
                  <a:pos x="306" y="161"/>
                </a:cxn>
                <a:cxn ang="0">
                  <a:pos x="326" y="149"/>
                </a:cxn>
                <a:cxn ang="0">
                  <a:pos x="347" y="141"/>
                </a:cxn>
                <a:cxn ang="0">
                  <a:pos x="371" y="125"/>
                </a:cxn>
                <a:cxn ang="0">
                  <a:pos x="419" y="111"/>
                </a:cxn>
                <a:cxn ang="0">
                  <a:pos x="464" y="103"/>
                </a:cxn>
                <a:cxn ang="0">
                  <a:pos x="471" y="95"/>
                </a:cxn>
                <a:cxn ang="0">
                  <a:pos x="458" y="79"/>
                </a:cxn>
                <a:cxn ang="0">
                  <a:pos x="436" y="67"/>
                </a:cxn>
                <a:cxn ang="0">
                  <a:pos x="412" y="52"/>
                </a:cxn>
                <a:cxn ang="0">
                  <a:pos x="386" y="28"/>
                </a:cxn>
                <a:cxn ang="0">
                  <a:pos x="362" y="12"/>
                </a:cxn>
                <a:cxn ang="0">
                  <a:pos x="334" y="0"/>
                </a:cxn>
                <a:cxn ang="0">
                  <a:pos x="334" y="0"/>
                </a:cxn>
              </a:cxnLst>
              <a:rect l="txL" t="txT" r="txR" b="txB"/>
              <a:pathLst>
                <a:path w="137" h="119">
                  <a:moveTo>
                    <a:pt x="97" y="0"/>
                  </a:moveTo>
                  <a:lnTo>
                    <a:pt x="59" y="3"/>
                  </a:lnTo>
                  <a:lnTo>
                    <a:pt x="44" y="9"/>
                  </a:lnTo>
                  <a:lnTo>
                    <a:pt x="29" y="15"/>
                  </a:lnTo>
                  <a:lnTo>
                    <a:pt x="21" y="20"/>
                  </a:lnTo>
                  <a:lnTo>
                    <a:pt x="13" y="26"/>
                  </a:lnTo>
                  <a:lnTo>
                    <a:pt x="8" y="32"/>
                  </a:lnTo>
                  <a:lnTo>
                    <a:pt x="2" y="39"/>
                  </a:lnTo>
                  <a:lnTo>
                    <a:pt x="0" y="45"/>
                  </a:lnTo>
                  <a:lnTo>
                    <a:pt x="2" y="49"/>
                  </a:lnTo>
                  <a:lnTo>
                    <a:pt x="19" y="45"/>
                  </a:lnTo>
                  <a:lnTo>
                    <a:pt x="31" y="39"/>
                  </a:lnTo>
                  <a:lnTo>
                    <a:pt x="42" y="36"/>
                  </a:lnTo>
                  <a:lnTo>
                    <a:pt x="51" y="32"/>
                  </a:lnTo>
                  <a:lnTo>
                    <a:pt x="59" y="30"/>
                  </a:lnTo>
                  <a:lnTo>
                    <a:pt x="57" y="32"/>
                  </a:lnTo>
                  <a:lnTo>
                    <a:pt x="51" y="38"/>
                  </a:lnTo>
                  <a:lnTo>
                    <a:pt x="48" y="41"/>
                  </a:lnTo>
                  <a:lnTo>
                    <a:pt x="44" y="45"/>
                  </a:lnTo>
                  <a:lnTo>
                    <a:pt x="40" y="51"/>
                  </a:lnTo>
                  <a:lnTo>
                    <a:pt x="34" y="57"/>
                  </a:lnTo>
                  <a:lnTo>
                    <a:pt x="25" y="70"/>
                  </a:lnTo>
                  <a:lnTo>
                    <a:pt x="15" y="85"/>
                  </a:lnTo>
                  <a:lnTo>
                    <a:pt x="8" y="102"/>
                  </a:lnTo>
                  <a:lnTo>
                    <a:pt x="4" y="119"/>
                  </a:lnTo>
                  <a:lnTo>
                    <a:pt x="6" y="115"/>
                  </a:lnTo>
                  <a:lnTo>
                    <a:pt x="10" y="112"/>
                  </a:lnTo>
                  <a:lnTo>
                    <a:pt x="13" y="106"/>
                  </a:lnTo>
                  <a:lnTo>
                    <a:pt x="17" y="102"/>
                  </a:lnTo>
                  <a:lnTo>
                    <a:pt x="19" y="98"/>
                  </a:lnTo>
                  <a:lnTo>
                    <a:pt x="23" y="96"/>
                  </a:lnTo>
                  <a:lnTo>
                    <a:pt x="27" y="93"/>
                  </a:lnTo>
                  <a:lnTo>
                    <a:pt x="31" y="89"/>
                  </a:lnTo>
                  <a:lnTo>
                    <a:pt x="34" y="85"/>
                  </a:lnTo>
                  <a:lnTo>
                    <a:pt x="38" y="79"/>
                  </a:lnTo>
                  <a:lnTo>
                    <a:pt x="42" y="76"/>
                  </a:lnTo>
                  <a:lnTo>
                    <a:pt x="46" y="72"/>
                  </a:lnTo>
                  <a:lnTo>
                    <a:pt x="51" y="68"/>
                  </a:lnTo>
                  <a:lnTo>
                    <a:pt x="55" y="64"/>
                  </a:lnTo>
                  <a:lnTo>
                    <a:pt x="61" y="60"/>
                  </a:lnTo>
                  <a:lnTo>
                    <a:pt x="67" y="57"/>
                  </a:lnTo>
                  <a:lnTo>
                    <a:pt x="72" y="53"/>
                  </a:lnTo>
                  <a:lnTo>
                    <a:pt x="78" y="49"/>
                  </a:lnTo>
                  <a:lnTo>
                    <a:pt x="84" y="45"/>
                  </a:lnTo>
                  <a:lnTo>
                    <a:pt x="89" y="41"/>
                  </a:lnTo>
                  <a:lnTo>
                    <a:pt x="95" y="38"/>
                  </a:lnTo>
                  <a:lnTo>
                    <a:pt x="101" y="36"/>
                  </a:lnTo>
                  <a:lnTo>
                    <a:pt x="108" y="32"/>
                  </a:lnTo>
                  <a:lnTo>
                    <a:pt x="122" y="28"/>
                  </a:lnTo>
                  <a:lnTo>
                    <a:pt x="135" y="26"/>
                  </a:lnTo>
                  <a:lnTo>
                    <a:pt x="137" y="24"/>
                  </a:lnTo>
                  <a:lnTo>
                    <a:pt x="133" y="20"/>
                  </a:lnTo>
                  <a:lnTo>
                    <a:pt x="127" y="17"/>
                  </a:lnTo>
                  <a:lnTo>
                    <a:pt x="120" y="13"/>
                  </a:lnTo>
                  <a:lnTo>
                    <a:pt x="112" y="7"/>
                  </a:lnTo>
                  <a:lnTo>
                    <a:pt x="105" y="3"/>
                  </a:lnTo>
                  <a:lnTo>
                    <a:pt x="97" y="0"/>
                  </a:lnTo>
                  <a:close/>
                </a:path>
              </a:pathLst>
            </a:custGeom>
            <a:solidFill>
              <a:srgbClr val="000000">
                <a:alpha val="100000"/>
              </a:srgbClr>
            </a:solidFill>
            <a:ln w="9525">
              <a:noFill/>
            </a:ln>
          </p:spPr>
          <p:txBody>
            <a:bodyPr/>
            <a:p>
              <a:endParaRPr lang="zh-CN" altLang="en-US"/>
            </a:p>
          </p:txBody>
        </p:sp>
        <p:sp>
          <p:nvSpPr>
            <p:cNvPr id="84088" name="Freeform 155"/>
            <p:cNvSpPr/>
            <p:nvPr/>
          </p:nvSpPr>
          <p:spPr>
            <a:xfrm>
              <a:off x="2656" y="3628"/>
              <a:ext cx="149" cy="165"/>
            </a:xfrm>
            <a:custGeom>
              <a:avLst/>
              <a:gdLst>
                <a:gd name="txL" fmla="*/ 0 w 80"/>
                <a:gd name="txT" fmla="*/ 0 h 86"/>
                <a:gd name="txR" fmla="*/ 80 w 80"/>
                <a:gd name="txB" fmla="*/ 86 h 86"/>
              </a:gdLst>
              <a:ahLst/>
              <a:cxnLst>
                <a:cxn ang="0">
                  <a:pos x="63" y="52"/>
                </a:cxn>
                <a:cxn ang="0">
                  <a:pos x="56" y="52"/>
                </a:cxn>
                <a:cxn ang="0">
                  <a:pos x="41" y="69"/>
                </a:cxn>
                <a:cxn ang="0">
                  <a:pos x="13" y="125"/>
                </a:cxn>
                <a:cxn ang="0">
                  <a:pos x="0" y="203"/>
                </a:cxn>
                <a:cxn ang="0">
                  <a:pos x="7" y="253"/>
                </a:cxn>
                <a:cxn ang="0">
                  <a:pos x="35" y="294"/>
                </a:cxn>
                <a:cxn ang="0">
                  <a:pos x="48" y="301"/>
                </a:cxn>
                <a:cxn ang="0">
                  <a:pos x="65" y="309"/>
                </a:cxn>
                <a:cxn ang="0">
                  <a:pos x="108" y="317"/>
                </a:cxn>
                <a:cxn ang="0">
                  <a:pos x="153" y="309"/>
                </a:cxn>
                <a:cxn ang="0">
                  <a:pos x="194" y="280"/>
                </a:cxn>
                <a:cxn ang="0">
                  <a:pos x="261" y="184"/>
                </a:cxn>
                <a:cxn ang="0">
                  <a:pos x="278" y="100"/>
                </a:cxn>
                <a:cxn ang="0">
                  <a:pos x="270" y="0"/>
                </a:cxn>
                <a:cxn ang="0">
                  <a:pos x="212" y="36"/>
                </a:cxn>
                <a:cxn ang="0">
                  <a:pos x="212" y="125"/>
                </a:cxn>
                <a:cxn ang="0">
                  <a:pos x="194" y="192"/>
                </a:cxn>
                <a:cxn ang="0">
                  <a:pos x="173" y="209"/>
                </a:cxn>
                <a:cxn ang="0">
                  <a:pos x="153" y="217"/>
                </a:cxn>
                <a:cxn ang="0">
                  <a:pos x="132" y="209"/>
                </a:cxn>
                <a:cxn ang="0">
                  <a:pos x="129" y="203"/>
                </a:cxn>
                <a:cxn ang="0">
                  <a:pos x="132" y="169"/>
                </a:cxn>
                <a:cxn ang="0">
                  <a:pos x="145" y="125"/>
                </a:cxn>
                <a:cxn ang="0">
                  <a:pos x="153" y="100"/>
                </a:cxn>
                <a:cxn ang="0">
                  <a:pos x="153" y="92"/>
                </a:cxn>
                <a:cxn ang="0">
                  <a:pos x="140" y="84"/>
                </a:cxn>
                <a:cxn ang="0">
                  <a:pos x="129" y="69"/>
                </a:cxn>
                <a:cxn ang="0">
                  <a:pos x="108" y="63"/>
                </a:cxn>
                <a:cxn ang="0">
                  <a:pos x="73" y="52"/>
                </a:cxn>
                <a:cxn ang="0">
                  <a:pos x="63" y="52"/>
                </a:cxn>
                <a:cxn ang="0">
                  <a:pos x="63" y="52"/>
                </a:cxn>
              </a:cxnLst>
              <a:rect l="txL" t="txT" r="txR" b="txB"/>
              <a:pathLst>
                <a:path w="80" h="86">
                  <a:moveTo>
                    <a:pt x="18" y="14"/>
                  </a:moveTo>
                  <a:lnTo>
                    <a:pt x="16" y="14"/>
                  </a:lnTo>
                  <a:lnTo>
                    <a:pt x="12" y="19"/>
                  </a:lnTo>
                  <a:lnTo>
                    <a:pt x="4" y="34"/>
                  </a:lnTo>
                  <a:lnTo>
                    <a:pt x="0" y="55"/>
                  </a:lnTo>
                  <a:lnTo>
                    <a:pt x="2" y="69"/>
                  </a:lnTo>
                  <a:lnTo>
                    <a:pt x="10" y="80"/>
                  </a:lnTo>
                  <a:lnTo>
                    <a:pt x="14" y="82"/>
                  </a:lnTo>
                  <a:lnTo>
                    <a:pt x="19" y="84"/>
                  </a:lnTo>
                  <a:lnTo>
                    <a:pt x="31" y="86"/>
                  </a:lnTo>
                  <a:lnTo>
                    <a:pt x="44" y="84"/>
                  </a:lnTo>
                  <a:lnTo>
                    <a:pt x="56" y="76"/>
                  </a:lnTo>
                  <a:lnTo>
                    <a:pt x="75" y="50"/>
                  </a:lnTo>
                  <a:lnTo>
                    <a:pt x="80" y="27"/>
                  </a:lnTo>
                  <a:lnTo>
                    <a:pt x="78" y="0"/>
                  </a:lnTo>
                  <a:lnTo>
                    <a:pt x="61" y="10"/>
                  </a:lnTo>
                  <a:lnTo>
                    <a:pt x="61" y="34"/>
                  </a:lnTo>
                  <a:lnTo>
                    <a:pt x="56" y="52"/>
                  </a:lnTo>
                  <a:lnTo>
                    <a:pt x="50" y="57"/>
                  </a:lnTo>
                  <a:lnTo>
                    <a:pt x="44" y="59"/>
                  </a:lnTo>
                  <a:lnTo>
                    <a:pt x="38" y="57"/>
                  </a:lnTo>
                  <a:lnTo>
                    <a:pt x="37" y="55"/>
                  </a:lnTo>
                  <a:lnTo>
                    <a:pt x="38" y="46"/>
                  </a:lnTo>
                  <a:lnTo>
                    <a:pt x="42" y="34"/>
                  </a:lnTo>
                  <a:lnTo>
                    <a:pt x="44" y="27"/>
                  </a:lnTo>
                  <a:lnTo>
                    <a:pt x="44" y="25"/>
                  </a:lnTo>
                  <a:lnTo>
                    <a:pt x="40" y="23"/>
                  </a:lnTo>
                  <a:lnTo>
                    <a:pt x="37" y="19"/>
                  </a:lnTo>
                  <a:lnTo>
                    <a:pt x="31" y="17"/>
                  </a:lnTo>
                  <a:lnTo>
                    <a:pt x="21" y="14"/>
                  </a:lnTo>
                  <a:lnTo>
                    <a:pt x="18" y="14"/>
                  </a:lnTo>
                  <a:close/>
                </a:path>
              </a:pathLst>
            </a:custGeom>
            <a:solidFill>
              <a:srgbClr val="000000">
                <a:alpha val="100000"/>
              </a:srgbClr>
            </a:solidFill>
            <a:ln w="9525">
              <a:noFill/>
            </a:ln>
          </p:spPr>
          <p:txBody>
            <a:bodyPr/>
            <a:p>
              <a:endParaRPr lang="zh-CN" altLang="en-US"/>
            </a:p>
          </p:txBody>
        </p:sp>
        <p:sp>
          <p:nvSpPr>
            <p:cNvPr id="84089" name="Freeform 156"/>
            <p:cNvSpPr/>
            <p:nvPr/>
          </p:nvSpPr>
          <p:spPr>
            <a:xfrm>
              <a:off x="2772" y="3683"/>
              <a:ext cx="317" cy="556"/>
            </a:xfrm>
            <a:custGeom>
              <a:avLst/>
              <a:gdLst>
                <a:gd name="txL" fmla="*/ 0 w 171"/>
                <a:gd name="txT" fmla="*/ 0 h 283"/>
                <a:gd name="txR" fmla="*/ 171 w 171"/>
                <a:gd name="txB" fmla="*/ 283 h 283"/>
              </a:gdLst>
              <a:ahLst/>
              <a:cxnLst>
                <a:cxn ang="0">
                  <a:pos x="217" y="28"/>
                </a:cxn>
                <a:cxn ang="0">
                  <a:pos x="182" y="139"/>
                </a:cxn>
                <a:cxn ang="0">
                  <a:pos x="137" y="312"/>
                </a:cxn>
                <a:cxn ang="0">
                  <a:pos x="106" y="733"/>
                </a:cxn>
                <a:cxn ang="0">
                  <a:pos x="124" y="825"/>
                </a:cxn>
                <a:cxn ang="0">
                  <a:pos x="152" y="880"/>
                </a:cxn>
                <a:cxn ang="0">
                  <a:pos x="178" y="916"/>
                </a:cxn>
                <a:cxn ang="0">
                  <a:pos x="202" y="937"/>
                </a:cxn>
                <a:cxn ang="0">
                  <a:pos x="245" y="973"/>
                </a:cxn>
                <a:cxn ang="0">
                  <a:pos x="289" y="996"/>
                </a:cxn>
                <a:cxn ang="0">
                  <a:pos x="412" y="980"/>
                </a:cxn>
                <a:cxn ang="0">
                  <a:pos x="478" y="908"/>
                </a:cxn>
                <a:cxn ang="0">
                  <a:pos x="499" y="760"/>
                </a:cxn>
                <a:cxn ang="0">
                  <a:pos x="506" y="668"/>
                </a:cxn>
                <a:cxn ang="0">
                  <a:pos x="528" y="680"/>
                </a:cxn>
                <a:cxn ang="0">
                  <a:pos x="588" y="703"/>
                </a:cxn>
                <a:cxn ang="0">
                  <a:pos x="571" y="857"/>
                </a:cxn>
                <a:cxn ang="0">
                  <a:pos x="551" y="923"/>
                </a:cxn>
                <a:cxn ang="0">
                  <a:pos x="523" y="980"/>
                </a:cxn>
                <a:cxn ang="0">
                  <a:pos x="499" y="1020"/>
                </a:cxn>
                <a:cxn ang="0">
                  <a:pos x="458" y="1045"/>
                </a:cxn>
                <a:cxn ang="0">
                  <a:pos x="406" y="1077"/>
                </a:cxn>
                <a:cxn ang="0">
                  <a:pos x="319" y="1092"/>
                </a:cxn>
                <a:cxn ang="0">
                  <a:pos x="222" y="1061"/>
                </a:cxn>
                <a:cxn ang="0">
                  <a:pos x="178" y="1035"/>
                </a:cxn>
                <a:cxn ang="0">
                  <a:pos x="130" y="988"/>
                </a:cxn>
                <a:cxn ang="0">
                  <a:pos x="100" y="953"/>
                </a:cxn>
                <a:cxn ang="0">
                  <a:pos x="52" y="880"/>
                </a:cxn>
                <a:cxn ang="0">
                  <a:pos x="0" y="548"/>
                </a:cxn>
                <a:cxn ang="0">
                  <a:pos x="13" y="328"/>
                </a:cxn>
                <a:cxn ang="0">
                  <a:pos x="52" y="228"/>
                </a:cxn>
                <a:cxn ang="0">
                  <a:pos x="93" y="163"/>
                </a:cxn>
                <a:cxn ang="0">
                  <a:pos x="113" y="132"/>
                </a:cxn>
                <a:cxn ang="0">
                  <a:pos x="152" y="88"/>
                </a:cxn>
                <a:cxn ang="0">
                  <a:pos x="178" y="51"/>
                </a:cxn>
                <a:cxn ang="0">
                  <a:pos x="202" y="28"/>
                </a:cxn>
                <a:cxn ang="0">
                  <a:pos x="230" y="0"/>
                </a:cxn>
              </a:cxnLst>
              <a:rect l="txL" t="txT" r="txR" b="txB"/>
              <a:pathLst>
                <a:path w="171" h="283">
                  <a:moveTo>
                    <a:pt x="67" y="0"/>
                  </a:moveTo>
                  <a:lnTo>
                    <a:pt x="63" y="7"/>
                  </a:lnTo>
                  <a:lnTo>
                    <a:pt x="57" y="24"/>
                  </a:lnTo>
                  <a:lnTo>
                    <a:pt x="53" y="36"/>
                  </a:lnTo>
                  <a:lnTo>
                    <a:pt x="48" y="49"/>
                  </a:lnTo>
                  <a:lnTo>
                    <a:pt x="40" y="81"/>
                  </a:lnTo>
                  <a:lnTo>
                    <a:pt x="29" y="154"/>
                  </a:lnTo>
                  <a:lnTo>
                    <a:pt x="31" y="190"/>
                  </a:lnTo>
                  <a:lnTo>
                    <a:pt x="34" y="207"/>
                  </a:lnTo>
                  <a:lnTo>
                    <a:pt x="36" y="214"/>
                  </a:lnTo>
                  <a:lnTo>
                    <a:pt x="40" y="224"/>
                  </a:lnTo>
                  <a:lnTo>
                    <a:pt x="44" y="228"/>
                  </a:lnTo>
                  <a:lnTo>
                    <a:pt x="48" y="233"/>
                  </a:lnTo>
                  <a:lnTo>
                    <a:pt x="52" y="237"/>
                  </a:lnTo>
                  <a:lnTo>
                    <a:pt x="55" y="241"/>
                  </a:lnTo>
                  <a:lnTo>
                    <a:pt x="59" y="243"/>
                  </a:lnTo>
                  <a:lnTo>
                    <a:pt x="63" y="247"/>
                  </a:lnTo>
                  <a:lnTo>
                    <a:pt x="71" y="252"/>
                  </a:lnTo>
                  <a:lnTo>
                    <a:pt x="76" y="256"/>
                  </a:lnTo>
                  <a:lnTo>
                    <a:pt x="84" y="258"/>
                  </a:lnTo>
                  <a:lnTo>
                    <a:pt x="99" y="260"/>
                  </a:lnTo>
                  <a:lnTo>
                    <a:pt x="120" y="254"/>
                  </a:lnTo>
                  <a:lnTo>
                    <a:pt x="133" y="247"/>
                  </a:lnTo>
                  <a:lnTo>
                    <a:pt x="139" y="235"/>
                  </a:lnTo>
                  <a:lnTo>
                    <a:pt x="143" y="224"/>
                  </a:lnTo>
                  <a:lnTo>
                    <a:pt x="145" y="197"/>
                  </a:lnTo>
                  <a:lnTo>
                    <a:pt x="145" y="178"/>
                  </a:lnTo>
                  <a:lnTo>
                    <a:pt x="147" y="173"/>
                  </a:lnTo>
                  <a:lnTo>
                    <a:pt x="150" y="175"/>
                  </a:lnTo>
                  <a:lnTo>
                    <a:pt x="154" y="176"/>
                  </a:lnTo>
                  <a:lnTo>
                    <a:pt x="162" y="178"/>
                  </a:lnTo>
                  <a:lnTo>
                    <a:pt x="171" y="182"/>
                  </a:lnTo>
                  <a:lnTo>
                    <a:pt x="169" y="194"/>
                  </a:lnTo>
                  <a:lnTo>
                    <a:pt x="166" y="222"/>
                  </a:lnTo>
                  <a:lnTo>
                    <a:pt x="164" y="232"/>
                  </a:lnTo>
                  <a:lnTo>
                    <a:pt x="160" y="239"/>
                  </a:lnTo>
                  <a:lnTo>
                    <a:pt x="156" y="247"/>
                  </a:lnTo>
                  <a:lnTo>
                    <a:pt x="152" y="254"/>
                  </a:lnTo>
                  <a:lnTo>
                    <a:pt x="147" y="262"/>
                  </a:lnTo>
                  <a:lnTo>
                    <a:pt x="145" y="264"/>
                  </a:lnTo>
                  <a:lnTo>
                    <a:pt x="141" y="268"/>
                  </a:lnTo>
                  <a:lnTo>
                    <a:pt x="133" y="271"/>
                  </a:lnTo>
                  <a:lnTo>
                    <a:pt x="126" y="275"/>
                  </a:lnTo>
                  <a:lnTo>
                    <a:pt x="118" y="279"/>
                  </a:lnTo>
                  <a:lnTo>
                    <a:pt x="110" y="281"/>
                  </a:lnTo>
                  <a:lnTo>
                    <a:pt x="93" y="283"/>
                  </a:lnTo>
                  <a:lnTo>
                    <a:pt x="78" y="281"/>
                  </a:lnTo>
                  <a:lnTo>
                    <a:pt x="65" y="275"/>
                  </a:lnTo>
                  <a:lnTo>
                    <a:pt x="57" y="271"/>
                  </a:lnTo>
                  <a:lnTo>
                    <a:pt x="52" y="268"/>
                  </a:lnTo>
                  <a:lnTo>
                    <a:pt x="44" y="262"/>
                  </a:lnTo>
                  <a:lnTo>
                    <a:pt x="38" y="256"/>
                  </a:lnTo>
                  <a:lnTo>
                    <a:pt x="33" y="251"/>
                  </a:lnTo>
                  <a:lnTo>
                    <a:pt x="29" y="247"/>
                  </a:lnTo>
                  <a:lnTo>
                    <a:pt x="27" y="243"/>
                  </a:lnTo>
                  <a:lnTo>
                    <a:pt x="15" y="228"/>
                  </a:lnTo>
                  <a:lnTo>
                    <a:pt x="4" y="186"/>
                  </a:lnTo>
                  <a:lnTo>
                    <a:pt x="0" y="142"/>
                  </a:lnTo>
                  <a:lnTo>
                    <a:pt x="0" y="102"/>
                  </a:lnTo>
                  <a:lnTo>
                    <a:pt x="4" y="85"/>
                  </a:lnTo>
                  <a:lnTo>
                    <a:pt x="10" y="72"/>
                  </a:lnTo>
                  <a:lnTo>
                    <a:pt x="15" y="59"/>
                  </a:lnTo>
                  <a:lnTo>
                    <a:pt x="23" y="45"/>
                  </a:lnTo>
                  <a:lnTo>
                    <a:pt x="27" y="42"/>
                  </a:lnTo>
                  <a:lnTo>
                    <a:pt x="29" y="40"/>
                  </a:lnTo>
                  <a:lnTo>
                    <a:pt x="33" y="34"/>
                  </a:lnTo>
                  <a:lnTo>
                    <a:pt x="38" y="28"/>
                  </a:lnTo>
                  <a:lnTo>
                    <a:pt x="44" y="23"/>
                  </a:lnTo>
                  <a:lnTo>
                    <a:pt x="48" y="17"/>
                  </a:lnTo>
                  <a:lnTo>
                    <a:pt x="52" y="13"/>
                  </a:lnTo>
                  <a:lnTo>
                    <a:pt x="55" y="9"/>
                  </a:lnTo>
                  <a:lnTo>
                    <a:pt x="59" y="7"/>
                  </a:lnTo>
                  <a:lnTo>
                    <a:pt x="65" y="2"/>
                  </a:lnTo>
                  <a:lnTo>
                    <a:pt x="67" y="0"/>
                  </a:lnTo>
                  <a:close/>
                </a:path>
              </a:pathLst>
            </a:custGeom>
            <a:solidFill>
              <a:srgbClr val="000000">
                <a:alpha val="100000"/>
              </a:srgbClr>
            </a:solidFill>
            <a:ln w="9525">
              <a:noFill/>
            </a:ln>
          </p:spPr>
          <p:txBody>
            <a:bodyPr/>
            <a:p>
              <a:endParaRPr lang="zh-CN" altLang="en-US"/>
            </a:p>
          </p:txBody>
        </p:sp>
        <p:sp>
          <p:nvSpPr>
            <p:cNvPr id="84090" name="Freeform 157"/>
            <p:cNvSpPr/>
            <p:nvPr/>
          </p:nvSpPr>
          <p:spPr>
            <a:xfrm>
              <a:off x="2525" y="3798"/>
              <a:ext cx="280" cy="70"/>
            </a:xfrm>
            <a:custGeom>
              <a:avLst/>
              <a:gdLst>
                <a:gd name="txL" fmla="*/ 0 w 150"/>
                <a:gd name="txT" fmla="*/ 0 h 36"/>
                <a:gd name="txR" fmla="*/ 150 w 150"/>
                <a:gd name="txB" fmla="*/ 36 h 36"/>
              </a:gdLst>
              <a:ahLst/>
              <a:cxnLst>
                <a:cxn ang="0">
                  <a:pos x="523" y="0"/>
                </a:cxn>
                <a:cxn ang="0">
                  <a:pos x="478" y="19"/>
                </a:cxn>
                <a:cxn ang="0">
                  <a:pos x="426" y="35"/>
                </a:cxn>
                <a:cxn ang="0">
                  <a:pos x="358" y="56"/>
                </a:cxn>
                <a:cxn ang="0">
                  <a:pos x="278" y="72"/>
                </a:cxn>
                <a:cxn ang="0">
                  <a:pos x="192" y="80"/>
                </a:cxn>
                <a:cxn ang="0">
                  <a:pos x="13" y="80"/>
                </a:cxn>
                <a:cxn ang="0">
                  <a:pos x="0" y="113"/>
                </a:cxn>
                <a:cxn ang="0">
                  <a:pos x="65" y="121"/>
                </a:cxn>
                <a:cxn ang="0">
                  <a:pos x="133" y="128"/>
                </a:cxn>
                <a:cxn ang="0">
                  <a:pos x="213" y="136"/>
                </a:cxn>
                <a:cxn ang="0">
                  <a:pos x="377" y="136"/>
                </a:cxn>
                <a:cxn ang="0">
                  <a:pos x="450" y="121"/>
                </a:cxn>
                <a:cxn ang="0">
                  <a:pos x="510" y="91"/>
                </a:cxn>
                <a:cxn ang="0">
                  <a:pos x="523" y="0"/>
                </a:cxn>
                <a:cxn ang="0">
                  <a:pos x="523" y="0"/>
                </a:cxn>
              </a:cxnLst>
              <a:rect l="txL" t="txT" r="txR" b="txB"/>
              <a:pathLst>
                <a:path w="150" h="36">
                  <a:moveTo>
                    <a:pt x="150" y="0"/>
                  </a:moveTo>
                  <a:lnTo>
                    <a:pt x="137" y="5"/>
                  </a:lnTo>
                  <a:lnTo>
                    <a:pt x="122" y="9"/>
                  </a:lnTo>
                  <a:lnTo>
                    <a:pt x="103" y="15"/>
                  </a:lnTo>
                  <a:lnTo>
                    <a:pt x="80" y="19"/>
                  </a:lnTo>
                  <a:lnTo>
                    <a:pt x="55" y="21"/>
                  </a:lnTo>
                  <a:lnTo>
                    <a:pt x="4" y="21"/>
                  </a:lnTo>
                  <a:lnTo>
                    <a:pt x="0" y="30"/>
                  </a:lnTo>
                  <a:lnTo>
                    <a:pt x="19" y="32"/>
                  </a:lnTo>
                  <a:lnTo>
                    <a:pt x="38" y="34"/>
                  </a:lnTo>
                  <a:lnTo>
                    <a:pt x="61" y="36"/>
                  </a:lnTo>
                  <a:lnTo>
                    <a:pt x="108" y="36"/>
                  </a:lnTo>
                  <a:lnTo>
                    <a:pt x="129" y="32"/>
                  </a:lnTo>
                  <a:lnTo>
                    <a:pt x="146" y="24"/>
                  </a:lnTo>
                  <a:lnTo>
                    <a:pt x="150" y="0"/>
                  </a:lnTo>
                  <a:close/>
                </a:path>
              </a:pathLst>
            </a:custGeom>
            <a:solidFill>
              <a:srgbClr val="000000">
                <a:alpha val="100000"/>
              </a:srgbClr>
            </a:solidFill>
            <a:ln w="9525">
              <a:noFill/>
            </a:ln>
          </p:spPr>
          <p:txBody>
            <a:bodyPr/>
            <a:p>
              <a:endParaRPr lang="zh-CN" altLang="en-US"/>
            </a:p>
          </p:txBody>
        </p:sp>
        <p:sp>
          <p:nvSpPr>
            <p:cNvPr id="84091" name="Freeform 158"/>
            <p:cNvSpPr/>
            <p:nvPr/>
          </p:nvSpPr>
          <p:spPr>
            <a:xfrm>
              <a:off x="3107" y="2593"/>
              <a:ext cx="157" cy="150"/>
            </a:xfrm>
            <a:custGeom>
              <a:avLst/>
              <a:gdLst>
                <a:gd name="txL" fmla="*/ 0 w 83"/>
                <a:gd name="txT" fmla="*/ 0 h 76"/>
                <a:gd name="txR" fmla="*/ 83 w 83"/>
                <a:gd name="txB" fmla="*/ 76 h 76"/>
              </a:gdLst>
              <a:ahLst/>
              <a:cxnLst>
                <a:cxn ang="0">
                  <a:pos x="257" y="0"/>
                </a:cxn>
                <a:cxn ang="0">
                  <a:pos x="197" y="0"/>
                </a:cxn>
                <a:cxn ang="0">
                  <a:pos x="212" y="124"/>
                </a:cxn>
                <a:cxn ang="0">
                  <a:pos x="204" y="148"/>
                </a:cxn>
                <a:cxn ang="0">
                  <a:pos x="189" y="176"/>
                </a:cxn>
                <a:cxn ang="0">
                  <a:pos x="176" y="199"/>
                </a:cxn>
                <a:cxn ang="0">
                  <a:pos x="168" y="215"/>
                </a:cxn>
                <a:cxn ang="0">
                  <a:pos x="157" y="229"/>
                </a:cxn>
                <a:cxn ang="0">
                  <a:pos x="144" y="237"/>
                </a:cxn>
                <a:cxn ang="0">
                  <a:pos x="129" y="249"/>
                </a:cxn>
                <a:cxn ang="0">
                  <a:pos x="93" y="264"/>
                </a:cxn>
                <a:cxn ang="0">
                  <a:pos x="47" y="280"/>
                </a:cxn>
                <a:cxn ang="0">
                  <a:pos x="0" y="296"/>
                </a:cxn>
                <a:cxn ang="0">
                  <a:pos x="100" y="296"/>
                </a:cxn>
                <a:cxn ang="0">
                  <a:pos x="189" y="272"/>
                </a:cxn>
                <a:cxn ang="0">
                  <a:pos x="229" y="241"/>
                </a:cxn>
                <a:cxn ang="0">
                  <a:pos x="244" y="229"/>
                </a:cxn>
                <a:cxn ang="0">
                  <a:pos x="265" y="207"/>
                </a:cxn>
                <a:cxn ang="0">
                  <a:pos x="297" y="124"/>
                </a:cxn>
                <a:cxn ang="0">
                  <a:pos x="293" y="59"/>
                </a:cxn>
                <a:cxn ang="0">
                  <a:pos x="272" y="16"/>
                </a:cxn>
                <a:cxn ang="0">
                  <a:pos x="257" y="0"/>
                </a:cxn>
                <a:cxn ang="0">
                  <a:pos x="257" y="0"/>
                </a:cxn>
              </a:cxnLst>
              <a:rect l="txL" t="txT" r="txR" b="txB"/>
              <a:pathLst>
                <a:path w="83" h="76">
                  <a:moveTo>
                    <a:pt x="72" y="0"/>
                  </a:moveTo>
                  <a:lnTo>
                    <a:pt x="55" y="0"/>
                  </a:lnTo>
                  <a:lnTo>
                    <a:pt x="59" y="32"/>
                  </a:lnTo>
                  <a:lnTo>
                    <a:pt x="57" y="38"/>
                  </a:lnTo>
                  <a:lnTo>
                    <a:pt x="53" y="45"/>
                  </a:lnTo>
                  <a:lnTo>
                    <a:pt x="49" y="51"/>
                  </a:lnTo>
                  <a:lnTo>
                    <a:pt x="47" y="55"/>
                  </a:lnTo>
                  <a:lnTo>
                    <a:pt x="44" y="59"/>
                  </a:lnTo>
                  <a:lnTo>
                    <a:pt x="40" y="61"/>
                  </a:lnTo>
                  <a:lnTo>
                    <a:pt x="36" y="64"/>
                  </a:lnTo>
                  <a:lnTo>
                    <a:pt x="26" y="68"/>
                  </a:lnTo>
                  <a:lnTo>
                    <a:pt x="13" y="72"/>
                  </a:lnTo>
                  <a:lnTo>
                    <a:pt x="0" y="76"/>
                  </a:lnTo>
                  <a:lnTo>
                    <a:pt x="28" y="76"/>
                  </a:lnTo>
                  <a:lnTo>
                    <a:pt x="53" y="70"/>
                  </a:lnTo>
                  <a:lnTo>
                    <a:pt x="64" y="62"/>
                  </a:lnTo>
                  <a:lnTo>
                    <a:pt x="68" y="59"/>
                  </a:lnTo>
                  <a:lnTo>
                    <a:pt x="74" y="53"/>
                  </a:lnTo>
                  <a:lnTo>
                    <a:pt x="83" y="32"/>
                  </a:lnTo>
                  <a:lnTo>
                    <a:pt x="82" y="15"/>
                  </a:lnTo>
                  <a:lnTo>
                    <a:pt x="76" y="4"/>
                  </a:lnTo>
                  <a:lnTo>
                    <a:pt x="72" y="0"/>
                  </a:lnTo>
                  <a:close/>
                </a:path>
              </a:pathLst>
            </a:custGeom>
            <a:solidFill>
              <a:srgbClr val="000000">
                <a:alpha val="100000"/>
              </a:srgbClr>
            </a:solidFill>
            <a:ln w="9525">
              <a:noFill/>
            </a:ln>
          </p:spPr>
          <p:txBody>
            <a:bodyPr/>
            <a:p>
              <a:endParaRPr lang="zh-CN" altLang="en-US"/>
            </a:p>
          </p:txBody>
        </p:sp>
        <p:sp>
          <p:nvSpPr>
            <p:cNvPr id="84092" name="Freeform 159"/>
            <p:cNvSpPr/>
            <p:nvPr/>
          </p:nvSpPr>
          <p:spPr>
            <a:xfrm>
              <a:off x="3167" y="2470"/>
              <a:ext cx="612" cy="284"/>
            </a:xfrm>
            <a:custGeom>
              <a:avLst/>
              <a:gdLst>
                <a:gd name="txL" fmla="*/ 0 w 329"/>
                <a:gd name="txT" fmla="*/ 0 h 144"/>
                <a:gd name="txR" fmla="*/ 329 w 329"/>
                <a:gd name="txB" fmla="*/ 144 h 144"/>
              </a:gdLst>
              <a:ahLst/>
              <a:cxnLst>
                <a:cxn ang="0">
                  <a:pos x="1138" y="556"/>
                </a:cxn>
                <a:cxn ang="0">
                  <a:pos x="1103" y="525"/>
                </a:cxn>
                <a:cxn ang="0">
                  <a:pos x="1073" y="493"/>
                </a:cxn>
                <a:cxn ang="0">
                  <a:pos x="1034" y="460"/>
                </a:cxn>
                <a:cxn ang="0">
                  <a:pos x="986" y="408"/>
                </a:cxn>
                <a:cxn ang="0">
                  <a:pos x="962" y="385"/>
                </a:cxn>
                <a:cxn ang="0">
                  <a:pos x="928" y="361"/>
                </a:cxn>
                <a:cxn ang="0">
                  <a:pos x="900" y="335"/>
                </a:cxn>
                <a:cxn ang="0">
                  <a:pos x="869" y="312"/>
                </a:cxn>
                <a:cxn ang="0">
                  <a:pos x="833" y="280"/>
                </a:cxn>
                <a:cxn ang="0">
                  <a:pos x="804" y="260"/>
                </a:cxn>
                <a:cxn ang="0">
                  <a:pos x="768" y="229"/>
                </a:cxn>
                <a:cxn ang="0">
                  <a:pos x="737" y="207"/>
                </a:cxn>
                <a:cxn ang="0">
                  <a:pos x="699" y="179"/>
                </a:cxn>
                <a:cxn ang="0">
                  <a:pos x="664" y="156"/>
                </a:cxn>
                <a:cxn ang="0">
                  <a:pos x="627" y="132"/>
                </a:cxn>
                <a:cxn ang="0">
                  <a:pos x="554" y="89"/>
                </a:cxn>
                <a:cxn ang="0">
                  <a:pos x="482" y="51"/>
                </a:cxn>
                <a:cxn ang="0">
                  <a:pos x="415" y="24"/>
                </a:cxn>
                <a:cxn ang="0">
                  <a:pos x="342" y="8"/>
                </a:cxn>
                <a:cxn ang="0">
                  <a:pos x="166" y="16"/>
                </a:cxn>
                <a:cxn ang="0">
                  <a:pos x="60" y="81"/>
                </a:cxn>
                <a:cxn ang="0">
                  <a:pos x="41" y="112"/>
                </a:cxn>
                <a:cxn ang="0">
                  <a:pos x="0" y="304"/>
                </a:cxn>
                <a:cxn ang="0">
                  <a:pos x="13" y="304"/>
                </a:cxn>
                <a:cxn ang="0">
                  <a:pos x="65" y="199"/>
                </a:cxn>
                <a:cxn ang="0">
                  <a:pos x="93" y="179"/>
                </a:cxn>
                <a:cxn ang="0">
                  <a:pos x="125" y="164"/>
                </a:cxn>
                <a:cxn ang="0">
                  <a:pos x="205" y="132"/>
                </a:cxn>
                <a:cxn ang="0">
                  <a:pos x="387" y="164"/>
                </a:cxn>
                <a:cxn ang="0">
                  <a:pos x="467" y="199"/>
                </a:cxn>
                <a:cxn ang="0">
                  <a:pos x="554" y="237"/>
                </a:cxn>
                <a:cxn ang="0">
                  <a:pos x="632" y="272"/>
                </a:cxn>
                <a:cxn ang="0">
                  <a:pos x="703" y="312"/>
                </a:cxn>
                <a:cxn ang="0">
                  <a:pos x="768" y="339"/>
                </a:cxn>
                <a:cxn ang="0">
                  <a:pos x="830" y="377"/>
                </a:cxn>
                <a:cxn ang="0">
                  <a:pos x="882" y="408"/>
                </a:cxn>
                <a:cxn ang="0">
                  <a:pos x="934" y="428"/>
                </a:cxn>
                <a:cxn ang="0">
                  <a:pos x="973" y="460"/>
                </a:cxn>
                <a:cxn ang="0">
                  <a:pos x="1045" y="501"/>
                </a:cxn>
                <a:cxn ang="0">
                  <a:pos x="1101" y="533"/>
                </a:cxn>
                <a:cxn ang="0">
                  <a:pos x="1138" y="560"/>
                </a:cxn>
              </a:cxnLst>
              <a:rect l="txL" t="txT" r="txR" b="txB"/>
              <a:pathLst>
                <a:path w="329" h="144">
                  <a:moveTo>
                    <a:pt x="329" y="144"/>
                  </a:moveTo>
                  <a:lnTo>
                    <a:pt x="329" y="143"/>
                  </a:lnTo>
                  <a:lnTo>
                    <a:pt x="323" y="139"/>
                  </a:lnTo>
                  <a:lnTo>
                    <a:pt x="319" y="135"/>
                  </a:lnTo>
                  <a:lnTo>
                    <a:pt x="316" y="131"/>
                  </a:lnTo>
                  <a:lnTo>
                    <a:pt x="310" y="127"/>
                  </a:lnTo>
                  <a:lnTo>
                    <a:pt x="304" y="122"/>
                  </a:lnTo>
                  <a:lnTo>
                    <a:pt x="299" y="118"/>
                  </a:lnTo>
                  <a:lnTo>
                    <a:pt x="291" y="110"/>
                  </a:lnTo>
                  <a:lnTo>
                    <a:pt x="285" y="105"/>
                  </a:lnTo>
                  <a:lnTo>
                    <a:pt x="281" y="103"/>
                  </a:lnTo>
                  <a:lnTo>
                    <a:pt x="278" y="99"/>
                  </a:lnTo>
                  <a:lnTo>
                    <a:pt x="272" y="95"/>
                  </a:lnTo>
                  <a:lnTo>
                    <a:pt x="268" y="93"/>
                  </a:lnTo>
                  <a:lnTo>
                    <a:pt x="264" y="89"/>
                  </a:lnTo>
                  <a:lnTo>
                    <a:pt x="260" y="86"/>
                  </a:lnTo>
                  <a:lnTo>
                    <a:pt x="255" y="84"/>
                  </a:lnTo>
                  <a:lnTo>
                    <a:pt x="251" y="80"/>
                  </a:lnTo>
                  <a:lnTo>
                    <a:pt x="245" y="76"/>
                  </a:lnTo>
                  <a:lnTo>
                    <a:pt x="241" y="72"/>
                  </a:lnTo>
                  <a:lnTo>
                    <a:pt x="238" y="68"/>
                  </a:lnTo>
                  <a:lnTo>
                    <a:pt x="232" y="67"/>
                  </a:lnTo>
                  <a:lnTo>
                    <a:pt x="228" y="63"/>
                  </a:lnTo>
                  <a:lnTo>
                    <a:pt x="222" y="59"/>
                  </a:lnTo>
                  <a:lnTo>
                    <a:pt x="217" y="55"/>
                  </a:lnTo>
                  <a:lnTo>
                    <a:pt x="213" y="53"/>
                  </a:lnTo>
                  <a:lnTo>
                    <a:pt x="207" y="49"/>
                  </a:lnTo>
                  <a:lnTo>
                    <a:pt x="202" y="46"/>
                  </a:lnTo>
                  <a:lnTo>
                    <a:pt x="198" y="42"/>
                  </a:lnTo>
                  <a:lnTo>
                    <a:pt x="192" y="40"/>
                  </a:lnTo>
                  <a:lnTo>
                    <a:pt x="186" y="36"/>
                  </a:lnTo>
                  <a:lnTo>
                    <a:pt x="181" y="34"/>
                  </a:lnTo>
                  <a:lnTo>
                    <a:pt x="171" y="29"/>
                  </a:lnTo>
                  <a:lnTo>
                    <a:pt x="160" y="23"/>
                  </a:lnTo>
                  <a:lnTo>
                    <a:pt x="150" y="17"/>
                  </a:lnTo>
                  <a:lnTo>
                    <a:pt x="139" y="13"/>
                  </a:lnTo>
                  <a:lnTo>
                    <a:pt x="129" y="10"/>
                  </a:lnTo>
                  <a:lnTo>
                    <a:pt x="120" y="6"/>
                  </a:lnTo>
                  <a:lnTo>
                    <a:pt x="108" y="4"/>
                  </a:lnTo>
                  <a:lnTo>
                    <a:pt x="99" y="2"/>
                  </a:lnTo>
                  <a:lnTo>
                    <a:pt x="80" y="0"/>
                  </a:lnTo>
                  <a:lnTo>
                    <a:pt x="48" y="4"/>
                  </a:lnTo>
                  <a:lnTo>
                    <a:pt x="25" y="13"/>
                  </a:lnTo>
                  <a:lnTo>
                    <a:pt x="17" y="21"/>
                  </a:lnTo>
                  <a:lnTo>
                    <a:pt x="15" y="25"/>
                  </a:lnTo>
                  <a:lnTo>
                    <a:pt x="12" y="29"/>
                  </a:lnTo>
                  <a:lnTo>
                    <a:pt x="4" y="46"/>
                  </a:lnTo>
                  <a:lnTo>
                    <a:pt x="0" y="78"/>
                  </a:lnTo>
                  <a:lnTo>
                    <a:pt x="2" y="93"/>
                  </a:lnTo>
                  <a:lnTo>
                    <a:pt x="4" y="78"/>
                  </a:lnTo>
                  <a:lnTo>
                    <a:pt x="10" y="67"/>
                  </a:lnTo>
                  <a:lnTo>
                    <a:pt x="19" y="51"/>
                  </a:lnTo>
                  <a:lnTo>
                    <a:pt x="23" y="49"/>
                  </a:lnTo>
                  <a:lnTo>
                    <a:pt x="27" y="46"/>
                  </a:lnTo>
                  <a:lnTo>
                    <a:pt x="31" y="44"/>
                  </a:lnTo>
                  <a:lnTo>
                    <a:pt x="36" y="42"/>
                  </a:lnTo>
                  <a:lnTo>
                    <a:pt x="46" y="38"/>
                  </a:lnTo>
                  <a:lnTo>
                    <a:pt x="59" y="34"/>
                  </a:lnTo>
                  <a:lnTo>
                    <a:pt x="91" y="38"/>
                  </a:lnTo>
                  <a:lnTo>
                    <a:pt x="112" y="42"/>
                  </a:lnTo>
                  <a:lnTo>
                    <a:pt x="124" y="48"/>
                  </a:lnTo>
                  <a:lnTo>
                    <a:pt x="135" y="51"/>
                  </a:lnTo>
                  <a:lnTo>
                    <a:pt x="148" y="55"/>
                  </a:lnTo>
                  <a:lnTo>
                    <a:pt x="160" y="61"/>
                  </a:lnTo>
                  <a:lnTo>
                    <a:pt x="171" y="65"/>
                  </a:lnTo>
                  <a:lnTo>
                    <a:pt x="183" y="70"/>
                  </a:lnTo>
                  <a:lnTo>
                    <a:pt x="192" y="74"/>
                  </a:lnTo>
                  <a:lnTo>
                    <a:pt x="203" y="80"/>
                  </a:lnTo>
                  <a:lnTo>
                    <a:pt x="213" y="84"/>
                  </a:lnTo>
                  <a:lnTo>
                    <a:pt x="222" y="87"/>
                  </a:lnTo>
                  <a:lnTo>
                    <a:pt x="230" y="93"/>
                  </a:lnTo>
                  <a:lnTo>
                    <a:pt x="240" y="97"/>
                  </a:lnTo>
                  <a:lnTo>
                    <a:pt x="247" y="101"/>
                  </a:lnTo>
                  <a:lnTo>
                    <a:pt x="255" y="105"/>
                  </a:lnTo>
                  <a:lnTo>
                    <a:pt x="262" y="108"/>
                  </a:lnTo>
                  <a:lnTo>
                    <a:pt x="270" y="110"/>
                  </a:lnTo>
                  <a:lnTo>
                    <a:pt x="276" y="114"/>
                  </a:lnTo>
                  <a:lnTo>
                    <a:pt x="281" y="118"/>
                  </a:lnTo>
                  <a:lnTo>
                    <a:pt x="293" y="124"/>
                  </a:lnTo>
                  <a:lnTo>
                    <a:pt x="302" y="129"/>
                  </a:lnTo>
                  <a:lnTo>
                    <a:pt x="312" y="133"/>
                  </a:lnTo>
                  <a:lnTo>
                    <a:pt x="318" y="137"/>
                  </a:lnTo>
                  <a:lnTo>
                    <a:pt x="327" y="143"/>
                  </a:lnTo>
                  <a:lnTo>
                    <a:pt x="329" y="144"/>
                  </a:lnTo>
                  <a:close/>
                </a:path>
              </a:pathLst>
            </a:custGeom>
            <a:solidFill>
              <a:srgbClr val="000000">
                <a:alpha val="100000"/>
              </a:srgbClr>
            </a:solidFill>
            <a:ln w="9525">
              <a:noFill/>
            </a:ln>
          </p:spPr>
          <p:txBody>
            <a:bodyPr/>
            <a:p>
              <a:endParaRPr lang="zh-CN" altLang="en-US"/>
            </a:p>
          </p:txBody>
        </p:sp>
        <p:sp>
          <p:nvSpPr>
            <p:cNvPr id="84093" name="Freeform 160"/>
            <p:cNvSpPr/>
            <p:nvPr/>
          </p:nvSpPr>
          <p:spPr>
            <a:xfrm>
              <a:off x="2899" y="2656"/>
              <a:ext cx="197" cy="426"/>
            </a:xfrm>
            <a:custGeom>
              <a:avLst/>
              <a:gdLst>
                <a:gd name="txL" fmla="*/ 0 w 106"/>
                <a:gd name="txT" fmla="*/ 0 h 217"/>
                <a:gd name="txR" fmla="*/ 106 w 106"/>
                <a:gd name="txB" fmla="*/ 217 h 217"/>
              </a:gdLst>
              <a:ahLst/>
              <a:cxnLst>
                <a:cxn ang="0">
                  <a:pos x="366" y="57"/>
                </a:cxn>
                <a:cxn ang="0">
                  <a:pos x="329" y="51"/>
                </a:cxn>
                <a:cxn ang="0">
                  <a:pos x="229" y="51"/>
                </a:cxn>
                <a:cxn ang="0">
                  <a:pos x="177" y="65"/>
                </a:cxn>
                <a:cxn ang="0">
                  <a:pos x="125" y="88"/>
                </a:cxn>
                <a:cxn ang="0">
                  <a:pos x="104" y="112"/>
                </a:cxn>
                <a:cxn ang="0">
                  <a:pos x="89" y="132"/>
                </a:cxn>
                <a:cxn ang="0">
                  <a:pos x="65" y="192"/>
                </a:cxn>
                <a:cxn ang="0">
                  <a:pos x="65" y="269"/>
                </a:cxn>
                <a:cxn ang="0">
                  <a:pos x="72" y="308"/>
                </a:cxn>
                <a:cxn ang="0">
                  <a:pos x="84" y="351"/>
                </a:cxn>
                <a:cxn ang="0">
                  <a:pos x="97" y="397"/>
                </a:cxn>
                <a:cxn ang="0">
                  <a:pos x="117" y="432"/>
                </a:cxn>
                <a:cxn ang="0">
                  <a:pos x="138" y="477"/>
                </a:cxn>
                <a:cxn ang="0">
                  <a:pos x="156" y="512"/>
                </a:cxn>
                <a:cxn ang="0">
                  <a:pos x="184" y="552"/>
                </a:cxn>
                <a:cxn ang="0">
                  <a:pos x="197" y="571"/>
                </a:cxn>
                <a:cxn ang="0">
                  <a:pos x="208" y="585"/>
                </a:cxn>
                <a:cxn ang="0">
                  <a:pos x="221" y="601"/>
                </a:cxn>
                <a:cxn ang="0">
                  <a:pos x="234" y="616"/>
                </a:cxn>
                <a:cxn ang="0">
                  <a:pos x="249" y="636"/>
                </a:cxn>
                <a:cxn ang="0">
                  <a:pos x="262" y="644"/>
                </a:cxn>
                <a:cxn ang="0">
                  <a:pos x="273" y="660"/>
                </a:cxn>
                <a:cxn ang="0">
                  <a:pos x="286" y="675"/>
                </a:cxn>
                <a:cxn ang="0">
                  <a:pos x="314" y="697"/>
                </a:cxn>
                <a:cxn ang="0">
                  <a:pos x="338" y="709"/>
                </a:cxn>
                <a:cxn ang="0">
                  <a:pos x="359" y="717"/>
                </a:cxn>
                <a:cxn ang="0">
                  <a:pos x="301" y="836"/>
                </a:cxn>
                <a:cxn ang="0">
                  <a:pos x="281" y="813"/>
                </a:cxn>
                <a:cxn ang="0">
                  <a:pos x="269" y="805"/>
                </a:cxn>
                <a:cxn ang="0">
                  <a:pos x="262" y="789"/>
                </a:cxn>
                <a:cxn ang="0">
                  <a:pos x="249" y="779"/>
                </a:cxn>
                <a:cxn ang="0">
                  <a:pos x="229" y="756"/>
                </a:cxn>
                <a:cxn ang="0">
                  <a:pos x="214" y="740"/>
                </a:cxn>
                <a:cxn ang="0">
                  <a:pos x="204" y="717"/>
                </a:cxn>
                <a:cxn ang="0">
                  <a:pos x="184" y="697"/>
                </a:cxn>
                <a:cxn ang="0">
                  <a:pos x="162" y="675"/>
                </a:cxn>
                <a:cxn ang="0">
                  <a:pos x="156" y="660"/>
                </a:cxn>
                <a:cxn ang="0">
                  <a:pos x="149" y="644"/>
                </a:cxn>
                <a:cxn ang="0">
                  <a:pos x="138" y="636"/>
                </a:cxn>
                <a:cxn ang="0">
                  <a:pos x="132" y="624"/>
                </a:cxn>
                <a:cxn ang="0">
                  <a:pos x="97" y="563"/>
                </a:cxn>
                <a:cxn ang="0">
                  <a:pos x="65" y="505"/>
                </a:cxn>
                <a:cxn ang="0">
                  <a:pos x="37" y="448"/>
                </a:cxn>
                <a:cxn ang="0">
                  <a:pos x="11" y="381"/>
                </a:cxn>
                <a:cxn ang="0">
                  <a:pos x="0" y="324"/>
                </a:cxn>
                <a:cxn ang="0">
                  <a:pos x="0" y="196"/>
                </a:cxn>
                <a:cxn ang="0">
                  <a:pos x="7" y="169"/>
                </a:cxn>
                <a:cxn ang="0">
                  <a:pos x="11" y="139"/>
                </a:cxn>
                <a:cxn ang="0">
                  <a:pos x="45" y="88"/>
                </a:cxn>
                <a:cxn ang="0">
                  <a:pos x="59" y="65"/>
                </a:cxn>
                <a:cxn ang="0">
                  <a:pos x="76" y="51"/>
                </a:cxn>
                <a:cxn ang="0">
                  <a:pos x="97" y="39"/>
                </a:cxn>
                <a:cxn ang="0">
                  <a:pos x="125" y="24"/>
                </a:cxn>
                <a:cxn ang="0">
                  <a:pos x="169" y="8"/>
                </a:cxn>
                <a:cxn ang="0">
                  <a:pos x="221" y="0"/>
                </a:cxn>
                <a:cxn ang="0">
                  <a:pos x="314" y="16"/>
                </a:cxn>
                <a:cxn ang="0">
                  <a:pos x="346" y="39"/>
                </a:cxn>
                <a:cxn ang="0">
                  <a:pos x="366" y="57"/>
                </a:cxn>
                <a:cxn ang="0">
                  <a:pos x="366" y="57"/>
                </a:cxn>
              </a:cxnLst>
              <a:rect l="txL" t="txT" r="txR" b="txB"/>
              <a:pathLst>
                <a:path w="106" h="217">
                  <a:moveTo>
                    <a:pt x="106" y="15"/>
                  </a:moveTo>
                  <a:lnTo>
                    <a:pt x="95" y="13"/>
                  </a:lnTo>
                  <a:lnTo>
                    <a:pt x="66" y="13"/>
                  </a:lnTo>
                  <a:lnTo>
                    <a:pt x="51" y="17"/>
                  </a:lnTo>
                  <a:lnTo>
                    <a:pt x="36" y="23"/>
                  </a:lnTo>
                  <a:lnTo>
                    <a:pt x="30" y="29"/>
                  </a:lnTo>
                  <a:lnTo>
                    <a:pt x="26" y="34"/>
                  </a:lnTo>
                  <a:lnTo>
                    <a:pt x="19" y="50"/>
                  </a:lnTo>
                  <a:lnTo>
                    <a:pt x="19" y="70"/>
                  </a:lnTo>
                  <a:lnTo>
                    <a:pt x="21" y="80"/>
                  </a:lnTo>
                  <a:lnTo>
                    <a:pt x="24" y="91"/>
                  </a:lnTo>
                  <a:lnTo>
                    <a:pt x="28" y="103"/>
                  </a:lnTo>
                  <a:lnTo>
                    <a:pt x="34" y="112"/>
                  </a:lnTo>
                  <a:lnTo>
                    <a:pt x="40" y="124"/>
                  </a:lnTo>
                  <a:lnTo>
                    <a:pt x="45" y="133"/>
                  </a:lnTo>
                  <a:lnTo>
                    <a:pt x="53" y="143"/>
                  </a:lnTo>
                  <a:lnTo>
                    <a:pt x="57" y="148"/>
                  </a:lnTo>
                  <a:lnTo>
                    <a:pt x="60" y="152"/>
                  </a:lnTo>
                  <a:lnTo>
                    <a:pt x="64" y="156"/>
                  </a:lnTo>
                  <a:lnTo>
                    <a:pt x="68" y="160"/>
                  </a:lnTo>
                  <a:lnTo>
                    <a:pt x="72" y="165"/>
                  </a:lnTo>
                  <a:lnTo>
                    <a:pt x="76" y="167"/>
                  </a:lnTo>
                  <a:lnTo>
                    <a:pt x="79" y="171"/>
                  </a:lnTo>
                  <a:lnTo>
                    <a:pt x="83" y="175"/>
                  </a:lnTo>
                  <a:lnTo>
                    <a:pt x="91" y="181"/>
                  </a:lnTo>
                  <a:lnTo>
                    <a:pt x="98" y="184"/>
                  </a:lnTo>
                  <a:lnTo>
                    <a:pt x="104" y="186"/>
                  </a:lnTo>
                  <a:lnTo>
                    <a:pt x="87" y="217"/>
                  </a:lnTo>
                  <a:lnTo>
                    <a:pt x="81" y="211"/>
                  </a:lnTo>
                  <a:lnTo>
                    <a:pt x="78" y="209"/>
                  </a:lnTo>
                  <a:lnTo>
                    <a:pt x="76" y="205"/>
                  </a:lnTo>
                  <a:lnTo>
                    <a:pt x="72" y="202"/>
                  </a:lnTo>
                  <a:lnTo>
                    <a:pt x="66" y="196"/>
                  </a:lnTo>
                  <a:lnTo>
                    <a:pt x="62" y="192"/>
                  </a:lnTo>
                  <a:lnTo>
                    <a:pt x="59" y="186"/>
                  </a:lnTo>
                  <a:lnTo>
                    <a:pt x="53" y="181"/>
                  </a:lnTo>
                  <a:lnTo>
                    <a:pt x="47" y="175"/>
                  </a:lnTo>
                  <a:lnTo>
                    <a:pt x="45" y="171"/>
                  </a:lnTo>
                  <a:lnTo>
                    <a:pt x="43" y="167"/>
                  </a:lnTo>
                  <a:lnTo>
                    <a:pt x="40" y="165"/>
                  </a:lnTo>
                  <a:lnTo>
                    <a:pt x="38" y="162"/>
                  </a:lnTo>
                  <a:lnTo>
                    <a:pt x="28" y="146"/>
                  </a:lnTo>
                  <a:lnTo>
                    <a:pt x="19" y="131"/>
                  </a:lnTo>
                  <a:lnTo>
                    <a:pt x="11" y="116"/>
                  </a:lnTo>
                  <a:lnTo>
                    <a:pt x="3" y="99"/>
                  </a:lnTo>
                  <a:lnTo>
                    <a:pt x="0" y="84"/>
                  </a:lnTo>
                  <a:lnTo>
                    <a:pt x="0" y="51"/>
                  </a:lnTo>
                  <a:lnTo>
                    <a:pt x="2" y="44"/>
                  </a:lnTo>
                  <a:lnTo>
                    <a:pt x="3" y="36"/>
                  </a:lnTo>
                  <a:lnTo>
                    <a:pt x="13" y="23"/>
                  </a:lnTo>
                  <a:lnTo>
                    <a:pt x="17" y="17"/>
                  </a:lnTo>
                  <a:lnTo>
                    <a:pt x="22" y="13"/>
                  </a:lnTo>
                  <a:lnTo>
                    <a:pt x="28" y="10"/>
                  </a:lnTo>
                  <a:lnTo>
                    <a:pt x="36" y="6"/>
                  </a:lnTo>
                  <a:lnTo>
                    <a:pt x="49" y="2"/>
                  </a:lnTo>
                  <a:lnTo>
                    <a:pt x="64" y="0"/>
                  </a:lnTo>
                  <a:lnTo>
                    <a:pt x="91" y="4"/>
                  </a:lnTo>
                  <a:lnTo>
                    <a:pt x="100" y="10"/>
                  </a:lnTo>
                  <a:lnTo>
                    <a:pt x="106" y="15"/>
                  </a:lnTo>
                  <a:close/>
                </a:path>
              </a:pathLst>
            </a:custGeom>
            <a:solidFill>
              <a:srgbClr val="000000">
                <a:alpha val="100000"/>
              </a:srgbClr>
            </a:solidFill>
            <a:ln w="9525">
              <a:noFill/>
            </a:ln>
          </p:spPr>
          <p:txBody>
            <a:bodyPr/>
            <a:p>
              <a:endParaRPr lang="zh-CN" altLang="en-US"/>
            </a:p>
          </p:txBody>
        </p:sp>
        <p:sp>
          <p:nvSpPr>
            <p:cNvPr id="84094" name="Freeform 161"/>
            <p:cNvSpPr/>
            <p:nvPr/>
          </p:nvSpPr>
          <p:spPr>
            <a:xfrm>
              <a:off x="3540" y="2676"/>
              <a:ext cx="403" cy="371"/>
            </a:xfrm>
            <a:custGeom>
              <a:avLst/>
              <a:gdLst>
                <a:gd name="txL" fmla="*/ 0 w 216"/>
                <a:gd name="txT" fmla="*/ 0 h 188"/>
                <a:gd name="txR" fmla="*/ 216 w 216"/>
                <a:gd name="txB" fmla="*/ 188 h 188"/>
              </a:gdLst>
              <a:ahLst/>
              <a:cxnLst>
                <a:cxn ang="0">
                  <a:pos x="478" y="59"/>
                </a:cxn>
                <a:cxn ang="0">
                  <a:pos x="442" y="148"/>
                </a:cxn>
                <a:cxn ang="0">
                  <a:pos x="397" y="225"/>
                </a:cxn>
                <a:cxn ang="0">
                  <a:pos x="345" y="332"/>
                </a:cxn>
                <a:cxn ang="0">
                  <a:pos x="317" y="369"/>
                </a:cxn>
                <a:cxn ang="0">
                  <a:pos x="297" y="389"/>
                </a:cxn>
                <a:cxn ang="0">
                  <a:pos x="282" y="420"/>
                </a:cxn>
                <a:cxn ang="0">
                  <a:pos x="257" y="444"/>
                </a:cxn>
                <a:cxn ang="0">
                  <a:pos x="237" y="464"/>
                </a:cxn>
                <a:cxn ang="0">
                  <a:pos x="216" y="487"/>
                </a:cxn>
                <a:cxn ang="0">
                  <a:pos x="177" y="521"/>
                </a:cxn>
                <a:cxn ang="0">
                  <a:pos x="132" y="568"/>
                </a:cxn>
                <a:cxn ang="0">
                  <a:pos x="76" y="604"/>
                </a:cxn>
                <a:cxn ang="0">
                  <a:pos x="17" y="635"/>
                </a:cxn>
                <a:cxn ang="0">
                  <a:pos x="17" y="716"/>
                </a:cxn>
                <a:cxn ang="0">
                  <a:pos x="73" y="677"/>
                </a:cxn>
                <a:cxn ang="0">
                  <a:pos x="104" y="659"/>
                </a:cxn>
                <a:cxn ang="0">
                  <a:pos x="140" y="628"/>
                </a:cxn>
                <a:cxn ang="0">
                  <a:pos x="185" y="596"/>
                </a:cxn>
                <a:cxn ang="0">
                  <a:pos x="222" y="560"/>
                </a:cxn>
                <a:cxn ang="0">
                  <a:pos x="272" y="521"/>
                </a:cxn>
                <a:cxn ang="0">
                  <a:pos x="317" y="480"/>
                </a:cxn>
                <a:cxn ang="0">
                  <a:pos x="362" y="436"/>
                </a:cxn>
                <a:cxn ang="0">
                  <a:pos x="403" y="389"/>
                </a:cxn>
                <a:cxn ang="0">
                  <a:pos x="442" y="347"/>
                </a:cxn>
                <a:cxn ang="0">
                  <a:pos x="479" y="296"/>
                </a:cxn>
                <a:cxn ang="0">
                  <a:pos x="535" y="199"/>
                </a:cxn>
                <a:cxn ang="0">
                  <a:pos x="679" y="339"/>
                </a:cxn>
                <a:cxn ang="0">
                  <a:pos x="660" y="369"/>
                </a:cxn>
                <a:cxn ang="0">
                  <a:pos x="619" y="405"/>
                </a:cxn>
                <a:cxn ang="0">
                  <a:pos x="595" y="428"/>
                </a:cxn>
                <a:cxn ang="0">
                  <a:pos x="567" y="456"/>
                </a:cxn>
                <a:cxn ang="0">
                  <a:pos x="543" y="480"/>
                </a:cxn>
                <a:cxn ang="0">
                  <a:pos x="502" y="511"/>
                </a:cxn>
                <a:cxn ang="0">
                  <a:pos x="470" y="537"/>
                </a:cxn>
                <a:cxn ang="0">
                  <a:pos x="427" y="568"/>
                </a:cxn>
                <a:cxn ang="0">
                  <a:pos x="382" y="596"/>
                </a:cxn>
                <a:cxn ang="0">
                  <a:pos x="338" y="628"/>
                </a:cxn>
                <a:cxn ang="0">
                  <a:pos x="282" y="651"/>
                </a:cxn>
                <a:cxn ang="0">
                  <a:pos x="229" y="677"/>
                </a:cxn>
                <a:cxn ang="0">
                  <a:pos x="354" y="635"/>
                </a:cxn>
                <a:cxn ang="0">
                  <a:pos x="435" y="604"/>
                </a:cxn>
                <a:cxn ang="0">
                  <a:pos x="530" y="560"/>
                </a:cxn>
                <a:cxn ang="0">
                  <a:pos x="567" y="529"/>
                </a:cxn>
                <a:cxn ang="0">
                  <a:pos x="612" y="503"/>
                </a:cxn>
                <a:cxn ang="0">
                  <a:pos x="655" y="472"/>
                </a:cxn>
                <a:cxn ang="0">
                  <a:pos x="692" y="436"/>
                </a:cxn>
                <a:cxn ang="0">
                  <a:pos x="728" y="389"/>
                </a:cxn>
                <a:cxn ang="0">
                  <a:pos x="588" y="0"/>
                </a:cxn>
                <a:cxn ang="0">
                  <a:pos x="479" y="36"/>
                </a:cxn>
              </a:cxnLst>
              <a:rect l="txL" t="txT" r="txR" b="txB"/>
              <a:pathLst>
                <a:path w="216" h="188">
                  <a:moveTo>
                    <a:pt x="138" y="9"/>
                  </a:moveTo>
                  <a:lnTo>
                    <a:pt x="137" y="15"/>
                  </a:lnTo>
                  <a:lnTo>
                    <a:pt x="131" y="28"/>
                  </a:lnTo>
                  <a:lnTo>
                    <a:pt x="127" y="38"/>
                  </a:lnTo>
                  <a:lnTo>
                    <a:pt x="121" y="47"/>
                  </a:lnTo>
                  <a:lnTo>
                    <a:pt x="114" y="58"/>
                  </a:lnTo>
                  <a:lnTo>
                    <a:pt x="106" y="72"/>
                  </a:lnTo>
                  <a:lnTo>
                    <a:pt x="99" y="85"/>
                  </a:lnTo>
                  <a:lnTo>
                    <a:pt x="93" y="91"/>
                  </a:lnTo>
                  <a:lnTo>
                    <a:pt x="91" y="95"/>
                  </a:lnTo>
                  <a:lnTo>
                    <a:pt x="89" y="98"/>
                  </a:lnTo>
                  <a:lnTo>
                    <a:pt x="85" y="100"/>
                  </a:lnTo>
                  <a:lnTo>
                    <a:pt x="83" y="104"/>
                  </a:lnTo>
                  <a:lnTo>
                    <a:pt x="81" y="108"/>
                  </a:lnTo>
                  <a:lnTo>
                    <a:pt x="78" y="110"/>
                  </a:lnTo>
                  <a:lnTo>
                    <a:pt x="74" y="114"/>
                  </a:lnTo>
                  <a:lnTo>
                    <a:pt x="72" y="117"/>
                  </a:lnTo>
                  <a:lnTo>
                    <a:pt x="68" y="119"/>
                  </a:lnTo>
                  <a:lnTo>
                    <a:pt x="66" y="123"/>
                  </a:lnTo>
                  <a:lnTo>
                    <a:pt x="62" y="125"/>
                  </a:lnTo>
                  <a:lnTo>
                    <a:pt x="59" y="129"/>
                  </a:lnTo>
                  <a:lnTo>
                    <a:pt x="51" y="134"/>
                  </a:lnTo>
                  <a:lnTo>
                    <a:pt x="45" y="140"/>
                  </a:lnTo>
                  <a:lnTo>
                    <a:pt x="38" y="146"/>
                  </a:lnTo>
                  <a:lnTo>
                    <a:pt x="30" y="150"/>
                  </a:lnTo>
                  <a:lnTo>
                    <a:pt x="22" y="155"/>
                  </a:lnTo>
                  <a:lnTo>
                    <a:pt x="13" y="159"/>
                  </a:lnTo>
                  <a:lnTo>
                    <a:pt x="5" y="163"/>
                  </a:lnTo>
                  <a:lnTo>
                    <a:pt x="0" y="188"/>
                  </a:lnTo>
                  <a:lnTo>
                    <a:pt x="5" y="184"/>
                  </a:lnTo>
                  <a:lnTo>
                    <a:pt x="11" y="180"/>
                  </a:lnTo>
                  <a:lnTo>
                    <a:pt x="21" y="174"/>
                  </a:lnTo>
                  <a:lnTo>
                    <a:pt x="24" y="172"/>
                  </a:lnTo>
                  <a:lnTo>
                    <a:pt x="30" y="169"/>
                  </a:lnTo>
                  <a:lnTo>
                    <a:pt x="34" y="165"/>
                  </a:lnTo>
                  <a:lnTo>
                    <a:pt x="40" y="161"/>
                  </a:lnTo>
                  <a:lnTo>
                    <a:pt x="45" y="157"/>
                  </a:lnTo>
                  <a:lnTo>
                    <a:pt x="53" y="153"/>
                  </a:lnTo>
                  <a:lnTo>
                    <a:pt x="59" y="148"/>
                  </a:lnTo>
                  <a:lnTo>
                    <a:pt x="64" y="144"/>
                  </a:lnTo>
                  <a:lnTo>
                    <a:pt x="72" y="138"/>
                  </a:lnTo>
                  <a:lnTo>
                    <a:pt x="78" y="134"/>
                  </a:lnTo>
                  <a:lnTo>
                    <a:pt x="85" y="129"/>
                  </a:lnTo>
                  <a:lnTo>
                    <a:pt x="91" y="123"/>
                  </a:lnTo>
                  <a:lnTo>
                    <a:pt x="99" y="117"/>
                  </a:lnTo>
                  <a:lnTo>
                    <a:pt x="104" y="112"/>
                  </a:lnTo>
                  <a:lnTo>
                    <a:pt x="110" y="106"/>
                  </a:lnTo>
                  <a:lnTo>
                    <a:pt x="116" y="100"/>
                  </a:lnTo>
                  <a:lnTo>
                    <a:pt x="121" y="95"/>
                  </a:lnTo>
                  <a:lnTo>
                    <a:pt x="127" y="89"/>
                  </a:lnTo>
                  <a:lnTo>
                    <a:pt x="133" y="81"/>
                  </a:lnTo>
                  <a:lnTo>
                    <a:pt x="138" y="76"/>
                  </a:lnTo>
                  <a:lnTo>
                    <a:pt x="148" y="64"/>
                  </a:lnTo>
                  <a:lnTo>
                    <a:pt x="154" y="51"/>
                  </a:lnTo>
                  <a:lnTo>
                    <a:pt x="197" y="85"/>
                  </a:lnTo>
                  <a:lnTo>
                    <a:pt x="195" y="87"/>
                  </a:lnTo>
                  <a:lnTo>
                    <a:pt x="192" y="91"/>
                  </a:lnTo>
                  <a:lnTo>
                    <a:pt x="190" y="95"/>
                  </a:lnTo>
                  <a:lnTo>
                    <a:pt x="184" y="98"/>
                  </a:lnTo>
                  <a:lnTo>
                    <a:pt x="178" y="104"/>
                  </a:lnTo>
                  <a:lnTo>
                    <a:pt x="175" y="106"/>
                  </a:lnTo>
                  <a:lnTo>
                    <a:pt x="171" y="110"/>
                  </a:lnTo>
                  <a:lnTo>
                    <a:pt x="167" y="114"/>
                  </a:lnTo>
                  <a:lnTo>
                    <a:pt x="163" y="117"/>
                  </a:lnTo>
                  <a:lnTo>
                    <a:pt x="159" y="119"/>
                  </a:lnTo>
                  <a:lnTo>
                    <a:pt x="156" y="123"/>
                  </a:lnTo>
                  <a:lnTo>
                    <a:pt x="150" y="127"/>
                  </a:lnTo>
                  <a:lnTo>
                    <a:pt x="144" y="131"/>
                  </a:lnTo>
                  <a:lnTo>
                    <a:pt x="140" y="134"/>
                  </a:lnTo>
                  <a:lnTo>
                    <a:pt x="135" y="138"/>
                  </a:lnTo>
                  <a:lnTo>
                    <a:pt x="129" y="142"/>
                  </a:lnTo>
                  <a:lnTo>
                    <a:pt x="123" y="146"/>
                  </a:lnTo>
                  <a:lnTo>
                    <a:pt x="116" y="150"/>
                  </a:lnTo>
                  <a:lnTo>
                    <a:pt x="110" y="153"/>
                  </a:lnTo>
                  <a:lnTo>
                    <a:pt x="102" y="157"/>
                  </a:lnTo>
                  <a:lnTo>
                    <a:pt x="97" y="161"/>
                  </a:lnTo>
                  <a:lnTo>
                    <a:pt x="89" y="163"/>
                  </a:lnTo>
                  <a:lnTo>
                    <a:pt x="81" y="167"/>
                  </a:lnTo>
                  <a:lnTo>
                    <a:pt x="74" y="171"/>
                  </a:lnTo>
                  <a:lnTo>
                    <a:pt x="66" y="174"/>
                  </a:lnTo>
                  <a:lnTo>
                    <a:pt x="83" y="171"/>
                  </a:lnTo>
                  <a:lnTo>
                    <a:pt x="102" y="163"/>
                  </a:lnTo>
                  <a:lnTo>
                    <a:pt x="114" y="159"/>
                  </a:lnTo>
                  <a:lnTo>
                    <a:pt x="125" y="155"/>
                  </a:lnTo>
                  <a:lnTo>
                    <a:pt x="138" y="150"/>
                  </a:lnTo>
                  <a:lnTo>
                    <a:pt x="152" y="144"/>
                  </a:lnTo>
                  <a:lnTo>
                    <a:pt x="157" y="140"/>
                  </a:lnTo>
                  <a:lnTo>
                    <a:pt x="163" y="136"/>
                  </a:lnTo>
                  <a:lnTo>
                    <a:pt x="171" y="133"/>
                  </a:lnTo>
                  <a:lnTo>
                    <a:pt x="176" y="129"/>
                  </a:lnTo>
                  <a:lnTo>
                    <a:pt x="182" y="125"/>
                  </a:lnTo>
                  <a:lnTo>
                    <a:pt x="188" y="121"/>
                  </a:lnTo>
                  <a:lnTo>
                    <a:pt x="194" y="115"/>
                  </a:lnTo>
                  <a:lnTo>
                    <a:pt x="199" y="112"/>
                  </a:lnTo>
                  <a:lnTo>
                    <a:pt x="203" y="106"/>
                  </a:lnTo>
                  <a:lnTo>
                    <a:pt x="209" y="100"/>
                  </a:lnTo>
                  <a:lnTo>
                    <a:pt x="216" y="89"/>
                  </a:lnTo>
                  <a:lnTo>
                    <a:pt x="169" y="0"/>
                  </a:lnTo>
                  <a:lnTo>
                    <a:pt x="138" y="9"/>
                  </a:lnTo>
                  <a:close/>
                </a:path>
              </a:pathLst>
            </a:custGeom>
            <a:solidFill>
              <a:srgbClr val="000000">
                <a:alpha val="100000"/>
              </a:srgbClr>
            </a:solidFill>
            <a:ln w="9525">
              <a:noFill/>
            </a:ln>
          </p:spPr>
          <p:txBody>
            <a:bodyPr/>
            <a:p>
              <a:endParaRPr lang="zh-CN" altLang="en-US"/>
            </a:p>
          </p:txBody>
        </p:sp>
        <p:sp>
          <p:nvSpPr>
            <p:cNvPr id="84095" name="Freeform 162"/>
            <p:cNvSpPr/>
            <p:nvPr/>
          </p:nvSpPr>
          <p:spPr>
            <a:xfrm>
              <a:off x="2913" y="2691"/>
              <a:ext cx="698" cy="600"/>
            </a:xfrm>
            <a:custGeom>
              <a:avLst/>
              <a:gdLst>
                <a:gd name="txL" fmla="*/ 0 w 375"/>
                <a:gd name="txT" fmla="*/ 0 h 304"/>
                <a:gd name="txR" fmla="*/ 375 w 375"/>
                <a:gd name="txB" fmla="*/ 304 h 304"/>
              </a:gdLst>
              <a:ahLst/>
              <a:cxnLst>
                <a:cxn ang="0">
                  <a:pos x="1234" y="24"/>
                </a:cxn>
                <a:cxn ang="0">
                  <a:pos x="1094" y="75"/>
                </a:cxn>
                <a:cxn ang="0">
                  <a:pos x="987" y="120"/>
                </a:cxn>
                <a:cxn ang="0">
                  <a:pos x="869" y="172"/>
                </a:cxn>
                <a:cxn ang="0">
                  <a:pos x="745" y="245"/>
                </a:cxn>
                <a:cxn ang="0">
                  <a:pos x="679" y="280"/>
                </a:cxn>
                <a:cxn ang="0">
                  <a:pos x="612" y="328"/>
                </a:cxn>
                <a:cxn ang="0">
                  <a:pos x="547" y="371"/>
                </a:cxn>
                <a:cxn ang="0">
                  <a:pos x="488" y="416"/>
                </a:cxn>
                <a:cxn ang="0">
                  <a:pos x="430" y="468"/>
                </a:cxn>
                <a:cxn ang="0">
                  <a:pos x="370" y="525"/>
                </a:cxn>
                <a:cxn ang="0">
                  <a:pos x="315" y="584"/>
                </a:cxn>
                <a:cxn ang="0">
                  <a:pos x="262" y="643"/>
                </a:cxn>
                <a:cxn ang="0">
                  <a:pos x="218" y="716"/>
                </a:cxn>
                <a:cxn ang="0">
                  <a:pos x="114" y="896"/>
                </a:cxn>
                <a:cxn ang="0">
                  <a:pos x="35" y="1060"/>
                </a:cxn>
                <a:cxn ang="0">
                  <a:pos x="395" y="1157"/>
                </a:cxn>
                <a:cxn ang="0">
                  <a:pos x="635" y="1103"/>
                </a:cxn>
                <a:cxn ang="0">
                  <a:pos x="784" y="1052"/>
                </a:cxn>
                <a:cxn ang="0">
                  <a:pos x="942" y="993"/>
                </a:cxn>
                <a:cxn ang="0">
                  <a:pos x="1022" y="947"/>
                </a:cxn>
                <a:cxn ang="0">
                  <a:pos x="1102" y="904"/>
                </a:cxn>
                <a:cxn ang="0">
                  <a:pos x="1178" y="853"/>
                </a:cxn>
                <a:cxn ang="0">
                  <a:pos x="1134" y="861"/>
                </a:cxn>
                <a:cxn ang="0">
                  <a:pos x="957" y="912"/>
                </a:cxn>
                <a:cxn ang="0">
                  <a:pos x="707" y="977"/>
                </a:cxn>
                <a:cxn ang="0">
                  <a:pos x="437" y="1028"/>
                </a:cxn>
                <a:cxn ang="0">
                  <a:pos x="101" y="1068"/>
                </a:cxn>
                <a:cxn ang="0">
                  <a:pos x="225" y="872"/>
                </a:cxn>
                <a:cxn ang="0">
                  <a:pos x="257" y="829"/>
                </a:cxn>
                <a:cxn ang="0">
                  <a:pos x="290" y="780"/>
                </a:cxn>
                <a:cxn ang="0">
                  <a:pos x="329" y="724"/>
                </a:cxn>
                <a:cxn ang="0">
                  <a:pos x="370" y="681"/>
                </a:cxn>
                <a:cxn ang="0">
                  <a:pos x="415" y="632"/>
                </a:cxn>
                <a:cxn ang="0">
                  <a:pos x="454" y="576"/>
                </a:cxn>
                <a:cxn ang="0">
                  <a:pos x="510" y="533"/>
                </a:cxn>
                <a:cxn ang="0">
                  <a:pos x="562" y="484"/>
                </a:cxn>
                <a:cxn ang="0">
                  <a:pos x="620" y="428"/>
                </a:cxn>
                <a:cxn ang="0">
                  <a:pos x="679" y="377"/>
                </a:cxn>
                <a:cxn ang="0">
                  <a:pos x="745" y="328"/>
                </a:cxn>
                <a:cxn ang="0">
                  <a:pos x="817" y="272"/>
                </a:cxn>
                <a:cxn ang="0">
                  <a:pos x="897" y="223"/>
                </a:cxn>
                <a:cxn ang="0">
                  <a:pos x="977" y="172"/>
                </a:cxn>
                <a:cxn ang="0">
                  <a:pos x="1067" y="120"/>
                </a:cxn>
                <a:cxn ang="0">
                  <a:pos x="1161" y="67"/>
                </a:cxn>
                <a:cxn ang="0">
                  <a:pos x="1264" y="24"/>
                </a:cxn>
              </a:cxnLst>
              <a:rect l="txL" t="txT" r="txR" b="txB"/>
              <a:pathLst>
                <a:path w="375" h="304">
                  <a:moveTo>
                    <a:pt x="375" y="0"/>
                  </a:moveTo>
                  <a:lnTo>
                    <a:pt x="367" y="2"/>
                  </a:lnTo>
                  <a:lnTo>
                    <a:pt x="356" y="6"/>
                  </a:lnTo>
                  <a:lnTo>
                    <a:pt x="342" y="10"/>
                  </a:lnTo>
                  <a:lnTo>
                    <a:pt x="325" y="15"/>
                  </a:lnTo>
                  <a:lnTo>
                    <a:pt x="316" y="19"/>
                  </a:lnTo>
                  <a:lnTo>
                    <a:pt x="306" y="23"/>
                  </a:lnTo>
                  <a:lnTo>
                    <a:pt x="297" y="27"/>
                  </a:lnTo>
                  <a:lnTo>
                    <a:pt x="285" y="31"/>
                  </a:lnTo>
                  <a:lnTo>
                    <a:pt x="274" y="34"/>
                  </a:lnTo>
                  <a:lnTo>
                    <a:pt x="263" y="40"/>
                  </a:lnTo>
                  <a:lnTo>
                    <a:pt x="251" y="44"/>
                  </a:lnTo>
                  <a:lnTo>
                    <a:pt x="240" y="50"/>
                  </a:lnTo>
                  <a:lnTo>
                    <a:pt x="226" y="55"/>
                  </a:lnTo>
                  <a:lnTo>
                    <a:pt x="215" y="63"/>
                  </a:lnTo>
                  <a:lnTo>
                    <a:pt x="209" y="67"/>
                  </a:lnTo>
                  <a:lnTo>
                    <a:pt x="202" y="69"/>
                  </a:lnTo>
                  <a:lnTo>
                    <a:pt x="196" y="72"/>
                  </a:lnTo>
                  <a:lnTo>
                    <a:pt x="190" y="76"/>
                  </a:lnTo>
                  <a:lnTo>
                    <a:pt x="183" y="80"/>
                  </a:lnTo>
                  <a:lnTo>
                    <a:pt x="177" y="84"/>
                  </a:lnTo>
                  <a:lnTo>
                    <a:pt x="171" y="88"/>
                  </a:lnTo>
                  <a:lnTo>
                    <a:pt x="166" y="91"/>
                  </a:lnTo>
                  <a:lnTo>
                    <a:pt x="158" y="95"/>
                  </a:lnTo>
                  <a:lnTo>
                    <a:pt x="152" y="99"/>
                  </a:lnTo>
                  <a:lnTo>
                    <a:pt x="147" y="103"/>
                  </a:lnTo>
                  <a:lnTo>
                    <a:pt x="141" y="107"/>
                  </a:lnTo>
                  <a:lnTo>
                    <a:pt x="135" y="112"/>
                  </a:lnTo>
                  <a:lnTo>
                    <a:pt x="130" y="116"/>
                  </a:lnTo>
                  <a:lnTo>
                    <a:pt x="124" y="120"/>
                  </a:lnTo>
                  <a:lnTo>
                    <a:pt x="118" y="126"/>
                  </a:lnTo>
                  <a:lnTo>
                    <a:pt x="112" y="129"/>
                  </a:lnTo>
                  <a:lnTo>
                    <a:pt x="107" y="135"/>
                  </a:lnTo>
                  <a:lnTo>
                    <a:pt x="101" y="139"/>
                  </a:lnTo>
                  <a:lnTo>
                    <a:pt x="97" y="145"/>
                  </a:lnTo>
                  <a:lnTo>
                    <a:pt x="91" y="150"/>
                  </a:lnTo>
                  <a:lnTo>
                    <a:pt x="86" y="154"/>
                  </a:lnTo>
                  <a:lnTo>
                    <a:pt x="82" y="160"/>
                  </a:lnTo>
                  <a:lnTo>
                    <a:pt x="76" y="165"/>
                  </a:lnTo>
                  <a:lnTo>
                    <a:pt x="72" y="171"/>
                  </a:lnTo>
                  <a:lnTo>
                    <a:pt x="71" y="175"/>
                  </a:lnTo>
                  <a:lnTo>
                    <a:pt x="63" y="184"/>
                  </a:lnTo>
                  <a:lnTo>
                    <a:pt x="52" y="202"/>
                  </a:lnTo>
                  <a:lnTo>
                    <a:pt x="40" y="217"/>
                  </a:lnTo>
                  <a:lnTo>
                    <a:pt x="33" y="230"/>
                  </a:lnTo>
                  <a:lnTo>
                    <a:pt x="25" y="243"/>
                  </a:lnTo>
                  <a:lnTo>
                    <a:pt x="17" y="253"/>
                  </a:lnTo>
                  <a:lnTo>
                    <a:pt x="10" y="272"/>
                  </a:lnTo>
                  <a:lnTo>
                    <a:pt x="0" y="302"/>
                  </a:lnTo>
                  <a:lnTo>
                    <a:pt x="33" y="304"/>
                  </a:lnTo>
                  <a:lnTo>
                    <a:pt x="114" y="297"/>
                  </a:lnTo>
                  <a:lnTo>
                    <a:pt x="141" y="293"/>
                  </a:lnTo>
                  <a:lnTo>
                    <a:pt x="168" y="287"/>
                  </a:lnTo>
                  <a:lnTo>
                    <a:pt x="183" y="283"/>
                  </a:lnTo>
                  <a:lnTo>
                    <a:pt x="198" y="279"/>
                  </a:lnTo>
                  <a:lnTo>
                    <a:pt x="211" y="276"/>
                  </a:lnTo>
                  <a:lnTo>
                    <a:pt x="226" y="270"/>
                  </a:lnTo>
                  <a:lnTo>
                    <a:pt x="242" y="266"/>
                  </a:lnTo>
                  <a:lnTo>
                    <a:pt x="257" y="260"/>
                  </a:lnTo>
                  <a:lnTo>
                    <a:pt x="272" y="255"/>
                  </a:lnTo>
                  <a:lnTo>
                    <a:pt x="280" y="251"/>
                  </a:lnTo>
                  <a:lnTo>
                    <a:pt x="287" y="247"/>
                  </a:lnTo>
                  <a:lnTo>
                    <a:pt x="295" y="243"/>
                  </a:lnTo>
                  <a:lnTo>
                    <a:pt x="302" y="240"/>
                  </a:lnTo>
                  <a:lnTo>
                    <a:pt x="310" y="236"/>
                  </a:lnTo>
                  <a:lnTo>
                    <a:pt x="318" y="232"/>
                  </a:lnTo>
                  <a:lnTo>
                    <a:pt x="325" y="228"/>
                  </a:lnTo>
                  <a:lnTo>
                    <a:pt x="333" y="224"/>
                  </a:lnTo>
                  <a:lnTo>
                    <a:pt x="340" y="219"/>
                  </a:lnTo>
                  <a:lnTo>
                    <a:pt x="348" y="215"/>
                  </a:lnTo>
                  <a:lnTo>
                    <a:pt x="339" y="217"/>
                  </a:lnTo>
                  <a:lnTo>
                    <a:pt x="327" y="221"/>
                  </a:lnTo>
                  <a:lnTo>
                    <a:pt x="314" y="224"/>
                  </a:lnTo>
                  <a:lnTo>
                    <a:pt x="295" y="228"/>
                  </a:lnTo>
                  <a:lnTo>
                    <a:pt x="276" y="234"/>
                  </a:lnTo>
                  <a:lnTo>
                    <a:pt x="253" y="240"/>
                  </a:lnTo>
                  <a:lnTo>
                    <a:pt x="230" y="245"/>
                  </a:lnTo>
                  <a:lnTo>
                    <a:pt x="204" y="251"/>
                  </a:lnTo>
                  <a:lnTo>
                    <a:pt x="179" y="255"/>
                  </a:lnTo>
                  <a:lnTo>
                    <a:pt x="152" y="260"/>
                  </a:lnTo>
                  <a:lnTo>
                    <a:pt x="126" y="264"/>
                  </a:lnTo>
                  <a:lnTo>
                    <a:pt x="99" y="270"/>
                  </a:lnTo>
                  <a:lnTo>
                    <a:pt x="74" y="272"/>
                  </a:lnTo>
                  <a:lnTo>
                    <a:pt x="29" y="274"/>
                  </a:lnTo>
                  <a:lnTo>
                    <a:pt x="40" y="259"/>
                  </a:lnTo>
                  <a:lnTo>
                    <a:pt x="52" y="241"/>
                  </a:lnTo>
                  <a:lnTo>
                    <a:pt x="65" y="224"/>
                  </a:lnTo>
                  <a:lnTo>
                    <a:pt x="69" y="221"/>
                  </a:lnTo>
                  <a:lnTo>
                    <a:pt x="71" y="217"/>
                  </a:lnTo>
                  <a:lnTo>
                    <a:pt x="74" y="213"/>
                  </a:lnTo>
                  <a:lnTo>
                    <a:pt x="78" y="209"/>
                  </a:lnTo>
                  <a:lnTo>
                    <a:pt x="82" y="203"/>
                  </a:lnTo>
                  <a:lnTo>
                    <a:pt x="84" y="200"/>
                  </a:lnTo>
                  <a:lnTo>
                    <a:pt x="88" y="196"/>
                  </a:lnTo>
                  <a:lnTo>
                    <a:pt x="91" y="192"/>
                  </a:lnTo>
                  <a:lnTo>
                    <a:pt x="95" y="186"/>
                  </a:lnTo>
                  <a:lnTo>
                    <a:pt x="99" y="183"/>
                  </a:lnTo>
                  <a:lnTo>
                    <a:pt x="103" y="179"/>
                  </a:lnTo>
                  <a:lnTo>
                    <a:pt x="107" y="175"/>
                  </a:lnTo>
                  <a:lnTo>
                    <a:pt x="110" y="171"/>
                  </a:lnTo>
                  <a:lnTo>
                    <a:pt x="114" y="165"/>
                  </a:lnTo>
                  <a:lnTo>
                    <a:pt x="120" y="162"/>
                  </a:lnTo>
                  <a:lnTo>
                    <a:pt x="124" y="158"/>
                  </a:lnTo>
                  <a:lnTo>
                    <a:pt x="128" y="152"/>
                  </a:lnTo>
                  <a:lnTo>
                    <a:pt x="131" y="148"/>
                  </a:lnTo>
                  <a:lnTo>
                    <a:pt x="137" y="145"/>
                  </a:lnTo>
                  <a:lnTo>
                    <a:pt x="141" y="141"/>
                  </a:lnTo>
                  <a:lnTo>
                    <a:pt x="147" y="137"/>
                  </a:lnTo>
                  <a:lnTo>
                    <a:pt x="152" y="131"/>
                  </a:lnTo>
                  <a:lnTo>
                    <a:pt x="156" y="127"/>
                  </a:lnTo>
                  <a:lnTo>
                    <a:pt x="162" y="124"/>
                  </a:lnTo>
                  <a:lnTo>
                    <a:pt x="168" y="118"/>
                  </a:lnTo>
                  <a:lnTo>
                    <a:pt x="173" y="114"/>
                  </a:lnTo>
                  <a:lnTo>
                    <a:pt x="179" y="110"/>
                  </a:lnTo>
                  <a:lnTo>
                    <a:pt x="185" y="107"/>
                  </a:lnTo>
                  <a:lnTo>
                    <a:pt x="190" y="101"/>
                  </a:lnTo>
                  <a:lnTo>
                    <a:pt x="196" y="97"/>
                  </a:lnTo>
                  <a:lnTo>
                    <a:pt x="202" y="93"/>
                  </a:lnTo>
                  <a:lnTo>
                    <a:pt x="209" y="88"/>
                  </a:lnTo>
                  <a:lnTo>
                    <a:pt x="215" y="84"/>
                  </a:lnTo>
                  <a:lnTo>
                    <a:pt x="223" y="80"/>
                  </a:lnTo>
                  <a:lnTo>
                    <a:pt x="228" y="74"/>
                  </a:lnTo>
                  <a:lnTo>
                    <a:pt x="236" y="70"/>
                  </a:lnTo>
                  <a:lnTo>
                    <a:pt x="244" y="67"/>
                  </a:lnTo>
                  <a:lnTo>
                    <a:pt x="251" y="63"/>
                  </a:lnTo>
                  <a:lnTo>
                    <a:pt x="259" y="57"/>
                  </a:lnTo>
                  <a:lnTo>
                    <a:pt x="266" y="53"/>
                  </a:lnTo>
                  <a:lnTo>
                    <a:pt x="274" y="50"/>
                  </a:lnTo>
                  <a:lnTo>
                    <a:pt x="282" y="44"/>
                  </a:lnTo>
                  <a:lnTo>
                    <a:pt x="289" y="40"/>
                  </a:lnTo>
                  <a:lnTo>
                    <a:pt x="299" y="36"/>
                  </a:lnTo>
                  <a:lnTo>
                    <a:pt x="308" y="31"/>
                  </a:lnTo>
                  <a:lnTo>
                    <a:pt x="316" y="27"/>
                  </a:lnTo>
                  <a:lnTo>
                    <a:pt x="325" y="23"/>
                  </a:lnTo>
                  <a:lnTo>
                    <a:pt x="335" y="17"/>
                  </a:lnTo>
                  <a:lnTo>
                    <a:pt x="344" y="13"/>
                  </a:lnTo>
                  <a:lnTo>
                    <a:pt x="354" y="10"/>
                  </a:lnTo>
                  <a:lnTo>
                    <a:pt x="365" y="6"/>
                  </a:lnTo>
                  <a:lnTo>
                    <a:pt x="375" y="0"/>
                  </a:lnTo>
                  <a:close/>
                </a:path>
              </a:pathLst>
            </a:custGeom>
            <a:solidFill>
              <a:srgbClr val="000000">
                <a:alpha val="100000"/>
              </a:srgbClr>
            </a:solidFill>
            <a:ln w="9525">
              <a:noFill/>
            </a:ln>
          </p:spPr>
          <p:txBody>
            <a:bodyPr/>
            <a:p>
              <a:endParaRPr lang="zh-CN" altLang="en-US"/>
            </a:p>
          </p:txBody>
        </p:sp>
        <p:sp>
          <p:nvSpPr>
            <p:cNvPr id="84096" name="Freeform 163"/>
            <p:cNvSpPr/>
            <p:nvPr/>
          </p:nvSpPr>
          <p:spPr>
            <a:xfrm>
              <a:off x="4477" y="5345"/>
              <a:ext cx="146" cy="72"/>
            </a:xfrm>
            <a:custGeom>
              <a:avLst/>
              <a:gdLst>
                <a:gd name="txL" fmla="*/ 0 w 78"/>
                <a:gd name="txT" fmla="*/ 0 h 37"/>
                <a:gd name="txR" fmla="*/ 78 w 78"/>
                <a:gd name="txB" fmla="*/ 37 h 37"/>
              </a:gdLst>
              <a:ahLst/>
              <a:cxnLst>
                <a:cxn ang="0">
                  <a:pos x="0" y="23"/>
                </a:cxn>
                <a:cxn ang="0">
                  <a:pos x="36" y="31"/>
                </a:cxn>
                <a:cxn ang="0">
                  <a:pos x="109" y="53"/>
                </a:cxn>
                <a:cxn ang="0">
                  <a:pos x="153" y="72"/>
                </a:cxn>
                <a:cxn ang="0">
                  <a:pos x="189" y="95"/>
                </a:cxn>
                <a:cxn ang="0">
                  <a:pos x="221" y="117"/>
                </a:cxn>
                <a:cxn ang="0">
                  <a:pos x="234" y="140"/>
                </a:cxn>
                <a:cxn ang="0">
                  <a:pos x="273" y="132"/>
                </a:cxn>
                <a:cxn ang="0">
                  <a:pos x="262" y="88"/>
                </a:cxn>
                <a:cxn ang="0">
                  <a:pos x="241" y="53"/>
                </a:cxn>
                <a:cxn ang="0">
                  <a:pos x="221" y="31"/>
                </a:cxn>
                <a:cxn ang="0">
                  <a:pos x="200" y="16"/>
                </a:cxn>
                <a:cxn ang="0">
                  <a:pos x="176" y="8"/>
                </a:cxn>
                <a:cxn ang="0">
                  <a:pos x="140" y="0"/>
                </a:cxn>
                <a:cxn ang="0">
                  <a:pos x="73" y="8"/>
                </a:cxn>
                <a:cxn ang="0">
                  <a:pos x="0" y="23"/>
                </a:cxn>
                <a:cxn ang="0">
                  <a:pos x="0" y="23"/>
                </a:cxn>
              </a:cxnLst>
              <a:rect l="txL" t="txT" r="txR" b="txB"/>
              <a:pathLst>
                <a:path w="78" h="37">
                  <a:moveTo>
                    <a:pt x="0" y="6"/>
                  </a:moveTo>
                  <a:lnTo>
                    <a:pt x="10" y="8"/>
                  </a:lnTo>
                  <a:lnTo>
                    <a:pt x="31" y="14"/>
                  </a:lnTo>
                  <a:lnTo>
                    <a:pt x="44" y="19"/>
                  </a:lnTo>
                  <a:lnTo>
                    <a:pt x="54" y="25"/>
                  </a:lnTo>
                  <a:lnTo>
                    <a:pt x="63" y="31"/>
                  </a:lnTo>
                  <a:lnTo>
                    <a:pt x="67" y="37"/>
                  </a:lnTo>
                  <a:lnTo>
                    <a:pt x="78" y="35"/>
                  </a:lnTo>
                  <a:lnTo>
                    <a:pt x="75" y="23"/>
                  </a:lnTo>
                  <a:lnTo>
                    <a:pt x="69" y="14"/>
                  </a:lnTo>
                  <a:lnTo>
                    <a:pt x="63" y="8"/>
                  </a:lnTo>
                  <a:lnTo>
                    <a:pt x="57" y="4"/>
                  </a:lnTo>
                  <a:lnTo>
                    <a:pt x="50" y="2"/>
                  </a:lnTo>
                  <a:lnTo>
                    <a:pt x="40" y="0"/>
                  </a:lnTo>
                  <a:lnTo>
                    <a:pt x="21" y="2"/>
                  </a:lnTo>
                  <a:lnTo>
                    <a:pt x="0" y="6"/>
                  </a:lnTo>
                  <a:close/>
                </a:path>
              </a:pathLst>
            </a:custGeom>
            <a:solidFill>
              <a:srgbClr val="A69B8C">
                <a:alpha val="100000"/>
              </a:srgbClr>
            </a:solidFill>
            <a:ln w="9525">
              <a:noFill/>
            </a:ln>
          </p:spPr>
          <p:txBody>
            <a:bodyPr/>
            <a:p>
              <a:endParaRPr lang="zh-CN" altLang="en-US"/>
            </a:p>
          </p:txBody>
        </p:sp>
        <p:sp>
          <p:nvSpPr>
            <p:cNvPr id="84097" name="Freeform 164"/>
            <p:cNvSpPr/>
            <p:nvPr/>
          </p:nvSpPr>
          <p:spPr>
            <a:xfrm>
              <a:off x="4473" y="5353"/>
              <a:ext cx="134" cy="67"/>
            </a:xfrm>
            <a:custGeom>
              <a:avLst/>
              <a:gdLst>
                <a:gd name="txL" fmla="*/ 0 w 72"/>
                <a:gd name="txT" fmla="*/ 0 h 34"/>
                <a:gd name="txR" fmla="*/ 72 w 72"/>
                <a:gd name="txB" fmla="*/ 34 h 34"/>
              </a:gdLst>
              <a:ahLst/>
              <a:cxnLst>
                <a:cxn ang="0">
                  <a:pos x="0" y="16"/>
                </a:cxn>
                <a:cxn ang="0">
                  <a:pos x="24" y="24"/>
                </a:cxn>
                <a:cxn ang="0">
                  <a:pos x="89" y="47"/>
                </a:cxn>
                <a:cxn ang="0">
                  <a:pos x="132" y="67"/>
                </a:cxn>
                <a:cxn ang="0">
                  <a:pos x="162" y="81"/>
                </a:cxn>
                <a:cxn ang="0">
                  <a:pos x="190" y="112"/>
                </a:cxn>
                <a:cxn ang="0">
                  <a:pos x="208" y="132"/>
                </a:cxn>
                <a:cxn ang="0">
                  <a:pos x="249" y="128"/>
                </a:cxn>
                <a:cxn ang="0">
                  <a:pos x="229" y="89"/>
                </a:cxn>
                <a:cxn ang="0">
                  <a:pos x="221" y="67"/>
                </a:cxn>
                <a:cxn ang="0">
                  <a:pos x="208" y="55"/>
                </a:cxn>
                <a:cxn ang="0">
                  <a:pos x="190" y="39"/>
                </a:cxn>
                <a:cxn ang="0">
                  <a:pos x="169" y="16"/>
                </a:cxn>
                <a:cxn ang="0">
                  <a:pos x="141" y="8"/>
                </a:cxn>
                <a:cxn ang="0">
                  <a:pos x="112" y="0"/>
                </a:cxn>
                <a:cxn ang="0">
                  <a:pos x="60" y="0"/>
                </a:cxn>
                <a:cxn ang="0">
                  <a:pos x="0" y="16"/>
                </a:cxn>
                <a:cxn ang="0">
                  <a:pos x="0" y="16"/>
                </a:cxn>
              </a:cxnLst>
              <a:rect l="txL" t="txT" r="txR" b="txB"/>
              <a:pathLst>
                <a:path w="72" h="34">
                  <a:moveTo>
                    <a:pt x="0" y="4"/>
                  </a:moveTo>
                  <a:lnTo>
                    <a:pt x="7" y="6"/>
                  </a:lnTo>
                  <a:lnTo>
                    <a:pt x="26" y="12"/>
                  </a:lnTo>
                  <a:lnTo>
                    <a:pt x="38" y="17"/>
                  </a:lnTo>
                  <a:lnTo>
                    <a:pt x="47" y="21"/>
                  </a:lnTo>
                  <a:lnTo>
                    <a:pt x="55" y="29"/>
                  </a:lnTo>
                  <a:lnTo>
                    <a:pt x="60" y="34"/>
                  </a:lnTo>
                  <a:lnTo>
                    <a:pt x="72" y="33"/>
                  </a:lnTo>
                  <a:lnTo>
                    <a:pt x="66" y="23"/>
                  </a:lnTo>
                  <a:lnTo>
                    <a:pt x="64" y="17"/>
                  </a:lnTo>
                  <a:lnTo>
                    <a:pt x="60" y="14"/>
                  </a:lnTo>
                  <a:lnTo>
                    <a:pt x="55" y="10"/>
                  </a:lnTo>
                  <a:lnTo>
                    <a:pt x="49" y="4"/>
                  </a:lnTo>
                  <a:lnTo>
                    <a:pt x="41" y="2"/>
                  </a:lnTo>
                  <a:lnTo>
                    <a:pt x="32" y="0"/>
                  </a:lnTo>
                  <a:lnTo>
                    <a:pt x="17" y="0"/>
                  </a:lnTo>
                  <a:lnTo>
                    <a:pt x="0" y="4"/>
                  </a:lnTo>
                  <a:close/>
                </a:path>
              </a:pathLst>
            </a:custGeom>
            <a:solidFill>
              <a:srgbClr val="000000">
                <a:alpha val="100000"/>
              </a:srgbClr>
            </a:solidFill>
            <a:ln w="9525">
              <a:noFill/>
            </a:ln>
          </p:spPr>
          <p:txBody>
            <a:bodyPr/>
            <a:p>
              <a:endParaRPr lang="zh-CN" altLang="en-US"/>
            </a:p>
          </p:txBody>
        </p:sp>
        <p:sp>
          <p:nvSpPr>
            <p:cNvPr id="84098" name="Freeform 165"/>
            <p:cNvSpPr/>
            <p:nvPr/>
          </p:nvSpPr>
          <p:spPr>
            <a:xfrm>
              <a:off x="4750" y="5341"/>
              <a:ext cx="220" cy="143"/>
            </a:xfrm>
            <a:custGeom>
              <a:avLst/>
              <a:gdLst>
                <a:gd name="txL" fmla="*/ 0 w 118"/>
                <a:gd name="txT" fmla="*/ 0 h 72"/>
                <a:gd name="txR" fmla="*/ 118 w 118"/>
                <a:gd name="txB" fmla="*/ 72 h 72"/>
              </a:gdLst>
              <a:ahLst/>
              <a:cxnLst>
                <a:cxn ang="0">
                  <a:pos x="354" y="276"/>
                </a:cxn>
                <a:cxn ang="0">
                  <a:pos x="397" y="284"/>
                </a:cxn>
                <a:cxn ang="0">
                  <a:pos x="410" y="268"/>
                </a:cxn>
                <a:cxn ang="0">
                  <a:pos x="390" y="228"/>
                </a:cxn>
                <a:cxn ang="0">
                  <a:pos x="382" y="209"/>
                </a:cxn>
                <a:cxn ang="0">
                  <a:pos x="369" y="193"/>
                </a:cxn>
                <a:cxn ang="0">
                  <a:pos x="362" y="185"/>
                </a:cxn>
                <a:cxn ang="0">
                  <a:pos x="351" y="169"/>
                </a:cxn>
                <a:cxn ang="0">
                  <a:pos x="330" y="143"/>
                </a:cxn>
                <a:cxn ang="0">
                  <a:pos x="309" y="127"/>
                </a:cxn>
                <a:cxn ang="0">
                  <a:pos x="289" y="103"/>
                </a:cxn>
                <a:cxn ang="0">
                  <a:pos x="270" y="87"/>
                </a:cxn>
                <a:cxn ang="0">
                  <a:pos x="257" y="75"/>
                </a:cxn>
                <a:cxn ang="0">
                  <a:pos x="237" y="60"/>
                </a:cxn>
                <a:cxn ang="0">
                  <a:pos x="205" y="44"/>
                </a:cxn>
                <a:cxn ang="0">
                  <a:pos x="170" y="28"/>
                </a:cxn>
                <a:cxn ang="0">
                  <a:pos x="140" y="12"/>
                </a:cxn>
                <a:cxn ang="0">
                  <a:pos x="97" y="0"/>
                </a:cxn>
                <a:cxn ang="0">
                  <a:pos x="0" y="44"/>
                </a:cxn>
                <a:cxn ang="0">
                  <a:pos x="65" y="52"/>
                </a:cxn>
                <a:cxn ang="0">
                  <a:pos x="125" y="68"/>
                </a:cxn>
                <a:cxn ang="0">
                  <a:pos x="177" y="87"/>
                </a:cxn>
                <a:cxn ang="0">
                  <a:pos x="198" y="103"/>
                </a:cxn>
                <a:cxn ang="0">
                  <a:pos x="222" y="119"/>
                </a:cxn>
                <a:cxn ang="0">
                  <a:pos x="237" y="143"/>
                </a:cxn>
                <a:cxn ang="0">
                  <a:pos x="257" y="153"/>
                </a:cxn>
                <a:cxn ang="0">
                  <a:pos x="278" y="177"/>
                </a:cxn>
                <a:cxn ang="0">
                  <a:pos x="295" y="201"/>
                </a:cxn>
                <a:cxn ang="0">
                  <a:pos x="309" y="216"/>
                </a:cxn>
                <a:cxn ang="0">
                  <a:pos x="330" y="236"/>
                </a:cxn>
                <a:cxn ang="0">
                  <a:pos x="345" y="260"/>
                </a:cxn>
                <a:cxn ang="0">
                  <a:pos x="354" y="276"/>
                </a:cxn>
                <a:cxn ang="0">
                  <a:pos x="354" y="276"/>
                </a:cxn>
              </a:cxnLst>
              <a:rect l="txL" t="txT" r="txR" b="txB"/>
              <a:pathLst>
                <a:path w="118" h="72">
                  <a:moveTo>
                    <a:pt x="102" y="70"/>
                  </a:moveTo>
                  <a:lnTo>
                    <a:pt x="114" y="72"/>
                  </a:lnTo>
                  <a:lnTo>
                    <a:pt x="118" y="68"/>
                  </a:lnTo>
                  <a:lnTo>
                    <a:pt x="112" y="58"/>
                  </a:lnTo>
                  <a:lnTo>
                    <a:pt x="110" y="53"/>
                  </a:lnTo>
                  <a:lnTo>
                    <a:pt x="106" y="49"/>
                  </a:lnTo>
                  <a:lnTo>
                    <a:pt x="104" y="47"/>
                  </a:lnTo>
                  <a:lnTo>
                    <a:pt x="101" y="43"/>
                  </a:lnTo>
                  <a:lnTo>
                    <a:pt x="95" y="36"/>
                  </a:lnTo>
                  <a:lnTo>
                    <a:pt x="89" y="32"/>
                  </a:lnTo>
                  <a:lnTo>
                    <a:pt x="83" y="26"/>
                  </a:lnTo>
                  <a:lnTo>
                    <a:pt x="78" y="22"/>
                  </a:lnTo>
                  <a:lnTo>
                    <a:pt x="74" y="19"/>
                  </a:lnTo>
                  <a:lnTo>
                    <a:pt x="68" y="15"/>
                  </a:lnTo>
                  <a:lnTo>
                    <a:pt x="59" y="11"/>
                  </a:lnTo>
                  <a:lnTo>
                    <a:pt x="49" y="7"/>
                  </a:lnTo>
                  <a:lnTo>
                    <a:pt x="40" y="3"/>
                  </a:lnTo>
                  <a:lnTo>
                    <a:pt x="28" y="0"/>
                  </a:lnTo>
                  <a:lnTo>
                    <a:pt x="0" y="11"/>
                  </a:lnTo>
                  <a:lnTo>
                    <a:pt x="19" y="13"/>
                  </a:lnTo>
                  <a:lnTo>
                    <a:pt x="36" y="17"/>
                  </a:lnTo>
                  <a:lnTo>
                    <a:pt x="51" y="22"/>
                  </a:lnTo>
                  <a:lnTo>
                    <a:pt x="57" y="26"/>
                  </a:lnTo>
                  <a:lnTo>
                    <a:pt x="64" y="30"/>
                  </a:lnTo>
                  <a:lnTo>
                    <a:pt x="68" y="36"/>
                  </a:lnTo>
                  <a:lnTo>
                    <a:pt x="74" y="39"/>
                  </a:lnTo>
                  <a:lnTo>
                    <a:pt x="80" y="45"/>
                  </a:lnTo>
                  <a:lnTo>
                    <a:pt x="85" y="51"/>
                  </a:lnTo>
                  <a:lnTo>
                    <a:pt x="89" y="55"/>
                  </a:lnTo>
                  <a:lnTo>
                    <a:pt x="95" y="60"/>
                  </a:lnTo>
                  <a:lnTo>
                    <a:pt x="99" y="66"/>
                  </a:lnTo>
                  <a:lnTo>
                    <a:pt x="102" y="70"/>
                  </a:lnTo>
                  <a:close/>
                </a:path>
              </a:pathLst>
            </a:custGeom>
            <a:solidFill>
              <a:srgbClr val="A69B8C">
                <a:alpha val="100000"/>
              </a:srgbClr>
            </a:solidFill>
            <a:ln w="9525">
              <a:noFill/>
            </a:ln>
          </p:spPr>
          <p:txBody>
            <a:bodyPr/>
            <a:p>
              <a:endParaRPr lang="zh-CN" altLang="en-US"/>
            </a:p>
          </p:txBody>
        </p:sp>
        <p:sp>
          <p:nvSpPr>
            <p:cNvPr id="84099" name="Freeform 166"/>
            <p:cNvSpPr/>
            <p:nvPr/>
          </p:nvSpPr>
          <p:spPr>
            <a:xfrm>
              <a:off x="4779" y="5325"/>
              <a:ext cx="194" cy="151"/>
            </a:xfrm>
            <a:custGeom>
              <a:avLst/>
              <a:gdLst>
                <a:gd name="txL" fmla="*/ 0 w 103"/>
                <a:gd name="txT" fmla="*/ 0 h 76"/>
                <a:gd name="txR" fmla="*/ 103 w 103"/>
                <a:gd name="txB" fmla="*/ 76 h 76"/>
              </a:gdLst>
              <a:ahLst/>
              <a:cxnLst>
                <a:cxn ang="0">
                  <a:pos x="45" y="76"/>
                </a:cxn>
                <a:cxn ang="0">
                  <a:pos x="89" y="83"/>
                </a:cxn>
                <a:cxn ang="0">
                  <a:pos x="121" y="91"/>
                </a:cxn>
                <a:cxn ang="0">
                  <a:pos x="168" y="111"/>
                </a:cxn>
                <a:cxn ang="0">
                  <a:pos x="196" y="127"/>
                </a:cxn>
                <a:cxn ang="0">
                  <a:pos x="224" y="143"/>
                </a:cxn>
                <a:cxn ang="0">
                  <a:pos x="241" y="165"/>
                </a:cxn>
                <a:cxn ang="0">
                  <a:pos x="269" y="181"/>
                </a:cxn>
                <a:cxn ang="0">
                  <a:pos x="290" y="209"/>
                </a:cxn>
                <a:cxn ang="0">
                  <a:pos x="301" y="217"/>
                </a:cxn>
                <a:cxn ang="0">
                  <a:pos x="309" y="232"/>
                </a:cxn>
                <a:cxn ang="0">
                  <a:pos x="345" y="300"/>
                </a:cxn>
                <a:cxn ang="0">
                  <a:pos x="365" y="240"/>
                </a:cxn>
                <a:cxn ang="0">
                  <a:pos x="322" y="173"/>
                </a:cxn>
                <a:cxn ang="0">
                  <a:pos x="309" y="165"/>
                </a:cxn>
                <a:cxn ang="0">
                  <a:pos x="301" y="151"/>
                </a:cxn>
                <a:cxn ang="0">
                  <a:pos x="284" y="127"/>
                </a:cxn>
                <a:cxn ang="0">
                  <a:pos x="262" y="107"/>
                </a:cxn>
                <a:cxn ang="0">
                  <a:pos x="249" y="91"/>
                </a:cxn>
                <a:cxn ang="0">
                  <a:pos x="230" y="76"/>
                </a:cxn>
                <a:cxn ang="0">
                  <a:pos x="217" y="60"/>
                </a:cxn>
                <a:cxn ang="0">
                  <a:pos x="181" y="36"/>
                </a:cxn>
                <a:cxn ang="0">
                  <a:pos x="149" y="24"/>
                </a:cxn>
                <a:cxn ang="0">
                  <a:pos x="113" y="8"/>
                </a:cxn>
                <a:cxn ang="0">
                  <a:pos x="75" y="0"/>
                </a:cxn>
                <a:cxn ang="0">
                  <a:pos x="0" y="36"/>
                </a:cxn>
                <a:cxn ang="0">
                  <a:pos x="45" y="76"/>
                </a:cxn>
                <a:cxn ang="0">
                  <a:pos x="45" y="76"/>
                </a:cxn>
              </a:cxnLst>
              <a:rect l="txL" t="txT" r="txR" b="txB"/>
              <a:pathLst>
                <a:path w="103" h="76">
                  <a:moveTo>
                    <a:pt x="13" y="19"/>
                  </a:moveTo>
                  <a:lnTo>
                    <a:pt x="25" y="21"/>
                  </a:lnTo>
                  <a:lnTo>
                    <a:pt x="34" y="23"/>
                  </a:lnTo>
                  <a:lnTo>
                    <a:pt x="47" y="28"/>
                  </a:lnTo>
                  <a:lnTo>
                    <a:pt x="55" y="32"/>
                  </a:lnTo>
                  <a:lnTo>
                    <a:pt x="63" y="36"/>
                  </a:lnTo>
                  <a:lnTo>
                    <a:pt x="68" y="42"/>
                  </a:lnTo>
                  <a:lnTo>
                    <a:pt x="76" y="46"/>
                  </a:lnTo>
                  <a:lnTo>
                    <a:pt x="82" y="53"/>
                  </a:lnTo>
                  <a:lnTo>
                    <a:pt x="85" y="55"/>
                  </a:lnTo>
                  <a:lnTo>
                    <a:pt x="87" y="59"/>
                  </a:lnTo>
                  <a:lnTo>
                    <a:pt x="97" y="76"/>
                  </a:lnTo>
                  <a:lnTo>
                    <a:pt x="103" y="61"/>
                  </a:lnTo>
                  <a:lnTo>
                    <a:pt x="91" y="44"/>
                  </a:lnTo>
                  <a:lnTo>
                    <a:pt x="87" y="42"/>
                  </a:lnTo>
                  <a:lnTo>
                    <a:pt x="85" y="38"/>
                  </a:lnTo>
                  <a:lnTo>
                    <a:pt x="80" y="32"/>
                  </a:lnTo>
                  <a:lnTo>
                    <a:pt x="74" y="27"/>
                  </a:lnTo>
                  <a:lnTo>
                    <a:pt x="70" y="23"/>
                  </a:lnTo>
                  <a:lnTo>
                    <a:pt x="65" y="19"/>
                  </a:lnTo>
                  <a:lnTo>
                    <a:pt x="61" y="15"/>
                  </a:lnTo>
                  <a:lnTo>
                    <a:pt x="51" y="9"/>
                  </a:lnTo>
                  <a:lnTo>
                    <a:pt x="42" y="6"/>
                  </a:lnTo>
                  <a:lnTo>
                    <a:pt x="32" y="2"/>
                  </a:lnTo>
                  <a:lnTo>
                    <a:pt x="21" y="0"/>
                  </a:lnTo>
                  <a:lnTo>
                    <a:pt x="0" y="9"/>
                  </a:lnTo>
                  <a:lnTo>
                    <a:pt x="13" y="19"/>
                  </a:lnTo>
                  <a:close/>
                </a:path>
              </a:pathLst>
            </a:custGeom>
            <a:solidFill>
              <a:srgbClr val="000000">
                <a:alpha val="100000"/>
              </a:srgbClr>
            </a:solidFill>
            <a:ln w="9525">
              <a:noFill/>
            </a:ln>
          </p:spPr>
          <p:txBody>
            <a:bodyPr/>
            <a:p>
              <a:endParaRPr lang="zh-CN" altLang="en-US"/>
            </a:p>
          </p:txBody>
        </p:sp>
        <p:sp>
          <p:nvSpPr>
            <p:cNvPr id="84100" name="Freeform 167"/>
            <p:cNvSpPr/>
            <p:nvPr/>
          </p:nvSpPr>
          <p:spPr>
            <a:xfrm>
              <a:off x="4712" y="5294"/>
              <a:ext cx="418" cy="249"/>
            </a:xfrm>
            <a:custGeom>
              <a:avLst/>
              <a:gdLst>
                <a:gd name="txL" fmla="*/ 0 w 222"/>
                <a:gd name="txT" fmla="*/ 0 h 125"/>
                <a:gd name="txR" fmla="*/ 222 w 222"/>
                <a:gd name="txB" fmla="*/ 125 h 125"/>
              </a:gdLst>
              <a:ahLst/>
              <a:cxnLst>
                <a:cxn ang="0">
                  <a:pos x="121" y="179"/>
                </a:cxn>
                <a:cxn ang="0">
                  <a:pos x="149" y="195"/>
                </a:cxn>
                <a:cxn ang="0">
                  <a:pos x="181" y="219"/>
                </a:cxn>
                <a:cxn ang="0">
                  <a:pos x="201" y="235"/>
                </a:cxn>
                <a:cxn ang="0">
                  <a:pos x="220" y="247"/>
                </a:cxn>
                <a:cxn ang="0">
                  <a:pos x="241" y="261"/>
                </a:cxn>
                <a:cxn ang="0">
                  <a:pos x="262" y="277"/>
                </a:cxn>
                <a:cxn ang="0">
                  <a:pos x="284" y="301"/>
                </a:cxn>
                <a:cxn ang="0">
                  <a:pos x="294" y="321"/>
                </a:cxn>
                <a:cxn ang="0">
                  <a:pos x="362" y="420"/>
                </a:cxn>
                <a:cxn ang="0">
                  <a:pos x="458" y="392"/>
                </a:cxn>
                <a:cxn ang="0">
                  <a:pos x="503" y="376"/>
                </a:cxn>
                <a:cxn ang="0">
                  <a:pos x="546" y="353"/>
                </a:cxn>
                <a:cxn ang="0">
                  <a:pos x="563" y="337"/>
                </a:cxn>
                <a:cxn ang="0">
                  <a:pos x="586" y="321"/>
                </a:cxn>
                <a:cxn ang="0">
                  <a:pos x="606" y="309"/>
                </a:cxn>
                <a:cxn ang="0">
                  <a:pos x="627" y="285"/>
                </a:cxn>
                <a:cxn ang="0">
                  <a:pos x="674" y="195"/>
                </a:cxn>
                <a:cxn ang="0">
                  <a:pos x="695" y="104"/>
                </a:cxn>
                <a:cxn ang="0">
                  <a:pos x="687" y="0"/>
                </a:cxn>
                <a:cxn ang="0">
                  <a:pos x="787" y="20"/>
                </a:cxn>
                <a:cxn ang="0">
                  <a:pos x="780" y="84"/>
                </a:cxn>
                <a:cxn ang="0">
                  <a:pos x="766" y="143"/>
                </a:cxn>
                <a:cxn ang="0">
                  <a:pos x="763" y="179"/>
                </a:cxn>
                <a:cxn ang="0">
                  <a:pos x="748" y="219"/>
                </a:cxn>
                <a:cxn ang="0">
                  <a:pos x="727" y="253"/>
                </a:cxn>
                <a:cxn ang="0">
                  <a:pos x="712" y="301"/>
                </a:cxn>
                <a:cxn ang="0">
                  <a:pos x="687" y="337"/>
                </a:cxn>
                <a:cxn ang="0">
                  <a:pos x="674" y="353"/>
                </a:cxn>
                <a:cxn ang="0">
                  <a:pos x="659" y="376"/>
                </a:cxn>
                <a:cxn ang="0">
                  <a:pos x="646" y="392"/>
                </a:cxn>
                <a:cxn ang="0">
                  <a:pos x="631" y="404"/>
                </a:cxn>
                <a:cxn ang="0">
                  <a:pos x="614" y="420"/>
                </a:cxn>
                <a:cxn ang="0">
                  <a:pos x="591" y="436"/>
                </a:cxn>
                <a:cxn ang="0">
                  <a:pos x="571" y="444"/>
                </a:cxn>
                <a:cxn ang="0">
                  <a:pos x="554" y="460"/>
                </a:cxn>
                <a:cxn ang="0">
                  <a:pos x="510" y="472"/>
                </a:cxn>
                <a:cxn ang="0">
                  <a:pos x="426" y="488"/>
                </a:cxn>
                <a:cxn ang="0">
                  <a:pos x="358" y="496"/>
                </a:cxn>
                <a:cxn ang="0">
                  <a:pos x="277" y="488"/>
                </a:cxn>
                <a:cxn ang="0">
                  <a:pos x="241" y="472"/>
                </a:cxn>
                <a:cxn ang="0">
                  <a:pos x="233" y="460"/>
                </a:cxn>
                <a:cxn ang="0">
                  <a:pos x="241" y="428"/>
                </a:cxn>
                <a:cxn ang="0">
                  <a:pos x="301" y="428"/>
                </a:cxn>
                <a:cxn ang="0">
                  <a:pos x="262" y="361"/>
                </a:cxn>
                <a:cxn ang="0">
                  <a:pos x="249" y="345"/>
                </a:cxn>
                <a:cxn ang="0">
                  <a:pos x="233" y="329"/>
                </a:cxn>
                <a:cxn ang="0">
                  <a:pos x="220" y="317"/>
                </a:cxn>
                <a:cxn ang="0">
                  <a:pos x="201" y="293"/>
                </a:cxn>
                <a:cxn ang="0">
                  <a:pos x="181" y="277"/>
                </a:cxn>
                <a:cxn ang="0">
                  <a:pos x="160" y="261"/>
                </a:cxn>
                <a:cxn ang="0">
                  <a:pos x="141" y="247"/>
                </a:cxn>
                <a:cxn ang="0">
                  <a:pos x="113" y="235"/>
                </a:cxn>
                <a:cxn ang="0">
                  <a:pos x="92" y="219"/>
                </a:cxn>
                <a:cxn ang="0">
                  <a:pos x="68" y="203"/>
                </a:cxn>
                <a:cxn ang="0">
                  <a:pos x="32" y="187"/>
                </a:cxn>
                <a:cxn ang="0">
                  <a:pos x="0" y="179"/>
                </a:cxn>
                <a:cxn ang="0">
                  <a:pos x="53" y="151"/>
                </a:cxn>
                <a:cxn ang="0">
                  <a:pos x="121" y="179"/>
                </a:cxn>
                <a:cxn ang="0">
                  <a:pos x="121" y="179"/>
                </a:cxn>
              </a:cxnLst>
              <a:rect l="txL" t="txT" r="txR" b="txB"/>
              <a:pathLst>
                <a:path w="222" h="125">
                  <a:moveTo>
                    <a:pt x="34" y="45"/>
                  </a:moveTo>
                  <a:lnTo>
                    <a:pt x="42" y="49"/>
                  </a:lnTo>
                  <a:lnTo>
                    <a:pt x="51" y="55"/>
                  </a:lnTo>
                  <a:lnTo>
                    <a:pt x="57" y="59"/>
                  </a:lnTo>
                  <a:lnTo>
                    <a:pt x="62" y="62"/>
                  </a:lnTo>
                  <a:lnTo>
                    <a:pt x="68" y="66"/>
                  </a:lnTo>
                  <a:lnTo>
                    <a:pt x="74" y="70"/>
                  </a:lnTo>
                  <a:lnTo>
                    <a:pt x="80" y="76"/>
                  </a:lnTo>
                  <a:lnTo>
                    <a:pt x="83" y="81"/>
                  </a:lnTo>
                  <a:lnTo>
                    <a:pt x="102" y="106"/>
                  </a:lnTo>
                  <a:lnTo>
                    <a:pt x="129" y="99"/>
                  </a:lnTo>
                  <a:lnTo>
                    <a:pt x="142" y="95"/>
                  </a:lnTo>
                  <a:lnTo>
                    <a:pt x="154" y="89"/>
                  </a:lnTo>
                  <a:lnTo>
                    <a:pt x="159" y="85"/>
                  </a:lnTo>
                  <a:lnTo>
                    <a:pt x="165" y="81"/>
                  </a:lnTo>
                  <a:lnTo>
                    <a:pt x="171" y="78"/>
                  </a:lnTo>
                  <a:lnTo>
                    <a:pt x="177" y="72"/>
                  </a:lnTo>
                  <a:lnTo>
                    <a:pt x="190" y="49"/>
                  </a:lnTo>
                  <a:lnTo>
                    <a:pt x="196" y="26"/>
                  </a:lnTo>
                  <a:lnTo>
                    <a:pt x="194" y="0"/>
                  </a:lnTo>
                  <a:lnTo>
                    <a:pt x="222" y="5"/>
                  </a:lnTo>
                  <a:lnTo>
                    <a:pt x="220" y="21"/>
                  </a:lnTo>
                  <a:lnTo>
                    <a:pt x="216" y="36"/>
                  </a:lnTo>
                  <a:lnTo>
                    <a:pt x="215" y="45"/>
                  </a:lnTo>
                  <a:lnTo>
                    <a:pt x="211" y="55"/>
                  </a:lnTo>
                  <a:lnTo>
                    <a:pt x="205" y="64"/>
                  </a:lnTo>
                  <a:lnTo>
                    <a:pt x="201" y="76"/>
                  </a:lnTo>
                  <a:lnTo>
                    <a:pt x="194" y="85"/>
                  </a:lnTo>
                  <a:lnTo>
                    <a:pt x="190" y="89"/>
                  </a:lnTo>
                  <a:lnTo>
                    <a:pt x="186" y="95"/>
                  </a:lnTo>
                  <a:lnTo>
                    <a:pt x="182" y="99"/>
                  </a:lnTo>
                  <a:lnTo>
                    <a:pt x="178" y="102"/>
                  </a:lnTo>
                  <a:lnTo>
                    <a:pt x="173" y="106"/>
                  </a:lnTo>
                  <a:lnTo>
                    <a:pt x="167" y="110"/>
                  </a:lnTo>
                  <a:lnTo>
                    <a:pt x="161" y="112"/>
                  </a:lnTo>
                  <a:lnTo>
                    <a:pt x="156" y="116"/>
                  </a:lnTo>
                  <a:lnTo>
                    <a:pt x="144" y="119"/>
                  </a:lnTo>
                  <a:lnTo>
                    <a:pt x="120" y="123"/>
                  </a:lnTo>
                  <a:lnTo>
                    <a:pt x="101" y="125"/>
                  </a:lnTo>
                  <a:lnTo>
                    <a:pt x="78" y="123"/>
                  </a:lnTo>
                  <a:lnTo>
                    <a:pt x="68" y="119"/>
                  </a:lnTo>
                  <a:lnTo>
                    <a:pt x="66" y="116"/>
                  </a:lnTo>
                  <a:lnTo>
                    <a:pt x="68" y="108"/>
                  </a:lnTo>
                  <a:lnTo>
                    <a:pt x="85" y="108"/>
                  </a:lnTo>
                  <a:lnTo>
                    <a:pt x="74" y="91"/>
                  </a:lnTo>
                  <a:lnTo>
                    <a:pt x="70" y="87"/>
                  </a:lnTo>
                  <a:lnTo>
                    <a:pt x="66" y="83"/>
                  </a:lnTo>
                  <a:lnTo>
                    <a:pt x="62" y="80"/>
                  </a:lnTo>
                  <a:lnTo>
                    <a:pt x="57" y="74"/>
                  </a:lnTo>
                  <a:lnTo>
                    <a:pt x="51" y="70"/>
                  </a:lnTo>
                  <a:lnTo>
                    <a:pt x="45" y="66"/>
                  </a:lnTo>
                  <a:lnTo>
                    <a:pt x="40" y="62"/>
                  </a:lnTo>
                  <a:lnTo>
                    <a:pt x="32" y="59"/>
                  </a:lnTo>
                  <a:lnTo>
                    <a:pt x="26" y="55"/>
                  </a:lnTo>
                  <a:lnTo>
                    <a:pt x="19" y="51"/>
                  </a:lnTo>
                  <a:lnTo>
                    <a:pt x="9" y="47"/>
                  </a:lnTo>
                  <a:lnTo>
                    <a:pt x="0" y="45"/>
                  </a:lnTo>
                  <a:lnTo>
                    <a:pt x="15" y="38"/>
                  </a:lnTo>
                  <a:lnTo>
                    <a:pt x="34" y="45"/>
                  </a:lnTo>
                  <a:close/>
                </a:path>
              </a:pathLst>
            </a:custGeom>
            <a:solidFill>
              <a:srgbClr val="000000">
                <a:alpha val="100000"/>
              </a:srgbClr>
            </a:solidFill>
            <a:ln w="9525">
              <a:noFill/>
            </a:ln>
          </p:spPr>
          <p:txBody>
            <a:bodyPr/>
            <a:p>
              <a:endParaRPr lang="zh-CN" altLang="en-US"/>
            </a:p>
          </p:txBody>
        </p:sp>
        <p:sp>
          <p:nvSpPr>
            <p:cNvPr id="84101" name="Freeform 168"/>
            <p:cNvSpPr/>
            <p:nvPr/>
          </p:nvSpPr>
          <p:spPr>
            <a:xfrm>
              <a:off x="4592" y="5306"/>
              <a:ext cx="295" cy="229"/>
            </a:xfrm>
            <a:custGeom>
              <a:avLst/>
              <a:gdLst>
                <a:gd name="txL" fmla="*/ 0 w 158"/>
                <a:gd name="txT" fmla="*/ 0 h 116"/>
                <a:gd name="txR" fmla="*/ 158 w 158"/>
                <a:gd name="txB" fmla="*/ 116 h 116"/>
              </a:gdLst>
              <a:ahLst/>
              <a:cxnLst>
                <a:cxn ang="0">
                  <a:pos x="377" y="0"/>
                </a:cxn>
                <a:cxn ang="0">
                  <a:pos x="338" y="24"/>
                </a:cxn>
                <a:cxn ang="0">
                  <a:pos x="317" y="32"/>
                </a:cxn>
                <a:cxn ang="0">
                  <a:pos x="301" y="55"/>
                </a:cxn>
                <a:cxn ang="0">
                  <a:pos x="273" y="71"/>
                </a:cxn>
                <a:cxn ang="0">
                  <a:pos x="245" y="97"/>
                </a:cxn>
                <a:cxn ang="0">
                  <a:pos x="233" y="113"/>
                </a:cxn>
                <a:cxn ang="0">
                  <a:pos x="220" y="128"/>
                </a:cxn>
                <a:cxn ang="0">
                  <a:pos x="198" y="144"/>
                </a:cxn>
                <a:cxn ang="0">
                  <a:pos x="185" y="156"/>
                </a:cxn>
                <a:cxn ang="0">
                  <a:pos x="174" y="172"/>
                </a:cxn>
                <a:cxn ang="0">
                  <a:pos x="153" y="195"/>
                </a:cxn>
                <a:cxn ang="0">
                  <a:pos x="140" y="219"/>
                </a:cxn>
                <a:cxn ang="0">
                  <a:pos x="125" y="237"/>
                </a:cxn>
                <a:cxn ang="0">
                  <a:pos x="108" y="261"/>
                </a:cxn>
                <a:cxn ang="0">
                  <a:pos x="93" y="284"/>
                </a:cxn>
                <a:cxn ang="0">
                  <a:pos x="60" y="336"/>
                </a:cxn>
                <a:cxn ang="0">
                  <a:pos x="35" y="385"/>
                </a:cxn>
                <a:cxn ang="0">
                  <a:pos x="0" y="452"/>
                </a:cxn>
                <a:cxn ang="0">
                  <a:pos x="13" y="440"/>
                </a:cxn>
                <a:cxn ang="0">
                  <a:pos x="35" y="417"/>
                </a:cxn>
                <a:cxn ang="0">
                  <a:pos x="41" y="409"/>
                </a:cxn>
                <a:cxn ang="0">
                  <a:pos x="52" y="393"/>
                </a:cxn>
                <a:cxn ang="0">
                  <a:pos x="65" y="377"/>
                </a:cxn>
                <a:cxn ang="0">
                  <a:pos x="80" y="367"/>
                </a:cxn>
                <a:cxn ang="0">
                  <a:pos x="93" y="351"/>
                </a:cxn>
                <a:cxn ang="0">
                  <a:pos x="108" y="336"/>
                </a:cxn>
                <a:cxn ang="0">
                  <a:pos x="125" y="320"/>
                </a:cxn>
                <a:cxn ang="0">
                  <a:pos x="140" y="296"/>
                </a:cxn>
                <a:cxn ang="0">
                  <a:pos x="161" y="284"/>
                </a:cxn>
                <a:cxn ang="0">
                  <a:pos x="177" y="268"/>
                </a:cxn>
                <a:cxn ang="0">
                  <a:pos x="198" y="245"/>
                </a:cxn>
                <a:cxn ang="0">
                  <a:pos x="220" y="229"/>
                </a:cxn>
                <a:cxn ang="0">
                  <a:pos x="241" y="211"/>
                </a:cxn>
                <a:cxn ang="0">
                  <a:pos x="258" y="195"/>
                </a:cxn>
                <a:cxn ang="0">
                  <a:pos x="278" y="180"/>
                </a:cxn>
                <a:cxn ang="0">
                  <a:pos x="306" y="156"/>
                </a:cxn>
                <a:cxn ang="0">
                  <a:pos x="325" y="144"/>
                </a:cxn>
                <a:cxn ang="0">
                  <a:pos x="345" y="128"/>
                </a:cxn>
                <a:cxn ang="0">
                  <a:pos x="373" y="113"/>
                </a:cxn>
                <a:cxn ang="0">
                  <a:pos x="390" y="105"/>
                </a:cxn>
                <a:cxn ang="0">
                  <a:pos x="418" y="89"/>
                </a:cxn>
                <a:cxn ang="0">
                  <a:pos x="439" y="81"/>
                </a:cxn>
                <a:cxn ang="0">
                  <a:pos x="485" y="63"/>
                </a:cxn>
                <a:cxn ang="0">
                  <a:pos x="523" y="55"/>
                </a:cxn>
                <a:cxn ang="0">
                  <a:pos x="551" y="47"/>
                </a:cxn>
                <a:cxn ang="0">
                  <a:pos x="551" y="39"/>
                </a:cxn>
                <a:cxn ang="0">
                  <a:pos x="523" y="32"/>
                </a:cxn>
                <a:cxn ang="0">
                  <a:pos x="491" y="24"/>
                </a:cxn>
                <a:cxn ang="0">
                  <a:pos x="411" y="0"/>
                </a:cxn>
                <a:cxn ang="0">
                  <a:pos x="377" y="0"/>
                </a:cxn>
                <a:cxn ang="0">
                  <a:pos x="377" y="0"/>
                </a:cxn>
              </a:cxnLst>
              <a:rect l="txL" t="txT" r="txR" b="txB"/>
              <a:pathLst>
                <a:path w="158" h="116">
                  <a:moveTo>
                    <a:pt x="108" y="0"/>
                  </a:moveTo>
                  <a:lnTo>
                    <a:pt x="97" y="6"/>
                  </a:lnTo>
                  <a:lnTo>
                    <a:pt x="91" y="8"/>
                  </a:lnTo>
                  <a:lnTo>
                    <a:pt x="86" y="14"/>
                  </a:lnTo>
                  <a:lnTo>
                    <a:pt x="78" y="18"/>
                  </a:lnTo>
                  <a:lnTo>
                    <a:pt x="70" y="25"/>
                  </a:lnTo>
                  <a:lnTo>
                    <a:pt x="67" y="29"/>
                  </a:lnTo>
                  <a:lnTo>
                    <a:pt x="63" y="33"/>
                  </a:lnTo>
                  <a:lnTo>
                    <a:pt x="57" y="37"/>
                  </a:lnTo>
                  <a:lnTo>
                    <a:pt x="53" y="40"/>
                  </a:lnTo>
                  <a:lnTo>
                    <a:pt x="50" y="44"/>
                  </a:lnTo>
                  <a:lnTo>
                    <a:pt x="44" y="50"/>
                  </a:lnTo>
                  <a:lnTo>
                    <a:pt x="40" y="56"/>
                  </a:lnTo>
                  <a:lnTo>
                    <a:pt x="36" y="61"/>
                  </a:lnTo>
                  <a:lnTo>
                    <a:pt x="31" y="67"/>
                  </a:lnTo>
                  <a:lnTo>
                    <a:pt x="27" y="73"/>
                  </a:lnTo>
                  <a:lnTo>
                    <a:pt x="17" y="86"/>
                  </a:lnTo>
                  <a:lnTo>
                    <a:pt x="10" y="99"/>
                  </a:lnTo>
                  <a:lnTo>
                    <a:pt x="0" y="116"/>
                  </a:lnTo>
                  <a:lnTo>
                    <a:pt x="4" y="113"/>
                  </a:lnTo>
                  <a:lnTo>
                    <a:pt x="10" y="107"/>
                  </a:lnTo>
                  <a:lnTo>
                    <a:pt x="12" y="105"/>
                  </a:lnTo>
                  <a:lnTo>
                    <a:pt x="15" y="101"/>
                  </a:lnTo>
                  <a:lnTo>
                    <a:pt x="19" y="97"/>
                  </a:lnTo>
                  <a:lnTo>
                    <a:pt x="23" y="94"/>
                  </a:lnTo>
                  <a:lnTo>
                    <a:pt x="27" y="90"/>
                  </a:lnTo>
                  <a:lnTo>
                    <a:pt x="31" y="86"/>
                  </a:lnTo>
                  <a:lnTo>
                    <a:pt x="36" y="82"/>
                  </a:lnTo>
                  <a:lnTo>
                    <a:pt x="40" y="76"/>
                  </a:lnTo>
                  <a:lnTo>
                    <a:pt x="46" y="73"/>
                  </a:lnTo>
                  <a:lnTo>
                    <a:pt x="51" y="69"/>
                  </a:lnTo>
                  <a:lnTo>
                    <a:pt x="57" y="63"/>
                  </a:lnTo>
                  <a:lnTo>
                    <a:pt x="63" y="59"/>
                  </a:lnTo>
                  <a:lnTo>
                    <a:pt x="69" y="54"/>
                  </a:lnTo>
                  <a:lnTo>
                    <a:pt x="74" y="50"/>
                  </a:lnTo>
                  <a:lnTo>
                    <a:pt x="80" y="46"/>
                  </a:lnTo>
                  <a:lnTo>
                    <a:pt x="88" y="40"/>
                  </a:lnTo>
                  <a:lnTo>
                    <a:pt x="93" y="37"/>
                  </a:lnTo>
                  <a:lnTo>
                    <a:pt x="99" y="33"/>
                  </a:lnTo>
                  <a:lnTo>
                    <a:pt x="107" y="29"/>
                  </a:lnTo>
                  <a:lnTo>
                    <a:pt x="112" y="27"/>
                  </a:lnTo>
                  <a:lnTo>
                    <a:pt x="120" y="23"/>
                  </a:lnTo>
                  <a:lnTo>
                    <a:pt x="126" y="21"/>
                  </a:lnTo>
                  <a:lnTo>
                    <a:pt x="139" y="16"/>
                  </a:lnTo>
                  <a:lnTo>
                    <a:pt x="150" y="14"/>
                  </a:lnTo>
                  <a:lnTo>
                    <a:pt x="158" y="12"/>
                  </a:lnTo>
                  <a:lnTo>
                    <a:pt x="158" y="10"/>
                  </a:lnTo>
                  <a:lnTo>
                    <a:pt x="150" y="8"/>
                  </a:lnTo>
                  <a:lnTo>
                    <a:pt x="141" y="6"/>
                  </a:lnTo>
                  <a:lnTo>
                    <a:pt x="118" y="0"/>
                  </a:lnTo>
                  <a:lnTo>
                    <a:pt x="108" y="0"/>
                  </a:lnTo>
                  <a:close/>
                </a:path>
              </a:pathLst>
            </a:custGeom>
            <a:solidFill>
              <a:srgbClr val="000000">
                <a:alpha val="100000"/>
              </a:srgbClr>
            </a:solidFill>
            <a:ln w="9525">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393667"/>
                                        </p:tgtEl>
                                        <p:attrNameLst>
                                          <p:attrName>ppt_x</p:attrName>
                                          <p:attrName>ppt_y</p:attrName>
                                        </p:attrNameLst>
                                      </p:cBhvr>
                                    </p:animMotion>
                                    <p:animRot by="1500000">
                                      <p:cBhvr>
                                        <p:cTn id="7" dur="125" fill="hold">
                                          <p:stCondLst>
                                            <p:cond delay="0"/>
                                          </p:stCondLst>
                                        </p:cTn>
                                        <p:tgtEl>
                                          <p:spTgt spid="1393667"/>
                                        </p:tgtEl>
                                        <p:attrNameLst>
                                          <p:attrName>r</p:attrName>
                                        </p:attrNameLst>
                                      </p:cBhvr>
                                    </p:animRot>
                                    <p:animRot by="-1500000">
                                      <p:cBhvr>
                                        <p:cTn id="8" dur="125" fill="hold">
                                          <p:stCondLst>
                                            <p:cond delay="125"/>
                                          </p:stCondLst>
                                        </p:cTn>
                                        <p:tgtEl>
                                          <p:spTgt spid="1393667"/>
                                        </p:tgtEl>
                                        <p:attrNameLst>
                                          <p:attrName>r</p:attrName>
                                        </p:attrNameLst>
                                      </p:cBhvr>
                                    </p:animRot>
                                    <p:animRot by="-1500000">
                                      <p:cBhvr>
                                        <p:cTn id="9" dur="125" fill="hold">
                                          <p:stCondLst>
                                            <p:cond delay="250"/>
                                          </p:stCondLst>
                                        </p:cTn>
                                        <p:tgtEl>
                                          <p:spTgt spid="1393667"/>
                                        </p:tgtEl>
                                        <p:attrNameLst>
                                          <p:attrName>r</p:attrName>
                                        </p:attrNameLst>
                                      </p:cBhvr>
                                    </p:animRot>
                                    <p:animRot by="1500000">
                                      <p:cBhvr>
                                        <p:cTn id="10" dur="125" fill="hold">
                                          <p:stCondLst>
                                            <p:cond delay="375"/>
                                          </p:stCondLst>
                                        </p:cTn>
                                        <p:tgtEl>
                                          <p:spTgt spid="139366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cBhvr>
                                        <p:cTn id="14" dur="250" accel="50000" decel="50000" autoRev="1" fill="hold">
                                          <p:stCondLst>
                                            <p:cond delay="0"/>
                                          </p:stCondLst>
                                        </p:cTn>
                                        <p:tgtEl>
                                          <p:spTgt spid="1393667"/>
                                        </p:tgtEl>
                                        <p:attrNameLst>
                                          <p:attrName>ppt_x</p:attrName>
                                          <p:attrName>ppt_y</p:attrName>
                                        </p:attrNameLst>
                                      </p:cBhvr>
                                    </p:animMotion>
                                    <p:animRot by="1500000">
                                      <p:cBhvr>
                                        <p:cTn id="15" dur="125" fill="hold">
                                          <p:stCondLst>
                                            <p:cond delay="0"/>
                                          </p:stCondLst>
                                        </p:cTn>
                                        <p:tgtEl>
                                          <p:spTgt spid="1393667"/>
                                        </p:tgtEl>
                                        <p:attrNameLst>
                                          <p:attrName>r</p:attrName>
                                        </p:attrNameLst>
                                      </p:cBhvr>
                                    </p:animRot>
                                    <p:animRot by="-1500000">
                                      <p:cBhvr>
                                        <p:cTn id="16" dur="125" fill="hold">
                                          <p:stCondLst>
                                            <p:cond delay="125"/>
                                          </p:stCondLst>
                                        </p:cTn>
                                        <p:tgtEl>
                                          <p:spTgt spid="1393667"/>
                                        </p:tgtEl>
                                        <p:attrNameLst>
                                          <p:attrName>r</p:attrName>
                                        </p:attrNameLst>
                                      </p:cBhvr>
                                    </p:animRot>
                                    <p:animRot by="-1500000">
                                      <p:cBhvr>
                                        <p:cTn id="17" dur="125" fill="hold">
                                          <p:stCondLst>
                                            <p:cond delay="250"/>
                                          </p:stCondLst>
                                        </p:cTn>
                                        <p:tgtEl>
                                          <p:spTgt spid="1393667"/>
                                        </p:tgtEl>
                                        <p:attrNameLst>
                                          <p:attrName>r</p:attrName>
                                        </p:attrNameLst>
                                      </p:cBhvr>
                                    </p:animRot>
                                    <p:animRot by="1500000">
                                      <p:cBhvr>
                                        <p:cTn id="18" dur="125" fill="hold">
                                          <p:stCondLst>
                                            <p:cond delay="375"/>
                                          </p:stCondLst>
                                        </p:cTn>
                                        <p:tgtEl>
                                          <p:spTgt spid="13936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67" grpId="0"/>
      <p:bldP spid="1393667"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3.1.4</a:t>
            </a:r>
            <a:r>
              <a:rPr lang="zh-CN" altLang="en-US" dirty="0">
                <a:ea typeface="宋体" panose="02010600030101010101" pitchFamily="2" charset="-122"/>
              </a:rPr>
              <a:t>危险源辨识、风险评价方法的选择 </a:t>
            </a:r>
            <a:endParaRPr lang="en-US" altLang="zh-CN" dirty="0">
              <a:ea typeface="宋体" panose="02010600030101010101" pitchFamily="2" charset="-122"/>
            </a:endParaRPr>
          </a:p>
        </p:txBody>
      </p:sp>
      <p:sp>
        <p:nvSpPr>
          <p:cNvPr id="84995"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84996"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84997" name="Text Box 5"/>
          <p:cNvSpPr txBox="1"/>
          <p:nvPr/>
        </p:nvSpPr>
        <p:spPr>
          <a:xfrm>
            <a:off x="1116013" y="3552825"/>
            <a:ext cx="2376487" cy="2162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b="1" dirty="0">
                <a:solidFill>
                  <a:srgbClr val="000000"/>
                </a:solidFill>
                <a:ea typeface="宋体" panose="02010600030101010101" pitchFamily="2" charset="-122"/>
              </a:rPr>
              <a:t>1.</a:t>
            </a:r>
            <a:r>
              <a:rPr lang="zh-CN" altLang="en-US" sz="2400" b="1" dirty="0">
                <a:solidFill>
                  <a:srgbClr val="000000"/>
                </a:solidFill>
                <a:ea typeface="宋体" panose="02010600030101010101" pitchFamily="2" charset="-122"/>
              </a:rPr>
              <a:t>作业活动简单、风险水平低</a:t>
            </a:r>
            <a:endParaRPr lang="zh-CN" altLang="en-US" sz="2400" b="1" dirty="0">
              <a:solidFill>
                <a:srgbClr val="000000"/>
              </a:solidFill>
              <a:ea typeface="宋体" panose="02010600030101010101" pitchFamily="2" charset="-122"/>
            </a:endParaRPr>
          </a:p>
          <a:p>
            <a:pPr marL="0" lvl="0" indent="0">
              <a:spcBef>
                <a:spcPct val="0"/>
              </a:spcBef>
              <a:buClrTx/>
              <a:buFontTx/>
              <a:buNone/>
            </a:pPr>
            <a:endParaRPr lang="zh-CN" altLang="en-US" sz="2400" b="1" dirty="0">
              <a:solidFill>
                <a:srgbClr val="000000"/>
              </a:solidFill>
              <a:ea typeface="宋体" panose="02010600030101010101" pitchFamily="2" charset="-122"/>
            </a:endParaRPr>
          </a:p>
          <a:p>
            <a:pPr marL="0" lvl="0" indent="0">
              <a:spcBef>
                <a:spcPct val="0"/>
              </a:spcBef>
              <a:buClrTx/>
              <a:buFontTx/>
              <a:buNone/>
            </a:pPr>
            <a:endParaRPr lang="zh-CN" altLang="en-US" sz="2400" b="1" dirty="0">
              <a:solidFill>
                <a:srgbClr val="000000"/>
              </a:solidFill>
              <a:ea typeface="宋体" panose="02010600030101010101" pitchFamily="2" charset="-122"/>
            </a:endParaRPr>
          </a:p>
          <a:p>
            <a:pPr marL="0" lvl="0" indent="0">
              <a:spcBef>
                <a:spcPct val="0"/>
              </a:spcBef>
              <a:buClrTx/>
              <a:buFontTx/>
              <a:buNone/>
            </a:pPr>
            <a:r>
              <a:rPr lang="zh-CN" altLang="en-US" sz="2000" b="1" dirty="0">
                <a:solidFill>
                  <a:srgbClr val="000000"/>
                </a:solidFill>
                <a:ea typeface="宋体" panose="02010600030101010101" pitchFamily="2" charset="-122"/>
              </a:rPr>
              <a:t>安全检查表 访谈 工作任务分析</a:t>
            </a:r>
            <a:endParaRPr lang="zh-CN" altLang="en-US" sz="2000" dirty="0">
              <a:solidFill>
                <a:srgbClr val="000000"/>
              </a:solidFill>
              <a:ea typeface="宋体" panose="02010600030101010101" pitchFamily="2" charset="-122"/>
            </a:endParaRPr>
          </a:p>
        </p:txBody>
      </p:sp>
      <p:sp>
        <p:nvSpPr>
          <p:cNvPr id="283654"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4999"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83656"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85001" name="Group 9"/>
          <p:cNvGrpSpPr/>
          <p:nvPr/>
        </p:nvGrpSpPr>
        <p:grpSpPr>
          <a:xfrm>
            <a:off x="3048000" y="1628775"/>
            <a:ext cx="2998788" cy="1601788"/>
            <a:chOff x="1997" y="1314"/>
            <a:chExt cx="1889" cy="1009"/>
          </a:xfrm>
        </p:grpSpPr>
        <p:grpSp>
          <p:nvGrpSpPr>
            <p:cNvPr id="85004" name="Group 10"/>
            <p:cNvGrpSpPr/>
            <p:nvPr/>
          </p:nvGrpSpPr>
          <p:grpSpPr>
            <a:xfrm>
              <a:off x="1997" y="1404"/>
              <a:ext cx="1889" cy="919"/>
              <a:chOff x="1973" y="1027"/>
              <a:chExt cx="1926" cy="937"/>
            </a:xfrm>
          </p:grpSpPr>
          <p:sp>
            <p:nvSpPr>
              <p:cNvPr id="283659"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0"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83661"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2"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3"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4"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83665" name="Text Box 17"/>
          <p:cNvSpPr txBox="1"/>
          <p:nvPr/>
        </p:nvSpPr>
        <p:spPr>
          <a:xfrm>
            <a:off x="1550988" y="1925638"/>
            <a:ext cx="5899150"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zh-CN" altLang="en-US" sz="2800" b="1" dirty="0">
                <a:solidFill>
                  <a:srgbClr val="FF00FF"/>
                </a:solidFill>
                <a:ea typeface="宋体" panose="02010600030101010101" pitchFamily="2" charset="-122"/>
              </a:rPr>
              <a:t>危险源源辨识、风险评价方法的选择</a:t>
            </a:r>
            <a:endParaRPr lang="zh-CN" altLang="en-US" sz="2800" b="1" dirty="0">
              <a:solidFill>
                <a:srgbClr val="FF00FF"/>
              </a:solidFill>
              <a:ea typeface="宋体" panose="02010600030101010101" pitchFamily="2" charset="-122"/>
            </a:endParaRPr>
          </a:p>
        </p:txBody>
      </p:sp>
      <p:sp>
        <p:nvSpPr>
          <p:cNvPr id="85003" name="Text Box 18"/>
          <p:cNvSpPr txBox="1"/>
          <p:nvPr/>
        </p:nvSpPr>
        <p:spPr>
          <a:xfrm>
            <a:off x="5651500" y="3500438"/>
            <a:ext cx="2452688" cy="24717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作业复杂，风险水平高</a:t>
            </a:r>
            <a:endParaRPr lang="zh-CN" altLang="en-US" sz="2800" b="1" dirty="0">
              <a:solidFill>
                <a:srgbClr val="000000"/>
              </a:solidFill>
              <a:ea typeface="宋体" panose="02010600030101010101" pitchFamily="2" charset="-122"/>
            </a:endParaRPr>
          </a:p>
          <a:p>
            <a:pPr marL="0" lvl="0" indent="0">
              <a:spcBef>
                <a:spcPct val="0"/>
              </a:spcBef>
              <a:buClrTx/>
              <a:buFontTx/>
              <a:buNone/>
            </a:pPr>
            <a:endParaRPr lang="zh-CN" altLang="en-US" sz="2800" b="1" dirty="0">
              <a:solidFill>
                <a:srgbClr val="000000"/>
              </a:solidFill>
              <a:ea typeface="宋体" panose="02010600030101010101" pitchFamily="2" charset="-122"/>
            </a:endParaRPr>
          </a:p>
          <a:p>
            <a:pPr marL="0" lvl="0" indent="0">
              <a:spcBef>
                <a:spcPct val="0"/>
              </a:spcBef>
              <a:buClrTx/>
              <a:buFontTx/>
              <a:buNone/>
            </a:pPr>
            <a:r>
              <a:rPr lang="zh-CN" altLang="en-US" sz="1800" dirty="0">
                <a:solidFill>
                  <a:srgbClr val="08122A"/>
                </a:solidFill>
                <a:ea typeface="宋体" panose="02010600030101010101" pitchFamily="2" charset="-122"/>
              </a:rPr>
              <a:t>安全检查表、故障类型影响分析、矩阵法、作业条件危险性评价法、事故树 </a:t>
            </a:r>
            <a:endParaRPr lang="zh-CN" altLang="en-US" sz="18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36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1000" fill="hold"/>
                                        <p:tgtEl>
                                          <p:spTgt spid="2836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6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3.1.5</a:t>
            </a:r>
            <a:r>
              <a:rPr lang="zh-CN" altLang="en-US" dirty="0">
                <a:ea typeface="宋体" panose="02010600030101010101" pitchFamily="2" charset="-122"/>
              </a:rPr>
              <a:t>危险源辨识、风险评价实施</a:t>
            </a:r>
            <a:endParaRPr lang="en-US" altLang="zh-CN" dirty="0">
              <a:ea typeface="宋体" panose="02010600030101010101" pitchFamily="2" charset="-122"/>
            </a:endParaRPr>
          </a:p>
        </p:txBody>
      </p:sp>
      <p:sp>
        <p:nvSpPr>
          <p:cNvPr id="86019" name="Freeform 3"/>
          <p:cNvSpPr/>
          <p:nvPr/>
        </p:nvSpPr>
        <p:spPr>
          <a:xfrm>
            <a:off x="2538413" y="3148013"/>
            <a:ext cx="1900237" cy="1376362"/>
          </a:xfrm>
          <a:custGeom>
            <a:avLst/>
            <a:gdLst/>
            <a:ahLst/>
            <a:cxnLst>
              <a:cxn ang="0">
                <a:pos x="0" y="0"/>
              </a:cxn>
              <a:cxn ang="0">
                <a:pos x="2147483646" y="1352053170"/>
              </a:cxn>
              <a:cxn ang="0">
                <a:pos x="2147483646" y="1352053170"/>
              </a:cxn>
              <a:cxn ang="0">
                <a:pos x="2147483646" y="1666639850"/>
              </a:cxn>
              <a:cxn ang="0">
                <a:pos x="2147483646" y="2147483646"/>
              </a:cxn>
              <a:cxn ang="0">
                <a:pos x="2147483646" y="2147483646"/>
              </a:cxn>
              <a:cxn ang="0">
                <a:pos x="2147483646" y="2147483646"/>
              </a:cxn>
              <a:cxn ang="0">
                <a:pos x="2147483646" y="2147483646"/>
              </a:cxn>
              <a:cxn ang="0">
                <a:pos x="2147483646" y="2147483646"/>
              </a:cxn>
              <a:cxn ang="0">
                <a:pos x="2147483646" y="1512691691"/>
              </a:cxn>
              <a:cxn ang="0">
                <a:pos x="2147483646" y="1003999162"/>
              </a:cxn>
              <a:cxn ang="0">
                <a:pos x="2147483646" y="997306213"/>
              </a:cxn>
              <a:cxn ang="0">
                <a:pos x="46120173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sp>
        <p:nvSpPr>
          <p:cNvPr id="86020" name="Freeform 4"/>
          <p:cNvSpPr/>
          <p:nvPr/>
        </p:nvSpPr>
        <p:spPr>
          <a:xfrm>
            <a:off x="4457700" y="3082925"/>
            <a:ext cx="366713" cy="1562100"/>
          </a:xfrm>
          <a:custGeom>
            <a:avLst/>
            <a:gdLst/>
            <a:ahLst/>
            <a:cxnLst>
              <a:cxn ang="0">
                <a:pos x="246761694" y="6688064"/>
              </a:cxn>
              <a:cxn ang="0">
                <a:pos x="300115853" y="2147483646"/>
              </a:cxn>
              <a:cxn ang="0">
                <a:pos x="0" y="2147483646"/>
              </a:cxn>
              <a:cxn ang="0">
                <a:pos x="480184849" y="2147483646"/>
              </a:cxn>
              <a:cxn ang="0">
                <a:pos x="947031158" y="2147483646"/>
              </a:cxn>
              <a:cxn ang="0">
                <a:pos x="666924405" y="2147483646"/>
              </a:cxn>
              <a:cxn ang="0">
                <a:pos x="660253844" y="0"/>
              </a:cxn>
              <a:cxn ang="0">
                <a:pos x="246761694" y="6688064"/>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sp>
        <p:nvSpPr>
          <p:cNvPr id="86021" name="Freeform 5"/>
          <p:cNvSpPr/>
          <p:nvPr/>
        </p:nvSpPr>
        <p:spPr>
          <a:xfrm flipH="1">
            <a:off x="4857750" y="3148013"/>
            <a:ext cx="1900238" cy="1376362"/>
          </a:xfrm>
          <a:custGeom>
            <a:avLst/>
            <a:gdLst/>
            <a:ahLst/>
            <a:cxnLst>
              <a:cxn ang="0">
                <a:pos x="0" y="0"/>
              </a:cxn>
              <a:cxn ang="0">
                <a:pos x="2147483646" y="1352053170"/>
              </a:cxn>
              <a:cxn ang="0">
                <a:pos x="2147483646" y="1352053170"/>
              </a:cxn>
              <a:cxn ang="0">
                <a:pos x="2147483646" y="1666639850"/>
              </a:cxn>
              <a:cxn ang="0">
                <a:pos x="2147483646" y="2147483646"/>
              </a:cxn>
              <a:cxn ang="0">
                <a:pos x="2147483646" y="2147483646"/>
              </a:cxn>
              <a:cxn ang="0">
                <a:pos x="2147483646" y="2147483646"/>
              </a:cxn>
              <a:cxn ang="0">
                <a:pos x="2147483646" y="2147483646"/>
              </a:cxn>
              <a:cxn ang="0">
                <a:pos x="2147483646" y="2147483646"/>
              </a:cxn>
              <a:cxn ang="0">
                <a:pos x="2147483646" y="1512691691"/>
              </a:cxn>
              <a:cxn ang="0">
                <a:pos x="2147483646" y="1003999162"/>
              </a:cxn>
              <a:cxn ang="0">
                <a:pos x="2147483646" y="997306213"/>
              </a:cxn>
              <a:cxn ang="0">
                <a:pos x="461201982"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grpSp>
        <p:nvGrpSpPr>
          <p:cNvPr id="86022" name="Group 6"/>
          <p:cNvGrpSpPr/>
          <p:nvPr/>
        </p:nvGrpSpPr>
        <p:grpSpPr>
          <a:xfrm>
            <a:off x="2176463" y="1949450"/>
            <a:ext cx="1362075" cy="1322388"/>
            <a:chOff x="4320" y="1152"/>
            <a:chExt cx="414" cy="402"/>
          </a:xfrm>
        </p:grpSpPr>
        <p:sp>
          <p:nvSpPr>
            <p:cNvPr id="28467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0" name="Freeform 8"/>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86023" name="Rectangle 9"/>
          <p:cNvSpPr/>
          <p:nvPr/>
        </p:nvSpPr>
        <p:spPr>
          <a:xfrm>
            <a:off x="2241550" y="2205038"/>
            <a:ext cx="1304925" cy="823912"/>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评价</a:t>
            </a:r>
            <a:endParaRPr lang="zh-CN" altLang="en-US" sz="2000" b="1" dirty="0">
              <a:solidFill>
                <a:srgbClr val="08122A"/>
              </a:solidFill>
              <a:ea typeface="宋体" panose="02010600030101010101" pitchFamily="2" charset="-122"/>
            </a:endParaRPr>
          </a:p>
          <a:p>
            <a:pPr marL="0" lvl="0" indent="0" algn="ctr" eaLnBrk="1" hangingPunct="1">
              <a:spcBef>
                <a:spcPct val="0"/>
              </a:spcBef>
              <a:buClrTx/>
              <a:buFontTx/>
              <a:buNone/>
            </a:pPr>
            <a:r>
              <a:rPr lang="zh-CN" altLang="en-US" sz="2000" b="1" dirty="0">
                <a:solidFill>
                  <a:srgbClr val="08122A"/>
                </a:solidFill>
                <a:ea typeface="宋体" panose="02010600030101010101" pitchFamily="2" charset="-122"/>
              </a:rPr>
              <a:t>人员培训</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86024" name="Group 10"/>
          <p:cNvGrpSpPr/>
          <p:nvPr/>
        </p:nvGrpSpPr>
        <p:grpSpPr>
          <a:xfrm>
            <a:off x="3956050" y="1949450"/>
            <a:ext cx="1362075" cy="1322388"/>
            <a:chOff x="4320" y="1152"/>
            <a:chExt cx="414" cy="402"/>
          </a:xfrm>
        </p:grpSpPr>
        <p:sp>
          <p:nvSpPr>
            <p:cNvPr id="284683"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4" name="Freeform 12"/>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86025" name="Group 13"/>
          <p:cNvGrpSpPr/>
          <p:nvPr/>
        </p:nvGrpSpPr>
        <p:grpSpPr>
          <a:xfrm>
            <a:off x="5743575" y="1958975"/>
            <a:ext cx="1362075" cy="1322388"/>
            <a:chOff x="4320" y="1152"/>
            <a:chExt cx="414" cy="402"/>
          </a:xfrm>
        </p:grpSpPr>
        <p:sp>
          <p:nvSpPr>
            <p:cNvPr id="284686"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7"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86026" name="Rectangle 16"/>
          <p:cNvSpPr/>
          <p:nvPr/>
        </p:nvSpPr>
        <p:spPr>
          <a:xfrm>
            <a:off x="3975100" y="2205038"/>
            <a:ext cx="1304925" cy="823912"/>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制定</a:t>
            </a:r>
            <a:endParaRPr lang="zh-CN" altLang="en-US" sz="2000" b="1" dirty="0">
              <a:solidFill>
                <a:srgbClr val="08122A"/>
              </a:solidFill>
              <a:ea typeface="宋体" panose="02010600030101010101" pitchFamily="2" charset="-122"/>
            </a:endParaRPr>
          </a:p>
          <a:p>
            <a:pPr marL="0" lvl="0" indent="0" algn="ctr" eaLnBrk="1" hangingPunct="1">
              <a:spcBef>
                <a:spcPct val="0"/>
              </a:spcBef>
              <a:buClrTx/>
              <a:buFontTx/>
              <a:buNone/>
            </a:pPr>
            <a:r>
              <a:rPr lang="zh-CN" altLang="en-US" sz="2000" b="1" dirty="0">
                <a:solidFill>
                  <a:srgbClr val="08122A"/>
                </a:solidFill>
                <a:ea typeface="宋体" panose="02010600030101010101" pitchFamily="2" charset="-122"/>
              </a:rPr>
              <a:t>评价指南</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6027" name="Rectangle 17"/>
          <p:cNvSpPr/>
          <p:nvPr/>
        </p:nvSpPr>
        <p:spPr>
          <a:xfrm>
            <a:off x="5559425" y="2216150"/>
            <a:ext cx="1771650" cy="519113"/>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危险源辨识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86028" name="Group 18"/>
          <p:cNvGrpSpPr/>
          <p:nvPr/>
        </p:nvGrpSpPr>
        <p:grpSpPr>
          <a:xfrm>
            <a:off x="838200" y="4365625"/>
            <a:ext cx="7021513" cy="1936750"/>
            <a:chOff x="528" y="2736"/>
            <a:chExt cx="4423" cy="1220"/>
          </a:xfrm>
        </p:grpSpPr>
        <p:sp>
          <p:nvSpPr>
            <p:cNvPr id="86029" name="AutoShape 19"/>
            <p:cNvSpPr/>
            <p:nvPr/>
          </p:nvSpPr>
          <p:spPr>
            <a:xfrm>
              <a:off x="1456" y="2934"/>
              <a:ext cx="3495" cy="782"/>
            </a:xfrm>
            <a:prstGeom prst="roundRect">
              <a:avLst>
                <a:gd name="adj" fmla="val 16667"/>
              </a:avLst>
            </a:prstGeom>
            <a:solidFill>
              <a:schemeClr val="bg1"/>
            </a:solidFill>
            <a:ln w="57150"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6030" name="Rectangle 20"/>
            <p:cNvSpPr/>
            <p:nvPr/>
          </p:nvSpPr>
          <p:spPr>
            <a:xfrm>
              <a:off x="1783" y="3023"/>
              <a:ext cx="2961" cy="32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
                  <a:srgbClr val="D7181F"/>
                </a:buClr>
                <a:buNone/>
              </a:pPr>
              <a:r>
                <a:rPr lang="zh-CN" altLang="en-US" sz="2800" b="1" dirty="0">
                  <a:solidFill>
                    <a:srgbClr val="FF00FF"/>
                  </a:solidFill>
                  <a:ea typeface="宋体" panose="02010600030101010101" pitchFamily="2" charset="-122"/>
                </a:rPr>
                <a:t>危险源辨识、风险评价实施</a:t>
              </a:r>
              <a:endParaRPr lang="en-US" altLang="zh-CN" sz="2800" b="1" dirty="0">
                <a:solidFill>
                  <a:srgbClr val="FF00FF"/>
                </a:solidFill>
                <a:ea typeface="宋体" panose="02010600030101010101" pitchFamily="2" charset="-122"/>
              </a:endParaRPr>
            </a:p>
          </p:txBody>
        </p:sp>
        <p:pic>
          <p:nvPicPr>
            <p:cNvPr id="86031" name="Picture 21" descr="YG_circle001"/>
            <p:cNvPicPr>
              <a:picLocks noChangeAspect="1"/>
            </p:cNvPicPr>
            <p:nvPr/>
          </p:nvPicPr>
          <p:blipFill>
            <a:blip r:embed="rId1"/>
            <a:stretch>
              <a:fillRect/>
            </a:stretch>
          </p:blipFill>
          <p:spPr>
            <a:xfrm>
              <a:off x="528" y="2736"/>
              <a:ext cx="1220" cy="1220"/>
            </a:xfrm>
            <a:prstGeom prst="rect">
              <a:avLst/>
            </a:prstGeom>
            <a:noFill/>
            <a:ln w="9525">
              <a:noFill/>
            </a:ln>
          </p:spPr>
        </p:pic>
        <p:sp>
          <p:nvSpPr>
            <p:cNvPr id="86032" name="Text Box 22"/>
            <p:cNvSpPr txBox="1"/>
            <p:nvPr/>
          </p:nvSpPr>
          <p:spPr>
            <a:xfrm>
              <a:off x="722" y="3145"/>
              <a:ext cx="812" cy="2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en-US" altLang="zh-CN" sz="2000" b="1" dirty="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4674"/>
                                        </p:tgtEl>
                                        <p:attrNameLst>
                                          <p:attrName>fillcolor</p:attrName>
                                        </p:attrNameLst>
                                      </p:cBhvr>
                                      <p:to>
                                        <a:schemeClr val="accent2"/>
                                      </p:to>
                                    </p:animClr>
                                    <p:set>
                                      <p:cBhvr>
                                        <p:cTn id="7" dur="2000" fill="hold"/>
                                        <p:tgtEl>
                                          <p:spTgt spid="284674"/>
                                        </p:tgtEl>
                                        <p:attrNameLst>
                                          <p:attrName>fill.type</p:attrName>
                                        </p:attrNameLst>
                                      </p:cBhvr>
                                      <p:to>
                                        <p:strVal val="solid"/>
                                      </p:to>
                                    </p:set>
                                    <p:set>
                                      <p:cBhvr>
                                        <p:cTn id="8" dur="2000" fill="hold"/>
                                        <p:tgtEl>
                                          <p:spTgt spid="2846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253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2532" name="AutoShape 3"/>
          <p:cNvSpPr/>
          <p:nvPr/>
        </p:nvSpPr>
        <p:spPr>
          <a:xfrm>
            <a:off x="762000" y="1412875"/>
            <a:ext cx="2760663" cy="4079875"/>
          </a:xfrm>
          <a:prstGeom prst="rightArrow">
            <a:avLst>
              <a:gd name="adj1" fmla="val 62805"/>
              <a:gd name="adj2" fmla="val 32949"/>
            </a:avLst>
          </a:prstGeom>
          <a:solidFill>
            <a:srgbClr val="FFFFFF"/>
          </a:solidFill>
          <a:ln w="19050" cap="rnd" cmpd="sng">
            <a:solidFill>
              <a:schemeClr val="bg2"/>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22533" name="Text Box 4"/>
          <p:cNvSpPr txBox="1"/>
          <p:nvPr/>
        </p:nvSpPr>
        <p:spPr>
          <a:xfrm>
            <a:off x="971550" y="2924175"/>
            <a:ext cx="2262188"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20650" lvl="0" indent="-120650" eaLnBrk="1" hangingPunct="1">
              <a:spcBef>
                <a:spcPct val="0"/>
              </a:spcBef>
              <a:buClrTx/>
              <a:buFontTx/>
              <a:buNone/>
            </a:pPr>
            <a:r>
              <a:rPr lang="zh-CN" altLang="en-US" sz="2800" b="1" dirty="0">
                <a:latin typeface="Times New Roman" panose="02020603050405020304" pitchFamily="18" charset="0"/>
                <a:ea typeface="宋体" panose="02010600030101010101" pitchFamily="2" charset="-122"/>
              </a:rPr>
              <a:t>为什么没有</a:t>
            </a:r>
            <a:r>
              <a:rPr lang="en-US" altLang="zh-CN" sz="2800" b="1" dirty="0">
                <a:latin typeface="Times New Roman" panose="02020603050405020304" pitchFamily="18" charset="0"/>
                <a:ea typeface="宋体" panose="02010600030101010101" pitchFamily="2" charset="-122"/>
              </a:rPr>
              <a:t>ISO 18001?</a:t>
            </a:r>
            <a:endParaRPr lang="en-US" altLang="zh-CN" sz="2800" b="1" dirty="0">
              <a:latin typeface="Times New Roman" panose="02020603050405020304" pitchFamily="18" charset="0"/>
              <a:ea typeface="宋体" panose="02010600030101010101" pitchFamily="2" charset="-122"/>
            </a:endParaRPr>
          </a:p>
        </p:txBody>
      </p:sp>
      <p:sp>
        <p:nvSpPr>
          <p:cNvPr id="22534" name="AutoShape 5"/>
          <p:cNvSpPr/>
          <p:nvPr/>
        </p:nvSpPr>
        <p:spPr>
          <a:xfrm>
            <a:off x="3592513" y="1412875"/>
            <a:ext cx="4713287" cy="3868738"/>
          </a:xfrm>
          <a:prstGeom prst="roundRect">
            <a:avLst>
              <a:gd name="adj" fmla="val 3481"/>
            </a:avLst>
          </a:prstGeom>
          <a:solidFill>
            <a:srgbClr val="FFFFFF"/>
          </a:solidFill>
          <a:ln w="19050" cap="rnd" cmpd="sng">
            <a:solidFill>
              <a:schemeClr val="bg2"/>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 name="Group 21"/>
          <p:cNvGrpSpPr/>
          <p:nvPr/>
        </p:nvGrpSpPr>
        <p:grpSpPr>
          <a:xfrm>
            <a:off x="3663950" y="4024313"/>
            <a:ext cx="4545013" cy="1133475"/>
            <a:chOff x="2308" y="2535"/>
            <a:chExt cx="2863" cy="714"/>
          </a:xfrm>
        </p:grpSpPr>
        <p:grpSp>
          <p:nvGrpSpPr>
            <p:cNvPr id="22548" name="Group 12"/>
            <p:cNvGrpSpPr/>
            <p:nvPr/>
          </p:nvGrpSpPr>
          <p:grpSpPr>
            <a:xfrm>
              <a:off x="2308" y="2535"/>
              <a:ext cx="2863" cy="714"/>
              <a:chOff x="2304" y="2880"/>
              <a:chExt cx="3102" cy="774"/>
            </a:xfrm>
          </p:grpSpPr>
          <p:sp>
            <p:nvSpPr>
              <p:cNvPr id="1343501"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51" name="AutoShape 14"/>
              <p:cNvSpPr/>
              <p:nvPr/>
            </p:nvSpPr>
            <p:spPr>
              <a:xfrm>
                <a:off x="2304" y="316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3" name="Text Box 15"/>
            <p:cNvSpPr txBox="1">
              <a:spLocks noChangeArrowheads="1"/>
            </p:cNvSpPr>
            <p:nvPr/>
          </p:nvSpPr>
          <p:spPr bwMode="gray">
            <a:xfrm>
              <a:off x="2706" y="2769"/>
              <a:ext cx="2345" cy="298"/>
            </a:xfrm>
            <a:prstGeom prst="rect">
              <a:avLst/>
            </a:prstGeom>
            <a:noFill/>
            <a:ln w="9525" algn="ctr">
              <a:noFill/>
              <a:miter lim="800000"/>
            </a:ln>
            <a:effectLst/>
          </p:spPr>
          <p:txBody>
            <a:bodyPr>
              <a:spAutoFit/>
            </a:bodyPr>
            <a:lstStyle/>
            <a:p>
              <a:pPr marR="0" defTabSz="914400">
                <a:buClrTx/>
                <a:buSzTx/>
                <a:buFontTx/>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ISO</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组织自身的原因</a:t>
              </a:r>
              <a:endParaRPr kumimoji="0" lang="zh-CN" altLang="en-US" sz="1600" kern="1200" cap="none" spc="0" normalizeH="0" baseline="0" noProof="0">
                <a:solidFill>
                  <a:srgbClr val="000000"/>
                </a:solidFill>
                <a:latin typeface="Arial" panose="020B0604020202020204" pitchFamily="34" charset="0"/>
                <a:ea typeface="宋体" panose="02010600030101010101" pitchFamily="2" charset="-122"/>
                <a:cs typeface="+mn-cs"/>
              </a:endParaRPr>
            </a:p>
          </p:txBody>
        </p:sp>
      </p:grpSp>
      <p:grpSp>
        <p:nvGrpSpPr>
          <p:cNvPr id="4" name="Group 20"/>
          <p:cNvGrpSpPr/>
          <p:nvPr/>
        </p:nvGrpSpPr>
        <p:grpSpPr>
          <a:xfrm>
            <a:off x="3663950" y="2781300"/>
            <a:ext cx="4545013" cy="1149350"/>
            <a:chOff x="2308" y="1752"/>
            <a:chExt cx="2863" cy="724"/>
          </a:xfrm>
        </p:grpSpPr>
        <p:grpSp>
          <p:nvGrpSpPr>
            <p:cNvPr id="22544" name="Group 9"/>
            <p:cNvGrpSpPr/>
            <p:nvPr/>
          </p:nvGrpSpPr>
          <p:grpSpPr>
            <a:xfrm>
              <a:off x="2308" y="1752"/>
              <a:ext cx="2863" cy="714"/>
              <a:chOff x="2304" y="2058"/>
              <a:chExt cx="3102" cy="774"/>
            </a:xfrm>
          </p:grpSpPr>
          <p:sp>
            <p:nvSpPr>
              <p:cNvPr id="1343498" name="AutoShape 10"/>
              <p:cNvSpPr>
                <a:spLocks noChangeArrowheads="1"/>
              </p:cNvSpPr>
              <p:nvPr/>
            </p:nvSpPr>
            <p:spPr bwMode="lt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47" name="AutoShape 11"/>
              <p:cNvSpPr/>
              <p:nvPr/>
            </p:nvSpPr>
            <p:spPr>
              <a:xfrm>
                <a:off x="2304" y="2352"/>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4" name="Text Box 16"/>
            <p:cNvSpPr txBox="1">
              <a:spLocks noChangeArrowheads="1"/>
            </p:cNvSpPr>
            <p:nvPr/>
          </p:nvSpPr>
          <p:spPr bwMode="gray">
            <a:xfrm>
              <a:off x="2706" y="1842"/>
              <a:ext cx="2345" cy="634"/>
            </a:xfrm>
            <a:prstGeom prst="rect">
              <a:avLst/>
            </a:prstGeom>
            <a:noFill/>
            <a:ln w="9525" algn="ctr">
              <a:noFill/>
              <a:miter lim="800000"/>
            </a:ln>
            <a:effectLst/>
          </p:spPr>
          <p:txBody>
            <a:bodyPr>
              <a:spAutoFit/>
            </a:bodyPr>
            <a:lstStyle/>
            <a:p>
              <a:pPr marR="0" defTabSz="914400">
                <a:buClrTx/>
                <a:buSzTx/>
                <a:buFontTx/>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OHSMS</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标准的英文全称</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(Occupational Health and Safety Management System)</a:t>
              </a:r>
              <a:endParaRPr kumimoji="0" lang="en-US" altLang="zh-CN" sz="2000" kern="1200" cap="none" spc="0" normalizeH="0" baseline="0" noProof="0">
                <a:solidFill>
                  <a:srgbClr val="000000"/>
                </a:solidFill>
                <a:latin typeface="Arial" panose="020B0604020202020204" pitchFamily="34" charset="0"/>
                <a:ea typeface="宋体" panose="02010600030101010101" pitchFamily="2" charset="-122"/>
                <a:cs typeface="+mn-cs"/>
              </a:endParaRPr>
            </a:p>
          </p:txBody>
        </p:sp>
      </p:grpSp>
      <p:grpSp>
        <p:nvGrpSpPr>
          <p:cNvPr id="6" name="Group 19"/>
          <p:cNvGrpSpPr/>
          <p:nvPr/>
        </p:nvGrpSpPr>
        <p:grpSpPr>
          <a:xfrm>
            <a:off x="3663950" y="1557338"/>
            <a:ext cx="4545013" cy="1133475"/>
            <a:chOff x="2308" y="981"/>
            <a:chExt cx="2863" cy="714"/>
          </a:xfrm>
        </p:grpSpPr>
        <p:grpSp>
          <p:nvGrpSpPr>
            <p:cNvPr id="22540" name="Group 6"/>
            <p:cNvGrpSpPr/>
            <p:nvPr/>
          </p:nvGrpSpPr>
          <p:grpSpPr>
            <a:xfrm>
              <a:off x="2308" y="981"/>
              <a:ext cx="2863" cy="714"/>
              <a:chOff x="2304" y="1200"/>
              <a:chExt cx="3102" cy="774"/>
            </a:xfrm>
          </p:grpSpPr>
          <p:sp>
            <p:nvSpPr>
              <p:cNvPr id="1343495"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43" name="AutoShape 8"/>
              <p:cNvSpPr/>
              <p:nvPr/>
            </p:nvSpPr>
            <p:spPr>
              <a:xfrm>
                <a:off x="2304" y="148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5" name="Text Box 17"/>
            <p:cNvSpPr txBox="1">
              <a:spLocks noChangeArrowheads="1"/>
            </p:cNvSpPr>
            <p:nvPr/>
          </p:nvSpPr>
          <p:spPr bwMode="gray">
            <a:xfrm>
              <a:off x="2706" y="1071"/>
              <a:ext cx="2345" cy="577"/>
            </a:xfrm>
            <a:prstGeom prst="rect">
              <a:avLst/>
            </a:prstGeom>
            <a:noFill/>
            <a:ln w="9525" algn="ctr">
              <a:noFill/>
              <a:miter lim="800000"/>
            </a:ln>
            <a:effectLst/>
          </p:spPr>
          <p:txBody>
            <a:bodyPr>
              <a:spAutoFit/>
            </a:bodyPr>
            <a:lstStyle/>
            <a:p>
              <a:pPr marR="0" defTabSz="914400" eaLnBrk="1" hangingPunct="1">
                <a:lnSpc>
                  <a:spcPct val="90000"/>
                </a:lnSpc>
                <a:spcBef>
                  <a:spcPct val="20000"/>
                </a:spcBef>
                <a:buClr>
                  <a:srgbClr val="FF0000"/>
                </a:buClr>
                <a:buSzPct val="140000"/>
                <a:buFont typeface="楷体_GB2312" pitchFamily="1" charset="-122"/>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OHSAS18001</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的英文全称（</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Occupational Health and Safety Assessment Series 18001 )</a:t>
              </a:r>
              <a:endPar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pic>
        <p:nvPicPr>
          <p:cNvPr id="1343506" name="Picture 18" descr="MCj03970740000[1]"/>
          <p:cNvPicPr>
            <a:picLocks noChangeAspect="1"/>
          </p:cNvPicPr>
          <p:nvPr>
            <p:ph type="title"/>
          </p:nvPr>
        </p:nvPicPr>
        <p:blipFill>
          <a:blip r:embed="rId1"/>
          <a:srcRect/>
          <a:stretch>
            <a:fillRect/>
          </a:stretch>
        </p:blipFill>
        <p:spPr>
          <a:xfrm>
            <a:off x="755650" y="2205038"/>
            <a:ext cx="2239963" cy="2219325"/>
          </a:xfrm>
          <a:ln/>
        </p:spPr>
      </p:pic>
      <p:sp>
        <p:nvSpPr>
          <p:cNvPr id="22539" name="Text Box 22"/>
          <p:cNvSpPr txBox="1"/>
          <p:nvPr/>
        </p:nvSpPr>
        <p:spPr>
          <a:xfrm>
            <a:off x="1979613" y="763588"/>
            <a:ext cx="5626100" cy="457200"/>
          </a:xfrm>
          <a:prstGeom prst="rect">
            <a:avLst/>
          </a:prstGeom>
          <a:noFill/>
          <a:ln w="9525">
            <a:noFill/>
          </a:ln>
        </p:spPr>
        <p:txBody>
          <a:bodyPr wrap="none"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b="1" dirty="0">
                <a:solidFill>
                  <a:schemeClr val="bg1"/>
                </a:solidFill>
                <a:ea typeface="宋体" panose="02010600030101010101" pitchFamily="2" charset="-122"/>
              </a:rPr>
              <a:t>职业健康安全评价体系</a:t>
            </a:r>
            <a:r>
              <a:rPr lang="en-US" altLang="zh-CN" sz="2400" b="1" dirty="0">
                <a:solidFill>
                  <a:schemeClr val="bg1"/>
                </a:solidFill>
                <a:ea typeface="宋体" panose="02010600030101010101" pitchFamily="2" charset="-122"/>
              </a:rPr>
              <a:t>18001</a:t>
            </a:r>
            <a:r>
              <a:rPr lang="zh-CN" altLang="en-US" sz="2400" b="1" dirty="0">
                <a:solidFill>
                  <a:schemeClr val="bg1"/>
                </a:solidFill>
                <a:ea typeface="宋体" panose="02010600030101010101" pitchFamily="2" charset="-122"/>
              </a:rPr>
              <a:t>的产生背景</a:t>
            </a:r>
            <a:endParaRPr lang="zh-CN" altLang="en-US" sz="2400" b="1" dirty="0">
              <a:solidFill>
                <a:schemeClr val="bg1"/>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43506"/>
                                        </p:tgtEl>
                                        <p:attrNameLst>
                                          <p:attrName>style.visibility</p:attrName>
                                        </p:attrNameLst>
                                      </p:cBhvr>
                                      <p:to>
                                        <p:strVal val="visible"/>
                                      </p:to>
                                    </p:set>
                                    <p:animEffect transition="in" filter="fade">
                                      <p:cBhvr>
                                        <p:cTn id="7" dur="770" decel="100000"/>
                                        <p:tgtEl>
                                          <p:spTgt spid="1343506"/>
                                        </p:tgtEl>
                                      </p:cBhvr>
                                    </p:animEffect>
                                    <p:animScale>
                                      <p:cBhvr>
                                        <p:cTn id="8" dur="770" decel="100000"/>
                                        <p:tgtEl>
                                          <p:spTgt spid="1343506"/>
                                        </p:tgtEl>
                                      </p:cBhvr>
                                      <p:from x="10000" y="10000"/>
                                      <p:to x="200000" y="450000"/>
                                    </p:animScale>
                                    <p:animScale>
                                      <p:cBhvr>
                                        <p:cTn id="9" dur="1230" accel="100000" fill="hold">
                                          <p:stCondLst>
                                            <p:cond delay="770"/>
                                          </p:stCondLst>
                                        </p:cTn>
                                        <p:tgtEl>
                                          <p:spTgt spid="1343506"/>
                                        </p:tgtEl>
                                      </p:cBhvr>
                                      <p:from x="200000" y="450000"/>
                                      <p:to x="100000" y="100000"/>
                                    </p:animScale>
                                    <p:set>
                                      <p:cBhvr>
                                        <p:cTn id="10" dur="770" fill="hold"/>
                                        <p:tgtEl>
                                          <p:spTgt spid="1343506"/>
                                        </p:tgtEl>
                                        <p:attrNameLst>
                                          <p:attrName>ppt_x</p:attrName>
                                        </p:attrNameLst>
                                      </p:cBhvr>
                                      <p:to>
                                        <p:strVal val="(0.5)"/>
                                      </p:to>
                                    </p:set>
                                    <p:anim from="(0.5)" to="(#ppt_x)" calcmode="lin" valueType="num">
                                      <p:cBhvr>
                                        <p:cTn id="11" dur="1230" accel="100000" fill="hold">
                                          <p:stCondLst>
                                            <p:cond delay="770"/>
                                          </p:stCondLst>
                                        </p:cTn>
                                        <p:tgtEl>
                                          <p:spTgt spid="1343506"/>
                                        </p:tgtEl>
                                        <p:attrNameLst>
                                          <p:attrName>ppt_x</p:attrName>
                                        </p:attrNameLst>
                                      </p:cBhvr>
                                    </p:anim>
                                    <p:set>
                                      <p:cBhvr>
                                        <p:cTn id="12" dur="770" fill="hold"/>
                                        <p:tgtEl>
                                          <p:spTgt spid="1343506"/>
                                        </p:tgtEl>
                                        <p:attrNameLst>
                                          <p:attrName>ppt_y</p:attrName>
                                        </p:attrNameLst>
                                      </p:cBhvr>
                                      <p:to>
                                        <p:strVal val="(#ppt_y+0.4)"/>
                                      </p:to>
                                    </p:set>
                                    <p:anim from="(#ppt_y+0.4)" to="(#ppt_y)" calcmode="lin" valueType="num">
                                      <p:cBhvr>
                                        <p:cTn id="13" dur="1230" accel="100000" fill="hold">
                                          <p:stCondLst>
                                            <p:cond delay="770"/>
                                          </p:stCondLst>
                                        </p:cTn>
                                        <p:tgtEl>
                                          <p:spTgt spid="13435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343506"/>
                                        </p:tgtEl>
                                      </p:cBhvr>
                                    </p:animEffect>
                                    <p:set>
                                      <p:cBhvr>
                                        <p:cTn id="18" dur="1" fill="hold">
                                          <p:stCondLst>
                                            <p:cond delay="499"/>
                                          </p:stCondLst>
                                        </p:cTn>
                                        <p:tgtEl>
                                          <p:spTgt spid="134350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3000" fill="hold"/>
                                        <p:tgtEl>
                                          <p:spTgt spid="6"/>
                                        </p:tgtEl>
                                        <p:attrNameLst>
                                          <p:attrName>ppt_w</p:attrName>
                                        </p:attrNameLst>
                                      </p:cBhvr>
                                      <p:tavLst>
                                        <p:tav tm="0" fmla="#ppt_w*sin(2.5*pi*$)">
                                          <p:val>
                                            <p:fltVal val="0.000000"/>
                                          </p:val>
                                        </p:tav>
                                        <p:tav tm="100000">
                                          <p:val>
                                            <p:fltVal val="1.000000"/>
                                          </p:val>
                                        </p:tav>
                                      </p:tavLst>
                                    </p:anim>
                                    <p:anim calcmode="lin" valueType="num">
                                      <p:cBhvr>
                                        <p:cTn id="24" dur="3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000" fill="hold"/>
                                        <p:tgtEl>
                                          <p:spTgt spid="2"/>
                                        </p:tgtEl>
                                        <p:attrNameLst>
                                          <p:attrName>ppt_w</p:attrName>
                                        </p:attrNameLst>
                                      </p:cBhvr>
                                      <p:tavLst>
                                        <p:tav tm="0" fmla="#ppt_w*sin(2.5*pi*$)">
                                          <p:val>
                                            <p:fltVal val="0.000000"/>
                                          </p:val>
                                        </p:tav>
                                        <p:tav tm="100000">
                                          <p:val>
                                            <p:fltVal val="1.000000"/>
                                          </p:val>
                                        </p:tav>
                                      </p:tavLst>
                                    </p:anim>
                                    <p:anim calcmode="lin" valueType="num">
                                      <p:cBhvr>
                                        <p:cTn id="3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a:ln/>
        </p:spPr>
        <p:txBody>
          <a:bodyPr vert="horz" wrap="square" lIns="91440" tIns="45720" rIns="91440" bIns="45720" anchor="ctr" anchorCtr="0"/>
          <a:p>
            <a:r>
              <a:rPr lang="en-US" altLang="zh-CN" sz="2800" dirty="0">
                <a:ea typeface="宋体" panose="02010600030101010101" pitchFamily="2" charset="-122"/>
              </a:rPr>
              <a:t>3.1.6 </a:t>
            </a:r>
            <a:r>
              <a:rPr lang="zh-CN" altLang="en-US" sz="2800" dirty="0">
                <a:ea typeface="宋体" panose="02010600030101010101" pitchFamily="2" charset="-122"/>
              </a:rPr>
              <a:t>风险控制策划</a:t>
            </a:r>
            <a:endParaRPr lang="zh-CN" altLang="en-US" sz="2800" dirty="0">
              <a:ea typeface="宋体" panose="02010600030101010101" pitchFamily="2" charset="-122"/>
            </a:endParaRPr>
          </a:p>
        </p:txBody>
      </p:sp>
      <p:sp>
        <p:nvSpPr>
          <p:cNvPr id="87043" name="Rectangle 3"/>
          <p:cNvSpPr>
            <a:spLocks noGrp="1"/>
          </p:cNvSpPr>
          <p:nvPr>
            <p:ph idx="1"/>
          </p:nvPr>
        </p:nvSpPr>
        <p:spPr>
          <a:solidFill>
            <a:srgbClr val="0000FF">
              <a:alpha val="100000"/>
            </a:srgbClr>
          </a:solidFill>
          <a:ln/>
        </p:spPr>
        <p:txBody>
          <a:bodyPr vert="horz" wrap="square" lIns="91440" tIns="45720" rIns="91440" bIns="45720" anchor="t" anchorCtr="0"/>
          <a:p>
            <a:pPr>
              <a:lnSpc>
                <a:spcPct val="90000"/>
              </a:lnSpc>
            </a:pPr>
            <a:r>
              <a:rPr lang="en-US" altLang="zh-CN" sz="2800" b="1" dirty="0">
                <a:solidFill>
                  <a:schemeClr val="bg1"/>
                </a:solidFill>
                <a:ea typeface="宋体" panose="02010600030101010101" pitchFamily="2" charset="-122"/>
              </a:rPr>
              <a:t>1.</a:t>
            </a:r>
            <a:r>
              <a:rPr lang="zh-CN" altLang="en-US" sz="2800" b="1" dirty="0">
                <a:solidFill>
                  <a:schemeClr val="bg1"/>
                </a:solidFill>
                <a:ea typeface="宋体" panose="02010600030101010101" pitchFamily="2" charset="-122"/>
              </a:rPr>
              <a:t>风险控制措施选择的优先原则</a:t>
            </a:r>
            <a:br>
              <a:rPr lang="zh-CN" altLang="en-US" sz="2800" b="1"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(a)</a:t>
            </a:r>
            <a:r>
              <a:rPr lang="zh-CN" altLang="en-US" sz="2400" dirty="0">
                <a:solidFill>
                  <a:schemeClr val="bg1"/>
                </a:solidFill>
                <a:ea typeface="宋体" panose="02010600030101010101" pitchFamily="2" charset="-122"/>
              </a:rPr>
              <a:t>如果可能，完全消除危害，如采用综合机械化采煤机组、自动化联合掘进机组等；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(b)</a:t>
            </a:r>
            <a:r>
              <a:rPr lang="zh-CN" altLang="en-US" sz="2400" dirty="0">
                <a:solidFill>
                  <a:schemeClr val="bg1"/>
                </a:solidFill>
                <a:ea typeface="宋体" panose="02010600030101010101" pitchFamily="2" charset="-122"/>
              </a:rPr>
              <a:t>如果不可能消除，应努力降低风险，如使用防爆电器设备、进行瓦斯抽放等；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(c)</a:t>
            </a:r>
            <a:r>
              <a:rPr lang="zh-CN" altLang="en-US" sz="2400" dirty="0">
                <a:solidFill>
                  <a:schemeClr val="bg1"/>
                </a:solidFill>
                <a:ea typeface="宋体" panose="02010600030101010101" pitchFamily="2" charset="-122"/>
              </a:rPr>
              <a:t>将危害进行隔离，如封闭自燃发火区、采取均压防灭火；</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(d)</a:t>
            </a:r>
            <a:r>
              <a:rPr lang="zh-CN" altLang="en-US" sz="2400" dirty="0">
                <a:solidFill>
                  <a:schemeClr val="bg1"/>
                </a:solidFill>
                <a:ea typeface="宋体" panose="02010600030101010101" pitchFamily="2" charset="-122"/>
              </a:rPr>
              <a:t>采取工程技术措施，如设置岩粉棚、爆炸水幕等；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(e)</a:t>
            </a:r>
            <a:r>
              <a:rPr lang="zh-CN" altLang="en-US" sz="2400" dirty="0">
                <a:solidFill>
                  <a:schemeClr val="bg1"/>
                </a:solidFill>
                <a:ea typeface="宋体" panose="02010600030101010101" pitchFamily="2" charset="-122"/>
              </a:rPr>
              <a:t>管理措施，包括：制定和完善管理措施，坚持管理措施，制定落实应急系统，加强员工教育；</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(f)</a:t>
            </a:r>
            <a:r>
              <a:rPr lang="zh-CN" altLang="en-US" sz="2400" dirty="0">
                <a:solidFill>
                  <a:schemeClr val="bg1"/>
                </a:solidFill>
                <a:ea typeface="宋体" panose="02010600030101010101" pitchFamily="2" charset="-122"/>
              </a:rPr>
              <a:t>在无其他措施时，必须采用个体防护用品作为暂时性控制措施，但应注意个体防护用品不能完全消除和降低风险。</a:t>
            </a:r>
            <a:br>
              <a:rPr lang="zh-CN" altLang="en-US" sz="2400" dirty="0">
                <a:solidFill>
                  <a:schemeClr val="bg1"/>
                </a:solidFill>
                <a:ea typeface="宋体" panose="02010600030101010101" pitchFamily="2" charset="-122"/>
              </a:rPr>
            </a:br>
            <a:endParaRPr lang="zh-CN" altLang="en-US" sz="2400" dirty="0">
              <a:solidFill>
                <a:schemeClr val="bg1"/>
              </a:solidFill>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p:nvPr>
        </p:nvSpPr>
        <p:spPr>
          <a:ln/>
        </p:spPr>
        <p:txBody>
          <a:bodyPr vert="horz" wrap="square" lIns="91440" tIns="45720" rIns="91440" bIns="45720" anchor="ctr" anchorCtr="0"/>
          <a:p>
            <a:r>
              <a:rPr lang="en-US" altLang="zh-CN" sz="2800" dirty="0">
                <a:ea typeface="宋体" panose="02010600030101010101" pitchFamily="2" charset="-122"/>
              </a:rPr>
              <a:t>3.1.6 </a:t>
            </a:r>
            <a:r>
              <a:rPr lang="zh-CN" altLang="en-US" sz="2800" dirty="0">
                <a:ea typeface="宋体" panose="02010600030101010101" pitchFamily="2" charset="-122"/>
              </a:rPr>
              <a:t>风险控制策划</a:t>
            </a:r>
            <a:endParaRPr lang="zh-CN" altLang="en-US" sz="2800" dirty="0">
              <a:ea typeface="宋体" panose="02010600030101010101" pitchFamily="2" charset="-122"/>
            </a:endParaRPr>
          </a:p>
        </p:txBody>
      </p:sp>
      <p:sp>
        <p:nvSpPr>
          <p:cNvPr id="88067"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2.</a:t>
            </a:r>
            <a:r>
              <a:rPr lang="zh-CN" altLang="en-US" sz="3600" b="1" dirty="0">
                <a:solidFill>
                  <a:srgbClr val="08122A"/>
                </a:solidFill>
                <a:ea typeface="宋体" panose="02010600030101010101" pitchFamily="2" charset="-122"/>
              </a:rPr>
              <a:t>风险控制途径</a:t>
            </a:r>
            <a:endParaRPr lang="zh-CN" altLang="en-US" sz="3600" b="1" dirty="0">
              <a:solidFill>
                <a:srgbClr val="08122A"/>
              </a:solidFill>
              <a:ea typeface="宋体" panose="02010600030101010101" pitchFamily="2" charset="-122"/>
            </a:endParaRPr>
          </a:p>
          <a:p>
            <a:endParaRPr lang="zh-CN" altLang="en-US" sz="3600" b="1" dirty="0">
              <a:solidFill>
                <a:srgbClr val="08122A"/>
              </a:solidFill>
              <a:ea typeface="宋体" panose="02010600030101010101" pitchFamily="2" charset="-122"/>
            </a:endParaRPr>
          </a:p>
          <a:p>
            <a:endParaRPr lang="zh-CN" altLang="en-US" dirty="0">
              <a:solidFill>
                <a:schemeClr val="bg1"/>
              </a:solidFill>
              <a:ea typeface="宋体" panose="02010600030101010101" pitchFamily="2" charset="-122"/>
            </a:endParaRPr>
          </a:p>
        </p:txBody>
      </p:sp>
      <p:sp>
        <p:nvSpPr>
          <p:cNvPr id="88068" name="AutoShape 3"/>
          <p:cNvSpPr/>
          <p:nvPr/>
        </p:nvSpPr>
        <p:spPr>
          <a:xfrm>
            <a:off x="755650" y="1989138"/>
            <a:ext cx="2760663" cy="4079875"/>
          </a:xfrm>
          <a:prstGeom prst="rightArrow">
            <a:avLst>
              <a:gd name="adj1" fmla="val 62805"/>
              <a:gd name="adj2" fmla="val 32949"/>
            </a:avLst>
          </a:prstGeom>
          <a:solidFill>
            <a:srgbClr val="CDD95F"/>
          </a:solidFill>
          <a:ln w="19050" cap="rnd" cmpd="sng">
            <a:solidFill>
              <a:schemeClr val="bg2"/>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88069" name="Text Box 4"/>
          <p:cNvSpPr txBox="1"/>
          <p:nvPr/>
        </p:nvSpPr>
        <p:spPr>
          <a:xfrm>
            <a:off x="900113" y="3141663"/>
            <a:ext cx="2159000" cy="15541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20650" lvl="0" indent="-120650" algn="ctr">
              <a:spcBef>
                <a:spcPct val="0"/>
              </a:spcBef>
              <a:buClrTx/>
              <a:buNone/>
            </a:pPr>
            <a:r>
              <a:rPr lang="zh-CN" altLang="en-US" dirty="0">
                <a:ea typeface="宋体" panose="02010600030101010101" pitchFamily="2" charset="-122"/>
              </a:rPr>
              <a:t>系统安全工程学的“三</a:t>
            </a:r>
            <a:r>
              <a:rPr lang="en-US" altLang="zh-CN" dirty="0">
                <a:ea typeface="宋体" panose="02010600030101010101" pitchFamily="2" charset="-122"/>
              </a:rPr>
              <a:t>E</a:t>
            </a:r>
            <a:r>
              <a:rPr lang="zh-CN" altLang="en-US" dirty="0">
                <a:ea typeface="宋体" panose="02010600030101010101" pitchFamily="2" charset="-122"/>
              </a:rPr>
              <a:t>原则”</a:t>
            </a:r>
            <a:endParaRPr lang="zh-CN" altLang="en-US" b="1" dirty="0">
              <a:solidFill>
                <a:srgbClr val="1C1C1C"/>
              </a:solidFill>
              <a:ea typeface="华文新魏" pitchFamily="2" charset="-122"/>
            </a:endParaRPr>
          </a:p>
        </p:txBody>
      </p:sp>
      <p:sp>
        <p:nvSpPr>
          <p:cNvPr id="88070" name="AutoShape 5"/>
          <p:cNvSpPr/>
          <p:nvPr/>
        </p:nvSpPr>
        <p:spPr>
          <a:xfrm>
            <a:off x="3563938" y="2060575"/>
            <a:ext cx="4392612" cy="3868738"/>
          </a:xfrm>
          <a:prstGeom prst="roundRect">
            <a:avLst>
              <a:gd name="adj" fmla="val 3481"/>
            </a:avLst>
          </a:prstGeom>
          <a:solidFill>
            <a:srgbClr val="FFFFFF"/>
          </a:solidFill>
          <a:ln w="19050" cap="rnd" cmpd="sng">
            <a:solidFill>
              <a:schemeClr val="bg2"/>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 name="Group 6"/>
          <p:cNvGrpSpPr/>
          <p:nvPr/>
        </p:nvGrpSpPr>
        <p:grpSpPr>
          <a:xfrm>
            <a:off x="3635375" y="2205038"/>
            <a:ext cx="4545013" cy="1133475"/>
            <a:chOff x="2304" y="1200"/>
            <a:chExt cx="3102" cy="774"/>
          </a:xfrm>
        </p:grpSpPr>
        <p:sp>
          <p:nvSpPr>
            <p:cNvPr id="1371143"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82" name="AutoShape 8"/>
            <p:cNvSpPr/>
            <p:nvPr/>
          </p:nvSpPr>
          <p:spPr>
            <a:xfrm>
              <a:off x="2304" y="148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9"/>
          <p:cNvGrpSpPr/>
          <p:nvPr/>
        </p:nvGrpSpPr>
        <p:grpSpPr>
          <a:xfrm>
            <a:off x="3635375" y="3429000"/>
            <a:ext cx="4545013" cy="1133475"/>
            <a:chOff x="2304" y="2058"/>
            <a:chExt cx="3102" cy="774"/>
          </a:xfrm>
        </p:grpSpPr>
        <p:sp>
          <p:nvSpPr>
            <p:cNvPr id="1371146" name="AutoShape 10"/>
            <p:cNvSpPr>
              <a:spLocks noChangeArrowheads="1"/>
            </p:cNvSpPr>
            <p:nvPr/>
          </p:nvSpPr>
          <p:spPr bwMode="lt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80" name="AutoShape 11"/>
            <p:cNvSpPr/>
            <p:nvPr/>
          </p:nvSpPr>
          <p:spPr>
            <a:xfrm>
              <a:off x="2304" y="2352"/>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4" name="Group 12"/>
          <p:cNvGrpSpPr/>
          <p:nvPr/>
        </p:nvGrpSpPr>
        <p:grpSpPr>
          <a:xfrm>
            <a:off x="3635375" y="4652963"/>
            <a:ext cx="4545013" cy="1133475"/>
            <a:chOff x="2304" y="2880"/>
            <a:chExt cx="3102" cy="774"/>
          </a:xfrm>
        </p:grpSpPr>
        <p:sp>
          <p:nvSpPr>
            <p:cNvPr id="1371149"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78" name="AutoShape 14"/>
            <p:cNvSpPr/>
            <p:nvPr/>
          </p:nvSpPr>
          <p:spPr>
            <a:xfrm>
              <a:off x="2304" y="316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71151" name="Text Box 15"/>
          <p:cNvSpPr txBox="1"/>
          <p:nvPr/>
        </p:nvSpPr>
        <p:spPr>
          <a:xfrm>
            <a:off x="4140200" y="4941888"/>
            <a:ext cx="372268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dirty="0">
                <a:ea typeface="宋体" panose="02010600030101010101" pitchFamily="2" charset="-122"/>
              </a:rPr>
              <a:t>Enforcement</a:t>
            </a:r>
            <a:r>
              <a:rPr lang="zh-CN" altLang="en-US" sz="2800" dirty="0">
                <a:ea typeface="宋体" panose="02010600030101010101" pitchFamily="2" charset="-122"/>
              </a:rPr>
              <a:t>（执法）</a:t>
            </a:r>
            <a:endParaRPr lang="zh-CN" altLang="en-US" sz="2800" dirty="0">
              <a:ea typeface="宋体" panose="02010600030101010101" pitchFamily="2" charset="-122"/>
            </a:endParaRPr>
          </a:p>
        </p:txBody>
      </p:sp>
      <p:sp>
        <p:nvSpPr>
          <p:cNvPr id="1371152" name="Text Box 16"/>
          <p:cNvSpPr txBox="1"/>
          <p:nvPr/>
        </p:nvSpPr>
        <p:spPr>
          <a:xfrm>
            <a:off x="4140200" y="3716338"/>
            <a:ext cx="3722688"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
                <a:srgbClr val="FF66CC"/>
              </a:buClr>
              <a:buSzPct val="140000"/>
              <a:buNone/>
            </a:pPr>
            <a:r>
              <a:rPr lang="en-US" altLang="zh-CN" sz="2800" dirty="0">
                <a:ea typeface="宋体" panose="02010600030101010101" pitchFamily="2" charset="-122"/>
              </a:rPr>
              <a:t>Education </a:t>
            </a:r>
            <a:r>
              <a:rPr lang="zh-CN" altLang="en-US" sz="2800" dirty="0">
                <a:ea typeface="宋体" panose="02010600030101010101" pitchFamily="2" charset="-122"/>
              </a:rPr>
              <a:t>（教育）</a:t>
            </a:r>
            <a:endParaRPr lang="zh-CN" altLang="en-US" sz="2800" dirty="0">
              <a:ea typeface="宋体" panose="02010600030101010101" pitchFamily="2" charset="-122"/>
            </a:endParaRPr>
          </a:p>
          <a:p>
            <a:pPr marL="0" lvl="0" indent="0">
              <a:spcBef>
                <a:spcPct val="0"/>
              </a:spcBef>
              <a:buClr>
                <a:srgbClr val="FF66CC"/>
              </a:buClr>
              <a:buSzPct val="140000"/>
              <a:buFont typeface="Wingdings" panose="05000000000000000000" pitchFamily="2" charset="2"/>
              <a:buChar char="F"/>
            </a:pPr>
            <a:endParaRPr lang="en-US" altLang="zh-CN" sz="2800" b="1" dirty="0">
              <a:ea typeface="宋体" panose="02010600030101010101" pitchFamily="2" charset="-122"/>
            </a:endParaRPr>
          </a:p>
        </p:txBody>
      </p:sp>
      <p:sp>
        <p:nvSpPr>
          <p:cNvPr id="1371153" name="Text Box 17"/>
          <p:cNvSpPr txBox="1"/>
          <p:nvPr/>
        </p:nvSpPr>
        <p:spPr>
          <a:xfrm>
            <a:off x="4140200" y="2565400"/>
            <a:ext cx="4103688"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dirty="0">
                <a:ea typeface="宋体" panose="02010600030101010101" pitchFamily="2" charset="-122"/>
              </a:rPr>
              <a:t>Engineering (</a:t>
            </a:r>
            <a:r>
              <a:rPr lang="zh-CN" altLang="en-US" sz="2800" dirty="0">
                <a:ea typeface="宋体" panose="02010600030101010101" pitchFamily="2" charset="-122"/>
              </a:rPr>
              <a:t>工程技术）</a:t>
            </a:r>
            <a:endParaRPr lang="zh-CN" altLang="en-US" sz="28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371153"/>
                                        </p:tgtEl>
                                        <p:attrNameLst>
                                          <p:attrName>style.visibility</p:attrName>
                                        </p:attrNameLst>
                                      </p:cBhvr>
                                      <p:to>
                                        <p:strVal val="visible"/>
                                      </p:to>
                                    </p:set>
                                    <p:anim from="(-#ppt_w/2)" to="(#ppt_x)" calcmode="lin" valueType="num">
                                      <p:cBhvr>
                                        <p:cTn id="13" dur="600" fill="hold">
                                          <p:stCondLst>
                                            <p:cond delay="0"/>
                                          </p:stCondLst>
                                        </p:cTn>
                                        <p:tgtEl>
                                          <p:spTgt spid="1371153"/>
                                        </p:tgtEl>
                                        <p:attrNameLst>
                                          <p:attrName>ppt_x</p:attrName>
                                        </p:attrNameLst>
                                      </p:cBhvr>
                                    </p:anim>
                                    <p:anim from="0" to="-1.0" calcmode="lin" valueType="num">
                                      <p:cBhvr>
                                        <p:cTn id="14" dur="200" decel="50000" autoRev="1" fill="hold">
                                          <p:stCondLst>
                                            <p:cond delay="600"/>
                                          </p:stCondLst>
                                        </p:cTn>
                                        <p:tgtEl>
                                          <p:spTgt spid="1371153"/>
                                        </p:tgtEl>
                                        <p:attrNameLst>
                                          <p:attrName>xshear</p:attrName>
                                        </p:attrNameLst>
                                      </p:cBhvr>
                                    </p:anim>
                                    <p:animScale>
                                      <p:cBhvr>
                                        <p:cTn id="15" dur="200" decel="100000" autoRev="1" fill="hold">
                                          <p:stCondLst>
                                            <p:cond delay="600"/>
                                          </p:stCondLst>
                                        </p:cTn>
                                        <p:tgtEl>
                                          <p:spTgt spid="1371153"/>
                                        </p:tgtEl>
                                      </p:cBhvr>
                                      <p:from x="100000" y="100000"/>
                                      <p:to x="80000" y="100000"/>
                                    </p:animScale>
                                    <p:anim by="(#ppt_h/3+#ppt_w*0.1)" calcmode="lin" valueType="num">
                                      <p:cBhvr additive="sum">
                                        <p:cTn id="16" dur="200" decel="100000" autoRev="1" fill="hold">
                                          <p:stCondLst>
                                            <p:cond delay="600"/>
                                          </p:stCondLst>
                                        </p:cTn>
                                        <p:tgtEl>
                                          <p:spTgt spid="1371153"/>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371152">
                                            <p:txEl>
                                              <p:charRg st="0" end="15"/>
                                            </p:txEl>
                                          </p:spTgt>
                                        </p:tgtEl>
                                        <p:attrNameLst>
                                          <p:attrName>style.visibility</p:attrName>
                                        </p:attrNameLst>
                                      </p:cBhvr>
                                      <p:to>
                                        <p:strVal val="visible"/>
                                      </p:to>
                                    </p:set>
                                    <p:anim calcmode="lin" valueType="num">
                                      <p:cBhvr>
                                        <p:cTn id="27" dur="500" fill="hold"/>
                                        <p:tgtEl>
                                          <p:spTgt spid="1371152">
                                            <p:txEl>
                                              <p:charRg st="0" end="1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71152">
                                            <p:txEl>
                                              <p:charRg st="0" end="1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71152">
                                            <p:txEl>
                                              <p:charRg st="0" end="1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71152">
                                            <p:txEl>
                                              <p:charRg st="0" end="1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
                                        <p:tgtEl>
                                          <p:spTgt spid="4"/>
                                        </p:tgtEl>
                                      </p:cBhvr>
                                    </p:animEffect>
                                    <p:anim calcmode="lin" valueType="num">
                                      <p:cBhvr>
                                        <p:cTn id="36" dur="400" fill="hold"/>
                                        <p:tgtEl>
                                          <p:spTgt spid="4"/>
                                        </p:tgtEl>
                                        <p:attrNameLst>
                                          <p:attrName>ppt_x</p:attrName>
                                        </p:attrNameLst>
                                      </p:cBhvr>
                                      <p:tavLst>
                                        <p:tav tm="0">
                                          <p:val>
                                            <p:strVal val="#ppt_x"/>
                                          </p:val>
                                        </p:tav>
                                        <p:tav tm="100000">
                                          <p:val>
                                            <p:strVal val="#ppt_x"/>
                                          </p:val>
                                        </p:tav>
                                      </p:tavLst>
                                    </p:anim>
                                    <p:anim calcmode="lin" valueType="num">
                                      <p:cBhvr>
                                        <p:cTn id="37" dur="400" fill="hold"/>
                                        <p:tgtEl>
                                          <p:spTgt spid="4"/>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1371151"/>
                                        </p:tgtEl>
                                        <p:attrNameLst>
                                          <p:attrName>style.visibility</p:attrName>
                                        </p:attrNameLst>
                                      </p:cBhvr>
                                      <p:to>
                                        <p:strVal val="visible"/>
                                      </p:to>
                                    </p:set>
                                    <p:animEffect transition="in" filter="fade">
                                      <p:cBhvr>
                                        <p:cTn id="42" dur="100"/>
                                        <p:tgtEl>
                                          <p:spTgt spid="1371151"/>
                                        </p:tgtEl>
                                      </p:cBhvr>
                                    </p:animEffect>
                                    <p:anim calcmode="lin" valueType="num">
                                      <p:cBhvr>
                                        <p:cTn id="43" dur="400" fill="hold"/>
                                        <p:tgtEl>
                                          <p:spTgt spid="1371151"/>
                                        </p:tgtEl>
                                        <p:attrNameLst>
                                          <p:attrName>ppt_x</p:attrName>
                                        </p:attrNameLst>
                                      </p:cBhvr>
                                      <p:tavLst>
                                        <p:tav tm="0">
                                          <p:val>
                                            <p:strVal val="#ppt_x"/>
                                          </p:val>
                                        </p:tav>
                                        <p:tav tm="100000">
                                          <p:val>
                                            <p:strVal val="#ppt_x"/>
                                          </p:val>
                                        </p:tav>
                                      </p:tavLst>
                                    </p:anim>
                                    <p:anim calcmode="lin" valueType="num">
                                      <p:cBhvr>
                                        <p:cTn id="44" dur="400" fill="hold"/>
                                        <p:tgtEl>
                                          <p:spTgt spid="1371151"/>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3711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3711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1151" grpId="0"/>
      <p:bldP spid="137115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3.2 </a:t>
            </a:r>
            <a:r>
              <a:rPr lang="zh-CN" altLang="en-US" dirty="0">
                <a:ea typeface="宋体" panose="02010600030101010101" pitchFamily="2" charset="-122"/>
              </a:rPr>
              <a:t>法律法规及其他要求</a:t>
            </a:r>
            <a:endParaRPr lang="en-US" altLang="zh-CN" dirty="0">
              <a:ea typeface="宋体" panose="02010600030101010101" pitchFamily="2" charset="-122"/>
            </a:endParaRPr>
          </a:p>
        </p:txBody>
      </p:sp>
      <p:sp>
        <p:nvSpPr>
          <p:cNvPr id="89091" name="Freeform 3"/>
          <p:cNvSpPr/>
          <p:nvPr/>
        </p:nvSpPr>
        <p:spPr>
          <a:xfrm flipV="1">
            <a:off x="1208088" y="3938588"/>
            <a:ext cx="1608137" cy="1876425"/>
          </a:xfrm>
          <a:custGeom>
            <a:avLst/>
            <a:gdLst/>
            <a:ahLst/>
            <a:cxnLst>
              <a:cxn ang="0">
                <a:pos x="350561801" y="2147483646"/>
              </a:cxn>
              <a:cxn ang="0">
                <a:pos x="380270106" y="856853125"/>
              </a:cxn>
              <a:cxn ang="0">
                <a:pos x="784308926" y="529232813"/>
              </a:cxn>
              <a:cxn ang="0">
                <a:pos x="2139022150" y="509071563"/>
              </a:cxn>
              <a:cxn ang="0">
                <a:pos x="2139022150" y="806450000"/>
              </a:cxn>
              <a:cxn ang="0">
                <a:pos x="2147483646" y="385584700"/>
              </a:cxn>
              <a:cxn ang="0">
                <a:pos x="2115255160" y="0"/>
              </a:cxn>
              <a:cxn ang="0">
                <a:pos x="2121196477" y="231854375"/>
              </a:cxn>
              <a:cxn ang="0">
                <a:pos x="695182285" y="236894688"/>
              </a:cxn>
              <a:cxn ang="0">
                <a:pos x="0" y="751006563"/>
              </a:cxn>
              <a:cxn ang="0">
                <a:pos x="0" y="2147483646"/>
              </a:cxn>
              <a:cxn ang="0">
                <a:pos x="350561801"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alpha val="100000"/>
                </a:srgbClr>
              </a:gs>
              <a:gs pos="100000">
                <a:srgbClr val="000000">
                  <a:alpha val="29999"/>
                </a:srgbClr>
              </a:gs>
            </a:gsLst>
            <a:lin ang="0" scaled="1"/>
            <a:tileRect/>
          </a:gradFill>
          <a:ln w="9525">
            <a:noFill/>
          </a:ln>
        </p:spPr>
        <p:txBody>
          <a:bodyPr/>
          <a:p>
            <a:endParaRPr lang="zh-CN" altLang="en-US"/>
          </a:p>
        </p:txBody>
      </p:sp>
      <p:sp>
        <p:nvSpPr>
          <p:cNvPr id="89092" name="Freeform 4"/>
          <p:cNvSpPr/>
          <p:nvPr/>
        </p:nvSpPr>
        <p:spPr>
          <a:xfrm rot="-5400000">
            <a:off x="1631950" y="3006725"/>
            <a:ext cx="477838" cy="1912938"/>
          </a:xfrm>
          <a:custGeom>
            <a:avLst/>
            <a:gdLst/>
            <a:ahLst/>
            <a:cxnLst>
              <a:cxn ang="0">
                <a:pos x="418973069" y="10030256"/>
              </a:cxn>
              <a:cxn ang="0">
                <a:pos x="509563751" y="2147483646"/>
              </a:cxn>
              <a:cxn ang="0">
                <a:pos x="0" y="2147483646"/>
              </a:cxn>
              <a:cxn ang="0">
                <a:pos x="815299310" y="2147483646"/>
              </a:cxn>
              <a:cxn ang="0">
                <a:pos x="1607951790" y="2147483646"/>
              </a:cxn>
              <a:cxn ang="0">
                <a:pos x="1132361648" y="2147483646"/>
              </a:cxn>
              <a:cxn ang="0">
                <a:pos x="1121038234" y="0"/>
              </a:cxn>
              <a:cxn ang="0">
                <a:pos x="418973069" y="10030256"/>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alpha val="100000"/>
                </a:srgbClr>
              </a:gs>
              <a:gs pos="100000">
                <a:srgbClr val="000000">
                  <a:alpha val="29999"/>
                </a:srgbClr>
              </a:gs>
            </a:gsLst>
            <a:lin ang="5400000" scaled="1"/>
            <a:tileRect/>
          </a:gradFill>
          <a:ln w="9525">
            <a:noFill/>
          </a:ln>
        </p:spPr>
        <p:txBody>
          <a:bodyPr/>
          <a:p>
            <a:endParaRPr lang="zh-CN" altLang="en-US"/>
          </a:p>
        </p:txBody>
      </p:sp>
      <p:sp>
        <p:nvSpPr>
          <p:cNvPr id="89093" name="Freeform 5"/>
          <p:cNvSpPr/>
          <p:nvPr/>
        </p:nvSpPr>
        <p:spPr>
          <a:xfrm>
            <a:off x="1196975" y="2209800"/>
            <a:ext cx="1609725" cy="1876425"/>
          </a:xfrm>
          <a:custGeom>
            <a:avLst/>
            <a:gdLst/>
            <a:ahLst/>
            <a:cxnLst>
              <a:cxn ang="0">
                <a:pos x="351254762" y="2147483646"/>
              </a:cxn>
              <a:cxn ang="0">
                <a:pos x="381021735" y="856853125"/>
              </a:cxn>
              <a:cxn ang="0">
                <a:pos x="785858083" y="529232813"/>
              </a:cxn>
              <a:cxn ang="0">
                <a:pos x="2143249632" y="509071563"/>
              </a:cxn>
              <a:cxn ang="0">
                <a:pos x="2143249632" y="806450000"/>
              </a:cxn>
              <a:cxn ang="0">
                <a:pos x="2147483646" y="385584700"/>
              </a:cxn>
              <a:cxn ang="0">
                <a:pos x="2119435018" y="0"/>
              </a:cxn>
              <a:cxn ang="0">
                <a:pos x="2125389103" y="231854375"/>
              </a:cxn>
              <a:cxn ang="0">
                <a:pos x="696555440" y="236894688"/>
              </a:cxn>
              <a:cxn ang="0">
                <a:pos x="0" y="751006563"/>
              </a:cxn>
              <a:cxn ang="0">
                <a:pos x="0" y="2147483646"/>
              </a:cxn>
              <a:cxn ang="0">
                <a:pos x="351254762"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alpha val="100000"/>
                </a:srgbClr>
              </a:gs>
              <a:gs pos="100000">
                <a:srgbClr val="101010">
                  <a:alpha val="20000"/>
                </a:srgbClr>
              </a:gs>
            </a:gsLst>
            <a:lin ang="0" scaled="1"/>
            <a:tileRect/>
          </a:gradFill>
          <a:ln w="9525">
            <a:noFill/>
          </a:ln>
        </p:spPr>
        <p:txBody>
          <a:bodyPr/>
          <a:p>
            <a:endParaRPr lang="zh-CN" altLang="en-US"/>
          </a:p>
        </p:txBody>
      </p:sp>
      <p:sp>
        <p:nvSpPr>
          <p:cNvPr id="89094" name="AutoShape 6"/>
          <p:cNvSpPr/>
          <p:nvPr/>
        </p:nvSpPr>
        <p:spPr>
          <a:xfrm>
            <a:off x="3454400" y="3263900"/>
            <a:ext cx="5457825" cy="1304925"/>
          </a:xfrm>
          <a:prstGeom prst="roundRect">
            <a:avLst>
              <a:gd name="adj" fmla="val 11505"/>
            </a:avLst>
          </a:prstGeom>
          <a:solidFill>
            <a:schemeClr va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dirty="0">
                <a:solidFill>
                  <a:srgbClr val="08122A"/>
                </a:solidFill>
                <a:ea typeface="宋体" panose="02010600030101010101" pitchFamily="2" charset="-122"/>
              </a:rPr>
              <a:t>确认依据</a:t>
            </a:r>
            <a:endParaRPr lang="zh-CN" altLang="en-US" dirty="0">
              <a:solidFill>
                <a:srgbClr val="08122A"/>
              </a:solidFill>
              <a:ea typeface="宋体" panose="02010600030101010101" pitchFamily="2" charset="-122"/>
            </a:endParaRPr>
          </a:p>
        </p:txBody>
      </p:sp>
      <p:sp>
        <p:nvSpPr>
          <p:cNvPr id="89095" name="AutoShape 7"/>
          <p:cNvSpPr/>
          <p:nvPr/>
        </p:nvSpPr>
        <p:spPr>
          <a:xfrm>
            <a:off x="4424363" y="3709988"/>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6" name="AutoShape 8"/>
          <p:cNvSpPr/>
          <p:nvPr/>
        </p:nvSpPr>
        <p:spPr>
          <a:xfrm>
            <a:off x="3481388" y="4800600"/>
            <a:ext cx="5422900" cy="1314450"/>
          </a:xfrm>
          <a:prstGeom prst="roundRect">
            <a:avLst>
              <a:gd name="adj" fmla="val 11505"/>
            </a:avLst>
          </a:prstGeom>
          <a:solidFill>
            <a:schemeClr val="accent2">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7" name="AutoShape 9"/>
          <p:cNvSpPr/>
          <p:nvPr/>
        </p:nvSpPr>
        <p:spPr>
          <a:xfrm>
            <a:off x="4397375" y="5251450"/>
            <a:ext cx="376238" cy="347663"/>
          </a:xfrm>
          <a:prstGeom prst="rightArrow">
            <a:avLst>
              <a:gd name="adj1" fmla="val 50000"/>
              <a:gd name="adj2" fmla="val 45091"/>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8" name="AutoShape 10"/>
          <p:cNvSpPr/>
          <p:nvPr/>
        </p:nvSpPr>
        <p:spPr>
          <a:xfrm>
            <a:off x="3454400" y="1768475"/>
            <a:ext cx="5457825" cy="1304925"/>
          </a:xfrm>
          <a:prstGeom prst="roundRect">
            <a:avLst>
              <a:gd name="adj" fmla="val 11505"/>
            </a:avLst>
          </a:prstGeom>
          <a:solidFill>
            <a:schemeClr val="fo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9" name="AutoShape 11"/>
          <p:cNvSpPr/>
          <p:nvPr/>
        </p:nvSpPr>
        <p:spPr>
          <a:xfrm>
            <a:off x="4405313" y="2214563"/>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88780" name="AutoShape 12"/>
          <p:cNvSpPr>
            <a:spLocks noChangeArrowheads="1"/>
          </p:cNvSpPr>
          <p:nvPr/>
        </p:nvSpPr>
        <p:spPr bwMode="ltGray">
          <a:xfrm>
            <a:off x="2871788" y="1752600"/>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1" name="Freeform 13"/>
          <p:cNvSpPr/>
          <p:nvPr/>
        </p:nvSpPr>
        <p:spPr bwMode="gray">
          <a:xfrm>
            <a:off x="2935288" y="1817688"/>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2" name="AutoShape 14"/>
          <p:cNvSpPr>
            <a:spLocks noChangeArrowheads="1"/>
          </p:cNvSpPr>
          <p:nvPr/>
        </p:nvSpPr>
        <p:spPr bwMode="ltGray">
          <a:xfrm>
            <a:off x="2884488" y="3254375"/>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3" name="Freeform 15"/>
          <p:cNvSpPr/>
          <p:nvPr/>
        </p:nvSpPr>
        <p:spPr bwMode="gray">
          <a:xfrm>
            <a:off x="2938463" y="3319463"/>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4" name="AutoShape 16"/>
          <p:cNvSpPr>
            <a:spLocks noChangeArrowheads="1"/>
          </p:cNvSpPr>
          <p:nvPr/>
        </p:nvSpPr>
        <p:spPr bwMode="ltGray">
          <a:xfrm>
            <a:off x="2865438" y="4776788"/>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5" name="Freeform 17"/>
          <p:cNvSpPr/>
          <p:nvPr/>
        </p:nvSpPr>
        <p:spPr bwMode="gray">
          <a:xfrm>
            <a:off x="2919413" y="483235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89106" name="Picture 18" descr="YG_circle001"/>
          <p:cNvPicPr>
            <a:picLocks noChangeAspect="1"/>
          </p:cNvPicPr>
          <p:nvPr/>
        </p:nvPicPr>
        <p:blipFill>
          <a:blip r:embed="rId1"/>
          <a:stretch>
            <a:fillRect/>
          </a:stretch>
        </p:blipFill>
        <p:spPr>
          <a:xfrm>
            <a:off x="304800" y="2928938"/>
            <a:ext cx="1882775" cy="1879600"/>
          </a:xfrm>
          <a:prstGeom prst="rect">
            <a:avLst/>
          </a:prstGeom>
          <a:noFill/>
          <a:ln w="9525">
            <a:noFill/>
          </a:ln>
        </p:spPr>
      </p:pic>
      <p:sp>
        <p:nvSpPr>
          <p:cNvPr id="89107" name="Text Box 19"/>
          <p:cNvSpPr txBox="1"/>
          <p:nvPr/>
        </p:nvSpPr>
        <p:spPr>
          <a:xfrm>
            <a:off x="4830763" y="1981200"/>
            <a:ext cx="3932237" cy="10683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dirty="0">
                <a:solidFill>
                  <a:srgbClr val="08122A"/>
                </a:solidFill>
                <a:ea typeface="宋体" panose="02010600030101010101" pitchFamily="2" charset="-122"/>
              </a:rPr>
              <a:t>安全监察机构、消防部门、卫生部门、技术监督部门、劳动和社会保障部门以及工会等</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9108" name="Text Box 21"/>
          <p:cNvSpPr txBox="1"/>
          <p:nvPr/>
        </p:nvSpPr>
        <p:spPr>
          <a:xfrm>
            <a:off x="4830763" y="5057775"/>
            <a:ext cx="3932237"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600" dirty="0">
                <a:solidFill>
                  <a:srgbClr val="000000"/>
                </a:solidFill>
                <a:ea typeface="宋体" panose="02010600030101010101" pitchFamily="2" charset="-122"/>
              </a:rPr>
              <a:t>.</a:t>
            </a:r>
            <a:endParaRPr lang="en-US" altLang="zh-CN" sz="1600" dirty="0">
              <a:solidFill>
                <a:srgbClr val="000000"/>
              </a:solidFill>
              <a:ea typeface="宋体" panose="02010600030101010101" pitchFamily="2" charset="-122"/>
            </a:endParaRPr>
          </a:p>
        </p:txBody>
      </p:sp>
      <p:sp>
        <p:nvSpPr>
          <p:cNvPr id="89109" name="Text Box 22"/>
          <p:cNvSpPr txBox="1"/>
          <p:nvPr/>
        </p:nvSpPr>
        <p:spPr>
          <a:xfrm>
            <a:off x="449263" y="3560763"/>
            <a:ext cx="1573212"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080808"/>
                </a:solidFill>
                <a:ea typeface="宋体" panose="02010600030101010101" pitchFamily="2" charset="-122"/>
              </a:rPr>
              <a:t>Click to </a:t>
            </a:r>
            <a:endParaRPr lang="en-US" altLang="zh-CN" sz="1800" b="1" dirty="0">
              <a:solidFill>
                <a:srgbClr val="080808"/>
              </a:solidFill>
              <a:ea typeface="宋体" panose="02010600030101010101" pitchFamily="2" charset="-122"/>
            </a:endParaRPr>
          </a:p>
          <a:p>
            <a:pPr marL="0" lvl="0" indent="0" algn="ctr">
              <a:spcBef>
                <a:spcPct val="0"/>
              </a:spcBef>
              <a:buClrTx/>
              <a:buFontTx/>
              <a:buNone/>
            </a:pPr>
            <a:r>
              <a:rPr lang="en-US" altLang="zh-CN" sz="1800" b="1" dirty="0">
                <a:solidFill>
                  <a:srgbClr val="080808"/>
                </a:solidFill>
                <a:ea typeface="宋体" panose="02010600030101010101" pitchFamily="2" charset="-122"/>
              </a:rPr>
              <a:t>add Text</a:t>
            </a:r>
            <a:endParaRPr lang="en-US" altLang="zh-CN" sz="1800" b="1" dirty="0">
              <a:solidFill>
                <a:srgbClr val="080808"/>
              </a:solidFill>
              <a:ea typeface="宋体" panose="02010600030101010101" pitchFamily="2" charset="-122"/>
            </a:endParaRPr>
          </a:p>
        </p:txBody>
      </p:sp>
      <p:sp>
        <p:nvSpPr>
          <p:cNvPr id="89110" name="Text Box 23"/>
          <p:cNvSpPr txBox="1"/>
          <p:nvPr/>
        </p:nvSpPr>
        <p:spPr>
          <a:xfrm>
            <a:off x="2852738" y="1997075"/>
            <a:ext cx="1673225"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08122A"/>
                </a:solidFill>
                <a:ea typeface="宋体" panose="02010600030101010101" pitchFamily="2" charset="-122"/>
              </a:rPr>
              <a:t>法律法规的获取</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9111" name="Text Box 24"/>
          <p:cNvSpPr txBox="1"/>
          <p:nvPr/>
        </p:nvSpPr>
        <p:spPr>
          <a:xfrm>
            <a:off x="2852738" y="3524250"/>
            <a:ext cx="167322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zh-CN" altLang="en-US" b="1" dirty="0">
                <a:ea typeface="宋体" panose="02010600030101010101" pitchFamily="2" charset="-122"/>
              </a:rPr>
              <a:t>适用性</a:t>
            </a:r>
            <a:endParaRPr lang="zh-CN" altLang="en-US" b="1" dirty="0">
              <a:ea typeface="宋体" panose="02010600030101010101" pitchFamily="2" charset="-122"/>
            </a:endParaRPr>
          </a:p>
        </p:txBody>
      </p:sp>
      <p:sp>
        <p:nvSpPr>
          <p:cNvPr id="89112" name="Text Box 25"/>
          <p:cNvSpPr txBox="1"/>
          <p:nvPr/>
        </p:nvSpPr>
        <p:spPr>
          <a:xfrm>
            <a:off x="2851150" y="5203825"/>
            <a:ext cx="17208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zh-CN" altLang="en-US" sz="2000" b="1" dirty="0">
                <a:ea typeface="宋体" panose="02010600030101010101" pitchFamily="2" charset="-122"/>
              </a:rPr>
              <a:t>传达与更新</a:t>
            </a:r>
            <a:endParaRPr lang="zh-CN" altLang="en-US" sz="2000" b="1" dirty="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AutoShape 2"/>
          <p:cNvSpPr/>
          <p:nvPr/>
        </p:nvSpPr>
        <p:spPr>
          <a:xfrm>
            <a:off x="3398838" y="2457450"/>
            <a:ext cx="4649787" cy="911225"/>
          </a:xfrm>
          <a:prstGeom prst="roundRect">
            <a:avLst>
              <a:gd name="adj" fmla="val 11505"/>
            </a:avLst>
          </a:prstGeom>
          <a:gradFill rotWithShape="1">
            <a:gsLst>
              <a:gs pos="0">
                <a:schemeClr val="accent2"/>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5" name="AutoShape 3"/>
          <p:cNvSpPr/>
          <p:nvPr/>
        </p:nvSpPr>
        <p:spPr>
          <a:xfrm>
            <a:off x="3059113" y="3822700"/>
            <a:ext cx="4649787" cy="911225"/>
          </a:xfrm>
          <a:prstGeom prst="roundRect">
            <a:avLst>
              <a:gd name="adj" fmla="val 11505"/>
            </a:avLst>
          </a:prstGeom>
          <a:gradFill rotWithShape="1">
            <a:gsLst>
              <a:gs pos="0">
                <a:schemeClr val="folHlink"/>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6" name="AutoShape 4"/>
          <p:cNvSpPr/>
          <p:nvPr/>
        </p:nvSpPr>
        <p:spPr>
          <a:xfrm>
            <a:off x="3398838" y="5213350"/>
            <a:ext cx="4649787" cy="911225"/>
          </a:xfrm>
          <a:prstGeom prst="roundRect">
            <a:avLst>
              <a:gd name="adj" fmla="val 11505"/>
            </a:avLst>
          </a:prstGeom>
          <a:gradFill rotWithShape="1">
            <a:gsLst>
              <a:gs pos="0">
                <a:schemeClr val="accent1"/>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61" name="Text Box 5"/>
          <p:cNvSpPr txBox="1"/>
          <p:nvPr/>
        </p:nvSpPr>
        <p:spPr>
          <a:xfrm>
            <a:off x="4086225" y="2262188"/>
            <a:ext cx="4589463" cy="1311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solidFill>
                  <a:srgbClr val="08122A"/>
                </a:solidFill>
                <a:ea typeface="宋体" panose="02010600030101010101" pitchFamily="2" charset="-122"/>
              </a:rPr>
              <a:t>通过制定文件化的职业健康安全管理方案，实现职业健康安全方针和目标。管理方案应包括实现目标的职责和权限、方法、资源、时间表</a:t>
            </a:r>
            <a:endParaRPr lang="en-US" altLang="zh-CN" sz="2000" b="1" dirty="0">
              <a:solidFill>
                <a:srgbClr val="08122A"/>
              </a:solidFill>
              <a:ea typeface="宋体" panose="02010600030101010101" pitchFamily="2" charset="-122"/>
            </a:endParaRPr>
          </a:p>
        </p:txBody>
      </p:sp>
      <p:sp>
        <p:nvSpPr>
          <p:cNvPr id="275464" name="AutoShape 8"/>
          <p:cNvSpPr/>
          <p:nvPr/>
        </p:nvSpPr>
        <p:spPr>
          <a:xfrm>
            <a:off x="3506788" y="2762250"/>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9" name="AutoShape 9"/>
          <p:cNvSpPr/>
          <p:nvPr/>
        </p:nvSpPr>
        <p:spPr>
          <a:xfrm>
            <a:off x="3059113" y="4051300"/>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20" name="AutoShape 10"/>
          <p:cNvSpPr/>
          <p:nvPr/>
        </p:nvSpPr>
        <p:spPr>
          <a:xfrm>
            <a:off x="3505200" y="5489575"/>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21" name="Rectangle 11"/>
          <p:cNvSpPr>
            <a:spLocks noGrp="1"/>
          </p:cNvSpPr>
          <p:nvPr>
            <p:ph type="title"/>
          </p:nvPr>
        </p:nvSpPr>
        <p:spPr>
          <a:xfrm>
            <a:off x="733425" y="731838"/>
            <a:ext cx="8086725" cy="563562"/>
          </a:xfrm>
          <a:ln/>
        </p:spPr>
        <p:txBody>
          <a:bodyPr vert="horz" wrap="square" lIns="91440" tIns="45720" rIns="91440" bIns="45720" anchor="ctr" anchorCtr="0"/>
          <a:p>
            <a:r>
              <a:rPr lang="en-US" altLang="zh-CN" dirty="0">
                <a:ea typeface="宋体" panose="02010600030101010101" pitchFamily="2" charset="-122"/>
              </a:rPr>
              <a:t>3.3 </a:t>
            </a:r>
            <a:r>
              <a:rPr lang="zh-CN" altLang="en-US" dirty="0">
                <a:ea typeface="宋体" panose="02010600030101010101" pitchFamily="2" charset="-122"/>
              </a:rPr>
              <a:t>职业健康安全目标、指标及其管理方案</a:t>
            </a:r>
            <a:endParaRPr lang="en-US" altLang="zh-CN" dirty="0">
              <a:ea typeface="宋体" panose="02010600030101010101" pitchFamily="2" charset="-122"/>
            </a:endParaRPr>
          </a:p>
        </p:txBody>
      </p:sp>
      <p:grpSp>
        <p:nvGrpSpPr>
          <p:cNvPr id="90122" name="Group 12"/>
          <p:cNvGrpSpPr/>
          <p:nvPr/>
        </p:nvGrpSpPr>
        <p:grpSpPr>
          <a:xfrm>
            <a:off x="1219200" y="4987925"/>
            <a:ext cx="2295525" cy="1365250"/>
            <a:chOff x="471" y="272"/>
            <a:chExt cx="1161" cy="1539"/>
          </a:xfrm>
        </p:grpSpPr>
        <p:sp>
          <p:nvSpPr>
            <p:cNvPr id="90134" name="Oval 13"/>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0" name="AutoShape 14"/>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275471" name="Group 15"/>
          <p:cNvGrpSpPr/>
          <p:nvPr/>
        </p:nvGrpSpPr>
        <p:grpSpPr>
          <a:xfrm>
            <a:off x="755650" y="3600450"/>
            <a:ext cx="2295525" cy="1365250"/>
            <a:chOff x="471" y="272"/>
            <a:chExt cx="1161" cy="1539"/>
          </a:xfrm>
        </p:grpSpPr>
        <p:sp>
          <p:nvSpPr>
            <p:cNvPr id="90132" name="Oval 16"/>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3" name="AutoShape 17"/>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275474" name="Group 18"/>
          <p:cNvGrpSpPr/>
          <p:nvPr/>
        </p:nvGrpSpPr>
        <p:grpSpPr>
          <a:xfrm>
            <a:off x="1219200" y="2228850"/>
            <a:ext cx="2295525" cy="1365250"/>
            <a:chOff x="471" y="272"/>
            <a:chExt cx="1161" cy="1539"/>
          </a:xfrm>
        </p:grpSpPr>
        <p:sp>
          <p:nvSpPr>
            <p:cNvPr id="90130" name="Oval 19"/>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6" name="AutoShape 20"/>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75477" name="Text Box 21"/>
          <p:cNvSpPr txBox="1"/>
          <p:nvPr/>
        </p:nvSpPr>
        <p:spPr>
          <a:xfrm>
            <a:off x="1147763" y="2781300"/>
            <a:ext cx="21288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solidFill>
                  <a:srgbClr val="FFFFFF"/>
                </a:solidFill>
                <a:ea typeface="宋体" panose="02010600030101010101" pitchFamily="2" charset="-122"/>
              </a:rPr>
              <a:t>  目标</a:t>
            </a:r>
            <a:endParaRPr lang="zh-CN" altLang="en-US" b="1" dirty="0">
              <a:solidFill>
                <a:srgbClr val="FFFFFF"/>
              </a:solidFill>
              <a:ea typeface="宋体" panose="02010600030101010101" pitchFamily="2" charset="-122"/>
            </a:endParaRPr>
          </a:p>
        </p:txBody>
      </p:sp>
      <p:sp>
        <p:nvSpPr>
          <p:cNvPr id="275478" name="Text Box 22"/>
          <p:cNvSpPr txBox="1"/>
          <p:nvPr/>
        </p:nvSpPr>
        <p:spPr>
          <a:xfrm>
            <a:off x="838200" y="4198938"/>
            <a:ext cx="212883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FFFFFF"/>
                </a:solidFill>
                <a:ea typeface="宋体" panose="02010600030101010101" pitchFamily="2" charset="-122"/>
              </a:rPr>
              <a:t> 考虑因素</a:t>
            </a:r>
            <a:endParaRPr lang="en-US" altLang="zh-CN" sz="2800" b="1" dirty="0">
              <a:solidFill>
                <a:srgbClr val="FFFFFF"/>
              </a:solidFill>
              <a:ea typeface="宋体" panose="02010600030101010101" pitchFamily="2" charset="-122"/>
            </a:endParaRPr>
          </a:p>
        </p:txBody>
      </p:sp>
      <p:sp>
        <p:nvSpPr>
          <p:cNvPr id="90127" name="Text Box 23"/>
          <p:cNvSpPr txBox="1"/>
          <p:nvPr/>
        </p:nvSpPr>
        <p:spPr>
          <a:xfrm>
            <a:off x="1187450" y="5516563"/>
            <a:ext cx="212883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FFFFFF"/>
                </a:solidFill>
                <a:ea typeface="宋体" panose="02010600030101010101" pitchFamily="2" charset="-122"/>
              </a:rPr>
              <a:t>  实施要求</a:t>
            </a:r>
            <a:endParaRPr lang="zh-CN" altLang="en-US" sz="2800" b="1" dirty="0">
              <a:solidFill>
                <a:srgbClr val="FFFFFF"/>
              </a:solidFill>
              <a:ea typeface="宋体" panose="02010600030101010101" pitchFamily="2" charset="-122"/>
            </a:endParaRPr>
          </a:p>
        </p:txBody>
      </p:sp>
      <p:sp>
        <p:nvSpPr>
          <p:cNvPr id="275480" name="Rectangle 24"/>
          <p:cNvSpPr>
            <a:spLocks noChangeArrowheads="1"/>
          </p:cNvSpPr>
          <p:nvPr/>
        </p:nvSpPr>
        <p:spPr bwMode="gray">
          <a:xfrm>
            <a:off x="1120775" y="1385888"/>
            <a:ext cx="7185025" cy="530225"/>
          </a:xfrm>
          <a:prstGeom prst="rect">
            <a:avLst/>
          </a:prstGeom>
          <a:noFill/>
          <a:ln>
            <a:noFill/>
          </a:ln>
          <a:effectLst/>
        </p:spPr>
        <p:txBody>
          <a:bodyPr>
            <a:spAutoFit/>
          </a:bodyPr>
          <a:lstStyle/>
          <a:p>
            <a:pPr marL="0" marR="0" lvl="0" indent="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3200" b="1" i="0" u="none" strike="noStrike" kern="1200" cap="none" spc="0" normalizeH="0" baseline="0" noProof="0">
                <a:ln>
                  <a:noFill/>
                </a:ln>
                <a:solidFill>
                  <a:srgbClr val="FF00FF"/>
                </a:solidFill>
                <a:effectLst/>
                <a:uLnTx/>
                <a:uFillTx/>
                <a:latin typeface="Arial" panose="020B0604020202020204" pitchFamily="34" charset="0"/>
                <a:ea typeface="宋体" panose="02010600030101010101" pitchFamily="2" charset="-122"/>
                <a:cs typeface="+mn-cs"/>
              </a:rPr>
              <a:t>管理方案</a:t>
            </a:r>
            <a:endParaRPr kumimoji="0" lang="en-US" altLang="zh-CN" sz="3200" b="1" i="0" u="none" strike="noStrike" kern="1200" cap="none" spc="0" normalizeH="0" baseline="0" noProof="0">
              <a:ln>
                <a:noFill/>
              </a:ln>
              <a:solidFill>
                <a:srgbClr val="FF00FF"/>
              </a:solidFill>
              <a:effectLst/>
              <a:uLnTx/>
              <a:uFillTx/>
              <a:latin typeface="Arial" panose="020B0604020202020204" pitchFamily="34" charset="0"/>
              <a:ea typeface="宋体" panose="02010600030101010101" pitchFamily="2" charset="-122"/>
              <a:cs typeface="+mn-cs"/>
            </a:endParaRPr>
          </a:p>
        </p:txBody>
      </p:sp>
      <p:sp>
        <p:nvSpPr>
          <p:cNvPr id="275481" name="AutoShape 25"/>
          <p:cNvSpPr/>
          <p:nvPr/>
        </p:nvSpPr>
        <p:spPr>
          <a:xfrm>
            <a:off x="3419475" y="2852738"/>
            <a:ext cx="6121400" cy="4321175"/>
          </a:xfrm>
          <a:prstGeom prst="wedgeEllipseCallout">
            <a:avLst>
              <a:gd name="adj1" fmla="val -56431"/>
              <a:gd name="adj2" fmla="val -16532"/>
            </a:avLst>
          </a:prstGeom>
          <a:solidFill>
            <a:srgbClr val="FF99CC"/>
          </a:solidFill>
          <a:ln w="9525">
            <a:noFill/>
          </a:ln>
          <a:effectLst>
            <a:prstShdw prst="shdw17" dist="17961" dir="2699999">
              <a:srgbClr val="995C7A"/>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buNone/>
            </a:pPr>
            <a:r>
              <a:rPr lang="en-US" altLang="zh-CN" sz="2000" dirty="0">
                <a:solidFill>
                  <a:srgbClr val="08122A"/>
                </a:solidFill>
                <a:ea typeface="宋体" panose="02010600030101010101" pitchFamily="2" charset="-122"/>
              </a:rPr>
              <a:t>(a)</a:t>
            </a:r>
            <a:r>
              <a:rPr lang="zh-CN" altLang="en-US" sz="2000" dirty="0">
                <a:solidFill>
                  <a:srgbClr val="08122A"/>
                </a:solidFill>
                <a:ea typeface="宋体" panose="02010600030101010101" pitchFamily="2" charset="-122"/>
              </a:rPr>
              <a:t>职业健康安全方针和目标；</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(b)</a:t>
            </a:r>
            <a:r>
              <a:rPr lang="zh-CN" altLang="en-US" sz="2000" dirty="0">
                <a:solidFill>
                  <a:srgbClr val="08122A"/>
                </a:solidFill>
                <a:ea typeface="宋体" panose="02010600030101010101" pitchFamily="2" charset="-122"/>
              </a:rPr>
              <a:t>法律法规及其他要求的评审结果；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(c)</a:t>
            </a:r>
            <a:r>
              <a:rPr lang="zh-CN" altLang="en-US" sz="2000" dirty="0">
                <a:solidFill>
                  <a:srgbClr val="08122A"/>
                </a:solidFill>
                <a:ea typeface="宋体" panose="02010600030101010101" pitchFamily="2" charset="-122"/>
              </a:rPr>
              <a:t>危害辨识、风险评价和风险控制的结果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(d)</a:t>
            </a:r>
            <a:r>
              <a:rPr lang="zh-CN" altLang="en-US" sz="2000" dirty="0">
                <a:solidFill>
                  <a:srgbClr val="08122A"/>
                </a:solidFill>
                <a:ea typeface="宋体" panose="02010600030101010101" pitchFamily="2" charset="-122"/>
              </a:rPr>
              <a:t>煤矿生产过程的详细资料；</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(e)</a:t>
            </a:r>
            <a:r>
              <a:rPr lang="zh-CN" altLang="en-US" sz="2000" dirty="0">
                <a:solidFill>
                  <a:srgbClr val="08122A"/>
                </a:solidFill>
                <a:ea typeface="宋体" panose="02010600030101010101" pitchFamily="2" charset="-122"/>
              </a:rPr>
              <a:t>员工及其代表、安委会参与作业场所的职业健康安全协商、评审和改进活动的信息；</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(f)</a:t>
            </a:r>
            <a:r>
              <a:rPr lang="zh-CN" altLang="en-US" sz="2000" dirty="0">
                <a:solidFill>
                  <a:srgbClr val="08122A"/>
                </a:solidFill>
                <a:ea typeface="宋体" panose="02010600030101010101" pitchFamily="2" charset="-122"/>
              </a:rPr>
              <a:t>对可供选择的各个技术方案的评审结果；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(g)</a:t>
            </a:r>
            <a:r>
              <a:rPr lang="zh-CN" altLang="en-US" sz="2000" dirty="0">
                <a:solidFill>
                  <a:srgbClr val="08122A"/>
                </a:solidFill>
                <a:ea typeface="宋体" panose="02010600030101010101" pitchFamily="2" charset="-122"/>
              </a:rPr>
              <a:t>持续改进的要求；</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(h)</a:t>
            </a:r>
            <a:r>
              <a:rPr lang="zh-CN" altLang="en-US" sz="2000" dirty="0">
                <a:solidFill>
                  <a:srgbClr val="08122A"/>
                </a:solidFill>
                <a:ea typeface="宋体" panose="02010600030101010101" pitchFamily="2" charset="-122"/>
              </a:rPr>
              <a:t>实现职业健康安全目标可利用的资源。</a:t>
            </a:r>
            <a:br>
              <a:rPr lang="zh-CN" altLang="en-US" sz="2000" dirty="0">
                <a:solidFill>
                  <a:srgbClr val="08122A"/>
                </a:solidFill>
                <a:ea typeface="宋体" panose="02010600030101010101" pitchFamily="2" charset="-122"/>
              </a:rPr>
            </a:br>
            <a:endParaRPr lang="zh-CN" altLang="en-US" sz="20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7548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7547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7547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75461"/>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7546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7545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75478"/>
                                        </p:tgtEl>
                                      </p:cBhvr>
                                      <p:by x="150000" y="150000"/>
                                    </p:animScale>
                                  </p:childTnLst>
                                </p:cTn>
                              </p:par>
                              <p:par>
                                <p:cTn id="23" presetID="6" presetClass="emph" presetSubtype="0" fill="hold" nodeType="withEffect">
                                  <p:stCondLst>
                                    <p:cond delay="0"/>
                                  </p:stCondLst>
                                  <p:childTnLst>
                                    <p:animScale>
                                      <p:cBhvr>
                                        <p:cTn id="24" dur="2000" fill="hold"/>
                                        <p:tgtEl>
                                          <p:spTgt spid="275471"/>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275481"/>
                                        </p:tgtEl>
                                        <p:attrNameLst>
                                          <p:attrName>style.visibility</p:attrName>
                                        </p:attrNameLst>
                                      </p:cBhvr>
                                      <p:to>
                                        <p:strVal val="visible"/>
                                      </p:to>
                                    </p:set>
                                    <p:anim calcmode="lin" valueType="num">
                                      <p:cBhvr additive="base">
                                        <p:cTn id="29" dur="500" fill="hold"/>
                                        <p:tgtEl>
                                          <p:spTgt spid="275481"/>
                                        </p:tgtEl>
                                        <p:attrNameLst>
                                          <p:attrName>ppt_x</p:attrName>
                                        </p:attrNameLst>
                                      </p:cBhvr>
                                      <p:tavLst>
                                        <p:tav tm="0">
                                          <p:val>
                                            <p:strVal val="1+#ppt_w/2"/>
                                          </p:val>
                                        </p:tav>
                                        <p:tav tm="100000">
                                          <p:val>
                                            <p:strVal val="#ppt_x"/>
                                          </p:val>
                                        </p:tav>
                                      </p:tavLst>
                                    </p:anim>
                                    <p:anim calcmode="lin" valueType="num">
                                      <p:cBhvr additive="base">
                                        <p:cTn id="30" dur="500" fill="hold"/>
                                        <p:tgtEl>
                                          <p:spTgt spid="2754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xit" presetSubtype="4" fill="hold" grpId="1" nodeType="clickEffect">
                                  <p:stCondLst>
                                    <p:cond delay="0"/>
                                  </p:stCondLst>
                                  <p:childTnLst>
                                    <p:animEffect transition="out" filter="wheel(4)">
                                      <p:cBhvr>
                                        <p:cTn id="34" dur="1000"/>
                                        <p:tgtEl>
                                          <p:spTgt spid="275481"/>
                                        </p:tgtEl>
                                      </p:cBhvr>
                                    </p:animEffect>
                                    <p:set>
                                      <p:cBhvr>
                                        <p:cTn id="35" dur="1" fill="hold">
                                          <p:stCondLst>
                                            <p:cond delay="999"/>
                                          </p:stCondLst>
                                        </p:cTn>
                                        <p:tgtEl>
                                          <p:spTgt spid="2754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p:bldP spid="275477" grpId="0"/>
      <p:bldP spid="275478" grpId="0"/>
      <p:bldP spid="275481" grpId="0" animBg="1"/>
      <p:bldP spid="27548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sp>
        <p:nvSpPr>
          <p:cNvPr id="271363" name="AutoShape 3"/>
          <p:cNvSpPr>
            <a:spLocks noChangeArrowheads="1"/>
          </p:cNvSpPr>
          <p:nvPr/>
        </p:nvSpPr>
        <p:spPr bwMode="ltGray">
          <a:xfrm>
            <a:off x="381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1364" name="AutoShape 4"/>
          <p:cNvSpPr>
            <a:spLocks noChangeArrowheads="1"/>
          </p:cNvSpPr>
          <p:nvPr/>
        </p:nvSpPr>
        <p:spPr bwMode="blackWhite">
          <a:xfrm>
            <a:off x="762000" y="22098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1.</a:t>
            </a:r>
            <a:r>
              <a:rPr kumimoji="0" lang="zh-CN" altLang="en-US"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目的</a:t>
            </a:r>
            <a:endParaRPr kumimoji="0" lang="en-US" altLang="zh-CN"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1141" name="AutoShape 5"/>
          <p:cNvSpPr/>
          <p:nvPr/>
        </p:nvSpPr>
        <p:spPr>
          <a:xfrm>
            <a:off x="762000" y="3352800"/>
            <a:ext cx="4038600" cy="990600"/>
          </a:xfrm>
          <a:prstGeom prst="roundRect">
            <a:avLst>
              <a:gd name="adj" fmla="val 9106"/>
            </a:avLst>
          </a:prstGeom>
          <a:gradFill rotWithShape="1">
            <a:gsLst>
              <a:gs pos="0">
                <a:srgbClr val="699D5F"/>
              </a:gs>
              <a:gs pos="100000">
                <a:srgbClr val="96BB8F"/>
              </a:gs>
            </a:gsLst>
            <a:lin ang="5400000" scaled="1"/>
            <a:tileRect/>
          </a:gradFill>
          <a:ln w="25400"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chemeClr val="bg1"/>
                </a:solidFill>
                <a:ea typeface="宋体" panose="02010600030101010101" pitchFamily="2" charset="-122"/>
              </a:rPr>
              <a:t>2.</a:t>
            </a:r>
            <a:r>
              <a:rPr lang="zh-CN" altLang="en-US" b="1" dirty="0">
                <a:solidFill>
                  <a:schemeClr val="bg1"/>
                </a:solidFill>
                <a:ea typeface="宋体" panose="02010600030101010101" pitchFamily="2" charset="-122"/>
              </a:rPr>
              <a:t>实施要求</a:t>
            </a:r>
            <a:endParaRPr lang="en-US" altLang="zh-CN" b="1" dirty="0">
              <a:solidFill>
                <a:schemeClr val="bg1"/>
              </a:solidFill>
              <a:ea typeface="宋体" panose="02010600030101010101" pitchFamily="2" charset="-122"/>
            </a:endParaRPr>
          </a:p>
        </p:txBody>
      </p:sp>
      <p:sp>
        <p:nvSpPr>
          <p:cNvPr id="271366" name="AutoShape 6"/>
          <p:cNvSpPr>
            <a:spLocks noChangeArrowheads="1"/>
          </p:cNvSpPr>
          <p:nvPr/>
        </p:nvSpPr>
        <p:spPr bwMode="blackWhite">
          <a:xfrm>
            <a:off x="755650" y="4525963"/>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3.</a:t>
            </a:r>
            <a:r>
              <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运行控制的内容与要求</a:t>
            </a:r>
            <a:endParaRPr kumimoji="0" lang="en-US" altLang="zh-CN"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1143" name="AutoShape 7"/>
          <p:cNvSpPr/>
          <p:nvPr/>
        </p:nvSpPr>
        <p:spPr>
          <a:xfrm>
            <a:off x="6234113" y="3141663"/>
            <a:ext cx="2909887" cy="1295400"/>
          </a:xfrm>
          <a:prstGeom prst="roundRect">
            <a:avLst>
              <a:gd name="adj" fmla="val 9106"/>
            </a:avLst>
          </a:prstGeom>
          <a:noFill/>
          <a:ln w="25400">
            <a:noFill/>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zh-CN" altLang="en-US" b="1" dirty="0">
                <a:solidFill>
                  <a:srgbClr val="08122A"/>
                </a:solidFill>
                <a:ea typeface="宋体" panose="02010600030101010101" pitchFamily="2" charset="-122"/>
              </a:rPr>
              <a:t>运行控制程序</a:t>
            </a:r>
            <a:endParaRPr lang="en-US" altLang="zh-CN" b="1" dirty="0">
              <a:solidFill>
                <a:srgbClr val="08122A"/>
              </a:solidFill>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grpSp>
        <p:nvGrpSpPr>
          <p:cNvPr id="92163" name="Group 32"/>
          <p:cNvGrpSpPr/>
          <p:nvPr/>
        </p:nvGrpSpPr>
        <p:grpSpPr>
          <a:xfrm>
            <a:off x="4427538" y="4941888"/>
            <a:ext cx="3816350" cy="1308100"/>
            <a:chOff x="57" y="1680"/>
            <a:chExt cx="2538" cy="960"/>
          </a:xfrm>
        </p:grpSpPr>
        <p:sp>
          <p:nvSpPr>
            <p:cNvPr id="92242" name="Oval 33"/>
            <p:cNvSpPr/>
            <p:nvPr/>
          </p:nvSpPr>
          <p:spPr>
            <a:xfrm>
              <a:off x="864" y="1680"/>
              <a:ext cx="910" cy="960"/>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3" name="Oval 34"/>
            <p:cNvSpPr/>
            <p:nvPr/>
          </p:nvSpPr>
          <p:spPr>
            <a:xfrm>
              <a:off x="864" y="1680"/>
              <a:ext cx="910" cy="960"/>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4" name="Oval 35"/>
            <p:cNvSpPr/>
            <p:nvPr/>
          </p:nvSpPr>
          <p:spPr>
            <a:xfrm>
              <a:off x="923" y="1742"/>
              <a:ext cx="792" cy="836"/>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5" name="Oval 36"/>
            <p:cNvSpPr/>
            <p:nvPr/>
          </p:nvSpPr>
          <p:spPr>
            <a:xfrm>
              <a:off x="912" y="1728"/>
              <a:ext cx="791" cy="836"/>
            </a:xfrm>
            <a:prstGeom prst="ellipse">
              <a:avLst/>
            </a:prstGeom>
            <a:gradFill rotWithShape="1">
              <a:gsLst>
                <a:gs pos="0">
                  <a:srgbClr val="A24161"/>
                </a:gs>
                <a:gs pos="100000">
                  <a:srgbClr val="FF6699">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6" name="Oval 37"/>
            <p:cNvSpPr/>
            <p:nvPr/>
          </p:nvSpPr>
          <p:spPr>
            <a:xfrm>
              <a:off x="966" y="1785"/>
              <a:ext cx="712" cy="75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7" name="Oval 38"/>
            <p:cNvSpPr/>
            <p:nvPr/>
          </p:nvSpPr>
          <p:spPr>
            <a:xfrm>
              <a:off x="960" y="1776"/>
              <a:ext cx="689" cy="72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8" name="Oval 39"/>
            <p:cNvSpPr/>
            <p:nvPr/>
          </p:nvSpPr>
          <p:spPr>
            <a:xfrm>
              <a:off x="986" y="1801"/>
              <a:ext cx="673" cy="709"/>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9" name="Oval 40"/>
            <p:cNvSpPr/>
            <p:nvPr/>
          </p:nvSpPr>
          <p:spPr>
            <a:xfrm>
              <a:off x="994" y="1808"/>
              <a:ext cx="640" cy="663"/>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50" name="Oval 41"/>
            <p:cNvSpPr/>
            <p:nvPr/>
          </p:nvSpPr>
          <p:spPr>
            <a:xfrm>
              <a:off x="1031" y="1827"/>
              <a:ext cx="569" cy="538"/>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51" name="Text Box 42"/>
            <p:cNvSpPr txBox="1"/>
            <p:nvPr/>
          </p:nvSpPr>
          <p:spPr>
            <a:xfrm>
              <a:off x="57" y="1981"/>
              <a:ext cx="2538" cy="38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4.</a:t>
              </a:r>
              <a:r>
                <a:rPr lang="zh-CN" altLang="en-US" sz="2000" b="1" dirty="0">
                  <a:solidFill>
                    <a:srgbClr val="08122A"/>
                  </a:solidFill>
                  <a:ea typeface="宋体" panose="02010600030101010101" pitchFamily="2" charset="-122"/>
                </a:rPr>
                <a:t>风险及其控制措施的实施方案</a:t>
              </a:r>
              <a:r>
                <a:rPr lang="zh-CN" altLang="en-US" sz="28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grpSp>
      <p:grpSp>
        <p:nvGrpSpPr>
          <p:cNvPr id="92164" name="Group 54"/>
          <p:cNvGrpSpPr/>
          <p:nvPr/>
        </p:nvGrpSpPr>
        <p:grpSpPr>
          <a:xfrm>
            <a:off x="2216150" y="4929188"/>
            <a:ext cx="2282825" cy="1379537"/>
            <a:chOff x="1357" y="3125"/>
            <a:chExt cx="1547" cy="907"/>
          </a:xfrm>
        </p:grpSpPr>
        <p:grpSp>
          <p:nvGrpSpPr>
            <p:cNvPr id="92230" name="Group 55"/>
            <p:cNvGrpSpPr/>
            <p:nvPr/>
          </p:nvGrpSpPr>
          <p:grpSpPr>
            <a:xfrm>
              <a:off x="1685" y="3125"/>
              <a:ext cx="907" cy="907"/>
              <a:chOff x="2832" y="1728"/>
              <a:chExt cx="907" cy="907"/>
            </a:xfrm>
          </p:grpSpPr>
          <p:sp>
            <p:nvSpPr>
              <p:cNvPr id="92232" name="Oval 56"/>
              <p:cNvSpPr/>
              <p:nvPr/>
            </p:nvSpPr>
            <p:spPr>
              <a:xfrm>
                <a:off x="2832" y="1728"/>
                <a:ext cx="907" cy="907"/>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3" name="Oval 57"/>
              <p:cNvSpPr/>
              <p:nvPr/>
            </p:nvSpPr>
            <p:spPr>
              <a:xfrm>
                <a:off x="2832" y="1728"/>
                <a:ext cx="907" cy="907"/>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4" name="Oval 58"/>
              <p:cNvSpPr/>
              <p:nvPr/>
            </p:nvSpPr>
            <p:spPr>
              <a:xfrm>
                <a:off x="2889" y="1788"/>
                <a:ext cx="787" cy="788"/>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5" name="Oval 59"/>
              <p:cNvSpPr/>
              <p:nvPr/>
            </p:nvSpPr>
            <p:spPr>
              <a:xfrm>
                <a:off x="2889" y="1794"/>
                <a:ext cx="787" cy="788"/>
              </a:xfrm>
              <a:prstGeom prst="ellipse">
                <a:avLst/>
              </a:prstGeom>
              <a:gradFill rotWithShape="1">
                <a:gsLst>
                  <a:gs pos="0">
                    <a:srgbClr val="264396"/>
                  </a:gs>
                  <a:gs pos="100000">
                    <a:srgbClr val="3965E1">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6" name="Oval 60"/>
              <p:cNvSpPr/>
              <p:nvPr/>
            </p:nvSpPr>
            <p:spPr>
              <a:xfrm>
                <a:off x="2928" y="1833"/>
                <a:ext cx="709" cy="709"/>
              </a:xfrm>
              <a:prstGeom prst="ellipse">
                <a:avLst/>
              </a:prstGeom>
              <a:gradFill rotWithShape="1">
                <a:gsLst>
                  <a:gs pos="0">
                    <a:srgbClr val="3965E1"/>
                  </a:gs>
                  <a:gs pos="100000">
                    <a:srgbClr val="03060D"/>
                  </a:gs>
                </a:gsLst>
                <a:lin ang="54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37" name="Group 61"/>
              <p:cNvGrpSpPr/>
              <p:nvPr/>
            </p:nvGrpSpPr>
            <p:grpSpPr>
              <a:xfrm>
                <a:off x="2946" y="1842"/>
                <a:ext cx="687" cy="688"/>
                <a:chOff x="4166" y="1706"/>
                <a:chExt cx="1252" cy="1252"/>
              </a:xfrm>
            </p:grpSpPr>
            <p:sp>
              <p:nvSpPr>
                <p:cNvPr id="92238" name="Oval 6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9" name="Oval 6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0" name="Oval 6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1" name="Oval 6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231" name="Text Box 66"/>
            <p:cNvSpPr txBox="1"/>
            <p:nvPr/>
          </p:nvSpPr>
          <p:spPr>
            <a:xfrm>
              <a:off x="1357" y="3391"/>
              <a:ext cx="1547" cy="3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资金预算和安排</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grpSp>
        <p:nvGrpSpPr>
          <p:cNvPr id="92165" name="Group 3"/>
          <p:cNvGrpSpPr/>
          <p:nvPr/>
        </p:nvGrpSpPr>
        <p:grpSpPr>
          <a:xfrm>
            <a:off x="3313113" y="2562225"/>
            <a:ext cx="2170112" cy="2087563"/>
            <a:chOff x="4071" y="1584"/>
            <a:chExt cx="1092" cy="1097"/>
          </a:xfrm>
        </p:grpSpPr>
        <p:sp>
          <p:nvSpPr>
            <p:cNvPr id="92220" name="Oval 4"/>
            <p:cNvSpPr/>
            <p:nvPr/>
          </p:nvSpPr>
          <p:spPr>
            <a:xfrm>
              <a:off x="4071" y="1584"/>
              <a:ext cx="1090" cy="1088"/>
            </a:xfrm>
            <a:prstGeom prst="ellipse">
              <a:avLst/>
            </a:prstGeom>
            <a:gradFill rotWithShape="1">
              <a:gsLst>
                <a:gs pos="0">
                  <a:srgbClr val="FFFFFF"/>
                </a:gs>
                <a:gs pos="50000">
                  <a:srgbClr val="D8755A"/>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1" name="Oval 5"/>
            <p:cNvSpPr/>
            <p:nvPr/>
          </p:nvSpPr>
          <p:spPr>
            <a:xfrm>
              <a:off x="4073" y="1593"/>
              <a:ext cx="1090" cy="1088"/>
            </a:xfrm>
            <a:prstGeom prst="ellipse">
              <a:avLst/>
            </a:prstGeom>
            <a:gradFill rotWithShape="1">
              <a:gsLst>
                <a:gs pos="0">
                  <a:srgbClr val="D8755A">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2" name="Oval 6"/>
            <p:cNvSpPr/>
            <p:nvPr/>
          </p:nvSpPr>
          <p:spPr>
            <a:xfrm>
              <a:off x="4131" y="1655"/>
              <a:ext cx="946" cy="945"/>
            </a:xfrm>
            <a:prstGeom prst="ellipse">
              <a:avLst/>
            </a:prstGeom>
            <a:gradFill rotWithShape="1">
              <a:gsLst>
                <a:gs pos="0">
                  <a:srgbClr val="753F31"/>
                </a:gs>
                <a:gs pos="50000">
                  <a:srgbClr val="D8755A"/>
                </a:gs>
                <a:gs pos="100000">
                  <a:srgbClr val="753F31"/>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3" name="Oval 7"/>
            <p:cNvSpPr/>
            <p:nvPr/>
          </p:nvSpPr>
          <p:spPr>
            <a:xfrm>
              <a:off x="4128" y="1650"/>
              <a:ext cx="946" cy="945"/>
            </a:xfrm>
            <a:prstGeom prst="ellipse">
              <a:avLst/>
            </a:prstGeom>
            <a:gradFill rotWithShape="1">
              <a:gsLst>
                <a:gs pos="0">
                  <a:srgbClr val="894A39"/>
                </a:gs>
                <a:gs pos="100000">
                  <a:srgbClr val="D8755A">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4" name="Oval 8"/>
            <p:cNvSpPr/>
            <p:nvPr/>
          </p:nvSpPr>
          <p:spPr>
            <a:xfrm>
              <a:off x="4178" y="1703"/>
              <a:ext cx="852" cy="8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25" name="Group 9"/>
            <p:cNvGrpSpPr/>
            <p:nvPr/>
          </p:nvGrpSpPr>
          <p:grpSpPr>
            <a:xfrm>
              <a:off x="4197" y="1716"/>
              <a:ext cx="826" cy="825"/>
              <a:chOff x="4166" y="1706"/>
              <a:chExt cx="1252" cy="1252"/>
            </a:xfrm>
          </p:grpSpPr>
          <p:sp>
            <p:nvSpPr>
              <p:cNvPr id="92226" name="Oval 1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7" name="Oval 1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8" name="Oval 1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9" name="Oval 1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66" name="AutoShape 15"/>
          <p:cNvSpPr/>
          <p:nvPr/>
        </p:nvSpPr>
        <p:spPr>
          <a:xfrm rot="-9709312">
            <a:off x="5484813" y="3502025"/>
            <a:ext cx="804862" cy="373063"/>
          </a:xfrm>
          <a:prstGeom prst="leftArrow">
            <a:avLst>
              <a:gd name="adj1" fmla="val 31250"/>
              <a:gd name="adj2" fmla="val 115742"/>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7" name="AutoShape 16"/>
          <p:cNvSpPr/>
          <p:nvPr/>
        </p:nvSpPr>
        <p:spPr>
          <a:xfrm rot="-3685140">
            <a:off x="3413125" y="4541838"/>
            <a:ext cx="522288" cy="419100"/>
          </a:xfrm>
          <a:prstGeom prst="leftArrow">
            <a:avLst>
              <a:gd name="adj1" fmla="val 31250"/>
              <a:gd name="adj2" fmla="val 66857"/>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8" name="AutoShape 17"/>
          <p:cNvSpPr/>
          <p:nvPr/>
        </p:nvSpPr>
        <p:spPr>
          <a:xfrm rot="-1432567">
            <a:off x="2554288" y="3490913"/>
            <a:ext cx="769937" cy="341312"/>
          </a:xfrm>
          <a:prstGeom prst="leftArrow">
            <a:avLst>
              <a:gd name="adj1" fmla="val 31250"/>
              <a:gd name="adj2" fmla="val 121020"/>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9" name="AutoShape 18"/>
          <p:cNvSpPr/>
          <p:nvPr/>
        </p:nvSpPr>
        <p:spPr>
          <a:xfrm rot="-7784550">
            <a:off x="4946650" y="4614863"/>
            <a:ext cx="1039813" cy="400050"/>
          </a:xfrm>
          <a:prstGeom prst="leftArrow">
            <a:avLst>
              <a:gd name="adj1" fmla="val 31250"/>
              <a:gd name="adj2" fmla="val 139442"/>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70" name="Text Box 19"/>
          <p:cNvSpPr txBox="1"/>
          <p:nvPr/>
        </p:nvSpPr>
        <p:spPr>
          <a:xfrm>
            <a:off x="3635375" y="3152775"/>
            <a:ext cx="1425575"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400" b="1" dirty="0">
                <a:solidFill>
                  <a:srgbClr val="0000FF"/>
                </a:solidFill>
                <a:ea typeface="宋体" panose="02010600030101010101" pitchFamily="2" charset="-122"/>
              </a:rPr>
              <a:t>3.</a:t>
            </a:r>
            <a:r>
              <a:rPr lang="zh-CN" altLang="en-US" sz="2400" b="1" dirty="0">
                <a:solidFill>
                  <a:srgbClr val="0000FF"/>
                </a:solidFill>
                <a:ea typeface="宋体" panose="02010600030101010101" pitchFamily="2" charset="-122"/>
              </a:rPr>
              <a:t>运行控制的内容与要求</a:t>
            </a:r>
            <a:endParaRPr lang="en-US" altLang="zh-CN" sz="2400" b="1" dirty="0">
              <a:solidFill>
                <a:srgbClr val="0000FF"/>
              </a:solidFill>
              <a:ea typeface="宋体" panose="02010600030101010101" pitchFamily="2" charset="-122"/>
            </a:endParaRPr>
          </a:p>
        </p:txBody>
      </p:sp>
      <p:grpSp>
        <p:nvGrpSpPr>
          <p:cNvPr id="92171" name="Group 20"/>
          <p:cNvGrpSpPr/>
          <p:nvPr/>
        </p:nvGrpSpPr>
        <p:grpSpPr>
          <a:xfrm>
            <a:off x="6202363" y="3417888"/>
            <a:ext cx="1322387" cy="1231900"/>
            <a:chOff x="2789" y="1625"/>
            <a:chExt cx="907" cy="907"/>
          </a:xfrm>
        </p:grpSpPr>
        <p:sp>
          <p:nvSpPr>
            <p:cNvPr id="92210" name="Oval 21"/>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1" name="Oval 22"/>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2" name="Oval 23"/>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3" name="Oval 24"/>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4" name="Oval 25"/>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15" name="Group 26"/>
            <p:cNvGrpSpPr/>
            <p:nvPr/>
          </p:nvGrpSpPr>
          <p:grpSpPr>
            <a:xfrm>
              <a:off x="2899" y="1735"/>
              <a:ext cx="687" cy="688"/>
              <a:chOff x="4166" y="1706"/>
              <a:chExt cx="1252" cy="1252"/>
            </a:xfrm>
          </p:grpSpPr>
          <p:sp>
            <p:nvSpPr>
              <p:cNvPr id="92216" name="Oval 2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7" name="Oval 2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8" name="Oval 2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9" name="Oval 3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72" name="Text Box 31"/>
          <p:cNvSpPr txBox="1"/>
          <p:nvPr/>
        </p:nvSpPr>
        <p:spPr>
          <a:xfrm>
            <a:off x="5435600" y="3860800"/>
            <a:ext cx="3276600"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5.</a:t>
            </a:r>
            <a:r>
              <a:rPr lang="zh-CN" altLang="en-US" sz="2000" b="1" dirty="0">
                <a:solidFill>
                  <a:srgbClr val="08122A"/>
                </a:solidFill>
                <a:ea typeface="宋体" panose="02010600030101010101" pitchFamily="2" charset="-122"/>
              </a:rPr>
              <a:t>考核的方式、指标和准则</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grpSp>
        <p:nvGrpSpPr>
          <p:cNvPr id="92173" name="Group 43"/>
          <p:cNvGrpSpPr/>
          <p:nvPr/>
        </p:nvGrpSpPr>
        <p:grpSpPr>
          <a:xfrm>
            <a:off x="1295400" y="3344863"/>
            <a:ext cx="1328738" cy="1304925"/>
            <a:chOff x="884" y="2523"/>
            <a:chExt cx="862" cy="862"/>
          </a:xfrm>
        </p:grpSpPr>
        <p:sp>
          <p:nvSpPr>
            <p:cNvPr id="92201" name="Oval 44"/>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2" name="Oval 45"/>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3" name="Oval 46"/>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4" name="Oval 47"/>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5" name="Oval 48"/>
            <p:cNvSpPr/>
            <p:nvPr/>
          </p:nvSpPr>
          <p:spPr>
            <a:xfrm>
              <a:off x="981" y="2617"/>
              <a:ext cx="674" cy="674"/>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6" name="Oval 49"/>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7" name="Oval 50"/>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8" name="Oval 51"/>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9" name="Oval 52"/>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2174" name="Text Box 53"/>
          <p:cNvSpPr txBox="1"/>
          <p:nvPr/>
        </p:nvSpPr>
        <p:spPr>
          <a:xfrm>
            <a:off x="809625" y="3654425"/>
            <a:ext cx="2282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时间进度和安排</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2175" name="Group 67"/>
          <p:cNvGrpSpPr/>
          <p:nvPr/>
        </p:nvGrpSpPr>
        <p:grpSpPr>
          <a:xfrm>
            <a:off x="5216525" y="1484313"/>
            <a:ext cx="2254250" cy="1233487"/>
            <a:chOff x="1357" y="3125"/>
            <a:chExt cx="1546" cy="907"/>
          </a:xfrm>
        </p:grpSpPr>
        <p:grpSp>
          <p:nvGrpSpPr>
            <p:cNvPr id="92189" name="Group 68"/>
            <p:cNvGrpSpPr/>
            <p:nvPr/>
          </p:nvGrpSpPr>
          <p:grpSpPr>
            <a:xfrm>
              <a:off x="1685" y="3125"/>
              <a:ext cx="907" cy="907"/>
              <a:chOff x="2832" y="1728"/>
              <a:chExt cx="907" cy="907"/>
            </a:xfrm>
          </p:grpSpPr>
          <p:sp>
            <p:nvSpPr>
              <p:cNvPr id="92191" name="Oval 69"/>
              <p:cNvSpPr/>
              <p:nvPr/>
            </p:nvSpPr>
            <p:spPr>
              <a:xfrm>
                <a:off x="2832" y="1728"/>
                <a:ext cx="907" cy="907"/>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2" name="Oval 70"/>
              <p:cNvSpPr/>
              <p:nvPr/>
            </p:nvSpPr>
            <p:spPr>
              <a:xfrm>
                <a:off x="2832" y="1728"/>
                <a:ext cx="907" cy="907"/>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3" name="Oval 71"/>
              <p:cNvSpPr/>
              <p:nvPr/>
            </p:nvSpPr>
            <p:spPr>
              <a:xfrm>
                <a:off x="2889" y="1788"/>
                <a:ext cx="787" cy="788"/>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4" name="Oval 72"/>
              <p:cNvSpPr/>
              <p:nvPr/>
            </p:nvSpPr>
            <p:spPr>
              <a:xfrm>
                <a:off x="2889" y="1794"/>
                <a:ext cx="787" cy="788"/>
              </a:xfrm>
              <a:prstGeom prst="ellipse">
                <a:avLst/>
              </a:prstGeom>
              <a:gradFill rotWithShape="1">
                <a:gsLst>
                  <a:gs pos="0">
                    <a:srgbClr val="264396"/>
                  </a:gs>
                  <a:gs pos="100000">
                    <a:srgbClr val="3965E1">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5" name="Oval 73"/>
              <p:cNvSpPr/>
              <p:nvPr/>
            </p:nvSpPr>
            <p:spPr>
              <a:xfrm>
                <a:off x="2928" y="1833"/>
                <a:ext cx="709" cy="709"/>
              </a:xfrm>
              <a:prstGeom prst="ellipse">
                <a:avLst/>
              </a:prstGeom>
              <a:gradFill rotWithShape="1">
                <a:gsLst>
                  <a:gs pos="0">
                    <a:srgbClr val="3965E1"/>
                  </a:gs>
                  <a:gs pos="100000">
                    <a:srgbClr val="03060D"/>
                  </a:gs>
                </a:gsLst>
                <a:lin ang="54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196" name="Group 74"/>
              <p:cNvGrpSpPr/>
              <p:nvPr/>
            </p:nvGrpSpPr>
            <p:grpSpPr>
              <a:xfrm>
                <a:off x="2946" y="1842"/>
                <a:ext cx="687" cy="688"/>
                <a:chOff x="4166" y="1706"/>
                <a:chExt cx="1252" cy="1252"/>
              </a:xfrm>
            </p:grpSpPr>
            <p:sp>
              <p:nvSpPr>
                <p:cNvPr id="92197" name="Oval 7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8" name="Oval 7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9" name="Oval 7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0" name="Oval 7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90" name="Text Box 79"/>
            <p:cNvSpPr txBox="1"/>
            <p:nvPr/>
          </p:nvSpPr>
          <p:spPr>
            <a:xfrm>
              <a:off x="1357" y="3457"/>
              <a:ext cx="1546" cy="29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6.</a:t>
              </a:r>
              <a:r>
                <a:rPr lang="zh-CN" altLang="en-US" sz="2000" b="1" dirty="0">
                  <a:solidFill>
                    <a:srgbClr val="08122A"/>
                  </a:solidFill>
                  <a:ea typeface="宋体" panose="02010600030101010101" pitchFamily="2" charset="-122"/>
                </a:rPr>
                <a:t>及时评审和更新</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grpSp>
      <p:grpSp>
        <p:nvGrpSpPr>
          <p:cNvPr id="92176" name="Group 80"/>
          <p:cNvGrpSpPr/>
          <p:nvPr/>
        </p:nvGrpSpPr>
        <p:grpSpPr>
          <a:xfrm>
            <a:off x="1258888" y="1412875"/>
            <a:ext cx="3049587" cy="1368425"/>
            <a:chOff x="259" y="1680"/>
            <a:chExt cx="2134" cy="960"/>
          </a:xfrm>
        </p:grpSpPr>
        <p:sp>
          <p:nvSpPr>
            <p:cNvPr id="92179" name="Oval 81"/>
            <p:cNvSpPr/>
            <p:nvPr/>
          </p:nvSpPr>
          <p:spPr>
            <a:xfrm>
              <a:off x="864" y="1680"/>
              <a:ext cx="910" cy="960"/>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0" name="Oval 82"/>
            <p:cNvSpPr/>
            <p:nvPr/>
          </p:nvSpPr>
          <p:spPr>
            <a:xfrm>
              <a:off x="864" y="1680"/>
              <a:ext cx="910" cy="960"/>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1" name="Oval 83"/>
            <p:cNvSpPr/>
            <p:nvPr/>
          </p:nvSpPr>
          <p:spPr>
            <a:xfrm>
              <a:off x="923" y="1742"/>
              <a:ext cx="792" cy="836"/>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2" name="Oval 84"/>
            <p:cNvSpPr/>
            <p:nvPr/>
          </p:nvSpPr>
          <p:spPr>
            <a:xfrm>
              <a:off x="912" y="1728"/>
              <a:ext cx="791" cy="836"/>
            </a:xfrm>
            <a:prstGeom prst="ellipse">
              <a:avLst/>
            </a:prstGeom>
            <a:gradFill rotWithShape="1">
              <a:gsLst>
                <a:gs pos="0">
                  <a:srgbClr val="A24161"/>
                </a:gs>
                <a:gs pos="100000">
                  <a:srgbClr val="FF6699">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3" name="Oval 85"/>
            <p:cNvSpPr/>
            <p:nvPr/>
          </p:nvSpPr>
          <p:spPr>
            <a:xfrm>
              <a:off x="966" y="1785"/>
              <a:ext cx="712" cy="75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4" name="Oval 86"/>
            <p:cNvSpPr/>
            <p:nvPr/>
          </p:nvSpPr>
          <p:spPr>
            <a:xfrm>
              <a:off x="960" y="1776"/>
              <a:ext cx="689" cy="72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5" name="Oval 87"/>
            <p:cNvSpPr/>
            <p:nvPr/>
          </p:nvSpPr>
          <p:spPr>
            <a:xfrm>
              <a:off x="986" y="1801"/>
              <a:ext cx="673" cy="709"/>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6" name="Oval 88"/>
            <p:cNvSpPr/>
            <p:nvPr/>
          </p:nvSpPr>
          <p:spPr>
            <a:xfrm>
              <a:off x="994" y="1808"/>
              <a:ext cx="640" cy="663"/>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7" name="Oval 89"/>
            <p:cNvSpPr/>
            <p:nvPr/>
          </p:nvSpPr>
          <p:spPr>
            <a:xfrm>
              <a:off x="1031" y="1827"/>
              <a:ext cx="569" cy="538"/>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8" name="Text Box 90"/>
            <p:cNvSpPr txBox="1"/>
            <p:nvPr/>
          </p:nvSpPr>
          <p:spPr>
            <a:xfrm>
              <a:off x="259" y="1985"/>
              <a:ext cx="2134" cy="3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8122A"/>
                  </a:solidFill>
                  <a:ea typeface="宋体" panose="02010600030101010101" pitchFamily="2" charset="-122"/>
                </a:rPr>
                <a:t>相关部门的职责和权限</a:t>
              </a:r>
              <a:r>
                <a:rPr lang="zh-CN" altLang="en-US" sz="28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grpSp>
      <p:sp>
        <p:nvSpPr>
          <p:cNvPr id="92177" name="AutoShape 92"/>
          <p:cNvSpPr/>
          <p:nvPr/>
        </p:nvSpPr>
        <p:spPr>
          <a:xfrm rot="2190780">
            <a:off x="3141663" y="2462213"/>
            <a:ext cx="596900" cy="419100"/>
          </a:xfrm>
          <a:prstGeom prst="leftArrow">
            <a:avLst>
              <a:gd name="adj1" fmla="val 31250"/>
              <a:gd name="adj2" fmla="val 76407"/>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78" name="AutoShape 93"/>
          <p:cNvSpPr/>
          <p:nvPr/>
        </p:nvSpPr>
        <p:spPr>
          <a:xfrm rot="8913368">
            <a:off x="5026025" y="2420938"/>
            <a:ext cx="769938" cy="341312"/>
          </a:xfrm>
          <a:prstGeom prst="leftArrow">
            <a:avLst>
              <a:gd name="adj1" fmla="val 31250"/>
              <a:gd name="adj2" fmla="val 121020"/>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grpSp>
        <p:nvGrpSpPr>
          <p:cNvPr id="93187" name="Group 3"/>
          <p:cNvGrpSpPr/>
          <p:nvPr/>
        </p:nvGrpSpPr>
        <p:grpSpPr>
          <a:xfrm>
            <a:off x="2446338" y="3173413"/>
            <a:ext cx="4905375" cy="2425700"/>
            <a:chOff x="995" y="1472"/>
            <a:chExt cx="3785" cy="1872"/>
          </a:xfrm>
        </p:grpSpPr>
        <p:sp>
          <p:nvSpPr>
            <p:cNvPr id="93204" name="AutoShape 4"/>
            <p:cNvSpPr/>
            <p:nvPr/>
          </p:nvSpPr>
          <p:spPr>
            <a:xfrm>
              <a:off x="995" y="1588"/>
              <a:ext cx="3785" cy="1756"/>
            </a:xfrm>
            <a:custGeom>
              <a:avLst/>
              <a:gdLst>
                <a:gd name="txL" fmla="*/ 3162 w 21600"/>
                <a:gd name="txT" fmla="*/ 3161 h 21600"/>
                <a:gd name="txR" fmla="*/ 18438 w 21600"/>
                <a:gd name="txB" fmla="*/ 18439 h 21600"/>
              </a:gdLst>
              <a:ahLst/>
              <a:cxnLst>
                <a:cxn ang="0">
                  <a:pos x="332" y="0"/>
                </a:cxn>
                <a:cxn ang="0">
                  <a:pos x="97" y="21"/>
                </a:cxn>
                <a:cxn ang="0">
                  <a:pos x="0" y="71"/>
                </a:cxn>
                <a:cxn ang="0">
                  <a:pos x="97" y="122"/>
                </a:cxn>
                <a:cxn ang="0">
                  <a:pos x="332" y="143"/>
                </a:cxn>
                <a:cxn ang="0">
                  <a:pos x="566" y="122"/>
                </a:cxn>
                <a:cxn ang="0">
                  <a:pos x="663" y="71"/>
                </a:cxn>
                <a:cxn ang="0">
                  <a:pos x="566" y="21"/>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alpha val="100000"/>
                  </a:srgbClr>
                </a:gs>
                <a:gs pos="50000">
                  <a:srgbClr val="808080">
                    <a:alpha val="100000"/>
                  </a:srgbClr>
                </a:gs>
                <a:gs pos="100000">
                  <a:srgbClr val="3B3B3B">
                    <a:alpha val="100000"/>
                  </a:srgbClr>
                </a:gs>
              </a:gsLst>
              <a:lin ang="18900000" scaled="1"/>
              <a:tileRect/>
            </a:gradFill>
            <a:ln w="9525">
              <a:noFill/>
            </a:ln>
          </p:spPr>
          <p:txBody>
            <a:bodyPr/>
            <a:p>
              <a:endParaRPr lang="zh-CN" altLang="en-US"/>
            </a:p>
          </p:txBody>
        </p:sp>
        <p:sp>
          <p:nvSpPr>
            <p:cNvPr id="273413" name="AutoShape 5"/>
            <p:cNvSpPr>
              <a:spLocks noChangeArrowheads="1"/>
            </p:cNvSpPr>
            <p:nvPr/>
          </p:nvSpPr>
          <p:spPr bwMode="gray">
            <a:xfrm>
              <a:off x="995" y="1478"/>
              <a:ext cx="3785" cy="1756"/>
            </a:xfrm>
            <a:custGeom>
              <a:avLst/>
              <a:gdLst>
                <a:gd name="G0" fmla="+- 3013 0 0"/>
                <a:gd name="G1" fmla="+- 21600 0 3013"/>
                <a:gd name="G2" fmla="+- 21600 0 30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s>
                <a:gs pos="50000">
                  <a:schemeClr val="hlink"/>
                </a:gs>
                <a:gs pos="100000">
                  <a:schemeClr val="accent2"/>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3206" name="Line 6"/>
            <p:cNvSpPr/>
            <p:nvPr/>
          </p:nvSpPr>
          <p:spPr>
            <a:xfrm flipV="1">
              <a:off x="2872" y="1472"/>
              <a:ext cx="0" cy="359"/>
            </a:xfrm>
            <a:prstGeom prst="line">
              <a:avLst/>
            </a:prstGeom>
            <a:ln w="9525" cap="flat" cmpd="sng">
              <a:solidFill>
                <a:schemeClr val="bg1"/>
              </a:solidFill>
              <a:prstDash val="solid"/>
              <a:headEnd type="none" w="med" len="med"/>
              <a:tailEnd type="none" w="med" len="med"/>
            </a:ln>
          </p:spPr>
        </p:sp>
        <p:sp>
          <p:nvSpPr>
            <p:cNvPr id="93207" name="Line 7"/>
            <p:cNvSpPr/>
            <p:nvPr/>
          </p:nvSpPr>
          <p:spPr>
            <a:xfrm>
              <a:off x="1793" y="1974"/>
              <a:ext cx="0" cy="115"/>
            </a:xfrm>
            <a:prstGeom prst="line">
              <a:avLst/>
            </a:prstGeom>
            <a:ln w="9525" cap="flat" cmpd="sng">
              <a:solidFill>
                <a:schemeClr val="bg1"/>
              </a:solidFill>
              <a:prstDash val="solid"/>
              <a:headEnd type="none" w="med" len="med"/>
              <a:tailEnd type="none" w="med" len="med"/>
            </a:ln>
          </p:spPr>
        </p:sp>
        <p:sp>
          <p:nvSpPr>
            <p:cNvPr id="93208" name="Line 8"/>
            <p:cNvSpPr/>
            <p:nvPr/>
          </p:nvSpPr>
          <p:spPr>
            <a:xfrm>
              <a:off x="3951" y="1959"/>
              <a:ext cx="0" cy="123"/>
            </a:xfrm>
            <a:prstGeom prst="line">
              <a:avLst/>
            </a:prstGeom>
            <a:ln w="9525" cap="flat" cmpd="sng">
              <a:solidFill>
                <a:schemeClr val="bg1"/>
              </a:solidFill>
              <a:prstDash val="solid"/>
              <a:headEnd type="none" w="med" len="med"/>
              <a:tailEnd type="none" w="med" len="med"/>
            </a:ln>
          </p:spPr>
        </p:sp>
        <p:sp>
          <p:nvSpPr>
            <p:cNvPr id="93209" name="Line 9"/>
            <p:cNvSpPr/>
            <p:nvPr/>
          </p:nvSpPr>
          <p:spPr>
            <a:xfrm flipV="1">
              <a:off x="3951" y="1794"/>
              <a:ext cx="384" cy="165"/>
            </a:xfrm>
            <a:prstGeom prst="line">
              <a:avLst/>
            </a:prstGeom>
            <a:ln w="9525" cap="flat" cmpd="sng">
              <a:solidFill>
                <a:schemeClr val="bg1"/>
              </a:solidFill>
              <a:prstDash val="solid"/>
              <a:headEnd type="none" w="med" len="med"/>
              <a:tailEnd type="none" w="med" len="med"/>
            </a:ln>
          </p:spPr>
        </p:sp>
        <p:sp>
          <p:nvSpPr>
            <p:cNvPr id="93210" name="Line 10"/>
            <p:cNvSpPr/>
            <p:nvPr/>
          </p:nvSpPr>
          <p:spPr>
            <a:xfrm flipH="1" flipV="1">
              <a:off x="1413" y="1801"/>
              <a:ext cx="378" cy="171"/>
            </a:xfrm>
            <a:prstGeom prst="line">
              <a:avLst/>
            </a:prstGeom>
            <a:ln w="9525" cap="flat" cmpd="sng">
              <a:solidFill>
                <a:schemeClr val="bg1"/>
              </a:solidFill>
              <a:prstDash val="solid"/>
              <a:headEnd type="none" w="med" len="med"/>
              <a:tailEnd type="none" w="med" len="med"/>
            </a:ln>
          </p:spPr>
        </p:sp>
        <p:sp>
          <p:nvSpPr>
            <p:cNvPr id="93211" name="Line 11"/>
            <p:cNvSpPr/>
            <p:nvPr/>
          </p:nvSpPr>
          <p:spPr>
            <a:xfrm flipH="1">
              <a:off x="1856" y="2884"/>
              <a:ext cx="291" cy="209"/>
            </a:xfrm>
            <a:prstGeom prst="line">
              <a:avLst/>
            </a:prstGeom>
            <a:ln w="9525" cap="flat" cmpd="sng">
              <a:solidFill>
                <a:schemeClr val="bg1"/>
              </a:solidFill>
              <a:prstDash val="solid"/>
              <a:headEnd type="none" w="med" len="med"/>
              <a:tailEnd type="none" w="med" len="med"/>
            </a:ln>
          </p:spPr>
        </p:sp>
        <p:sp>
          <p:nvSpPr>
            <p:cNvPr id="93212" name="Line 12"/>
            <p:cNvSpPr/>
            <p:nvPr/>
          </p:nvSpPr>
          <p:spPr>
            <a:xfrm>
              <a:off x="3752" y="2843"/>
              <a:ext cx="365" cy="181"/>
            </a:xfrm>
            <a:prstGeom prst="line">
              <a:avLst/>
            </a:prstGeom>
            <a:ln w="9525" cap="flat" cmpd="sng">
              <a:solidFill>
                <a:schemeClr val="bg1"/>
              </a:solidFill>
              <a:prstDash val="solid"/>
              <a:headEnd type="none" w="med" len="med"/>
              <a:tailEnd type="none" w="med" len="med"/>
            </a:ln>
          </p:spPr>
        </p:sp>
        <p:sp>
          <p:nvSpPr>
            <p:cNvPr id="93213" name="Line 13"/>
            <p:cNvSpPr/>
            <p:nvPr/>
          </p:nvSpPr>
          <p:spPr>
            <a:xfrm flipH="1">
              <a:off x="1850" y="3090"/>
              <a:ext cx="7" cy="110"/>
            </a:xfrm>
            <a:prstGeom prst="line">
              <a:avLst/>
            </a:prstGeom>
            <a:ln w="9525" cap="flat" cmpd="sng">
              <a:solidFill>
                <a:schemeClr val="bg1"/>
              </a:solidFill>
              <a:prstDash val="solid"/>
              <a:headEnd type="none" w="med" len="med"/>
              <a:tailEnd type="none" w="med" len="med"/>
            </a:ln>
          </p:spPr>
        </p:sp>
        <p:sp>
          <p:nvSpPr>
            <p:cNvPr id="93214" name="Line 14"/>
            <p:cNvSpPr/>
            <p:nvPr/>
          </p:nvSpPr>
          <p:spPr>
            <a:xfrm flipH="1">
              <a:off x="4112" y="3022"/>
              <a:ext cx="7" cy="110"/>
            </a:xfrm>
            <a:prstGeom prst="line">
              <a:avLst/>
            </a:prstGeom>
            <a:ln w="9525" cap="flat" cmpd="sng">
              <a:solidFill>
                <a:schemeClr val="bg1"/>
              </a:solidFill>
              <a:prstDash val="solid"/>
              <a:headEnd type="none" w="med" len="med"/>
              <a:tailEnd type="none" w="med" len="med"/>
            </a:ln>
          </p:spPr>
        </p:sp>
      </p:grpSp>
      <p:sp>
        <p:nvSpPr>
          <p:cNvPr id="93188" name="Line 15"/>
          <p:cNvSpPr/>
          <p:nvPr/>
        </p:nvSpPr>
        <p:spPr>
          <a:xfrm>
            <a:off x="3851275" y="2852738"/>
            <a:ext cx="153988" cy="584200"/>
          </a:xfrm>
          <a:prstGeom prst="line">
            <a:avLst/>
          </a:prstGeom>
          <a:ln w="9525" cap="flat" cmpd="sng">
            <a:solidFill>
              <a:schemeClr val="tx1"/>
            </a:solidFill>
            <a:prstDash val="solid"/>
            <a:headEnd type="none" w="med" len="med"/>
            <a:tailEnd type="oval" w="med" len="med"/>
          </a:ln>
        </p:spPr>
      </p:sp>
      <p:sp>
        <p:nvSpPr>
          <p:cNvPr id="93189" name="Line 16"/>
          <p:cNvSpPr/>
          <p:nvPr/>
        </p:nvSpPr>
        <p:spPr>
          <a:xfrm flipH="1">
            <a:off x="5824538" y="2924175"/>
            <a:ext cx="403225" cy="512763"/>
          </a:xfrm>
          <a:prstGeom prst="line">
            <a:avLst/>
          </a:prstGeom>
          <a:ln w="9525" cap="flat" cmpd="sng">
            <a:solidFill>
              <a:schemeClr val="tx1"/>
            </a:solidFill>
            <a:prstDash val="solid"/>
            <a:headEnd type="none" w="med" len="med"/>
            <a:tailEnd type="oval" w="med" len="med"/>
          </a:ln>
        </p:spPr>
      </p:sp>
      <p:sp>
        <p:nvSpPr>
          <p:cNvPr id="93190" name="Line 17"/>
          <p:cNvSpPr/>
          <p:nvPr/>
        </p:nvSpPr>
        <p:spPr>
          <a:xfrm flipV="1">
            <a:off x="4984750" y="5299075"/>
            <a:ext cx="0" cy="534988"/>
          </a:xfrm>
          <a:prstGeom prst="line">
            <a:avLst/>
          </a:prstGeom>
          <a:ln w="9525" cap="flat" cmpd="sng">
            <a:solidFill>
              <a:schemeClr val="tx1"/>
            </a:solidFill>
            <a:prstDash val="solid"/>
            <a:headEnd type="none" w="med" len="med"/>
            <a:tailEnd type="oval" w="med" len="med"/>
          </a:ln>
        </p:spPr>
      </p:sp>
      <p:sp>
        <p:nvSpPr>
          <p:cNvPr id="93191" name="Line 18"/>
          <p:cNvSpPr/>
          <p:nvPr/>
        </p:nvSpPr>
        <p:spPr>
          <a:xfrm flipH="1" flipV="1">
            <a:off x="6956425" y="4262438"/>
            <a:ext cx="576263" cy="0"/>
          </a:xfrm>
          <a:prstGeom prst="line">
            <a:avLst/>
          </a:prstGeom>
          <a:ln w="9525" cap="flat" cmpd="sng">
            <a:solidFill>
              <a:schemeClr val="tx1"/>
            </a:solidFill>
            <a:prstDash val="solid"/>
            <a:headEnd type="none" w="med" len="med"/>
            <a:tailEnd type="oval" w="med" len="med"/>
          </a:ln>
        </p:spPr>
      </p:sp>
      <p:sp>
        <p:nvSpPr>
          <p:cNvPr id="93192" name="Line 19"/>
          <p:cNvSpPr/>
          <p:nvPr/>
        </p:nvSpPr>
        <p:spPr>
          <a:xfrm>
            <a:off x="2268538" y="3644900"/>
            <a:ext cx="527050" cy="617538"/>
          </a:xfrm>
          <a:prstGeom prst="line">
            <a:avLst/>
          </a:prstGeom>
          <a:ln w="9525" cap="flat" cmpd="sng">
            <a:solidFill>
              <a:schemeClr val="tx1"/>
            </a:solidFill>
            <a:prstDash val="solid"/>
            <a:headEnd type="none" w="med" len="med"/>
            <a:tailEnd type="oval" w="med" len="med"/>
          </a:ln>
        </p:spPr>
      </p:sp>
      <p:sp>
        <p:nvSpPr>
          <p:cNvPr id="93193" name="Text Box 20"/>
          <p:cNvSpPr txBox="1"/>
          <p:nvPr/>
        </p:nvSpPr>
        <p:spPr>
          <a:xfrm>
            <a:off x="2843213" y="2492375"/>
            <a:ext cx="1989137"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5.</a:t>
            </a:r>
            <a:r>
              <a:rPr lang="zh-CN" altLang="en-US" sz="2000" b="1" dirty="0">
                <a:solidFill>
                  <a:srgbClr val="08122A"/>
                </a:solidFill>
                <a:ea typeface="宋体" panose="02010600030101010101" pitchFamily="2" charset="-122"/>
              </a:rPr>
              <a:t>地压灾害控制</a:t>
            </a:r>
            <a:endParaRPr lang="en-US" altLang="zh-CN" sz="2800" b="1" dirty="0">
              <a:solidFill>
                <a:srgbClr val="08122A"/>
              </a:solidFill>
              <a:ea typeface="宋体" panose="02010600030101010101" pitchFamily="2" charset="-122"/>
            </a:endParaRPr>
          </a:p>
        </p:txBody>
      </p:sp>
      <p:sp>
        <p:nvSpPr>
          <p:cNvPr id="93194" name="Text Box 21"/>
          <p:cNvSpPr txBox="1"/>
          <p:nvPr/>
        </p:nvSpPr>
        <p:spPr>
          <a:xfrm>
            <a:off x="5213350" y="2492375"/>
            <a:ext cx="259873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4.</a:t>
            </a:r>
            <a:r>
              <a:rPr lang="zh-CN" altLang="en-US" sz="2000" b="1" dirty="0">
                <a:solidFill>
                  <a:srgbClr val="08122A"/>
                </a:solidFill>
                <a:ea typeface="宋体" panose="02010600030101010101" pitchFamily="2" charset="-122"/>
              </a:rPr>
              <a:t>煤与瓦斯突出控制</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93195" name="Text Box 22"/>
          <p:cNvSpPr txBox="1"/>
          <p:nvPr/>
        </p:nvSpPr>
        <p:spPr>
          <a:xfrm>
            <a:off x="7534275" y="4076700"/>
            <a:ext cx="16097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水害控制</a:t>
            </a:r>
            <a:endParaRPr lang="en-US" altLang="zh-CN" sz="2000" b="1" dirty="0">
              <a:solidFill>
                <a:srgbClr val="08122A"/>
              </a:solidFill>
              <a:ea typeface="宋体" panose="02010600030101010101" pitchFamily="2" charset="-122"/>
            </a:endParaRPr>
          </a:p>
        </p:txBody>
      </p:sp>
      <p:sp>
        <p:nvSpPr>
          <p:cNvPr id="93196" name="Text Box 23"/>
          <p:cNvSpPr txBox="1"/>
          <p:nvPr/>
        </p:nvSpPr>
        <p:spPr>
          <a:xfrm>
            <a:off x="3995738" y="5854700"/>
            <a:ext cx="19478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ea typeface="宋体" panose="02010600030101010101" pitchFamily="2" charset="-122"/>
              </a:rPr>
              <a:t>2.</a:t>
            </a:r>
            <a:r>
              <a:rPr lang="zh-CN" altLang="en-US" sz="2800" b="1" dirty="0">
                <a:solidFill>
                  <a:srgbClr val="08122A"/>
                </a:solidFill>
                <a:ea typeface="宋体" panose="02010600030101010101" pitchFamily="2" charset="-122"/>
              </a:rPr>
              <a:t>火灾控制</a:t>
            </a:r>
            <a:endParaRPr lang="en-US" altLang="zh-CN" sz="1600" b="1" dirty="0">
              <a:ea typeface="宋体" panose="02010600030101010101" pitchFamily="2" charset="-122"/>
            </a:endParaRPr>
          </a:p>
        </p:txBody>
      </p:sp>
      <p:sp>
        <p:nvSpPr>
          <p:cNvPr id="93197" name="Text Box 24"/>
          <p:cNvSpPr txBox="1"/>
          <p:nvPr/>
        </p:nvSpPr>
        <p:spPr>
          <a:xfrm>
            <a:off x="611188" y="5137150"/>
            <a:ext cx="2089150" cy="884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通风和瓦斯、粉尘控制</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3198" name="Text Box 25"/>
          <p:cNvSpPr txBox="1"/>
          <p:nvPr/>
        </p:nvSpPr>
        <p:spPr>
          <a:xfrm>
            <a:off x="4016375" y="4065588"/>
            <a:ext cx="173672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b="1" dirty="0">
                <a:solidFill>
                  <a:srgbClr val="A50021"/>
                </a:solidFill>
                <a:ea typeface="宋体" panose="02010600030101010101" pitchFamily="2" charset="-122"/>
              </a:rPr>
              <a:t>Description of the contents</a:t>
            </a:r>
            <a:endParaRPr lang="en-US" altLang="zh-CN" sz="1800" b="1" dirty="0">
              <a:solidFill>
                <a:srgbClr val="A50021"/>
              </a:solidFill>
              <a:ea typeface="宋体" panose="02010600030101010101" pitchFamily="2" charset="-122"/>
            </a:endParaRPr>
          </a:p>
        </p:txBody>
      </p:sp>
      <p:sp>
        <p:nvSpPr>
          <p:cNvPr id="273434" name="AutoShape 26"/>
          <p:cNvSpPr>
            <a:spLocks noChangeArrowheads="1"/>
          </p:cNvSpPr>
          <p:nvPr/>
        </p:nvSpPr>
        <p:spPr bwMode="gray">
          <a:xfrm>
            <a:off x="3698875" y="3732213"/>
            <a:ext cx="2339975" cy="663575"/>
          </a:xfrm>
          <a:custGeom>
            <a:avLst/>
            <a:gdLst>
              <a:gd name="G0" fmla="+- 13742 0 0"/>
              <a:gd name="G1" fmla="+- -11677937 0 0"/>
              <a:gd name="G2" fmla="+- 13742 0 -11677937"/>
              <a:gd name="G3" fmla="+- 10800 0 0"/>
              <a:gd name="G4" fmla="+- 0 0 13742"/>
              <a:gd name="T0" fmla="*/ 360 256 1"/>
              <a:gd name="T1" fmla="*/ 0 256 1"/>
              <a:gd name="G5" fmla="+- G2 T0 T1"/>
              <a:gd name="G6" fmla="?: G2 G2 G5"/>
              <a:gd name="G7" fmla="+- 0 0 G6"/>
              <a:gd name="G8" fmla="+- 8470 0 0"/>
              <a:gd name="G9" fmla="+- 0 0 -11677937"/>
              <a:gd name="G10" fmla="+- 8470 0 2700"/>
              <a:gd name="G11" fmla="cos G10 13742"/>
              <a:gd name="G12" fmla="sin G10 13742"/>
              <a:gd name="G13" fmla="cos 13500 13742"/>
              <a:gd name="G14" fmla="sin 13500 13742"/>
              <a:gd name="G15" fmla="+- G11 10800 0"/>
              <a:gd name="G16" fmla="+- G12 10800 0"/>
              <a:gd name="G17" fmla="+- G13 10800 0"/>
              <a:gd name="G18" fmla="+- G14 10800 0"/>
              <a:gd name="G19" fmla="*/ 8470 1 2"/>
              <a:gd name="G20" fmla="+- G19 5400 0"/>
              <a:gd name="G21" fmla="cos G20 13742"/>
              <a:gd name="G22" fmla="sin G20 13742"/>
              <a:gd name="G23" fmla="+- G21 10800 0"/>
              <a:gd name="G24" fmla="+- G12 G23 G22"/>
              <a:gd name="G25" fmla="+- G22 G23 G11"/>
              <a:gd name="G26" fmla="cos 10800 13742"/>
              <a:gd name="G27" fmla="sin 10800 13742"/>
              <a:gd name="G28" fmla="cos 8470 13742"/>
              <a:gd name="G29" fmla="sin 8470 13742"/>
              <a:gd name="G30" fmla="+- G26 10800 0"/>
              <a:gd name="G31" fmla="+- G27 10800 0"/>
              <a:gd name="G32" fmla="+- G28 10800 0"/>
              <a:gd name="G33" fmla="+- G29 10800 0"/>
              <a:gd name="G34" fmla="+- G19 5400 0"/>
              <a:gd name="G35" fmla="cos G34 -11677937"/>
              <a:gd name="G36" fmla="sin G34 -11677937"/>
              <a:gd name="G37" fmla="+/ -11677937 13742 2"/>
              <a:gd name="T2" fmla="*/ 180 256 1"/>
              <a:gd name="T3" fmla="*/ 0 256 1"/>
              <a:gd name="G38" fmla="+- G37 T2 T3"/>
              <a:gd name="G39" fmla="?: G2 G37 G38"/>
              <a:gd name="G40" fmla="cos 10800 G39"/>
              <a:gd name="G41" fmla="sin 10800 G39"/>
              <a:gd name="G42" fmla="cos 8470 G39"/>
              <a:gd name="G43" fmla="sin 8470 G39"/>
              <a:gd name="G44" fmla="+- G40 10800 0"/>
              <a:gd name="G45" fmla="+- G41 10800 0"/>
              <a:gd name="G46" fmla="+- G42 10800 0"/>
              <a:gd name="G47" fmla="+- G43 10800 0"/>
              <a:gd name="G48" fmla="+- G35 10800 0"/>
              <a:gd name="G49" fmla="+- G36 10800 0"/>
              <a:gd name="T4" fmla="*/ 10990 w 21600"/>
              <a:gd name="T5" fmla="*/ 1 h 21600"/>
              <a:gd name="T6" fmla="*/ 1169 w 21600"/>
              <a:gd name="T7" fmla="*/ 10495 h 21600"/>
              <a:gd name="T8" fmla="*/ 10949 w 21600"/>
              <a:gd name="T9" fmla="*/ 2331 h 21600"/>
              <a:gd name="T10" fmla="*/ 24299 w 21600"/>
              <a:gd name="T11" fmla="*/ 10849 h 21600"/>
              <a:gd name="T12" fmla="*/ 20420 w 21600"/>
              <a:gd name="T13" fmla="*/ 14700 h 21600"/>
              <a:gd name="T14" fmla="*/ 16569 w 21600"/>
              <a:gd name="T15" fmla="*/ 1082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69" y="10830"/>
                </a:moveTo>
                <a:cubicBezTo>
                  <a:pt x="19269" y="10820"/>
                  <a:pt x="19270" y="10810"/>
                  <a:pt x="19270" y="10800"/>
                </a:cubicBezTo>
                <a:cubicBezTo>
                  <a:pt x="19270" y="6122"/>
                  <a:pt x="15477" y="2330"/>
                  <a:pt x="10800" y="2330"/>
                </a:cubicBezTo>
                <a:cubicBezTo>
                  <a:pt x="6226" y="2330"/>
                  <a:pt x="2478" y="5961"/>
                  <a:pt x="2334" y="10532"/>
                </a:cubicBezTo>
                <a:lnTo>
                  <a:pt x="5" y="10459"/>
                </a:lnTo>
                <a:cubicBezTo>
                  <a:pt x="189" y="4630"/>
                  <a:pt x="4968" y="0"/>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gradFill rotWithShape="1">
            <a:gsLst>
              <a:gs pos="0">
                <a:schemeClr val="accent1">
                  <a:gamma/>
                  <a:shade val="54510"/>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3435" name="AutoShape 27"/>
          <p:cNvSpPr>
            <a:spLocks noChangeArrowheads="1"/>
          </p:cNvSpPr>
          <p:nvPr/>
        </p:nvSpPr>
        <p:spPr bwMode="gray">
          <a:xfrm flipH="1" flipV="1">
            <a:off x="3778250" y="4364038"/>
            <a:ext cx="2392363" cy="620713"/>
          </a:xfrm>
          <a:custGeom>
            <a:avLst/>
            <a:gdLst>
              <a:gd name="G0" fmla="+- -14015 0 0"/>
              <a:gd name="G1" fmla="+- -11677937 0 0"/>
              <a:gd name="G2" fmla="+- -14015 0 -11677937"/>
              <a:gd name="G3" fmla="+- 10800 0 0"/>
              <a:gd name="G4" fmla="+- 0 0 -14015"/>
              <a:gd name="T0" fmla="*/ 360 256 1"/>
              <a:gd name="T1" fmla="*/ 0 256 1"/>
              <a:gd name="G5" fmla="+- G2 T0 T1"/>
              <a:gd name="G6" fmla="?: G2 G2 G5"/>
              <a:gd name="G7" fmla="+- 0 0 G6"/>
              <a:gd name="G8" fmla="+- 8574 0 0"/>
              <a:gd name="G9" fmla="+- 0 0 -11677937"/>
              <a:gd name="G10" fmla="+- 8574 0 2700"/>
              <a:gd name="G11" fmla="cos G10 -14015"/>
              <a:gd name="G12" fmla="sin G10 -14015"/>
              <a:gd name="G13" fmla="cos 13500 -14015"/>
              <a:gd name="G14" fmla="sin 13500 -14015"/>
              <a:gd name="G15" fmla="+- G11 10800 0"/>
              <a:gd name="G16" fmla="+- G12 10800 0"/>
              <a:gd name="G17" fmla="+- G13 10800 0"/>
              <a:gd name="G18" fmla="+- G14 10800 0"/>
              <a:gd name="G19" fmla="*/ 8574 1 2"/>
              <a:gd name="G20" fmla="+- G19 5400 0"/>
              <a:gd name="G21" fmla="cos G20 -14015"/>
              <a:gd name="G22" fmla="sin G20 -14015"/>
              <a:gd name="G23" fmla="+- G21 10800 0"/>
              <a:gd name="G24" fmla="+- G12 G23 G22"/>
              <a:gd name="G25" fmla="+- G22 G23 G11"/>
              <a:gd name="G26" fmla="cos 10800 -14015"/>
              <a:gd name="G27" fmla="sin 10800 -14015"/>
              <a:gd name="G28" fmla="cos 8574 -14015"/>
              <a:gd name="G29" fmla="sin 8574 -14015"/>
              <a:gd name="G30" fmla="+- G26 10800 0"/>
              <a:gd name="G31" fmla="+- G27 10800 0"/>
              <a:gd name="G32" fmla="+- G28 10800 0"/>
              <a:gd name="G33" fmla="+- G29 10800 0"/>
              <a:gd name="G34" fmla="+- G19 5400 0"/>
              <a:gd name="G35" fmla="cos G34 -11677937"/>
              <a:gd name="G36" fmla="sin G34 -11677937"/>
              <a:gd name="G37" fmla="+/ -11677937 -14015 2"/>
              <a:gd name="T2" fmla="*/ 180 256 1"/>
              <a:gd name="T3" fmla="*/ 0 256 1"/>
              <a:gd name="G38" fmla="+- G37 T2 T3"/>
              <a:gd name="G39" fmla="?: G2 G37 G38"/>
              <a:gd name="G40" fmla="cos 10800 G39"/>
              <a:gd name="G41" fmla="sin 10800 G39"/>
              <a:gd name="G42" fmla="cos 8574 G39"/>
              <a:gd name="G43" fmla="sin 8574 G39"/>
              <a:gd name="G44" fmla="+- G40 10800 0"/>
              <a:gd name="G45" fmla="+- G41 10800 0"/>
              <a:gd name="G46" fmla="+- G42 10800 0"/>
              <a:gd name="G47" fmla="+- G43 10800 0"/>
              <a:gd name="G48" fmla="+- G35 10800 0"/>
              <a:gd name="G49" fmla="+- G36 10800 0"/>
              <a:gd name="T4" fmla="*/ 10950 w 21600"/>
              <a:gd name="T5" fmla="*/ 1 h 21600"/>
              <a:gd name="T6" fmla="*/ 1117 w 21600"/>
              <a:gd name="T7" fmla="*/ 10494 h 21600"/>
              <a:gd name="T8" fmla="*/ 10919 w 21600"/>
              <a:gd name="T9" fmla="*/ 2226 h 21600"/>
              <a:gd name="T10" fmla="*/ 24299 w 21600"/>
              <a:gd name="T11" fmla="*/ 10749 h 21600"/>
              <a:gd name="T12" fmla="*/ 20501 w 21600"/>
              <a:gd name="T13" fmla="*/ 14576 h 21600"/>
              <a:gd name="T14" fmla="*/ 16673 w 21600"/>
              <a:gd name="T15" fmla="*/ 107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3" y="10767"/>
                </a:moveTo>
                <a:cubicBezTo>
                  <a:pt x="19356" y="6045"/>
                  <a:pt x="15522" y="2226"/>
                  <a:pt x="10800" y="2226"/>
                </a:cubicBezTo>
                <a:cubicBezTo>
                  <a:pt x="6170" y="2226"/>
                  <a:pt x="2376" y="5901"/>
                  <a:pt x="2230" y="10529"/>
                </a:cubicBezTo>
                <a:lnTo>
                  <a:pt x="5" y="10459"/>
                </a:lnTo>
                <a:cubicBezTo>
                  <a:pt x="189" y="4630"/>
                  <a:pt x="4968" y="0"/>
                  <a:pt x="10800" y="0"/>
                </a:cubicBezTo>
                <a:cubicBezTo>
                  <a:pt x="16748" y="0"/>
                  <a:pt x="21577" y="4810"/>
                  <a:pt x="21599" y="10759"/>
                </a:cubicBezTo>
                <a:lnTo>
                  <a:pt x="24299" y="10749"/>
                </a:lnTo>
                <a:lnTo>
                  <a:pt x="20501" y="14576"/>
                </a:lnTo>
                <a:lnTo>
                  <a:pt x="16673" y="10778"/>
                </a:lnTo>
                <a:lnTo>
                  <a:pt x="19373" y="10767"/>
                </a:lnTo>
                <a:close/>
              </a:path>
            </a:pathLst>
          </a:custGeom>
          <a:gradFill rotWithShape="1">
            <a:gsLst>
              <a:gs pos="0">
                <a:schemeClr val="accent1">
                  <a:gamma/>
                  <a:shade val="66667"/>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3436" name="Rectangle 28"/>
          <p:cNvSpPr>
            <a:spLocks noChangeArrowheads="1"/>
          </p:cNvSpPr>
          <p:nvPr/>
        </p:nvSpPr>
        <p:spPr bwMode="gray">
          <a:xfrm>
            <a:off x="1306513" y="1524000"/>
            <a:ext cx="6934200" cy="628650"/>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ThemeGallery</a:t>
            </a:r>
            <a:r>
              <a:rPr kumimoji="0" lang="en-US" altLang="zh-CN" sz="16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is a Design Digital Content &amp; Contents mall developed by Guild Design Inc.</a:t>
            </a:r>
            <a:endPar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202" name="Text Box 29"/>
          <p:cNvSpPr txBox="1"/>
          <p:nvPr/>
        </p:nvSpPr>
        <p:spPr>
          <a:xfrm>
            <a:off x="611188" y="3068638"/>
            <a:ext cx="1989137"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6.</a:t>
            </a:r>
            <a:r>
              <a:rPr lang="zh-CN" altLang="en-US" sz="2000" b="1" dirty="0">
                <a:solidFill>
                  <a:srgbClr val="08122A"/>
                </a:solidFill>
                <a:ea typeface="宋体" panose="02010600030101010101" pitchFamily="2" charset="-122"/>
              </a:rPr>
              <a:t>机电事故控制</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3203" name="Line 30"/>
          <p:cNvSpPr/>
          <p:nvPr/>
        </p:nvSpPr>
        <p:spPr>
          <a:xfrm flipV="1">
            <a:off x="2771775" y="5013325"/>
            <a:ext cx="504825" cy="288925"/>
          </a:xfrm>
          <a:prstGeom prst="line">
            <a:avLst/>
          </a:prstGeom>
          <a:ln w="9525" cap="flat" cmpd="sng">
            <a:solidFill>
              <a:schemeClr val="tx1"/>
            </a:solidFill>
            <a:prstDash val="solid"/>
            <a:headEnd type="none" w="med" len="med"/>
            <a:tailEnd type="oval" w="med" len="med"/>
          </a:ln>
        </p:spPr>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3.5 </a:t>
            </a:r>
            <a:r>
              <a:rPr lang="zh-CN" altLang="en-US" dirty="0">
                <a:ea typeface="宋体" panose="02010600030101010101" pitchFamily="2" charset="-122"/>
              </a:rPr>
              <a:t>应急预案与响应</a:t>
            </a:r>
            <a:endParaRPr lang="zh-CN" altLang="en-US" dirty="0">
              <a:ea typeface="宋体" panose="02010600030101010101" pitchFamily="2" charset="-122"/>
            </a:endParaRPr>
          </a:p>
        </p:txBody>
      </p:sp>
      <p:sp>
        <p:nvSpPr>
          <p:cNvPr id="94211"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4212"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4213"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174"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63175"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6"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7"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8"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9"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80"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4221"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182" name="Text Box 14"/>
          <p:cNvSpPr txBox="1"/>
          <p:nvPr/>
        </p:nvSpPr>
        <p:spPr>
          <a:xfrm>
            <a:off x="1690688" y="356235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2.</a:t>
            </a:r>
            <a:r>
              <a:rPr lang="zh-CN" altLang="en-US" sz="2400" b="1" dirty="0">
                <a:solidFill>
                  <a:srgbClr val="FFFFFF"/>
                </a:solidFill>
                <a:latin typeface="Verdana" panose="020B0604030504040204" pitchFamily="34" charset="0"/>
                <a:ea typeface="宋体" panose="02010600030101010101" pitchFamily="2" charset="-122"/>
              </a:rPr>
              <a:t>实施要求</a:t>
            </a:r>
            <a:endParaRPr lang="zh-CN" altLang="en-US" sz="2400" b="1" dirty="0">
              <a:solidFill>
                <a:srgbClr val="FFFFFF"/>
              </a:solidFill>
              <a:latin typeface="Verdana" panose="020B0604030504040204" pitchFamily="34" charset="0"/>
              <a:ea typeface="宋体" panose="02010600030101010101" pitchFamily="2" charset="-122"/>
            </a:endParaRPr>
          </a:p>
        </p:txBody>
      </p:sp>
      <p:sp>
        <p:nvSpPr>
          <p:cNvPr id="263183" name="Text Box 15"/>
          <p:cNvSpPr txBox="1"/>
          <p:nvPr/>
        </p:nvSpPr>
        <p:spPr>
          <a:xfrm>
            <a:off x="3735388" y="2292350"/>
            <a:ext cx="12795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a:t>
            </a:r>
            <a:r>
              <a:rPr lang="zh-CN" altLang="en-US" sz="2800" b="1" dirty="0">
                <a:solidFill>
                  <a:srgbClr val="FFFFFF"/>
                </a:solidFill>
                <a:latin typeface="Verdana" panose="020B0604030504040204" pitchFamily="34" charset="0"/>
                <a:ea typeface="宋体" panose="02010600030101010101" pitchFamily="2" charset="-122"/>
              </a:rPr>
              <a:t>目的</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263184" name="Text Box 16"/>
          <p:cNvSpPr txBox="1"/>
          <p:nvPr/>
        </p:nvSpPr>
        <p:spPr>
          <a:xfrm>
            <a:off x="5497513" y="275590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5.</a:t>
            </a:r>
            <a:r>
              <a:rPr lang="zh-CN" altLang="en-US" sz="2400" b="1" dirty="0">
                <a:solidFill>
                  <a:srgbClr val="FFFFFF"/>
                </a:solidFill>
                <a:latin typeface="Verdana" panose="020B0604030504040204" pitchFamily="34" charset="0"/>
                <a:ea typeface="宋体" panose="02010600030101010101" pitchFamily="2" charset="-122"/>
              </a:rPr>
              <a:t>应急设备</a:t>
            </a:r>
            <a:endParaRPr lang="en-US" altLang="zh-CN" sz="2400" b="1" dirty="0">
              <a:solidFill>
                <a:srgbClr val="FFFFFF"/>
              </a:solidFill>
              <a:latin typeface="Verdana" panose="020B0604030504040204" pitchFamily="34" charset="0"/>
              <a:ea typeface="宋体" panose="02010600030101010101" pitchFamily="2" charset="-122"/>
            </a:endParaRPr>
          </a:p>
        </p:txBody>
      </p:sp>
      <p:sp>
        <p:nvSpPr>
          <p:cNvPr id="263185" name="Text Box 17"/>
          <p:cNvSpPr txBox="1"/>
          <p:nvPr/>
        </p:nvSpPr>
        <p:spPr>
          <a:xfrm>
            <a:off x="5351463" y="386715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4.</a:t>
            </a:r>
            <a:r>
              <a:rPr lang="zh-CN" altLang="en-US" sz="2400" b="1" dirty="0">
                <a:solidFill>
                  <a:srgbClr val="FFFFFF"/>
                </a:solidFill>
                <a:latin typeface="Verdana" panose="020B0604030504040204" pitchFamily="34" charset="0"/>
                <a:ea typeface="宋体" panose="02010600030101010101" pitchFamily="2" charset="-122"/>
              </a:rPr>
              <a:t>应急计划</a:t>
            </a:r>
            <a:endParaRPr lang="zh-CN" altLang="en-US" sz="2400" b="1" dirty="0">
              <a:solidFill>
                <a:srgbClr val="FFFFFF"/>
              </a:solidFill>
              <a:latin typeface="Verdana" panose="020B0604030504040204" pitchFamily="34" charset="0"/>
              <a:ea typeface="宋体" panose="02010600030101010101" pitchFamily="2" charset="-122"/>
            </a:endParaRPr>
          </a:p>
        </p:txBody>
      </p:sp>
      <p:sp>
        <p:nvSpPr>
          <p:cNvPr id="263186" name="Text Box 18"/>
          <p:cNvSpPr txBox="1"/>
          <p:nvPr/>
        </p:nvSpPr>
        <p:spPr>
          <a:xfrm>
            <a:off x="2816225" y="4627563"/>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3.</a:t>
            </a:r>
            <a:r>
              <a:rPr lang="zh-CN" altLang="en-US" sz="2400" b="1" dirty="0">
                <a:solidFill>
                  <a:srgbClr val="FFFFFF"/>
                </a:solidFill>
                <a:latin typeface="Verdana" panose="020B0604030504040204" pitchFamily="34" charset="0"/>
                <a:ea typeface="宋体" panose="02010600030101010101" pitchFamily="2" charset="-122"/>
              </a:rPr>
              <a:t>专项预案</a:t>
            </a:r>
            <a:endParaRPr lang="en-US" altLang="zh-CN" sz="2400" b="1" dirty="0">
              <a:solidFill>
                <a:srgbClr val="FFFFFF"/>
              </a:solidFill>
              <a:latin typeface="Verdana" panose="020B0604030504040204" pitchFamily="34" charset="0"/>
              <a:ea typeface="宋体" panose="02010600030101010101" pitchFamily="2" charset="-122"/>
            </a:endParaRPr>
          </a:p>
        </p:txBody>
      </p:sp>
      <p:sp>
        <p:nvSpPr>
          <p:cNvPr id="263187"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4228"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209" name="AutoShape 41"/>
          <p:cNvSpPr/>
          <p:nvPr/>
        </p:nvSpPr>
        <p:spPr>
          <a:xfrm>
            <a:off x="6227763" y="1341438"/>
            <a:ext cx="2447925" cy="1079500"/>
          </a:xfrm>
          <a:prstGeom prst="wedgeEllipseCallout">
            <a:avLst>
              <a:gd name="adj1" fmla="val -82685"/>
              <a:gd name="adj2" fmla="val 60736"/>
            </a:avLst>
          </a:prstGeom>
          <a:solidFill>
            <a:srgbClr val="00FF00"/>
          </a:solidFill>
          <a:ln w="9525">
            <a:noFill/>
          </a:ln>
          <a:effectLst>
            <a:prstShdw prst="shdw17" dist="17961" dir="2699999">
              <a:srgbClr val="009900"/>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zh-CN" sz="2400" dirty="0">
                <a:solidFill>
                  <a:srgbClr val="08122A"/>
                </a:solidFill>
                <a:ea typeface="宋体" panose="02010600030101010101" pitchFamily="2" charset="-122"/>
              </a:rPr>
              <a:t>6.</a:t>
            </a:r>
            <a:r>
              <a:rPr lang="zh-CN" altLang="en-US" sz="2400" dirty="0">
                <a:solidFill>
                  <a:srgbClr val="08122A"/>
                </a:solidFill>
                <a:ea typeface="宋体" panose="02010600030101010101" pitchFamily="2" charset="-122"/>
              </a:rPr>
              <a:t>应急演练与评审</a:t>
            </a:r>
            <a:endParaRPr lang="zh-CN" altLang="en-US" sz="24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63183"/>
                                        </p:tgtEl>
                                        <p:attrNameLst>
                                          <p:attrName>style.visibility</p:attrName>
                                        </p:attrNameLst>
                                      </p:cBhvr>
                                      <p:to>
                                        <p:strVal val="visible"/>
                                      </p:to>
                                    </p:set>
                                    <p:anim calcmode="lin" valueType="num">
                                      <p:cBhvr additive="base">
                                        <p:cTn id="7" dur="500" fill="hold"/>
                                        <p:tgtEl>
                                          <p:spTgt spid="263183"/>
                                        </p:tgtEl>
                                        <p:attrNameLst>
                                          <p:attrName>ppt_x</p:attrName>
                                        </p:attrNameLst>
                                      </p:cBhvr>
                                      <p:tavLst>
                                        <p:tav tm="0">
                                          <p:val>
                                            <p:strVal val="0-#ppt_w/2"/>
                                          </p:val>
                                        </p:tav>
                                        <p:tav tm="100000">
                                          <p:val>
                                            <p:strVal val="#ppt_x"/>
                                          </p:val>
                                        </p:tav>
                                      </p:tavLst>
                                    </p:anim>
                                    <p:anim calcmode="lin" valueType="num">
                                      <p:cBhvr additive="base">
                                        <p:cTn id="8" dur="500" fill="hold"/>
                                        <p:tgtEl>
                                          <p:spTgt spid="26318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63176"/>
                                        </p:tgtEl>
                                        <p:attrNameLst>
                                          <p:attrName>style.visibility</p:attrName>
                                        </p:attrNameLst>
                                      </p:cBhvr>
                                      <p:to>
                                        <p:strVal val="visible"/>
                                      </p:to>
                                    </p:set>
                                    <p:anim calcmode="lin" valueType="num">
                                      <p:cBhvr additive="base">
                                        <p:cTn id="11" dur="500" fill="hold"/>
                                        <p:tgtEl>
                                          <p:spTgt spid="263176"/>
                                        </p:tgtEl>
                                        <p:attrNameLst>
                                          <p:attrName>ppt_x</p:attrName>
                                        </p:attrNameLst>
                                      </p:cBhvr>
                                      <p:tavLst>
                                        <p:tav tm="0">
                                          <p:val>
                                            <p:strVal val="0-#ppt_w/2"/>
                                          </p:val>
                                        </p:tav>
                                        <p:tav tm="100000">
                                          <p:val>
                                            <p:strVal val="#ppt_x"/>
                                          </p:val>
                                        </p:tav>
                                      </p:tavLst>
                                    </p:anim>
                                    <p:anim calcmode="lin" valueType="num">
                                      <p:cBhvr additive="base">
                                        <p:cTn id="12" dur="500" fill="hold"/>
                                        <p:tgtEl>
                                          <p:spTgt spid="26317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3182"/>
                                        </p:tgtEl>
                                        <p:attrNameLst>
                                          <p:attrName>style.visibility</p:attrName>
                                        </p:attrNameLst>
                                      </p:cBhvr>
                                      <p:to>
                                        <p:strVal val="visible"/>
                                      </p:to>
                                    </p:set>
                                    <p:anim calcmode="lin" valueType="num">
                                      <p:cBhvr additive="base">
                                        <p:cTn id="17" dur="500" fill="hold"/>
                                        <p:tgtEl>
                                          <p:spTgt spid="263182"/>
                                        </p:tgtEl>
                                        <p:attrNameLst>
                                          <p:attrName>ppt_x</p:attrName>
                                        </p:attrNameLst>
                                      </p:cBhvr>
                                      <p:tavLst>
                                        <p:tav tm="0">
                                          <p:val>
                                            <p:strVal val="0-#ppt_w/2"/>
                                          </p:val>
                                        </p:tav>
                                        <p:tav tm="100000">
                                          <p:val>
                                            <p:strVal val="#ppt_x"/>
                                          </p:val>
                                        </p:tav>
                                      </p:tavLst>
                                    </p:anim>
                                    <p:anim calcmode="lin" valueType="num">
                                      <p:cBhvr additive="base">
                                        <p:cTn id="18" dur="500" fill="hold"/>
                                        <p:tgtEl>
                                          <p:spTgt spid="26318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3177"/>
                                        </p:tgtEl>
                                        <p:attrNameLst>
                                          <p:attrName>style.visibility</p:attrName>
                                        </p:attrNameLst>
                                      </p:cBhvr>
                                      <p:to>
                                        <p:strVal val="visible"/>
                                      </p:to>
                                    </p:set>
                                    <p:anim calcmode="lin" valueType="num">
                                      <p:cBhvr additive="base">
                                        <p:cTn id="21" dur="500" fill="hold"/>
                                        <p:tgtEl>
                                          <p:spTgt spid="263177"/>
                                        </p:tgtEl>
                                        <p:attrNameLst>
                                          <p:attrName>ppt_x</p:attrName>
                                        </p:attrNameLst>
                                      </p:cBhvr>
                                      <p:tavLst>
                                        <p:tav tm="0">
                                          <p:val>
                                            <p:strVal val="0-#ppt_w/2"/>
                                          </p:val>
                                        </p:tav>
                                        <p:tav tm="100000">
                                          <p:val>
                                            <p:strVal val="#ppt_x"/>
                                          </p:val>
                                        </p:tav>
                                      </p:tavLst>
                                    </p:anim>
                                    <p:anim calcmode="lin" valueType="num">
                                      <p:cBhvr additive="base">
                                        <p:cTn id="22" dur="500" fill="hold"/>
                                        <p:tgtEl>
                                          <p:spTgt spid="26317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63186"/>
                                        </p:tgtEl>
                                        <p:attrNameLst>
                                          <p:attrName>style.visibility</p:attrName>
                                        </p:attrNameLst>
                                      </p:cBhvr>
                                      <p:to>
                                        <p:strVal val="visible"/>
                                      </p:to>
                                    </p:set>
                                    <p:animEffect transition="in" filter="wheel(4)">
                                      <p:cBhvr>
                                        <p:cTn id="27" dur="1000"/>
                                        <p:tgtEl>
                                          <p:spTgt spid="263186"/>
                                        </p:tgtEl>
                                      </p:cBhvr>
                                    </p:animEffect>
                                  </p:childTnLst>
                                </p:cTn>
                              </p:par>
                              <p:par>
                                <p:cTn id="28" presetID="21" presetClass="entr" presetSubtype="4" fill="hold" nodeType="withEffect">
                                  <p:stCondLst>
                                    <p:cond delay="0"/>
                                  </p:stCondLst>
                                  <p:childTnLst>
                                    <p:set>
                                      <p:cBhvr>
                                        <p:cTn id="29" dur="1" fill="hold">
                                          <p:stCondLst>
                                            <p:cond delay="0"/>
                                          </p:stCondLst>
                                        </p:cTn>
                                        <p:tgtEl>
                                          <p:spTgt spid="263175"/>
                                        </p:tgtEl>
                                        <p:attrNameLst>
                                          <p:attrName>style.visibility</p:attrName>
                                        </p:attrNameLst>
                                      </p:cBhvr>
                                      <p:to>
                                        <p:strVal val="visible"/>
                                      </p:to>
                                    </p:set>
                                    <p:animEffect transition="in" filter="wheel(4)">
                                      <p:cBhvr>
                                        <p:cTn id="30" dur="1000"/>
                                        <p:tgtEl>
                                          <p:spTgt spid="26317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63185"/>
                                        </p:tgtEl>
                                        <p:attrNameLst>
                                          <p:attrName>style.visibility</p:attrName>
                                        </p:attrNameLst>
                                      </p:cBhvr>
                                      <p:to>
                                        <p:strVal val="visible"/>
                                      </p:to>
                                    </p:set>
                                    <p:animEffect transition="in" filter="wedge">
                                      <p:cBhvr>
                                        <p:cTn id="35" dur="1000"/>
                                        <p:tgtEl>
                                          <p:spTgt spid="263185"/>
                                        </p:tgtEl>
                                      </p:cBhvr>
                                    </p:animEffect>
                                  </p:childTnLst>
                                </p:cTn>
                              </p:par>
                              <p:par>
                                <p:cTn id="36" presetID="20" presetClass="entr" presetSubtype="0" fill="hold" nodeType="withEffect">
                                  <p:stCondLst>
                                    <p:cond delay="0"/>
                                  </p:stCondLst>
                                  <p:childTnLst>
                                    <p:set>
                                      <p:cBhvr>
                                        <p:cTn id="37" dur="1" fill="hold">
                                          <p:stCondLst>
                                            <p:cond delay="0"/>
                                          </p:stCondLst>
                                        </p:cTn>
                                        <p:tgtEl>
                                          <p:spTgt spid="263179"/>
                                        </p:tgtEl>
                                        <p:attrNameLst>
                                          <p:attrName>style.visibility</p:attrName>
                                        </p:attrNameLst>
                                      </p:cBhvr>
                                      <p:to>
                                        <p:strVal val="visible"/>
                                      </p:to>
                                    </p:set>
                                    <p:animEffect transition="in" filter="wedge">
                                      <p:cBhvr>
                                        <p:cTn id="38" dur="1000"/>
                                        <p:tgtEl>
                                          <p:spTgt spid="26317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63184"/>
                                        </p:tgtEl>
                                        <p:attrNameLst>
                                          <p:attrName>style.visibility</p:attrName>
                                        </p:attrNameLst>
                                      </p:cBhvr>
                                      <p:to>
                                        <p:strVal val="visible"/>
                                      </p:to>
                                    </p:set>
                                    <p:anim calcmode="lin" valueType="num">
                                      <p:cBhvr>
                                        <p:cTn id="43" dur="500" decel="50000" fill="hold">
                                          <p:stCondLst>
                                            <p:cond delay="0"/>
                                          </p:stCondLst>
                                        </p:cTn>
                                        <p:tgtEl>
                                          <p:spTgt spid="263184"/>
                                        </p:tgtEl>
                                        <p:attrNameLst>
                                          <p:attrName>style.rotation</p:attrName>
                                        </p:attrNameLst>
                                      </p:cBhvr>
                                      <p:tavLst>
                                        <p:tav tm="0">
                                          <p:val>
                                            <p:fltVal val="-90.000000"/>
                                          </p:val>
                                        </p:tav>
                                        <p:tav tm="100000">
                                          <p:val>
                                            <p:fltVal val="0.000000"/>
                                          </p:val>
                                        </p:tav>
                                      </p:tavLst>
                                    </p:anim>
                                    <p:anim calcmode="lin" valueType="num">
                                      <p:cBhvr>
                                        <p:cTn id="44" dur="500" decel="50000" fill="hold">
                                          <p:stCondLst>
                                            <p:cond delay="0"/>
                                          </p:stCondLst>
                                        </p:cTn>
                                        <p:tgtEl>
                                          <p:spTgt spid="26318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3184"/>
                                        </p:tgtEl>
                                        <p:attrNameLst>
                                          <p:attrName>ppt_w</p:attrName>
                                        </p:attrNameLst>
                                      </p:cBhvr>
                                      <p:tavLst>
                                        <p:tav tm="0">
                                          <p:val>
                                            <p:strVal val="#ppt_w*.05"/>
                                          </p:val>
                                        </p:tav>
                                        <p:tav tm="100000">
                                          <p:val>
                                            <p:strVal val="#ppt_w"/>
                                          </p:val>
                                        </p:tav>
                                      </p:tavLst>
                                    </p:anim>
                                    <p:anim calcmode="lin" valueType="num">
                                      <p:cBhvr>
                                        <p:cTn id="46" dur="1000" fill="hold"/>
                                        <p:tgtEl>
                                          <p:spTgt spid="26318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318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318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318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3184"/>
                                        </p:tgtEl>
                                      </p:cBhvr>
                                    </p:animEffect>
                                  </p:childTnLst>
                                </p:cTn>
                              </p:par>
                              <p:par>
                                <p:cTn id="51" presetID="25" presetClass="entr" presetSubtype="0" fill="hold" nodeType="withEffect">
                                  <p:stCondLst>
                                    <p:cond delay="0"/>
                                  </p:stCondLst>
                                  <p:childTnLst>
                                    <p:set>
                                      <p:cBhvr>
                                        <p:cTn id="52" dur="1" fill="hold">
                                          <p:stCondLst>
                                            <p:cond delay="0"/>
                                          </p:stCondLst>
                                        </p:cTn>
                                        <p:tgtEl>
                                          <p:spTgt spid="263174"/>
                                        </p:tgtEl>
                                        <p:attrNameLst>
                                          <p:attrName>style.visibility</p:attrName>
                                        </p:attrNameLst>
                                      </p:cBhvr>
                                      <p:to>
                                        <p:strVal val="visible"/>
                                      </p:to>
                                    </p:set>
                                    <p:anim calcmode="lin" valueType="num">
                                      <p:cBhvr>
                                        <p:cTn id="53" dur="500" decel="50000" fill="hold">
                                          <p:stCondLst>
                                            <p:cond delay="0"/>
                                          </p:stCondLst>
                                        </p:cTn>
                                        <p:tgtEl>
                                          <p:spTgt spid="263174"/>
                                        </p:tgtEl>
                                        <p:attrNameLst>
                                          <p:attrName>style.rotation</p:attrName>
                                        </p:attrNameLst>
                                      </p:cBhvr>
                                      <p:tavLst>
                                        <p:tav tm="0">
                                          <p:val>
                                            <p:fltVal val="-90.000000"/>
                                          </p:val>
                                        </p:tav>
                                        <p:tav tm="100000">
                                          <p:val>
                                            <p:fltVal val="0.000000"/>
                                          </p:val>
                                        </p:tav>
                                      </p:tavLst>
                                    </p:anim>
                                    <p:anim calcmode="lin" valueType="num">
                                      <p:cBhvr>
                                        <p:cTn id="54" dur="500" decel="50000" fill="hold">
                                          <p:stCondLst>
                                            <p:cond delay="0"/>
                                          </p:stCondLst>
                                        </p:cTn>
                                        <p:tgtEl>
                                          <p:spTgt spid="26317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63174"/>
                                        </p:tgtEl>
                                        <p:attrNameLst>
                                          <p:attrName>ppt_w</p:attrName>
                                        </p:attrNameLst>
                                      </p:cBhvr>
                                      <p:tavLst>
                                        <p:tav tm="0">
                                          <p:val>
                                            <p:strVal val="#ppt_w*.05"/>
                                          </p:val>
                                        </p:tav>
                                        <p:tav tm="100000">
                                          <p:val>
                                            <p:strVal val="#ppt_w"/>
                                          </p:val>
                                        </p:tav>
                                      </p:tavLst>
                                    </p:anim>
                                    <p:anim calcmode="lin" valueType="num">
                                      <p:cBhvr>
                                        <p:cTn id="56" dur="1000" fill="hold"/>
                                        <p:tgtEl>
                                          <p:spTgt spid="26317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6317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6317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6317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6317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63209"/>
                                        </p:tgtEl>
                                        <p:attrNameLst>
                                          <p:attrName>style.visibility</p:attrName>
                                        </p:attrNameLst>
                                      </p:cBhvr>
                                      <p:to>
                                        <p:strVal val="visible"/>
                                      </p:to>
                                    </p:set>
                                    <p:anim calcmode="lin" valueType="num">
                                      <p:cBhvr additive="base">
                                        <p:cTn id="65" dur="500" fill="hold"/>
                                        <p:tgtEl>
                                          <p:spTgt spid="263209"/>
                                        </p:tgtEl>
                                        <p:attrNameLst>
                                          <p:attrName>ppt_x</p:attrName>
                                        </p:attrNameLst>
                                      </p:cBhvr>
                                      <p:tavLst>
                                        <p:tav tm="0">
                                          <p:val>
                                            <p:strVal val="1+#ppt_w/2"/>
                                          </p:val>
                                        </p:tav>
                                        <p:tav tm="100000">
                                          <p:val>
                                            <p:strVal val="#ppt_x"/>
                                          </p:val>
                                        </p:tav>
                                      </p:tavLst>
                                    </p:anim>
                                    <p:anim calcmode="lin" valueType="num">
                                      <p:cBhvr additive="base">
                                        <p:cTn id="66" dur="500" fill="hold"/>
                                        <p:tgtEl>
                                          <p:spTgt spid="2632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2" grpId="0"/>
      <p:bldP spid="263183" grpId="0"/>
      <p:bldP spid="263184" grpId="0"/>
      <p:bldP spid="263185" grpId="0"/>
      <p:bldP spid="263186" grpId="0"/>
      <p:bldP spid="26320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Freeform 2"/>
          <p:cNvSpPr/>
          <p:nvPr/>
        </p:nvSpPr>
        <p:spPr>
          <a:xfrm flipH="1">
            <a:off x="2103438" y="1608138"/>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folHlink">
              <a:alpha val="100000"/>
            </a:schemeClr>
          </a:solidFill>
          <a:ln w="9525">
            <a:noFill/>
          </a:ln>
        </p:spPr>
        <p:txBody>
          <a:bodyPr/>
          <a:p>
            <a:endParaRPr lang="zh-CN" altLang="en-US"/>
          </a:p>
        </p:txBody>
      </p:sp>
      <p:sp>
        <p:nvSpPr>
          <p:cNvPr id="95235" name="Freeform 3"/>
          <p:cNvSpPr/>
          <p:nvPr/>
        </p:nvSpPr>
        <p:spPr>
          <a:xfrm>
            <a:off x="4564063" y="1608138"/>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alpha val="100000"/>
            </a:schemeClr>
          </a:solidFill>
          <a:ln w="9525">
            <a:noFill/>
          </a:ln>
        </p:spPr>
        <p:txBody>
          <a:bodyPr/>
          <a:p>
            <a:endParaRPr lang="zh-CN" altLang="en-US"/>
          </a:p>
        </p:txBody>
      </p:sp>
      <p:sp>
        <p:nvSpPr>
          <p:cNvPr id="95236" name="Freeform 4"/>
          <p:cNvSpPr/>
          <p:nvPr/>
        </p:nvSpPr>
        <p:spPr>
          <a:xfrm>
            <a:off x="2103438" y="3698875"/>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alpha val="100000"/>
            </a:schemeClr>
          </a:solidFill>
          <a:ln w="9525">
            <a:noFill/>
          </a:ln>
        </p:spPr>
        <p:txBody>
          <a:bodyPr/>
          <a:p>
            <a:endParaRPr lang="zh-CN" altLang="en-US"/>
          </a:p>
        </p:txBody>
      </p:sp>
      <p:sp>
        <p:nvSpPr>
          <p:cNvPr id="95237" name="Freeform 5"/>
          <p:cNvSpPr/>
          <p:nvPr/>
        </p:nvSpPr>
        <p:spPr>
          <a:xfrm flipH="1">
            <a:off x="4564063" y="3657600"/>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alpha val="100000"/>
            </a:schemeClr>
          </a:solidFill>
          <a:ln w="9525">
            <a:noFill/>
          </a:ln>
        </p:spPr>
        <p:txBody>
          <a:bodyPr/>
          <a:p>
            <a:endParaRPr lang="zh-CN" altLang="en-US"/>
          </a:p>
        </p:txBody>
      </p:sp>
      <p:sp>
        <p:nvSpPr>
          <p:cNvPr id="95238" name="Oval 6"/>
          <p:cNvSpPr/>
          <p:nvPr/>
        </p:nvSpPr>
        <p:spPr>
          <a:xfrm>
            <a:off x="3389313" y="2566988"/>
            <a:ext cx="2362200" cy="2362200"/>
          </a:xfrm>
          <a:prstGeom prst="ellipse">
            <a:avLst/>
          </a:prstGeom>
          <a:solidFill>
            <a:srgbClr val="FFFFFF">
              <a:alpha val="50195"/>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5239" name="Text Box 7"/>
          <p:cNvSpPr txBox="1"/>
          <p:nvPr/>
        </p:nvSpPr>
        <p:spPr>
          <a:xfrm>
            <a:off x="2332038" y="1828800"/>
            <a:ext cx="17922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1.</a:t>
            </a:r>
            <a:r>
              <a:rPr lang="zh-CN" altLang="en-US" b="1" dirty="0">
                <a:solidFill>
                  <a:srgbClr val="FFFFFF"/>
                </a:solidFill>
                <a:ea typeface="宋体" panose="02010600030101010101" pitchFamily="2" charset="-122"/>
              </a:rPr>
              <a:t>有计划</a:t>
            </a:r>
            <a:endParaRPr lang="en-US" altLang="zh-CN" b="1" dirty="0">
              <a:solidFill>
                <a:srgbClr val="FFFFFF"/>
              </a:solidFill>
              <a:ea typeface="宋体" panose="02010600030101010101" pitchFamily="2" charset="-122"/>
            </a:endParaRPr>
          </a:p>
        </p:txBody>
      </p:sp>
      <p:sp>
        <p:nvSpPr>
          <p:cNvPr id="264200" name="Text Box 8"/>
          <p:cNvSpPr txBox="1"/>
          <p:nvPr/>
        </p:nvSpPr>
        <p:spPr>
          <a:xfrm>
            <a:off x="1905000" y="5729288"/>
            <a:ext cx="5181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2.</a:t>
            </a:r>
            <a:r>
              <a:rPr lang="zh-CN" altLang="en-US" b="1" dirty="0">
                <a:solidFill>
                  <a:srgbClr val="000000"/>
                </a:solidFill>
                <a:ea typeface="宋体" panose="02010600030101010101" pitchFamily="2" charset="-122"/>
              </a:rPr>
              <a:t>实施要求</a:t>
            </a:r>
            <a:endParaRPr lang="zh-CN" altLang="en-US" b="1" dirty="0">
              <a:solidFill>
                <a:srgbClr val="000000"/>
              </a:solidFill>
              <a:ea typeface="宋体" panose="02010600030101010101" pitchFamily="2" charset="-122"/>
            </a:endParaRPr>
          </a:p>
        </p:txBody>
      </p:sp>
      <p:sp>
        <p:nvSpPr>
          <p:cNvPr id="95241" name="Text Box 9"/>
          <p:cNvSpPr txBox="1"/>
          <p:nvPr/>
        </p:nvSpPr>
        <p:spPr>
          <a:xfrm>
            <a:off x="4848225" y="1828800"/>
            <a:ext cx="1792288"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2.</a:t>
            </a:r>
            <a:r>
              <a:rPr lang="zh-CN" altLang="en-US" b="1" dirty="0">
                <a:solidFill>
                  <a:srgbClr val="FFFFFF"/>
                </a:solidFill>
                <a:ea typeface="宋体" panose="02010600030101010101" pitchFamily="2" charset="-122"/>
              </a:rPr>
              <a:t>有资源</a:t>
            </a:r>
            <a:endParaRPr lang="zh-CN" altLang="en-US" b="1" dirty="0">
              <a:solidFill>
                <a:srgbClr val="FFFFFF"/>
              </a:solidFill>
              <a:ea typeface="宋体" panose="02010600030101010101" pitchFamily="2" charset="-122"/>
            </a:endParaRPr>
          </a:p>
        </p:txBody>
      </p:sp>
      <p:sp>
        <p:nvSpPr>
          <p:cNvPr id="95242" name="Text Box 10"/>
          <p:cNvSpPr txBox="1"/>
          <p:nvPr/>
        </p:nvSpPr>
        <p:spPr>
          <a:xfrm>
            <a:off x="2341563" y="4365625"/>
            <a:ext cx="17922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4.</a:t>
            </a:r>
            <a:r>
              <a:rPr lang="zh-CN" altLang="en-US" b="1" dirty="0">
                <a:solidFill>
                  <a:srgbClr val="FFFFFF"/>
                </a:solidFill>
                <a:ea typeface="宋体" panose="02010600030101010101" pitchFamily="2" charset="-122"/>
              </a:rPr>
              <a:t>有验收</a:t>
            </a:r>
            <a:endParaRPr lang="en-US" altLang="zh-CN" b="1" dirty="0">
              <a:solidFill>
                <a:srgbClr val="FFFFFF"/>
              </a:solidFill>
              <a:ea typeface="宋体" panose="02010600030101010101" pitchFamily="2" charset="-122"/>
            </a:endParaRPr>
          </a:p>
        </p:txBody>
      </p:sp>
      <p:sp>
        <p:nvSpPr>
          <p:cNvPr id="95243" name="Text Box 11"/>
          <p:cNvSpPr txBox="1"/>
          <p:nvPr/>
        </p:nvSpPr>
        <p:spPr>
          <a:xfrm>
            <a:off x="4940300" y="4670425"/>
            <a:ext cx="1792288"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3.</a:t>
            </a:r>
            <a:r>
              <a:rPr lang="zh-CN" altLang="en-US" b="1" dirty="0">
                <a:solidFill>
                  <a:srgbClr val="FFFFFF"/>
                </a:solidFill>
                <a:ea typeface="宋体" panose="02010600030101010101" pitchFamily="2" charset="-122"/>
              </a:rPr>
              <a:t>有演练</a:t>
            </a:r>
            <a:endParaRPr lang="en-US" altLang="zh-CN" b="1" dirty="0">
              <a:solidFill>
                <a:srgbClr val="FFFFFF"/>
              </a:solidFill>
              <a:ea typeface="宋体" panose="02010600030101010101" pitchFamily="2" charset="-122"/>
            </a:endParaRPr>
          </a:p>
        </p:txBody>
      </p:sp>
      <p:sp>
        <p:nvSpPr>
          <p:cNvPr id="95244" name="Rectangle 12"/>
          <p:cNvSpPr/>
          <p:nvPr/>
        </p:nvSpPr>
        <p:spPr>
          <a:xfrm>
            <a:off x="3703638" y="30559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M1</a:t>
            </a:r>
            <a:endParaRPr lang="en-US" altLang="zh-CN" sz="1800" b="1" dirty="0">
              <a:solidFill>
                <a:srgbClr val="000000"/>
              </a:solidFill>
              <a:ea typeface="宋体" panose="02010600030101010101" pitchFamily="2" charset="-122"/>
            </a:endParaRPr>
          </a:p>
        </p:txBody>
      </p:sp>
      <p:sp>
        <p:nvSpPr>
          <p:cNvPr id="95245" name="Rectangle 13"/>
          <p:cNvSpPr/>
          <p:nvPr/>
        </p:nvSpPr>
        <p:spPr>
          <a:xfrm>
            <a:off x="4803775" y="30559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M2</a:t>
            </a:r>
            <a:endParaRPr lang="en-US" altLang="zh-CN" sz="1800" b="1" dirty="0">
              <a:solidFill>
                <a:srgbClr val="000000"/>
              </a:solidFill>
              <a:ea typeface="宋体" panose="02010600030101010101" pitchFamily="2" charset="-122"/>
            </a:endParaRPr>
          </a:p>
        </p:txBody>
      </p:sp>
      <p:sp>
        <p:nvSpPr>
          <p:cNvPr id="95246" name="Rectangle 14"/>
          <p:cNvSpPr/>
          <p:nvPr/>
        </p:nvSpPr>
        <p:spPr>
          <a:xfrm>
            <a:off x="3703638" y="39322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M4</a:t>
            </a:r>
            <a:endParaRPr lang="en-US" altLang="zh-CN" sz="1800" b="1" dirty="0">
              <a:solidFill>
                <a:srgbClr val="000000"/>
              </a:solidFill>
              <a:ea typeface="宋体" panose="02010600030101010101" pitchFamily="2" charset="-122"/>
            </a:endParaRPr>
          </a:p>
        </p:txBody>
      </p:sp>
      <p:sp>
        <p:nvSpPr>
          <p:cNvPr id="95247" name="Rectangle 15"/>
          <p:cNvSpPr/>
          <p:nvPr/>
        </p:nvSpPr>
        <p:spPr>
          <a:xfrm>
            <a:off x="4803775" y="39322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M3</a:t>
            </a:r>
            <a:endParaRPr lang="en-US" altLang="zh-CN" sz="1800" b="1" dirty="0">
              <a:solidFill>
                <a:srgbClr val="000000"/>
              </a:solidFill>
              <a:ea typeface="宋体" panose="02010600030101010101" pitchFamily="2" charset="-122"/>
            </a:endParaRPr>
          </a:p>
        </p:txBody>
      </p:sp>
      <p:sp>
        <p:nvSpPr>
          <p:cNvPr id="95248" name="Rectangle 16"/>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264200">
                                            <p:txEl>
                                              <p:charRg st="0" end="7"/>
                                            </p:txEl>
                                          </p:spTgt>
                                        </p:tgtEl>
                                        <p:attrNameLst>
                                          <p:attrName>ppt_x</p:attrName>
                                          <p:attrName>ppt_y</p:attrName>
                                        </p:attrNameLst>
                                      </p:cBhvr>
                                    </p:animMotion>
                                    <p:animRot by="1500000">
                                      <p:cBhvr>
                                        <p:cTn id="7" dur="125" fill="hold">
                                          <p:stCondLst>
                                            <p:cond delay="0"/>
                                          </p:stCondLst>
                                        </p:cTn>
                                        <p:tgtEl>
                                          <p:spTgt spid="264200">
                                            <p:txEl>
                                              <p:charRg st="0" end="7"/>
                                            </p:txEl>
                                          </p:spTgt>
                                        </p:tgtEl>
                                        <p:attrNameLst>
                                          <p:attrName>r</p:attrName>
                                        </p:attrNameLst>
                                      </p:cBhvr>
                                    </p:animRot>
                                    <p:animRot by="-1500000">
                                      <p:cBhvr>
                                        <p:cTn id="8" dur="125" fill="hold">
                                          <p:stCondLst>
                                            <p:cond delay="125"/>
                                          </p:stCondLst>
                                        </p:cTn>
                                        <p:tgtEl>
                                          <p:spTgt spid="264200">
                                            <p:txEl>
                                              <p:charRg st="0" end="7"/>
                                            </p:txEl>
                                          </p:spTgt>
                                        </p:tgtEl>
                                        <p:attrNameLst>
                                          <p:attrName>r</p:attrName>
                                        </p:attrNameLst>
                                      </p:cBhvr>
                                    </p:animRot>
                                    <p:animRot by="-1500000">
                                      <p:cBhvr>
                                        <p:cTn id="9" dur="125" fill="hold">
                                          <p:stCondLst>
                                            <p:cond delay="250"/>
                                          </p:stCondLst>
                                        </p:cTn>
                                        <p:tgtEl>
                                          <p:spTgt spid="264200">
                                            <p:txEl>
                                              <p:charRg st="0" end="7"/>
                                            </p:txEl>
                                          </p:spTgt>
                                        </p:tgtEl>
                                        <p:attrNameLst>
                                          <p:attrName>r</p:attrName>
                                        </p:attrNameLst>
                                      </p:cBhvr>
                                    </p:animRot>
                                    <p:animRot by="1500000">
                                      <p:cBhvr>
                                        <p:cTn id="10" dur="125" fill="hold">
                                          <p:stCondLst>
                                            <p:cond delay="375"/>
                                          </p:stCondLst>
                                        </p:cTn>
                                        <p:tgtEl>
                                          <p:spTgt spid="264200">
                                            <p:txEl>
                                              <p:charRg st="0"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6259"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65220" name="AutoShape 4"/>
          <p:cNvSpPr>
            <a:spLocks noChangeArrowheads="1"/>
          </p:cNvSpPr>
          <p:nvPr/>
        </p:nvSpPr>
        <p:spPr bwMode="ltGray">
          <a:xfrm rot="5400000">
            <a:off x="-2422525"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5221" name="AutoShape 5"/>
          <p:cNvSpPr>
            <a:spLocks noChangeArrowheads="1"/>
          </p:cNvSpPr>
          <p:nvPr/>
        </p:nvSpPr>
        <p:spPr bwMode="ltGray">
          <a:xfrm rot="5400000" flipH="1">
            <a:off x="-2016919"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62" name="AutoShape 6"/>
          <p:cNvSpPr/>
          <p:nvPr/>
        </p:nvSpPr>
        <p:spPr>
          <a:xfrm>
            <a:off x="1822450" y="5099050"/>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5.</a:t>
            </a:r>
            <a:r>
              <a:rPr lang="zh-CN" altLang="en-US" sz="2800" b="1" dirty="0">
                <a:solidFill>
                  <a:srgbClr val="08122A"/>
                </a:solidFill>
                <a:ea typeface="宋体" panose="02010600030101010101" pitchFamily="2" charset="-122"/>
              </a:rPr>
              <a:t>重大机电事故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3" name="AutoShape 7"/>
          <p:cNvSpPr/>
          <p:nvPr/>
        </p:nvSpPr>
        <p:spPr>
          <a:xfrm>
            <a:off x="2317750" y="42719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重大火灾</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包括自燃发火</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4" name="AutoShape 8"/>
          <p:cNvSpPr/>
          <p:nvPr/>
        </p:nvSpPr>
        <p:spPr>
          <a:xfrm>
            <a:off x="2438400" y="34591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3.</a:t>
            </a:r>
            <a:r>
              <a:rPr lang="zh-CN" altLang="en-US" sz="2800" b="1" dirty="0">
                <a:solidFill>
                  <a:srgbClr val="08122A"/>
                </a:solidFill>
                <a:ea typeface="宋体" panose="02010600030101010101" pitchFamily="2" charset="-122"/>
              </a:rPr>
              <a:t>重大水灾事故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5" name="AutoShape 9"/>
          <p:cNvSpPr/>
          <p:nvPr/>
        </p:nvSpPr>
        <p:spPr>
          <a:xfrm>
            <a:off x="2286000" y="2590800"/>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b="1" dirty="0">
                <a:solidFill>
                  <a:srgbClr val="08122A"/>
                </a:solidFill>
                <a:ea typeface="宋体" panose="02010600030101010101" pitchFamily="2" charset="-122"/>
              </a:rPr>
              <a:t>2.</a:t>
            </a:r>
            <a:r>
              <a:rPr lang="zh-CN" altLang="en-US" sz="2800" b="1" dirty="0">
                <a:solidFill>
                  <a:srgbClr val="08122A"/>
                </a:solidFill>
                <a:ea typeface="宋体" panose="02010600030101010101" pitchFamily="2" charset="-122"/>
              </a:rPr>
              <a:t>重大地质灾害事故</a:t>
            </a:r>
            <a:r>
              <a:rPr lang="zh-CN" altLang="en-US" sz="2800" dirty="0">
                <a:solidFill>
                  <a:srgbClr val="08122A"/>
                </a:solidFill>
                <a:ea typeface="宋体" panose="02010600030101010101" pitchFamily="2" charset="-122"/>
              </a:rPr>
              <a:t> </a:t>
            </a:r>
            <a:endParaRPr lang="en-US" altLang="zh-CN" sz="1800" b="1" dirty="0">
              <a:solidFill>
                <a:schemeClr val="tx2"/>
              </a:solidFill>
              <a:ea typeface="宋体" panose="02010600030101010101" pitchFamily="2" charset="-122"/>
            </a:endParaRPr>
          </a:p>
        </p:txBody>
      </p:sp>
      <p:sp>
        <p:nvSpPr>
          <p:cNvPr id="96266" name="AutoShape 10"/>
          <p:cNvSpPr/>
          <p:nvPr/>
        </p:nvSpPr>
        <p:spPr>
          <a:xfrm>
            <a:off x="1765300" y="18208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1.</a:t>
            </a:r>
            <a:r>
              <a:rPr lang="zh-CN" altLang="en-US" sz="2800" b="1" dirty="0">
                <a:solidFill>
                  <a:srgbClr val="08122A"/>
                </a:solidFill>
                <a:ea typeface="宋体" panose="02010600030101010101" pitchFamily="2" charset="-122"/>
              </a:rPr>
              <a:t>重大瓦斯事故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6267" name="Group 11"/>
          <p:cNvGrpSpPr/>
          <p:nvPr/>
        </p:nvGrpSpPr>
        <p:grpSpPr>
          <a:xfrm>
            <a:off x="1447800" y="1909763"/>
            <a:ext cx="381000" cy="381000"/>
            <a:chOff x="2078" y="1680"/>
            <a:chExt cx="1615" cy="1615"/>
          </a:xfrm>
        </p:grpSpPr>
        <p:sp>
          <p:nvSpPr>
            <p:cNvPr id="96297" name="Oval 12"/>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98" name="Oval 13"/>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0"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300" name="Oval 15"/>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2"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302" name="Oval 17"/>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68" name="Group 18"/>
          <p:cNvGrpSpPr/>
          <p:nvPr/>
        </p:nvGrpSpPr>
        <p:grpSpPr>
          <a:xfrm>
            <a:off x="1981200" y="2697163"/>
            <a:ext cx="381000" cy="381000"/>
            <a:chOff x="2078" y="1680"/>
            <a:chExt cx="1615" cy="1615"/>
          </a:xfrm>
        </p:grpSpPr>
        <p:sp>
          <p:nvSpPr>
            <p:cNvPr id="96291" name="Oval 19"/>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92" name="Oval 20"/>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7"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4" name="Oval 22"/>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9"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6" name="Oval 24"/>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69" name="Group 25"/>
          <p:cNvGrpSpPr/>
          <p:nvPr/>
        </p:nvGrpSpPr>
        <p:grpSpPr>
          <a:xfrm>
            <a:off x="2133600" y="3535363"/>
            <a:ext cx="381000" cy="381000"/>
            <a:chOff x="2078" y="1680"/>
            <a:chExt cx="1615" cy="1615"/>
          </a:xfrm>
        </p:grpSpPr>
        <p:sp>
          <p:nvSpPr>
            <p:cNvPr id="96285" name="Oval 2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86" name="Oval 2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44"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8" name="Oval 29"/>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46"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0" name="Oval 31"/>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70" name="Group 32"/>
          <p:cNvGrpSpPr/>
          <p:nvPr/>
        </p:nvGrpSpPr>
        <p:grpSpPr>
          <a:xfrm>
            <a:off x="1981200" y="4373563"/>
            <a:ext cx="381000" cy="381000"/>
            <a:chOff x="2078" y="1680"/>
            <a:chExt cx="1615" cy="1615"/>
          </a:xfrm>
        </p:grpSpPr>
        <p:sp>
          <p:nvSpPr>
            <p:cNvPr id="96279" name="Oval 3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80" name="Oval 3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1"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2" name="Oval 36"/>
            <p:cNvSpPr/>
            <p:nvPr/>
          </p:nvSpPr>
          <p:spPr>
            <a:xfrm>
              <a:off x="2254" y="1856"/>
              <a:ext cx="1262" cy="1264"/>
            </a:xfrm>
            <a:prstGeom prst="ellipse">
              <a:avLst/>
            </a:prstGeom>
            <a:gradFill rotWithShape="1">
              <a:gsLst>
                <a:gs pos="0">
                  <a:srgbClr val="000000"/>
                </a:gs>
                <a:gs pos="100000">
                  <a:srgbClr val="8D67E1"/>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3"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4" name="Oval 38"/>
            <p:cNvSpPr/>
            <p:nvPr/>
          </p:nvSpPr>
          <p:spPr>
            <a:xfrm>
              <a:off x="2337" y="1939"/>
              <a:ext cx="1096" cy="1098"/>
            </a:xfrm>
            <a:prstGeom prst="ellipse">
              <a:avLst/>
            </a:prstGeom>
            <a:gradFill rotWithShape="1">
              <a:gsLst>
                <a:gs pos="0">
                  <a:srgbClr val="8D67E1"/>
                </a:gs>
                <a:gs pos="100000">
                  <a:srgbClr val="45326D"/>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71" name="Group 39"/>
          <p:cNvGrpSpPr/>
          <p:nvPr/>
        </p:nvGrpSpPr>
        <p:grpSpPr>
          <a:xfrm>
            <a:off x="1524000" y="5148263"/>
            <a:ext cx="355600" cy="381000"/>
            <a:chOff x="2078" y="1680"/>
            <a:chExt cx="1615" cy="1615"/>
          </a:xfrm>
        </p:grpSpPr>
        <p:sp>
          <p:nvSpPr>
            <p:cNvPr id="96273" name="Oval 40"/>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74" name="Oval 41"/>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8" name="Oval 42"/>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76" name="Oval 43"/>
            <p:cNvSpPr/>
            <p:nvPr/>
          </p:nvSpPr>
          <p:spPr>
            <a:xfrm>
              <a:off x="2254" y="1856"/>
              <a:ext cx="1262" cy="1264"/>
            </a:xfrm>
            <a:prstGeom prst="ellipse">
              <a:avLst/>
            </a:prstGeom>
            <a:gradFill rotWithShape="1">
              <a:gsLst>
                <a:gs pos="0">
                  <a:srgbClr val="000000"/>
                </a:gs>
                <a:gs pos="100000">
                  <a:srgbClr val="E35E23"/>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60" name="Oval 44"/>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78" name="Oval 45"/>
            <p:cNvSpPr/>
            <p:nvPr/>
          </p:nvSpPr>
          <p:spPr>
            <a:xfrm>
              <a:off x="2337" y="1939"/>
              <a:ext cx="1096" cy="1098"/>
            </a:xfrm>
            <a:prstGeom prst="ellipse">
              <a:avLst/>
            </a:prstGeom>
            <a:gradFill rotWithShape="1">
              <a:gsLst>
                <a:gs pos="0">
                  <a:srgbClr val="E35E23"/>
                </a:gs>
                <a:gs pos="100000">
                  <a:srgbClr val="6E2E11"/>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265262" name="Text Box 46"/>
          <p:cNvSpPr txBox="1"/>
          <p:nvPr/>
        </p:nvSpPr>
        <p:spPr>
          <a:xfrm>
            <a:off x="1905000" y="5802313"/>
            <a:ext cx="5181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3.</a:t>
            </a:r>
            <a:r>
              <a:rPr lang="zh-CN" altLang="en-US" b="1" dirty="0">
                <a:solidFill>
                  <a:srgbClr val="000000"/>
                </a:solidFill>
                <a:ea typeface="宋体" panose="02010600030101010101" pitchFamily="2" charset="-122"/>
              </a:rPr>
              <a:t>专项预案</a:t>
            </a:r>
            <a:endParaRPr lang="zh-CN" altLang="en-US" b="1"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5262"/>
                                        </p:tgtEl>
                                        <p:attrNameLst>
                                          <p:attrName>fillcolor</p:attrName>
                                        </p:attrNameLst>
                                      </p:cBhvr>
                                      <p:to>
                                        <a:srgbClr val="FF00FF"/>
                                      </p:to>
                                    </p:animClr>
                                    <p:set>
                                      <p:cBhvr>
                                        <p:cTn id="7" dur="2000" fill="hold"/>
                                        <p:tgtEl>
                                          <p:spTgt spid="265262"/>
                                        </p:tgtEl>
                                        <p:attrNameLst>
                                          <p:attrName>fill.type</p:attrName>
                                        </p:attrNameLst>
                                      </p:cBhvr>
                                      <p:to>
                                        <p:strVal val="solid"/>
                                      </p:to>
                                    </p:set>
                                    <p:set>
                                      <p:cBhvr>
                                        <p:cTn id="8" dur="2000" fill="hold"/>
                                        <p:tgtEl>
                                          <p:spTgt spid="2652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355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3556" name="Rectangle 2"/>
          <p:cNvSpPr>
            <a:spLocks noGrp="1"/>
          </p:cNvSpPr>
          <p:nvPr>
            <p:ph type="title"/>
          </p:nvPr>
        </p:nvSpPr>
        <p:spPr>
          <a:xfrm>
            <a:off x="817563" y="731838"/>
            <a:ext cx="7716837" cy="563562"/>
          </a:xfrm>
          <a:ln/>
        </p:spPr>
        <p:txBody>
          <a:bodyPr vert="horz" wrap="square" lIns="91440" tIns="45720" rIns="91440" bIns="45720" anchor="ctr" anchorCtr="0"/>
          <a:p>
            <a:pPr algn="ctr" eaLnBrk="1" hangingPunct="1"/>
            <a:r>
              <a:rPr lang="en-US" altLang="zh-CN" sz="2400" dirty="0">
                <a:ea typeface="宋体" panose="02010600030101010101" pitchFamily="2" charset="-122"/>
              </a:rPr>
              <a:t>1.</a:t>
            </a:r>
            <a:r>
              <a:rPr lang="zh-CN" altLang="en-US" sz="2400" dirty="0">
                <a:ea typeface="宋体" panose="02010600030101010101" pitchFamily="2" charset="-122"/>
              </a:rPr>
              <a:t>职业健康安全评价体系</a:t>
            </a:r>
            <a:r>
              <a:rPr lang="en-US" altLang="zh-CN" sz="2400" dirty="0">
                <a:ea typeface="宋体" panose="02010600030101010101" pitchFamily="2" charset="-122"/>
              </a:rPr>
              <a:t>18001</a:t>
            </a:r>
            <a:r>
              <a:rPr lang="zh-CN" altLang="en-US" sz="2400" dirty="0">
                <a:ea typeface="宋体" panose="02010600030101010101" pitchFamily="2" charset="-122"/>
              </a:rPr>
              <a:t>的产生背景</a:t>
            </a:r>
            <a:endParaRPr lang="zh-CN" altLang="en-US" sz="2400" dirty="0">
              <a:ea typeface="宋体" panose="02010600030101010101" pitchFamily="2" charset="-122"/>
            </a:endParaRPr>
          </a:p>
        </p:txBody>
      </p:sp>
      <p:sp>
        <p:nvSpPr>
          <p:cNvPr id="23557"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ea typeface="宋体" panose="02010600030101010101" pitchFamily="2" charset="-122"/>
            </a:endParaRPr>
          </a:p>
        </p:txBody>
      </p:sp>
      <p:sp>
        <p:nvSpPr>
          <p:cNvPr id="1345540"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59"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45542" name="Text Box 6"/>
          <p:cNvSpPr txBox="1">
            <a:spLocks noChangeArrowheads="1"/>
          </p:cNvSpPr>
          <p:nvPr/>
        </p:nvSpPr>
        <p:spPr bwMode="black">
          <a:xfrm>
            <a:off x="4140200" y="2060575"/>
            <a:ext cx="4537075" cy="473075"/>
          </a:xfrm>
          <a:prstGeom prst="rect">
            <a:avLst/>
          </a:prstGeom>
          <a:noFill/>
          <a:ln w="9525" algn="ctr">
            <a:noFill/>
            <a:miter lim="800000"/>
          </a:ln>
          <a:effectLst/>
        </p:spPr>
        <p:txBody>
          <a:bodyPr>
            <a:spAutoFit/>
          </a:bodyPr>
          <a:lstStyle/>
          <a:p>
            <a:pPr marR="0" algn="just" defTabSz="914400" eaLnBrk="1" hangingPunct="1">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世界发达国家各自建立标准</a:t>
            </a:r>
            <a:endPar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3561" name="Text Box 7"/>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latin typeface="Times New Roman" panose="02020603050405020304" pitchFamily="18" charset="0"/>
                <a:ea typeface="宋体" panose="02010600030101010101" pitchFamily="2" charset="-122"/>
              </a:rPr>
              <a:t>2.</a:t>
            </a:r>
            <a:r>
              <a:rPr lang="zh-CN" altLang="en-US" sz="2500" b="1" dirty="0">
                <a:latin typeface="Times New Roman" panose="02020603050405020304" pitchFamily="18" charset="0"/>
                <a:ea typeface="宋体" panose="02010600030101010101" pitchFamily="2" charset="-122"/>
              </a:rPr>
              <a:t>为什么没有</a:t>
            </a:r>
            <a:r>
              <a:rPr lang="en-US" altLang="zh-CN" sz="2500" b="1" dirty="0">
                <a:latin typeface="Times New Roman" panose="02020603050405020304" pitchFamily="18" charset="0"/>
                <a:ea typeface="宋体" panose="02010600030101010101" pitchFamily="2" charset="-122"/>
              </a:rPr>
              <a:t>ISO 18001?</a:t>
            </a:r>
            <a:endParaRPr lang="en-US" altLang="zh-CN" sz="1600" b="1" dirty="0">
              <a:ea typeface="宋体" panose="02010600030101010101" pitchFamily="2" charset="-122"/>
            </a:endParaRPr>
          </a:p>
        </p:txBody>
      </p:sp>
      <p:sp>
        <p:nvSpPr>
          <p:cNvPr id="1345544" name="Text Box 8"/>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1" lang="en-US" altLang="zh-CN" sz="2400" b="1" kern="1200" cap="none" spc="0" normalizeH="0" baseline="0" noProof="0">
                <a:solidFill>
                  <a:schemeClr val="tx1"/>
                </a:solidFill>
                <a:latin typeface="Times New Roman" panose="02020603050405020304" pitchFamily="18" charset="0"/>
                <a:ea typeface="宋体" panose="02010600030101010101" pitchFamily="2" charset="-122"/>
                <a:cs typeface="+mn-cs"/>
              </a:rPr>
              <a:t>3.</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为什么会出现职业健康安全？</a:t>
            </a:r>
            <a:endParaRPr kumimoji="1" lang="zh-CN" altLang="en-US" sz="2400" b="1" kern="1200" cap="none" spc="0" normalizeH="0" baseline="0" noProof="0">
              <a:solidFill>
                <a:srgbClr val="3333FF"/>
              </a:solidFill>
              <a:latin typeface="Times New Roman" panose="02020603050405020304" pitchFamily="18" charset="0"/>
              <a:ea typeface="宋体" panose="02010600030101010101" pitchFamily="2" charset="-122"/>
              <a:cs typeface="+mn-cs"/>
            </a:endParaRPr>
          </a:p>
        </p:txBody>
      </p:sp>
      <p:grpSp>
        <p:nvGrpSpPr>
          <p:cNvPr id="23563" name="Group 9"/>
          <p:cNvGrpSpPr/>
          <p:nvPr/>
        </p:nvGrpSpPr>
        <p:grpSpPr>
          <a:xfrm>
            <a:off x="3492500" y="2092325"/>
            <a:ext cx="482600" cy="473075"/>
            <a:chOff x="480" y="1200"/>
            <a:chExt cx="1042" cy="1019"/>
          </a:xfrm>
        </p:grpSpPr>
        <p:grpSp>
          <p:nvGrpSpPr>
            <p:cNvPr id="23574" name="Group 10"/>
            <p:cNvGrpSpPr/>
            <p:nvPr/>
          </p:nvGrpSpPr>
          <p:grpSpPr>
            <a:xfrm>
              <a:off x="480" y="1200"/>
              <a:ext cx="1042" cy="1019"/>
              <a:chOff x="480" y="1200"/>
              <a:chExt cx="1042" cy="1019"/>
            </a:xfrm>
          </p:grpSpPr>
          <p:pic>
            <p:nvPicPr>
              <p:cNvPr id="23576" name="Picture 1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48" name="Oval 12"/>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75" name="Picture 13"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3564" name="Group 14"/>
          <p:cNvGrpSpPr/>
          <p:nvPr/>
        </p:nvGrpSpPr>
        <p:grpSpPr>
          <a:xfrm>
            <a:off x="3873500" y="3429000"/>
            <a:ext cx="482600" cy="473075"/>
            <a:chOff x="480" y="1200"/>
            <a:chExt cx="1042" cy="1019"/>
          </a:xfrm>
        </p:grpSpPr>
        <p:grpSp>
          <p:nvGrpSpPr>
            <p:cNvPr id="23570" name="Group 15"/>
            <p:cNvGrpSpPr/>
            <p:nvPr/>
          </p:nvGrpSpPr>
          <p:grpSpPr>
            <a:xfrm>
              <a:off x="480" y="1200"/>
              <a:ext cx="1042" cy="1019"/>
              <a:chOff x="480" y="1200"/>
              <a:chExt cx="1042" cy="1019"/>
            </a:xfrm>
          </p:grpSpPr>
          <p:pic>
            <p:nvPicPr>
              <p:cNvPr id="23572" name="Picture 16"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53" name="Oval 17"/>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71" name="Picture 18"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3565" name="Group 19"/>
          <p:cNvGrpSpPr/>
          <p:nvPr/>
        </p:nvGrpSpPr>
        <p:grpSpPr>
          <a:xfrm>
            <a:off x="3348038" y="4684713"/>
            <a:ext cx="482600" cy="473075"/>
            <a:chOff x="480" y="1200"/>
            <a:chExt cx="1042" cy="1019"/>
          </a:xfrm>
        </p:grpSpPr>
        <p:grpSp>
          <p:nvGrpSpPr>
            <p:cNvPr id="23566" name="Group 20"/>
            <p:cNvGrpSpPr/>
            <p:nvPr/>
          </p:nvGrpSpPr>
          <p:grpSpPr>
            <a:xfrm>
              <a:off x="480" y="1200"/>
              <a:ext cx="1042" cy="1019"/>
              <a:chOff x="480" y="1200"/>
              <a:chExt cx="1042" cy="1019"/>
            </a:xfrm>
          </p:grpSpPr>
          <p:pic>
            <p:nvPicPr>
              <p:cNvPr id="23568" name="Picture 2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58" name="Oval 22"/>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67" name="Picture 23"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455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4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7283"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66246" name="AutoShape 6"/>
          <p:cNvSpPr>
            <a:spLocks noChangeArrowheads="1"/>
          </p:cNvSpPr>
          <p:nvPr/>
        </p:nvSpPr>
        <p:spPr bwMode="gray">
          <a:xfrm>
            <a:off x="2722563" y="152717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48" name="Oval 8"/>
          <p:cNvSpPr>
            <a:spLocks noChangeArrowheads="1"/>
          </p:cNvSpPr>
          <p:nvPr/>
        </p:nvSpPr>
        <p:spPr bwMode="gray">
          <a:xfrm rot="1758052">
            <a:off x="2432050" y="1506538"/>
            <a:ext cx="749300" cy="62388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49" name="Oval 9"/>
          <p:cNvSpPr>
            <a:spLocks noChangeArrowheads="1"/>
          </p:cNvSpPr>
          <p:nvPr/>
        </p:nvSpPr>
        <p:spPr bwMode="gray">
          <a:xfrm rot="1758052">
            <a:off x="2411413" y="1484313"/>
            <a:ext cx="749300" cy="62388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287" name="Oval 10"/>
          <p:cNvSpPr/>
          <p:nvPr/>
        </p:nvSpPr>
        <p:spPr>
          <a:xfrm>
            <a:off x="2486025" y="1524000"/>
            <a:ext cx="336550" cy="350838"/>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288" name="Text Box 11"/>
          <p:cNvSpPr txBox="1"/>
          <p:nvPr/>
        </p:nvSpPr>
        <p:spPr>
          <a:xfrm>
            <a:off x="3111500" y="1622425"/>
            <a:ext cx="3260725"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rgbClr val="08122A"/>
                </a:solidFill>
                <a:ea typeface="宋体" panose="02010600030101010101" pitchFamily="2" charset="-122"/>
              </a:rPr>
              <a:t>确定紧急情况发生时的负责人</a:t>
            </a:r>
            <a:r>
              <a:rPr lang="zh-CN" altLang="en-US" sz="1800" dirty="0">
                <a:solidFill>
                  <a:srgbClr val="08122A"/>
                </a:solidFill>
                <a:ea typeface="宋体" panose="02010600030101010101" pitchFamily="2" charset="-122"/>
              </a:rPr>
              <a:t> </a:t>
            </a:r>
            <a:endParaRPr lang="en-US" altLang="zh-CN" sz="1800" b="1" dirty="0">
              <a:solidFill>
                <a:srgbClr val="000000"/>
              </a:solidFill>
              <a:ea typeface="宋体" panose="02010600030101010101" pitchFamily="2" charset="-122"/>
            </a:endParaRPr>
          </a:p>
        </p:txBody>
      </p:sp>
      <p:sp>
        <p:nvSpPr>
          <p:cNvPr id="97289" name="Text Box 12"/>
          <p:cNvSpPr txBox="1"/>
          <p:nvPr/>
        </p:nvSpPr>
        <p:spPr>
          <a:xfrm>
            <a:off x="2570163" y="1511300"/>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1</a:t>
            </a:r>
            <a:endParaRPr lang="en-US" altLang="zh-CN" b="1" dirty="0">
              <a:solidFill>
                <a:srgbClr val="FFFFFF"/>
              </a:solidFill>
              <a:ea typeface="宋体" panose="02010600030101010101" pitchFamily="2" charset="-122"/>
            </a:endParaRPr>
          </a:p>
        </p:txBody>
      </p:sp>
      <p:grpSp>
        <p:nvGrpSpPr>
          <p:cNvPr id="97290" name="Group 13"/>
          <p:cNvGrpSpPr/>
          <p:nvPr/>
        </p:nvGrpSpPr>
        <p:grpSpPr>
          <a:xfrm>
            <a:off x="2411413" y="2274888"/>
            <a:ext cx="4267200" cy="647700"/>
            <a:chOff x="1296" y="1728"/>
            <a:chExt cx="2928" cy="432"/>
          </a:xfrm>
        </p:grpSpPr>
        <p:sp>
          <p:nvSpPr>
            <p:cNvPr id="266254" name="AutoShape 14"/>
            <p:cNvSpPr>
              <a:spLocks noChangeArrowheads="1"/>
            </p:cNvSpPr>
            <p:nvPr/>
          </p:nvSpPr>
          <p:spPr bwMode="gray">
            <a:xfrm>
              <a:off x="1510" y="1757"/>
              <a:ext cx="2715" cy="345"/>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55" name="Oval 15"/>
            <p:cNvSpPr>
              <a:spLocks noChangeArrowheads="1"/>
            </p:cNvSpPr>
            <p:nvPr/>
          </p:nvSpPr>
          <p:spPr bwMode="gray">
            <a:xfrm rot="1758052">
              <a:off x="1310" y="1743"/>
              <a:ext cx="514" cy="417"/>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56" name="Oval 16"/>
            <p:cNvSpPr>
              <a:spLocks noChangeArrowheads="1"/>
            </p:cNvSpPr>
            <p:nvPr/>
          </p:nvSpPr>
          <p:spPr bwMode="gray">
            <a:xfrm rot="1758052">
              <a:off x="1296" y="1728"/>
              <a:ext cx="514" cy="417"/>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30" name="Oval 17"/>
            <p:cNvSpPr/>
            <p:nvPr/>
          </p:nvSpPr>
          <p:spPr>
            <a:xfrm>
              <a:off x="1347" y="1754"/>
              <a:ext cx="231" cy="235"/>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331" name="Text Box 18"/>
            <p:cNvSpPr txBox="1"/>
            <p:nvPr/>
          </p:nvSpPr>
          <p:spPr>
            <a:xfrm>
              <a:off x="1776" y="1776"/>
              <a:ext cx="2160" cy="2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矿山救护队所起的作用</a:t>
              </a:r>
              <a:endParaRPr lang="en-US" altLang="zh-CN" sz="2400" b="1" dirty="0">
                <a:solidFill>
                  <a:srgbClr val="000000"/>
                </a:solidFill>
                <a:ea typeface="宋体" panose="02010600030101010101" pitchFamily="2" charset="-122"/>
              </a:endParaRPr>
            </a:p>
          </p:txBody>
        </p:sp>
        <p:sp>
          <p:nvSpPr>
            <p:cNvPr id="97332" name="Text Box 19"/>
            <p:cNvSpPr txBox="1"/>
            <p:nvPr/>
          </p:nvSpPr>
          <p:spPr>
            <a:xfrm>
              <a:off x="1405" y="1746"/>
              <a:ext cx="281" cy="38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2</a:t>
              </a:r>
              <a:endParaRPr lang="en-US" altLang="zh-CN" b="1" dirty="0">
                <a:solidFill>
                  <a:srgbClr val="FFFFFF"/>
                </a:solidFill>
                <a:ea typeface="宋体" panose="02010600030101010101" pitchFamily="2" charset="-122"/>
              </a:endParaRPr>
            </a:p>
          </p:txBody>
        </p:sp>
      </p:grpSp>
      <p:sp>
        <p:nvSpPr>
          <p:cNvPr id="266261" name="AutoShape 21"/>
          <p:cNvSpPr>
            <a:spLocks noChangeArrowheads="1"/>
          </p:cNvSpPr>
          <p:nvPr/>
        </p:nvSpPr>
        <p:spPr bwMode="gray">
          <a:xfrm>
            <a:off x="2722563" y="310832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292" name="Group 22"/>
          <p:cNvGrpSpPr/>
          <p:nvPr/>
        </p:nvGrpSpPr>
        <p:grpSpPr>
          <a:xfrm>
            <a:off x="2411413" y="3065463"/>
            <a:ext cx="769937" cy="647700"/>
            <a:chOff x="720" y="960"/>
            <a:chExt cx="987" cy="795"/>
          </a:xfrm>
        </p:grpSpPr>
        <p:sp>
          <p:nvSpPr>
            <p:cNvPr id="266263" name="Oval 23"/>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64" name="Oval 24"/>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26" name="Oval 25"/>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293" name="Text Box 26"/>
          <p:cNvSpPr txBox="1"/>
          <p:nvPr/>
        </p:nvSpPr>
        <p:spPr>
          <a:xfrm>
            <a:off x="3152775" y="2997200"/>
            <a:ext cx="3148013"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确定紧急情况发生时各类人员的行动计划</a:t>
            </a:r>
            <a:r>
              <a:rPr lang="zh-CN" altLang="en-US" sz="20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sp>
        <p:nvSpPr>
          <p:cNvPr id="97294" name="Text Box 27"/>
          <p:cNvSpPr txBox="1"/>
          <p:nvPr/>
        </p:nvSpPr>
        <p:spPr>
          <a:xfrm>
            <a:off x="2570163" y="3092450"/>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3</a:t>
            </a:r>
            <a:endParaRPr lang="en-US" altLang="zh-CN" b="1" dirty="0">
              <a:solidFill>
                <a:srgbClr val="FFFFFF"/>
              </a:solidFill>
              <a:ea typeface="宋体" panose="02010600030101010101" pitchFamily="2" charset="-122"/>
            </a:endParaRPr>
          </a:p>
        </p:txBody>
      </p:sp>
      <p:sp>
        <p:nvSpPr>
          <p:cNvPr id="266269" name="AutoShape 29"/>
          <p:cNvSpPr>
            <a:spLocks noChangeArrowheads="1"/>
          </p:cNvSpPr>
          <p:nvPr/>
        </p:nvSpPr>
        <p:spPr bwMode="gray">
          <a:xfrm>
            <a:off x="2722563" y="3898900"/>
            <a:ext cx="3956050" cy="517525"/>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0" name="Oval 30"/>
          <p:cNvSpPr>
            <a:spLocks noChangeArrowheads="1"/>
          </p:cNvSpPr>
          <p:nvPr/>
        </p:nvSpPr>
        <p:spPr bwMode="gray">
          <a:xfrm rot="1758052">
            <a:off x="2432050" y="3878263"/>
            <a:ext cx="749300" cy="625475"/>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1" name="Oval 31"/>
          <p:cNvSpPr>
            <a:spLocks noChangeArrowheads="1"/>
          </p:cNvSpPr>
          <p:nvPr/>
        </p:nvSpPr>
        <p:spPr bwMode="gray">
          <a:xfrm rot="1758052">
            <a:off x="2411413" y="3856038"/>
            <a:ext cx="749300" cy="625475"/>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298" name="Oval 32"/>
          <p:cNvSpPr/>
          <p:nvPr/>
        </p:nvSpPr>
        <p:spPr>
          <a:xfrm>
            <a:off x="2486025" y="3895725"/>
            <a:ext cx="336550" cy="352425"/>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299" name="Text Box 33"/>
          <p:cNvSpPr txBox="1"/>
          <p:nvPr/>
        </p:nvSpPr>
        <p:spPr>
          <a:xfrm>
            <a:off x="3152775" y="3860800"/>
            <a:ext cx="3148013" cy="582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600" b="1" dirty="0">
                <a:solidFill>
                  <a:srgbClr val="08122A"/>
                </a:solidFill>
                <a:ea typeface="宋体" panose="02010600030101010101" pitchFamily="2" charset="-122"/>
              </a:rPr>
              <a:t>确定紧急情况发生时具有特定作用的人员的职责、权限和义务</a:t>
            </a:r>
            <a:endParaRPr lang="en-US" altLang="zh-CN" sz="1600" b="1" dirty="0">
              <a:solidFill>
                <a:srgbClr val="000000"/>
              </a:solidFill>
              <a:ea typeface="宋体" panose="02010600030101010101" pitchFamily="2" charset="-122"/>
            </a:endParaRPr>
          </a:p>
        </p:txBody>
      </p:sp>
      <p:sp>
        <p:nvSpPr>
          <p:cNvPr id="97300" name="Text Box 34"/>
          <p:cNvSpPr txBox="1"/>
          <p:nvPr/>
        </p:nvSpPr>
        <p:spPr>
          <a:xfrm>
            <a:off x="2570163" y="3883025"/>
            <a:ext cx="40957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4</a:t>
            </a:r>
            <a:endParaRPr lang="en-US" altLang="zh-CN" b="1" dirty="0">
              <a:solidFill>
                <a:srgbClr val="FFFFFF"/>
              </a:solidFill>
              <a:ea typeface="宋体" panose="02010600030101010101" pitchFamily="2" charset="-122"/>
            </a:endParaRPr>
          </a:p>
        </p:txBody>
      </p:sp>
      <p:grpSp>
        <p:nvGrpSpPr>
          <p:cNvPr id="97301" name="Group 35"/>
          <p:cNvGrpSpPr/>
          <p:nvPr/>
        </p:nvGrpSpPr>
        <p:grpSpPr>
          <a:xfrm>
            <a:off x="2411413" y="4646613"/>
            <a:ext cx="4267200" cy="647700"/>
            <a:chOff x="1248" y="1440"/>
            <a:chExt cx="2928" cy="432"/>
          </a:xfrm>
        </p:grpSpPr>
        <p:sp>
          <p:nvSpPr>
            <p:cNvPr id="266276" name="AutoShape 36"/>
            <p:cNvSpPr>
              <a:spLocks noChangeArrowheads="1"/>
            </p:cNvSpPr>
            <p:nvPr/>
          </p:nvSpPr>
          <p:spPr bwMode="gray">
            <a:xfrm>
              <a:off x="1461" y="1469"/>
              <a:ext cx="2715" cy="34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18" name="Group 37"/>
            <p:cNvGrpSpPr/>
            <p:nvPr/>
          </p:nvGrpSpPr>
          <p:grpSpPr>
            <a:xfrm>
              <a:off x="1248" y="1440"/>
              <a:ext cx="528" cy="432"/>
              <a:chOff x="720" y="960"/>
              <a:chExt cx="987" cy="795"/>
            </a:xfrm>
          </p:grpSpPr>
          <p:sp>
            <p:nvSpPr>
              <p:cNvPr id="266278" name="Oval 38"/>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9" name="Oval 39"/>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23" name="Oval 40"/>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19" name="Text Box 41"/>
            <p:cNvSpPr txBox="1"/>
            <p:nvPr/>
          </p:nvSpPr>
          <p:spPr>
            <a:xfrm>
              <a:off x="1728" y="1488"/>
              <a:ext cx="2160" cy="34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疏散程序</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7320" name="Text Box 42"/>
            <p:cNvSpPr txBox="1"/>
            <p:nvPr/>
          </p:nvSpPr>
          <p:spPr>
            <a:xfrm>
              <a:off x="1357" y="1458"/>
              <a:ext cx="281" cy="38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5</a:t>
              </a:r>
              <a:endParaRPr lang="en-US" altLang="zh-CN" b="1" dirty="0">
                <a:solidFill>
                  <a:srgbClr val="FFFFFF"/>
                </a:solidFill>
                <a:ea typeface="宋体" panose="02010600030101010101" pitchFamily="2" charset="-122"/>
              </a:endParaRPr>
            </a:p>
          </p:txBody>
        </p:sp>
      </p:grpSp>
      <p:sp>
        <p:nvSpPr>
          <p:cNvPr id="266283" name="Text Box 43"/>
          <p:cNvSpPr txBox="1"/>
          <p:nvPr/>
        </p:nvSpPr>
        <p:spPr>
          <a:xfrm rot="5400000">
            <a:off x="-1400175" y="3425825"/>
            <a:ext cx="5181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4.</a:t>
            </a:r>
            <a:r>
              <a:rPr lang="zh-CN" altLang="en-US" b="1" dirty="0">
                <a:solidFill>
                  <a:srgbClr val="000000"/>
                </a:solidFill>
                <a:ea typeface="宋体" panose="02010600030101010101" pitchFamily="2" charset="-122"/>
              </a:rPr>
              <a:t>应急计划</a:t>
            </a:r>
            <a:endParaRPr lang="zh-CN" altLang="en-US" b="1" dirty="0">
              <a:solidFill>
                <a:srgbClr val="000000"/>
              </a:solidFill>
              <a:ea typeface="宋体" panose="02010600030101010101" pitchFamily="2" charset="-122"/>
            </a:endParaRPr>
          </a:p>
        </p:txBody>
      </p:sp>
      <p:sp>
        <p:nvSpPr>
          <p:cNvPr id="266285" name="AutoShape 45"/>
          <p:cNvSpPr>
            <a:spLocks noChangeArrowheads="1"/>
          </p:cNvSpPr>
          <p:nvPr/>
        </p:nvSpPr>
        <p:spPr bwMode="gray">
          <a:xfrm>
            <a:off x="2703513" y="5416550"/>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04" name="Group 46"/>
          <p:cNvGrpSpPr/>
          <p:nvPr/>
        </p:nvGrpSpPr>
        <p:grpSpPr>
          <a:xfrm>
            <a:off x="2392363" y="5373688"/>
            <a:ext cx="769937" cy="647700"/>
            <a:chOff x="720" y="960"/>
            <a:chExt cx="987" cy="795"/>
          </a:xfrm>
        </p:grpSpPr>
        <p:sp>
          <p:nvSpPr>
            <p:cNvPr id="266287" name="Oval 47"/>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88" name="Oval 48"/>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16" name="Oval 49"/>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05" name="Text Box 50"/>
          <p:cNvSpPr txBox="1"/>
          <p:nvPr/>
        </p:nvSpPr>
        <p:spPr>
          <a:xfrm>
            <a:off x="3163888" y="5373688"/>
            <a:ext cx="3495675"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重要记录资料和重要设备的保护</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97306" name="Text Box 51"/>
          <p:cNvSpPr txBox="1"/>
          <p:nvPr/>
        </p:nvSpPr>
        <p:spPr>
          <a:xfrm>
            <a:off x="2551113" y="5400675"/>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6</a:t>
            </a:r>
            <a:endParaRPr lang="en-US" altLang="zh-CN" b="1" dirty="0">
              <a:solidFill>
                <a:srgbClr val="FFFFFF"/>
              </a:solidFill>
              <a:ea typeface="宋体" panose="02010600030101010101" pitchFamily="2" charset="-122"/>
            </a:endParaRPr>
          </a:p>
        </p:txBody>
      </p:sp>
      <p:sp>
        <p:nvSpPr>
          <p:cNvPr id="266293" name="AutoShape 53"/>
          <p:cNvSpPr>
            <a:spLocks noChangeArrowheads="1"/>
          </p:cNvSpPr>
          <p:nvPr/>
        </p:nvSpPr>
        <p:spPr bwMode="gray">
          <a:xfrm>
            <a:off x="2703513" y="613727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08" name="Group 54"/>
          <p:cNvGrpSpPr/>
          <p:nvPr/>
        </p:nvGrpSpPr>
        <p:grpSpPr>
          <a:xfrm>
            <a:off x="2392363" y="6094413"/>
            <a:ext cx="769937" cy="647700"/>
            <a:chOff x="720" y="960"/>
            <a:chExt cx="987" cy="795"/>
          </a:xfrm>
        </p:grpSpPr>
        <p:sp>
          <p:nvSpPr>
            <p:cNvPr id="266295" name="Oval 55"/>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96" name="Oval 56"/>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13" name="Oval 57"/>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09" name="Text Box 58"/>
          <p:cNvSpPr txBox="1"/>
          <p:nvPr/>
        </p:nvSpPr>
        <p:spPr>
          <a:xfrm>
            <a:off x="3152775" y="6092825"/>
            <a:ext cx="3148013" cy="8239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紧急情况发生时可利用的必要资料</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7310" name="Text Box 59"/>
          <p:cNvSpPr txBox="1"/>
          <p:nvPr/>
        </p:nvSpPr>
        <p:spPr>
          <a:xfrm>
            <a:off x="2551113" y="6121400"/>
            <a:ext cx="40957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7</a:t>
            </a:r>
            <a:endParaRPr lang="en-US" altLang="zh-CN" b="1" dirty="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6283"/>
                                        </p:tgtEl>
                                        <p:attrNameLst>
                                          <p:attrName>fillcolor</p:attrName>
                                        </p:attrNameLst>
                                      </p:cBhvr>
                                      <p:to>
                                        <a:srgbClr val="FF00FF"/>
                                      </p:to>
                                    </p:animClr>
                                    <p:set>
                                      <p:cBhvr>
                                        <p:cTn id="7" dur="2000" fill="hold"/>
                                        <p:tgtEl>
                                          <p:spTgt spid="266283"/>
                                        </p:tgtEl>
                                        <p:attrNameLst>
                                          <p:attrName>fill.type</p:attrName>
                                        </p:attrNameLst>
                                      </p:cBhvr>
                                      <p:to>
                                        <p:strVal val="solid"/>
                                      </p:to>
                                    </p:set>
                                    <p:set>
                                      <p:cBhvr>
                                        <p:cTn id="8" dur="2000" fill="hold"/>
                                        <p:tgtEl>
                                          <p:spTgt spid="2662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3"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98308" name="Group 14"/>
          <p:cNvGrpSpPr/>
          <p:nvPr/>
        </p:nvGrpSpPr>
        <p:grpSpPr>
          <a:xfrm>
            <a:off x="107950" y="1557338"/>
            <a:ext cx="2879725" cy="792162"/>
            <a:chOff x="3964" y="2071"/>
            <a:chExt cx="1484" cy="330"/>
          </a:xfrm>
        </p:grpSpPr>
        <p:sp>
          <p:nvSpPr>
            <p:cNvPr id="98361" name="AutoShape 15"/>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62" name="AutoShape 16"/>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09" name="AutoShape 17"/>
          <p:cNvSpPr/>
          <p:nvPr/>
        </p:nvSpPr>
        <p:spPr>
          <a:xfrm rot="-2052668">
            <a:off x="4791075" y="2144713"/>
            <a:ext cx="1152525" cy="360362"/>
          </a:xfrm>
          <a:prstGeom prst="rightArrow">
            <a:avLst>
              <a:gd name="adj1" fmla="val 35166"/>
              <a:gd name="adj2" fmla="val 129514"/>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0" name="AutoShape 18"/>
          <p:cNvSpPr/>
          <p:nvPr/>
        </p:nvSpPr>
        <p:spPr>
          <a:xfrm rot="2060573">
            <a:off x="4692650" y="4887913"/>
            <a:ext cx="1290638" cy="339725"/>
          </a:xfrm>
          <a:prstGeom prst="rightArrow">
            <a:avLst>
              <a:gd name="adj1" fmla="val 35166"/>
              <a:gd name="adj2" fmla="val 153844"/>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1" name="AutoShape 19"/>
          <p:cNvSpPr/>
          <p:nvPr/>
        </p:nvSpPr>
        <p:spPr>
          <a:xfrm rot="-8669231">
            <a:off x="3000375" y="2233613"/>
            <a:ext cx="1017588" cy="144462"/>
          </a:xfrm>
          <a:prstGeom prst="rightArrow">
            <a:avLst>
              <a:gd name="adj1" fmla="val 35166"/>
              <a:gd name="adj2" fmla="val 285248"/>
            </a:avLst>
          </a:prstGeom>
          <a:gradFill rotWithShape="1">
            <a:gsLst>
              <a:gs pos="0">
                <a:srgbClr val="555555">
                  <a:alpha val="0"/>
                </a:srgbClr>
              </a:gs>
              <a:gs pos="100000">
                <a:srgbClr val="5F5F5F"/>
              </a:gs>
            </a:gsLst>
            <a:lin ang="0" scaled="1"/>
            <a:tileRect/>
          </a:gradFill>
          <a:ln w="0">
            <a:noFill/>
          </a:ln>
        </p:spPr>
        <p:txBody>
          <a:bodyPr rot="10800000"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2" name="AutoShape 21"/>
          <p:cNvSpPr/>
          <p:nvPr/>
        </p:nvSpPr>
        <p:spPr>
          <a:xfrm rot="-1335002">
            <a:off x="5133975" y="3122613"/>
            <a:ext cx="835025" cy="228600"/>
          </a:xfrm>
          <a:prstGeom prst="rightArrow">
            <a:avLst>
              <a:gd name="adj1" fmla="val 35166"/>
              <a:gd name="adj2" fmla="val 14792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3" name="Oval 22"/>
          <p:cNvSpPr/>
          <p:nvPr/>
        </p:nvSpPr>
        <p:spPr>
          <a:xfrm>
            <a:off x="2916238" y="2349500"/>
            <a:ext cx="3095625" cy="3095625"/>
          </a:xfrm>
          <a:prstGeom prst="ellipse">
            <a:avLst/>
          </a:prstGeom>
          <a:noFill/>
          <a:ln w="38100" cap="flat" cmpd="sng">
            <a:solidFill>
              <a:srgbClr val="C0C0C0"/>
            </a:solidFill>
            <a:prstDash val="solid"/>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14" name="Group 23"/>
          <p:cNvGrpSpPr/>
          <p:nvPr/>
        </p:nvGrpSpPr>
        <p:grpSpPr>
          <a:xfrm>
            <a:off x="3484563" y="2809875"/>
            <a:ext cx="1989137" cy="1987550"/>
            <a:chOff x="2238" y="1769"/>
            <a:chExt cx="1361" cy="1361"/>
          </a:xfrm>
        </p:grpSpPr>
        <p:sp>
          <p:nvSpPr>
            <p:cNvPr id="98351" name="Oval 24"/>
            <p:cNvSpPr/>
            <p:nvPr/>
          </p:nvSpPr>
          <p:spPr>
            <a:xfrm>
              <a:off x="2238" y="1769"/>
              <a:ext cx="1361" cy="1361"/>
            </a:xfrm>
            <a:prstGeom prst="ellipse">
              <a:avLst/>
            </a:prstGeom>
            <a:gradFill rotWithShape="1">
              <a:gsLst>
                <a:gs pos="0">
                  <a:srgbClr val="93D4E9"/>
                </a:gs>
                <a:gs pos="50000">
                  <a:srgbClr val="0099CC"/>
                </a:gs>
                <a:gs pos="100000">
                  <a:srgbClr val="93D4E9"/>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2" name="Oval 25"/>
            <p:cNvSpPr/>
            <p:nvPr/>
          </p:nvSpPr>
          <p:spPr>
            <a:xfrm>
              <a:off x="2327" y="1858"/>
              <a:ext cx="1183" cy="1183"/>
            </a:xfrm>
            <a:prstGeom prst="ellipse">
              <a:avLst/>
            </a:prstGeom>
            <a:gradFill rotWithShape="1">
              <a:gsLst>
                <a:gs pos="0">
                  <a:srgbClr val="00536E"/>
                </a:gs>
                <a:gs pos="50000">
                  <a:srgbClr val="0099CC"/>
                </a:gs>
                <a:gs pos="100000">
                  <a:srgbClr val="00536E"/>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3" name="Oval 26"/>
            <p:cNvSpPr/>
            <p:nvPr/>
          </p:nvSpPr>
          <p:spPr>
            <a:xfrm>
              <a:off x="2328" y="1860"/>
              <a:ext cx="1183" cy="1183"/>
            </a:xfrm>
            <a:prstGeom prst="ellipse">
              <a:avLst/>
            </a:prstGeom>
            <a:gradFill rotWithShape="1">
              <a:gsLst>
                <a:gs pos="0">
                  <a:srgbClr val="006182"/>
                </a:gs>
                <a:gs pos="100000">
                  <a:srgbClr val="0099CC">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4" name="Oval 27"/>
            <p:cNvSpPr/>
            <p:nvPr/>
          </p:nvSpPr>
          <p:spPr>
            <a:xfrm>
              <a:off x="2391" y="1917"/>
              <a:ext cx="1065" cy="106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55" name="Group 28"/>
            <p:cNvGrpSpPr/>
            <p:nvPr/>
          </p:nvGrpSpPr>
          <p:grpSpPr>
            <a:xfrm>
              <a:off x="2410" y="1929"/>
              <a:ext cx="1031" cy="1031"/>
              <a:chOff x="4166" y="1706"/>
              <a:chExt cx="1252" cy="1252"/>
            </a:xfrm>
          </p:grpSpPr>
          <p:sp>
            <p:nvSpPr>
              <p:cNvPr id="98357" name="Oval 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8" name="Oval 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9" name="Oval 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60" name="Oval 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56" name="Text Box 33"/>
            <p:cNvSpPr txBox="1"/>
            <p:nvPr/>
          </p:nvSpPr>
          <p:spPr>
            <a:xfrm>
              <a:off x="2867" y="2297"/>
              <a:ext cx="126" cy="3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400" b="1" dirty="0">
                <a:solidFill>
                  <a:srgbClr val="080808"/>
                </a:solidFill>
                <a:ea typeface="宋体" panose="02010600030101010101" pitchFamily="2" charset="-122"/>
              </a:endParaRPr>
            </a:p>
          </p:txBody>
        </p:sp>
      </p:grpSp>
      <p:sp>
        <p:nvSpPr>
          <p:cNvPr id="1341474" name="Text Box 34"/>
          <p:cNvSpPr txBox="1">
            <a:spLocks noChangeArrowheads="1"/>
          </p:cNvSpPr>
          <p:nvPr/>
        </p:nvSpPr>
        <p:spPr bwMode="auto">
          <a:xfrm>
            <a:off x="-36512" y="1685925"/>
            <a:ext cx="3240088" cy="519113"/>
          </a:xfrm>
          <a:prstGeom prst="rect">
            <a:avLst/>
          </a:prstGeom>
          <a:noFill/>
          <a:ln w="9525">
            <a:noFill/>
            <a:miter lim="800000"/>
          </a:ln>
          <a:effectLst>
            <a:outerShdw dist="17961" dir="2700000" algn="ctr" rotWithShape="0">
              <a:srgbClr val="000000"/>
            </a:outerShdw>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报警通讯系统</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8316" name="Group 11"/>
          <p:cNvGrpSpPr/>
          <p:nvPr/>
        </p:nvGrpSpPr>
        <p:grpSpPr>
          <a:xfrm>
            <a:off x="73025" y="3644900"/>
            <a:ext cx="2843213" cy="936625"/>
            <a:chOff x="3964" y="2071"/>
            <a:chExt cx="1484" cy="330"/>
          </a:xfrm>
        </p:grpSpPr>
        <p:sp>
          <p:nvSpPr>
            <p:cNvPr id="98349" name="AutoShape 12"/>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0" name="AutoShape 13"/>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6" name="Text Box 36"/>
          <p:cNvSpPr txBox="1">
            <a:spLocks noChangeArrowheads="1"/>
          </p:cNvSpPr>
          <p:nvPr/>
        </p:nvSpPr>
        <p:spPr bwMode="auto">
          <a:xfrm>
            <a:off x="107950" y="3789363"/>
            <a:ext cx="2735263" cy="519113"/>
          </a:xfrm>
          <a:prstGeom prst="rect">
            <a:avLst/>
          </a:prstGeom>
          <a:noFill/>
          <a:ln w="9525">
            <a:noFill/>
            <a:miter lim="800000"/>
          </a:ln>
          <a:effectLst>
            <a:outerShdw dist="17961" dir="2700000" algn="ctr" rotWithShape="0">
              <a:srgbClr val="000000"/>
            </a:outerShdw>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3.</a:t>
            </a:r>
            <a:r>
              <a:rPr kumimoji="0" lang="zh-CN" altLang="en-US"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自救器、呼吸器</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zh-CN" altLang="en-US" sz="1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98318" name="Group 5"/>
          <p:cNvGrpSpPr/>
          <p:nvPr/>
        </p:nvGrpSpPr>
        <p:grpSpPr>
          <a:xfrm>
            <a:off x="6083300" y="2636838"/>
            <a:ext cx="2736850" cy="1008062"/>
            <a:chOff x="3964" y="2071"/>
            <a:chExt cx="1484" cy="330"/>
          </a:xfrm>
        </p:grpSpPr>
        <p:sp>
          <p:nvSpPr>
            <p:cNvPr id="98347" name="AutoShape 6"/>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8" name="AutoShape 7"/>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19" name="Text Box 37"/>
          <p:cNvSpPr txBox="1"/>
          <p:nvPr/>
        </p:nvSpPr>
        <p:spPr>
          <a:xfrm>
            <a:off x="6156325" y="2881313"/>
            <a:ext cx="2808288" cy="476250"/>
          </a:xfrm>
          <a:prstGeom prst="rect">
            <a:avLst/>
          </a:prstGeom>
          <a:noFill/>
          <a:ln w="9525">
            <a:noFill/>
          </a:ln>
          <a:effectLst>
            <a:outerShdw dist="17961" dir="2699999" algn="ctr" rotWithShape="0">
              <a:srgbClr val="000000"/>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en-US" altLang="zh-CN" sz="2800" dirty="0">
                <a:solidFill>
                  <a:srgbClr val="08122A"/>
                </a:solidFill>
                <a:ea typeface="宋体" panose="02010600030101010101" pitchFamily="2" charset="-122"/>
              </a:rPr>
              <a:t>6.</a:t>
            </a:r>
            <a:r>
              <a:rPr lang="zh-CN" altLang="en-US" sz="2800" dirty="0">
                <a:solidFill>
                  <a:srgbClr val="08122A"/>
                </a:solidFill>
                <a:ea typeface="宋体" panose="02010600030101010101" pitchFamily="2" charset="-122"/>
              </a:rPr>
              <a:t>消防设施 </a:t>
            </a:r>
            <a:endParaRPr lang="en-US" altLang="zh-CN" sz="2800" dirty="0">
              <a:solidFill>
                <a:srgbClr val="08122A"/>
              </a:solidFill>
              <a:ea typeface="宋体" panose="02010600030101010101" pitchFamily="2" charset="-122"/>
            </a:endParaRPr>
          </a:p>
        </p:txBody>
      </p:sp>
      <p:sp>
        <p:nvSpPr>
          <p:cNvPr id="98320" name="Rectangle 38"/>
          <p:cNvSpPr>
            <a:spLocks noGrp="1"/>
          </p:cNvSpPr>
          <p:nvPr>
            <p:ph type="title" idx="4294967295"/>
          </p:nvPr>
        </p:nvSpPr>
        <p:spPr>
          <a:xfrm>
            <a:off x="684213" y="914400"/>
            <a:ext cx="6096000" cy="192088"/>
          </a:xfrm>
          <a:ln/>
        </p:spPr>
        <p:txBody>
          <a:bodyPr vert="horz" wrap="square" lIns="91440" tIns="45720" rIns="91440" bIns="45720" anchor="ctr" anchorCtr="0"/>
          <a:p>
            <a:pPr eaLnBrk="1" hangingPunct="1"/>
            <a:r>
              <a:rPr lang="en-US" altLang="zh-CN" dirty="0">
                <a:ea typeface="宋体" panose="02010600030101010101" pitchFamily="2" charset="-122"/>
              </a:rPr>
              <a:t>3.5 </a:t>
            </a:r>
            <a:r>
              <a:rPr lang="zh-CN" altLang="en-US" dirty="0">
                <a:ea typeface="宋体" panose="02010600030101010101" pitchFamily="2" charset="-122"/>
              </a:rPr>
              <a:t>应急预案与响应</a:t>
            </a:r>
            <a:endParaRPr lang="zh-CN" altLang="en-US" dirty="0">
              <a:ea typeface="宋体" panose="02010600030101010101" pitchFamily="2" charset="-122"/>
            </a:endParaRPr>
          </a:p>
        </p:txBody>
      </p:sp>
      <p:sp>
        <p:nvSpPr>
          <p:cNvPr id="98321" name="AutoShape 48"/>
          <p:cNvSpPr/>
          <p:nvPr/>
        </p:nvSpPr>
        <p:spPr>
          <a:xfrm rot="10800000">
            <a:off x="2840038" y="3860800"/>
            <a:ext cx="795337" cy="265113"/>
          </a:xfrm>
          <a:prstGeom prst="rightArrow">
            <a:avLst>
              <a:gd name="adj1" fmla="val 35166"/>
              <a:gd name="adj2" fmla="val 121485"/>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2" name="AutoShape 49"/>
          <p:cNvSpPr/>
          <p:nvPr/>
        </p:nvSpPr>
        <p:spPr>
          <a:xfrm rot="-10169810">
            <a:off x="3200400" y="2997200"/>
            <a:ext cx="795338" cy="192088"/>
          </a:xfrm>
          <a:prstGeom prst="rightArrow">
            <a:avLst>
              <a:gd name="adj1" fmla="val 35166"/>
              <a:gd name="adj2" fmla="val 16767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3" name="AutoShape 50"/>
          <p:cNvSpPr/>
          <p:nvPr/>
        </p:nvSpPr>
        <p:spPr>
          <a:xfrm rot="8638499">
            <a:off x="3003550" y="4811713"/>
            <a:ext cx="936625" cy="288925"/>
          </a:xfrm>
          <a:prstGeom prst="rightArrow">
            <a:avLst>
              <a:gd name="adj1" fmla="val 35166"/>
              <a:gd name="adj2" fmla="val 131276"/>
            </a:avLst>
          </a:prstGeom>
          <a:gradFill rotWithShape="1">
            <a:gsLst>
              <a:gs pos="0">
                <a:srgbClr val="555555">
                  <a:alpha val="0"/>
                </a:srgbClr>
              </a:gs>
              <a:gs pos="100000">
                <a:srgbClr val="5F5F5F"/>
              </a:gs>
            </a:gsLst>
            <a:lin ang="0" scaled="1"/>
            <a:tileRect/>
          </a:gradFill>
          <a:ln w="0">
            <a:noFill/>
          </a:ln>
        </p:spPr>
        <p:txBody>
          <a:bodyPr rot="10800000"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4" name="AutoShape 51"/>
          <p:cNvSpPr/>
          <p:nvPr/>
        </p:nvSpPr>
        <p:spPr>
          <a:xfrm rot="1019870">
            <a:off x="5216525" y="4027488"/>
            <a:ext cx="795338" cy="265112"/>
          </a:xfrm>
          <a:prstGeom prst="rightArrow">
            <a:avLst>
              <a:gd name="adj1" fmla="val 35166"/>
              <a:gd name="adj2" fmla="val 121486"/>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25" name="Group 45"/>
          <p:cNvGrpSpPr/>
          <p:nvPr/>
        </p:nvGrpSpPr>
        <p:grpSpPr>
          <a:xfrm>
            <a:off x="73025" y="4868863"/>
            <a:ext cx="2914650" cy="1008062"/>
            <a:chOff x="3964" y="2071"/>
            <a:chExt cx="1484" cy="330"/>
          </a:xfrm>
        </p:grpSpPr>
        <p:sp>
          <p:nvSpPr>
            <p:cNvPr id="98345" name="AutoShape 46"/>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6" name="AutoShape 47"/>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1" name="Text Box 61"/>
          <p:cNvSpPr txBox="1">
            <a:spLocks noChangeArrowheads="1"/>
          </p:cNvSpPr>
          <p:nvPr/>
        </p:nvSpPr>
        <p:spPr bwMode="auto">
          <a:xfrm>
            <a:off x="34925" y="5141913"/>
            <a:ext cx="3168650" cy="519113"/>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4</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安全避难场所</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8327" name="Group 39"/>
          <p:cNvGrpSpPr/>
          <p:nvPr/>
        </p:nvGrpSpPr>
        <p:grpSpPr>
          <a:xfrm>
            <a:off x="6084888" y="1557338"/>
            <a:ext cx="2735262" cy="935037"/>
            <a:chOff x="3964" y="2071"/>
            <a:chExt cx="1484" cy="330"/>
          </a:xfrm>
        </p:grpSpPr>
        <p:sp>
          <p:nvSpPr>
            <p:cNvPr id="98343" name="AutoShape 40"/>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4" name="AutoShape 41"/>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28" name="Text Box 63"/>
          <p:cNvSpPr txBox="1"/>
          <p:nvPr/>
        </p:nvSpPr>
        <p:spPr>
          <a:xfrm>
            <a:off x="6156325" y="1565275"/>
            <a:ext cx="2519363" cy="884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400" b="1" dirty="0">
                <a:solidFill>
                  <a:srgbClr val="08122A"/>
                </a:solidFill>
                <a:ea typeface="宋体" panose="02010600030101010101" pitchFamily="2" charset="-122"/>
              </a:rPr>
              <a:t>  5.</a:t>
            </a:r>
            <a:r>
              <a:rPr lang="zh-CN" altLang="en-US" sz="2400" b="1" dirty="0">
                <a:solidFill>
                  <a:srgbClr val="08122A"/>
                </a:solidFill>
                <a:ea typeface="宋体" panose="02010600030101010101" pitchFamily="2" charset="-122"/>
              </a:rPr>
              <a:t>紧急隔离栅、</a:t>
            </a:r>
            <a:endParaRPr lang="zh-CN" altLang="en-US" sz="2400" b="1" dirty="0">
              <a:solidFill>
                <a:srgbClr val="08122A"/>
              </a:solidFill>
              <a:ea typeface="宋体" panose="02010600030101010101" pitchFamily="2" charset="-122"/>
            </a:endParaRPr>
          </a:p>
          <a:p>
            <a:pPr marL="0" lvl="0" indent="0" eaLnBrk="1" hangingPunct="1">
              <a:spcBef>
                <a:spcPct val="0"/>
              </a:spcBef>
              <a:buClrTx/>
              <a:buFontTx/>
              <a:buNone/>
            </a:pPr>
            <a:r>
              <a:rPr lang="zh-CN" altLang="en-US" sz="2400" b="1" dirty="0">
                <a:solidFill>
                  <a:srgbClr val="08122A"/>
                </a:solidFill>
                <a:ea typeface="宋体" panose="02010600030101010101" pitchFamily="2" charset="-122"/>
              </a:rPr>
              <a:t>开关和切断阀</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8329" name="Group 54"/>
          <p:cNvGrpSpPr/>
          <p:nvPr/>
        </p:nvGrpSpPr>
        <p:grpSpPr>
          <a:xfrm>
            <a:off x="6011863" y="5084763"/>
            <a:ext cx="2952750" cy="865187"/>
            <a:chOff x="3964" y="2071"/>
            <a:chExt cx="1484" cy="330"/>
          </a:xfrm>
        </p:grpSpPr>
        <p:sp>
          <p:nvSpPr>
            <p:cNvPr id="98341" name="AutoShape 55"/>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2" name="AutoShape 56"/>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4" name="Text Box 64"/>
          <p:cNvSpPr txBox="1">
            <a:spLocks noChangeArrowheads="1"/>
          </p:cNvSpPr>
          <p:nvPr/>
        </p:nvSpPr>
        <p:spPr bwMode="auto">
          <a:xfrm>
            <a:off x="6084888" y="5329238"/>
            <a:ext cx="2519363" cy="476250"/>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8</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通讯设备</a:t>
            </a:r>
            <a:endPar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98331" name="Group 81"/>
          <p:cNvGrpSpPr/>
          <p:nvPr/>
        </p:nvGrpSpPr>
        <p:grpSpPr>
          <a:xfrm>
            <a:off x="6011863" y="4005263"/>
            <a:ext cx="3024187" cy="968375"/>
            <a:chOff x="3787" y="2523"/>
            <a:chExt cx="1905" cy="610"/>
          </a:xfrm>
        </p:grpSpPr>
        <p:grpSp>
          <p:nvGrpSpPr>
            <p:cNvPr id="98337" name="Group 42"/>
            <p:cNvGrpSpPr/>
            <p:nvPr/>
          </p:nvGrpSpPr>
          <p:grpSpPr>
            <a:xfrm>
              <a:off x="3810" y="2523"/>
              <a:ext cx="1815" cy="610"/>
              <a:chOff x="3964" y="2071"/>
              <a:chExt cx="1484" cy="330"/>
            </a:xfrm>
          </p:grpSpPr>
          <p:sp>
            <p:nvSpPr>
              <p:cNvPr id="98339" name="AutoShape 43"/>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0" name="AutoShape 44"/>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38" name="Text Box 65"/>
            <p:cNvSpPr txBox="1"/>
            <p:nvPr/>
          </p:nvSpPr>
          <p:spPr>
            <a:xfrm>
              <a:off x="3787" y="2614"/>
              <a:ext cx="1905" cy="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en-US" altLang="zh-CN" sz="2800" b="1" dirty="0">
                  <a:solidFill>
                    <a:srgbClr val="08122A"/>
                  </a:solidFill>
                  <a:ea typeface="宋体" panose="02010600030101010101" pitchFamily="2" charset="-122"/>
                </a:rPr>
                <a:t>7.</a:t>
              </a:r>
              <a:r>
                <a:rPr lang="zh-CN" altLang="en-US" sz="2800" b="1" dirty="0">
                  <a:solidFill>
                    <a:srgbClr val="08122A"/>
                  </a:solidFill>
                  <a:ea typeface="宋体" panose="02010600030101010101" pitchFamily="2" charset="-122"/>
                </a:rPr>
                <a:t>急救设施</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grpSp>
        <p:nvGrpSpPr>
          <p:cNvPr id="98332" name="Group 2"/>
          <p:cNvGrpSpPr/>
          <p:nvPr/>
        </p:nvGrpSpPr>
        <p:grpSpPr>
          <a:xfrm>
            <a:off x="71438" y="2565400"/>
            <a:ext cx="3060700" cy="935038"/>
            <a:chOff x="3964" y="2071"/>
            <a:chExt cx="1484" cy="330"/>
          </a:xfrm>
        </p:grpSpPr>
        <p:sp>
          <p:nvSpPr>
            <p:cNvPr id="98335" name="AutoShape 3"/>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36" name="AutoShape 4"/>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12" name="Rectangle 72"/>
          <p:cNvSpPr>
            <a:spLocks noChangeArrowheads="1"/>
          </p:cNvSpPr>
          <p:nvPr/>
        </p:nvSpPr>
        <p:spPr bwMode="auto">
          <a:xfrm>
            <a:off x="58738" y="2693988"/>
            <a:ext cx="3433763" cy="519113"/>
          </a:xfrm>
          <a:prstGeom prst="rect">
            <a:avLst/>
          </a:prstGeom>
          <a:noFill/>
          <a:ln w="9525" algn="ctr">
            <a:noFill/>
            <a:miter lim="800000"/>
          </a:ln>
          <a:effectLst/>
        </p:spPr>
        <p:txBody>
          <a:bodyPr lIns="90000" tIns="46800" rIns="90000" bIns="46800">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2.</a:t>
            </a:r>
            <a:r>
              <a:rPr kumimoji="0" lang="zh-CN" altLang="en-US"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井下应急照明和动力</a:t>
            </a:r>
            <a:r>
              <a:rPr kumimoji="0" lang="zh-CN" altLang="en-US" sz="24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zh-CN" altLang="en-US" sz="24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7328" name="Text Box 64"/>
          <p:cNvSpPr txBox="1">
            <a:spLocks noChangeArrowheads="1"/>
          </p:cNvSpPr>
          <p:nvPr/>
        </p:nvSpPr>
        <p:spPr bwMode="auto">
          <a:xfrm>
            <a:off x="3492500" y="3500438"/>
            <a:ext cx="19446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5.</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应急设备</a:t>
            </a: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7328"/>
                                        </p:tgtEl>
                                        <p:attrNameLst>
                                          <p:attrName>fillcolor</p:attrName>
                                        </p:attrNameLst>
                                      </p:cBhvr>
                                      <p:to>
                                        <a:schemeClr val="accent2"/>
                                      </p:to>
                                    </p:animClr>
                                    <p:set>
                                      <p:cBhvr>
                                        <p:cTn id="7" dur="2000" fill="hold"/>
                                        <p:tgtEl>
                                          <p:spTgt spid="267328"/>
                                        </p:tgtEl>
                                        <p:attrNameLst>
                                          <p:attrName>fill.type</p:attrName>
                                        </p:attrNameLst>
                                      </p:cBhvr>
                                      <p:to>
                                        <p:strVal val="solid"/>
                                      </p:to>
                                    </p:set>
                                    <p:set>
                                      <p:cBhvr>
                                        <p:cTn id="8" dur="2000" fill="hold"/>
                                        <p:tgtEl>
                                          <p:spTgt spid="2673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9331"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99332"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99333"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演练</a:t>
            </a:r>
            <a:endParaRPr lang="zh-CN" altLang="en-US" dirty="0">
              <a:solidFill>
                <a:srgbClr val="000000"/>
              </a:solidFill>
              <a:ea typeface="宋体" panose="02010600030101010101" pitchFamily="2" charset="-122"/>
            </a:endParaRPr>
          </a:p>
        </p:txBody>
      </p:sp>
      <p:sp>
        <p:nvSpPr>
          <p:cNvPr id="269318"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9335"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69320"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9337" name="Group 9"/>
          <p:cNvGrpSpPr/>
          <p:nvPr/>
        </p:nvGrpSpPr>
        <p:grpSpPr>
          <a:xfrm>
            <a:off x="3048000" y="1628775"/>
            <a:ext cx="2998788" cy="1601788"/>
            <a:chOff x="1997" y="1314"/>
            <a:chExt cx="1889" cy="1009"/>
          </a:xfrm>
        </p:grpSpPr>
        <p:grpSp>
          <p:nvGrpSpPr>
            <p:cNvPr id="99340" name="Group 10"/>
            <p:cNvGrpSpPr/>
            <p:nvPr/>
          </p:nvGrpSpPr>
          <p:grpSpPr>
            <a:xfrm>
              <a:off x="1997" y="1404"/>
              <a:ext cx="1889" cy="919"/>
              <a:chOff x="1973" y="1027"/>
              <a:chExt cx="1926" cy="937"/>
            </a:xfrm>
          </p:grpSpPr>
          <p:sp>
            <p:nvSpPr>
              <p:cNvPr id="26932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69325"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6"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7"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8"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69329" name="Text Box 17"/>
          <p:cNvSpPr txBox="1"/>
          <p:nvPr/>
        </p:nvSpPr>
        <p:spPr>
          <a:xfrm>
            <a:off x="3011488" y="1944688"/>
            <a:ext cx="298132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6.</a:t>
            </a:r>
            <a:r>
              <a:rPr lang="zh-CN" altLang="en-US" sz="2800" b="1" dirty="0">
                <a:solidFill>
                  <a:srgbClr val="08122A"/>
                </a:solidFill>
                <a:ea typeface="宋体" panose="02010600030101010101" pitchFamily="2" charset="-122"/>
              </a:rPr>
              <a:t>应急演练与评审</a:t>
            </a:r>
            <a:endParaRPr lang="zh-CN" altLang="en-US" sz="2800" b="1" dirty="0">
              <a:solidFill>
                <a:srgbClr val="08122A"/>
              </a:solidFill>
              <a:ea typeface="宋体" panose="02010600030101010101" pitchFamily="2" charset="-122"/>
            </a:endParaRPr>
          </a:p>
        </p:txBody>
      </p:sp>
      <p:sp>
        <p:nvSpPr>
          <p:cNvPr id="99339"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评审</a:t>
            </a:r>
            <a:endParaRPr lang="zh-CN" altLang="en-US" sz="2800"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269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0355" name="Group 3"/>
          <p:cNvGrpSpPr/>
          <p:nvPr/>
        </p:nvGrpSpPr>
        <p:grpSpPr>
          <a:xfrm>
            <a:off x="0" y="3238500"/>
            <a:ext cx="9144000" cy="122238"/>
            <a:chOff x="0" y="1896"/>
            <a:chExt cx="5760" cy="120"/>
          </a:xfrm>
        </p:grpSpPr>
        <p:sp>
          <p:nvSpPr>
            <p:cNvPr id="100435"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36"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235526" name="Group 6"/>
          <p:cNvGrpSpPr/>
          <p:nvPr/>
        </p:nvGrpSpPr>
        <p:grpSpPr>
          <a:xfrm rot="3877067">
            <a:off x="4459288" y="4310063"/>
            <a:ext cx="2273300" cy="858837"/>
            <a:chOff x="2290" y="2725"/>
            <a:chExt cx="1832" cy="713"/>
          </a:xfrm>
        </p:grpSpPr>
        <p:grpSp>
          <p:nvGrpSpPr>
            <p:cNvPr id="100429" name="Group 7"/>
            <p:cNvGrpSpPr/>
            <p:nvPr/>
          </p:nvGrpSpPr>
          <p:grpSpPr>
            <a:xfrm>
              <a:off x="2290" y="3030"/>
              <a:ext cx="1832" cy="408"/>
              <a:chOff x="2290" y="3030"/>
              <a:chExt cx="1832" cy="408"/>
            </a:xfrm>
          </p:grpSpPr>
          <p:sp>
            <p:nvSpPr>
              <p:cNvPr id="100433"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434"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30" name="Group 10"/>
            <p:cNvGrpSpPr/>
            <p:nvPr/>
          </p:nvGrpSpPr>
          <p:grpSpPr>
            <a:xfrm flipV="1">
              <a:off x="2290" y="2725"/>
              <a:ext cx="1406" cy="313"/>
              <a:chOff x="2290" y="3030"/>
              <a:chExt cx="1832" cy="408"/>
            </a:xfrm>
          </p:grpSpPr>
          <p:sp>
            <p:nvSpPr>
              <p:cNvPr id="100431"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432"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33" name="Group 13"/>
          <p:cNvGrpSpPr/>
          <p:nvPr/>
        </p:nvGrpSpPr>
        <p:grpSpPr>
          <a:xfrm>
            <a:off x="4313238" y="2686050"/>
            <a:ext cx="1270000" cy="1308100"/>
            <a:chOff x="2789" y="1625"/>
            <a:chExt cx="907" cy="907"/>
          </a:xfrm>
        </p:grpSpPr>
        <p:sp>
          <p:nvSpPr>
            <p:cNvPr id="100419"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0"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1"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2"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3"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424" name="Group 19"/>
            <p:cNvGrpSpPr/>
            <p:nvPr/>
          </p:nvGrpSpPr>
          <p:grpSpPr>
            <a:xfrm>
              <a:off x="2899" y="1735"/>
              <a:ext cx="687" cy="688"/>
              <a:chOff x="4166" y="1706"/>
              <a:chExt cx="1252" cy="1252"/>
            </a:xfrm>
          </p:grpSpPr>
          <p:sp>
            <p:nvSpPr>
              <p:cNvPr id="100425"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6"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7"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8"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5544" name="Group 24"/>
          <p:cNvGrpSpPr/>
          <p:nvPr/>
        </p:nvGrpSpPr>
        <p:grpSpPr>
          <a:xfrm rot="3877067">
            <a:off x="6426200" y="4376738"/>
            <a:ext cx="2273300" cy="858837"/>
            <a:chOff x="2290" y="2725"/>
            <a:chExt cx="1832" cy="713"/>
          </a:xfrm>
        </p:grpSpPr>
        <p:grpSp>
          <p:nvGrpSpPr>
            <p:cNvPr id="100413" name="Group 25"/>
            <p:cNvGrpSpPr/>
            <p:nvPr/>
          </p:nvGrpSpPr>
          <p:grpSpPr>
            <a:xfrm>
              <a:off x="2290" y="3030"/>
              <a:ext cx="1832" cy="408"/>
              <a:chOff x="2290" y="3030"/>
              <a:chExt cx="1832" cy="408"/>
            </a:xfrm>
          </p:grpSpPr>
          <p:sp>
            <p:nvSpPr>
              <p:cNvPr id="10041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041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14" name="Group 28"/>
            <p:cNvGrpSpPr/>
            <p:nvPr/>
          </p:nvGrpSpPr>
          <p:grpSpPr>
            <a:xfrm flipV="1">
              <a:off x="2290" y="2725"/>
              <a:ext cx="1406" cy="313"/>
              <a:chOff x="2290" y="3030"/>
              <a:chExt cx="1832" cy="408"/>
            </a:xfrm>
          </p:grpSpPr>
          <p:sp>
            <p:nvSpPr>
              <p:cNvPr id="10041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041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0359"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5552"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1"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2"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3"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64" name="Group 36"/>
          <p:cNvGrpSpPr/>
          <p:nvPr/>
        </p:nvGrpSpPr>
        <p:grpSpPr>
          <a:xfrm>
            <a:off x="6275388" y="2732088"/>
            <a:ext cx="1155700" cy="1189037"/>
            <a:chOff x="4166" y="1706"/>
            <a:chExt cx="1252" cy="1252"/>
          </a:xfrm>
        </p:grpSpPr>
        <p:sp>
          <p:nvSpPr>
            <p:cNvPr id="100409"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0"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1"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2"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0365" name="Group 41"/>
          <p:cNvGrpSpPr/>
          <p:nvPr/>
        </p:nvGrpSpPr>
        <p:grpSpPr>
          <a:xfrm rot="3877067">
            <a:off x="2654300" y="4310063"/>
            <a:ext cx="2273300" cy="858837"/>
            <a:chOff x="2290" y="2725"/>
            <a:chExt cx="1832" cy="713"/>
          </a:xfrm>
        </p:grpSpPr>
        <p:grpSp>
          <p:nvGrpSpPr>
            <p:cNvPr id="100403" name="Group 42"/>
            <p:cNvGrpSpPr/>
            <p:nvPr/>
          </p:nvGrpSpPr>
          <p:grpSpPr>
            <a:xfrm>
              <a:off x="2290" y="3030"/>
              <a:ext cx="1832" cy="408"/>
              <a:chOff x="2290" y="3030"/>
              <a:chExt cx="1832" cy="408"/>
            </a:xfrm>
          </p:grpSpPr>
          <p:sp>
            <p:nvSpPr>
              <p:cNvPr id="100407"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408"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04" name="Group 45"/>
            <p:cNvGrpSpPr/>
            <p:nvPr/>
          </p:nvGrpSpPr>
          <p:grpSpPr>
            <a:xfrm flipV="1">
              <a:off x="2290" y="2725"/>
              <a:ext cx="1406" cy="313"/>
              <a:chOff x="2290" y="3030"/>
              <a:chExt cx="1832" cy="408"/>
            </a:xfrm>
          </p:grpSpPr>
          <p:sp>
            <p:nvSpPr>
              <p:cNvPr id="100405"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406"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68" name="Group 48"/>
          <p:cNvGrpSpPr/>
          <p:nvPr/>
        </p:nvGrpSpPr>
        <p:grpSpPr>
          <a:xfrm>
            <a:off x="2509838" y="2686050"/>
            <a:ext cx="1268412" cy="1308100"/>
            <a:chOff x="2789" y="1625"/>
            <a:chExt cx="907" cy="907"/>
          </a:xfrm>
        </p:grpSpPr>
        <p:sp>
          <p:nvSpPr>
            <p:cNvPr id="100393"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4"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5"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6"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7"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98" name="Group 54"/>
            <p:cNvGrpSpPr/>
            <p:nvPr/>
          </p:nvGrpSpPr>
          <p:grpSpPr>
            <a:xfrm>
              <a:off x="2899" y="1735"/>
              <a:ext cx="687" cy="688"/>
              <a:chOff x="4166" y="1706"/>
              <a:chExt cx="1252" cy="1252"/>
            </a:xfrm>
          </p:grpSpPr>
          <p:sp>
            <p:nvSpPr>
              <p:cNvPr id="100399"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0"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1"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2"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5579" name="Group 59"/>
          <p:cNvGrpSpPr/>
          <p:nvPr/>
        </p:nvGrpSpPr>
        <p:grpSpPr>
          <a:xfrm rot="3877067">
            <a:off x="908050" y="4310063"/>
            <a:ext cx="2273300" cy="858837"/>
            <a:chOff x="2290" y="2725"/>
            <a:chExt cx="1832" cy="713"/>
          </a:xfrm>
        </p:grpSpPr>
        <p:grpSp>
          <p:nvGrpSpPr>
            <p:cNvPr id="100387" name="Group 60"/>
            <p:cNvGrpSpPr/>
            <p:nvPr/>
          </p:nvGrpSpPr>
          <p:grpSpPr>
            <a:xfrm>
              <a:off x="2290" y="3030"/>
              <a:ext cx="1832" cy="408"/>
              <a:chOff x="2290" y="3030"/>
              <a:chExt cx="1832" cy="408"/>
            </a:xfrm>
          </p:grpSpPr>
          <p:sp>
            <p:nvSpPr>
              <p:cNvPr id="100391"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392"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388" name="Group 63"/>
            <p:cNvGrpSpPr/>
            <p:nvPr/>
          </p:nvGrpSpPr>
          <p:grpSpPr>
            <a:xfrm flipV="1">
              <a:off x="2290" y="2725"/>
              <a:ext cx="1406" cy="313"/>
              <a:chOff x="2290" y="3030"/>
              <a:chExt cx="1832" cy="408"/>
            </a:xfrm>
          </p:grpSpPr>
          <p:sp>
            <p:nvSpPr>
              <p:cNvPr id="100389"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390"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86" name="Group 66"/>
          <p:cNvGrpSpPr/>
          <p:nvPr/>
        </p:nvGrpSpPr>
        <p:grpSpPr>
          <a:xfrm>
            <a:off x="755650" y="2708275"/>
            <a:ext cx="1268413" cy="1308100"/>
            <a:chOff x="2789" y="1625"/>
            <a:chExt cx="907" cy="907"/>
          </a:xfrm>
        </p:grpSpPr>
        <p:sp>
          <p:nvSpPr>
            <p:cNvPr id="100377"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78"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79"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0"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1"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82" name="Group 72"/>
            <p:cNvGrpSpPr/>
            <p:nvPr/>
          </p:nvGrpSpPr>
          <p:grpSpPr>
            <a:xfrm>
              <a:off x="2899" y="1735"/>
              <a:ext cx="687" cy="688"/>
              <a:chOff x="4166" y="1706"/>
              <a:chExt cx="1252" cy="1252"/>
            </a:xfrm>
          </p:grpSpPr>
          <p:sp>
            <p:nvSpPr>
              <p:cNvPr id="100383"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4"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5"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6"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35597"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35599" name="Text Box 79"/>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35601" name="Text Box 81"/>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235603" name="Text Box 83"/>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35613" name="Text Box 93"/>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4" name="Text Box 94"/>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5" name="Text Box 95"/>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6" name="Text Box 96"/>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79"/>
                                        </p:tgtEl>
                                      </p:cBhvr>
                                      <p:by x="150000" y="150000"/>
                                    </p:animScale>
                                  </p:childTnLst>
                                </p:cTn>
                              </p:par>
                              <p:par>
                                <p:cTn id="7" presetID="6" presetClass="emph" presetSubtype="0" fill="hold" grpId="0" nodeType="withEffect">
                                  <p:stCondLst>
                                    <p:cond delay="0"/>
                                  </p:stCondLst>
                                  <p:childTnLst>
                                    <p:animScale>
                                      <p:cBhvr>
                                        <p:cTn id="8" dur="2000" fill="hold"/>
                                        <p:tgtEl>
                                          <p:spTgt spid="235614"/>
                                        </p:tgtEl>
                                      </p:cBhvr>
                                      <p:by x="150000" y="150000"/>
                                    </p:animScale>
                                  </p:childTnLst>
                                </p:cTn>
                              </p:par>
                              <p:par>
                                <p:cTn id="9" presetID="6" presetClass="emph" presetSubtype="0" fill="hold" nodeType="withEffect">
                                  <p:stCondLst>
                                    <p:cond delay="0"/>
                                  </p:stCondLst>
                                  <p:childTnLst>
                                    <p:animScale>
                                      <p:cBhvr>
                                        <p:cTn id="10" dur="2000" fill="hold"/>
                                        <p:tgtEl>
                                          <p:spTgt spid="235586"/>
                                        </p:tgtEl>
                                      </p:cBhvr>
                                      <p:by x="150000" y="150000"/>
                                    </p:animScale>
                                  </p:childTnLst>
                                </p:cTn>
                              </p:par>
                              <p:par>
                                <p:cTn id="11" presetID="6" presetClass="emph" presetSubtype="0" fill="hold" grpId="0" nodeType="withEffect">
                                  <p:stCondLst>
                                    <p:cond delay="0"/>
                                  </p:stCondLst>
                                  <p:childTnLst>
                                    <p:animScale>
                                      <p:cBhvr>
                                        <p:cTn id="12" dur="2000" fill="hold"/>
                                        <p:tgtEl>
                                          <p:spTgt spid="235597"/>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2356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35568"/>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23559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35615"/>
                                        </p:tgtEl>
                                      </p:cBhvr>
                                    </p:animEffect>
                                    <p:animScale>
                                      <p:cBhvr>
                                        <p:cTn id="25" dur="250" autoRev="1" fill="hold"/>
                                        <p:tgtEl>
                                          <p:spTgt spid="23561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35533"/>
                                        </p:tgtEl>
                                      </p:cBhvr>
                                    </p:animEffect>
                                    <p:animScale>
                                      <p:cBhvr>
                                        <p:cTn id="28" dur="250" autoRev="1" fill="hold"/>
                                        <p:tgtEl>
                                          <p:spTgt spid="235533"/>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235601"/>
                                        </p:tgtEl>
                                      </p:cBhvr>
                                    </p:animEffect>
                                    <p:animScale>
                                      <p:cBhvr>
                                        <p:cTn id="31" dur="250" autoRev="1" fill="hold"/>
                                        <p:tgtEl>
                                          <p:spTgt spid="235601"/>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235526"/>
                                        </p:tgtEl>
                                      </p:cBhvr>
                                    </p:animEffect>
                                    <p:animScale>
                                      <p:cBhvr>
                                        <p:cTn id="34" dur="250" autoRev="1" fill="hold"/>
                                        <p:tgtEl>
                                          <p:spTgt spid="23552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235603"/>
                                        </p:tgtEl>
                                        <p:attrNameLst>
                                          <p:attrName>style.visibility</p:attrName>
                                        </p:attrNameLst>
                                      </p:cBhvr>
                                      <p:tavLst>
                                        <p:tav tm="0">
                                          <p:val>
                                            <p:strVal val="hidden"/>
                                          </p:val>
                                        </p:tav>
                                        <p:tav tm="50000">
                                          <p:val>
                                            <p:strVal val="visible"/>
                                          </p:val>
                                        </p:tav>
                                      </p:tavLst>
                                    </p:anim>
                                  </p:childTnLst>
                                </p:cTn>
                              </p:par>
                              <p:par>
                                <p:cTn id="39" presetID="35" presetClass="emph" presetSubtype="0" fill="hold" nodeType="withEffect">
                                  <p:stCondLst>
                                    <p:cond delay="0"/>
                                  </p:stCondLst>
                                  <p:childTnLst>
                                    <p:anim calcmode="discrete" valueType="str">
                                      <p:cBhvr>
                                        <p:cTn id="40" dur="1000" fill="hold"/>
                                        <p:tgtEl>
                                          <p:spTgt spid="235544"/>
                                        </p:tgtEl>
                                        <p:attrNameLst>
                                          <p:attrName>style.visibility</p:attrName>
                                        </p:attrNameLst>
                                      </p:cBhvr>
                                      <p:tavLst>
                                        <p:tav tm="0">
                                          <p:val>
                                            <p:strVal val="hidden"/>
                                          </p:val>
                                        </p:tav>
                                        <p:tav tm="50000">
                                          <p:val>
                                            <p:strVal val="visible"/>
                                          </p:val>
                                        </p:tav>
                                      </p:tavLst>
                                    </p:anim>
                                  </p:childTnLst>
                                </p:cTn>
                              </p:par>
                              <p:par>
                                <p:cTn id="41" presetID="35" presetClass="emph" presetSubtype="0" fill="hold" grpId="0" nodeType="withEffect">
                                  <p:stCondLst>
                                    <p:cond delay="0"/>
                                  </p:stCondLst>
                                  <p:childTnLst>
                                    <p:anim calcmode="discrete" valueType="str">
                                      <p:cBhvr>
                                        <p:cTn id="42" dur="1000" fill="hold"/>
                                        <p:tgtEl>
                                          <p:spTgt spid="235616"/>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2355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7" grpId="0"/>
      <p:bldP spid="235599" grpId="0"/>
      <p:bldP spid="235601" grpId="0"/>
      <p:bldP spid="235603" grpId="0"/>
      <p:bldP spid="235613" grpId="0"/>
      <p:bldP spid="235614" grpId="0"/>
      <p:bldP spid="235615" grpId="0"/>
      <p:bldP spid="2356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1379" name="Group 3"/>
          <p:cNvGrpSpPr/>
          <p:nvPr/>
        </p:nvGrpSpPr>
        <p:grpSpPr>
          <a:xfrm>
            <a:off x="0" y="3238500"/>
            <a:ext cx="9144000" cy="122238"/>
            <a:chOff x="0" y="1896"/>
            <a:chExt cx="5760" cy="120"/>
          </a:xfrm>
        </p:grpSpPr>
        <p:sp>
          <p:nvSpPr>
            <p:cNvPr id="101459"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60"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1380" name="Group 6"/>
          <p:cNvGrpSpPr/>
          <p:nvPr/>
        </p:nvGrpSpPr>
        <p:grpSpPr>
          <a:xfrm rot="3877067">
            <a:off x="4459288" y="4310063"/>
            <a:ext cx="2273300" cy="858837"/>
            <a:chOff x="2290" y="2725"/>
            <a:chExt cx="1832" cy="713"/>
          </a:xfrm>
        </p:grpSpPr>
        <p:grpSp>
          <p:nvGrpSpPr>
            <p:cNvPr id="101453" name="Group 7"/>
            <p:cNvGrpSpPr/>
            <p:nvPr/>
          </p:nvGrpSpPr>
          <p:grpSpPr>
            <a:xfrm>
              <a:off x="2290" y="3030"/>
              <a:ext cx="1832" cy="408"/>
              <a:chOff x="2290" y="3030"/>
              <a:chExt cx="1832" cy="408"/>
            </a:xfrm>
          </p:grpSpPr>
          <p:sp>
            <p:nvSpPr>
              <p:cNvPr id="101457"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58"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54" name="Group 10"/>
            <p:cNvGrpSpPr/>
            <p:nvPr/>
          </p:nvGrpSpPr>
          <p:grpSpPr>
            <a:xfrm flipV="1">
              <a:off x="2290" y="2725"/>
              <a:ext cx="1406" cy="313"/>
              <a:chOff x="2290" y="3030"/>
              <a:chExt cx="1832" cy="408"/>
            </a:xfrm>
          </p:grpSpPr>
          <p:sp>
            <p:nvSpPr>
              <p:cNvPr id="101455"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56"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1381" name="Group 13"/>
          <p:cNvGrpSpPr/>
          <p:nvPr/>
        </p:nvGrpSpPr>
        <p:grpSpPr>
          <a:xfrm>
            <a:off x="4313238" y="2686050"/>
            <a:ext cx="1270000" cy="1308100"/>
            <a:chOff x="2789" y="1625"/>
            <a:chExt cx="907" cy="907"/>
          </a:xfrm>
        </p:grpSpPr>
        <p:sp>
          <p:nvSpPr>
            <p:cNvPr id="101443"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4"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5"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6"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7"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48" name="Group 19"/>
            <p:cNvGrpSpPr/>
            <p:nvPr/>
          </p:nvGrpSpPr>
          <p:grpSpPr>
            <a:xfrm>
              <a:off x="2899" y="1735"/>
              <a:ext cx="687" cy="688"/>
              <a:chOff x="4166" y="1706"/>
              <a:chExt cx="1252" cy="1252"/>
            </a:xfrm>
          </p:grpSpPr>
          <p:sp>
            <p:nvSpPr>
              <p:cNvPr id="101449"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0"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1"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2"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1382" name="Group 24"/>
          <p:cNvGrpSpPr/>
          <p:nvPr/>
        </p:nvGrpSpPr>
        <p:grpSpPr>
          <a:xfrm rot="3877067">
            <a:off x="6426200" y="4376738"/>
            <a:ext cx="2273300" cy="858837"/>
            <a:chOff x="2290" y="2725"/>
            <a:chExt cx="1832" cy="713"/>
          </a:xfrm>
        </p:grpSpPr>
        <p:grpSp>
          <p:nvGrpSpPr>
            <p:cNvPr id="101437" name="Group 25"/>
            <p:cNvGrpSpPr/>
            <p:nvPr/>
          </p:nvGrpSpPr>
          <p:grpSpPr>
            <a:xfrm>
              <a:off x="2290" y="3030"/>
              <a:ext cx="1832" cy="408"/>
              <a:chOff x="2290" y="3030"/>
              <a:chExt cx="1832" cy="408"/>
            </a:xfrm>
          </p:grpSpPr>
          <p:sp>
            <p:nvSpPr>
              <p:cNvPr id="101441"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1442"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38" name="Group 28"/>
            <p:cNvGrpSpPr/>
            <p:nvPr/>
          </p:nvGrpSpPr>
          <p:grpSpPr>
            <a:xfrm flipV="1">
              <a:off x="2290" y="2725"/>
              <a:ext cx="1406" cy="313"/>
              <a:chOff x="2290" y="3030"/>
              <a:chExt cx="1832" cy="408"/>
            </a:xfrm>
          </p:grpSpPr>
          <p:sp>
            <p:nvSpPr>
              <p:cNvPr id="101439"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1440"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1383"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4"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5"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6"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7"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388" name="Group 36"/>
          <p:cNvGrpSpPr/>
          <p:nvPr/>
        </p:nvGrpSpPr>
        <p:grpSpPr>
          <a:xfrm>
            <a:off x="6275388" y="2732088"/>
            <a:ext cx="1155700" cy="1189037"/>
            <a:chOff x="4166" y="1706"/>
            <a:chExt cx="1252" cy="1252"/>
          </a:xfrm>
        </p:grpSpPr>
        <p:sp>
          <p:nvSpPr>
            <p:cNvPr id="101433"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4"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5"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6"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1389" name="Group 41"/>
          <p:cNvGrpSpPr/>
          <p:nvPr/>
        </p:nvGrpSpPr>
        <p:grpSpPr>
          <a:xfrm rot="3877067">
            <a:off x="2654300" y="4310063"/>
            <a:ext cx="2273300" cy="858837"/>
            <a:chOff x="2290" y="2725"/>
            <a:chExt cx="1832" cy="713"/>
          </a:xfrm>
        </p:grpSpPr>
        <p:grpSp>
          <p:nvGrpSpPr>
            <p:cNvPr id="101427" name="Group 42"/>
            <p:cNvGrpSpPr/>
            <p:nvPr/>
          </p:nvGrpSpPr>
          <p:grpSpPr>
            <a:xfrm>
              <a:off x="2290" y="3030"/>
              <a:ext cx="1832" cy="408"/>
              <a:chOff x="2290" y="3030"/>
              <a:chExt cx="1832" cy="408"/>
            </a:xfrm>
          </p:grpSpPr>
          <p:sp>
            <p:nvSpPr>
              <p:cNvPr id="101431"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32"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28" name="Group 45"/>
            <p:cNvGrpSpPr/>
            <p:nvPr/>
          </p:nvGrpSpPr>
          <p:grpSpPr>
            <a:xfrm flipV="1">
              <a:off x="2290" y="2725"/>
              <a:ext cx="1406" cy="313"/>
              <a:chOff x="2290" y="3030"/>
              <a:chExt cx="1832" cy="408"/>
            </a:xfrm>
          </p:grpSpPr>
          <p:sp>
            <p:nvSpPr>
              <p:cNvPr id="101429"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30"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1390" name="Group 48"/>
          <p:cNvGrpSpPr/>
          <p:nvPr/>
        </p:nvGrpSpPr>
        <p:grpSpPr>
          <a:xfrm>
            <a:off x="2509838" y="2686050"/>
            <a:ext cx="1268412" cy="1308100"/>
            <a:chOff x="2789" y="1625"/>
            <a:chExt cx="907" cy="907"/>
          </a:xfrm>
        </p:grpSpPr>
        <p:sp>
          <p:nvSpPr>
            <p:cNvPr id="101417"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8"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9"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0"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1"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22" name="Group 54"/>
            <p:cNvGrpSpPr/>
            <p:nvPr/>
          </p:nvGrpSpPr>
          <p:grpSpPr>
            <a:xfrm>
              <a:off x="2899" y="1735"/>
              <a:ext cx="687" cy="688"/>
              <a:chOff x="4166" y="1706"/>
              <a:chExt cx="1252" cy="1252"/>
            </a:xfrm>
          </p:grpSpPr>
          <p:sp>
            <p:nvSpPr>
              <p:cNvPr id="101423"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4"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5"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6"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8651" name="Group 59"/>
          <p:cNvGrpSpPr/>
          <p:nvPr/>
        </p:nvGrpSpPr>
        <p:grpSpPr>
          <a:xfrm rot="3877067">
            <a:off x="908050" y="4310063"/>
            <a:ext cx="2273300" cy="858837"/>
            <a:chOff x="2290" y="2725"/>
            <a:chExt cx="1832" cy="713"/>
          </a:xfrm>
        </p:grpSpPr>
        <p:grpSp>
          <p:nvGrpSpPr>
            <p:cNvPr id="101411" name="Group 60"/>
            <p:cNvGrpSpPr/>
            <p:nvPr/>
          </p:nvGrpSpPr>
          <p:grpSpPr>
            <a:xfrm>
              <a:off x="2290" y="3030"/>
              <a:ext cx="1832" cy="408"/>
              <a:chOff x="2290" y="3030"/>
              <a:chExt cx="1832" cy="408"/>
            </a:xfrm>
          </p:grpSpPr>
          <p:sp>
            <p:nvSpPr>
              <p:cNvPr id="101415"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16"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12" name="Group 63"/>
            <p:cNvGrpSpPr/>
            <p:nvPr/>
          </p:nvGrpSpPr>
          <p:grpSpPr>
            <a:xfrm flipV="1">
              <a:off x="2290" y="2725"/>
              <a:ext cx="1406" cy="313"/>
              <a:chOff x="2290" y="3030"/>
              <a:chExt cx="1832" cy="408"/>
            </a:xfrm>
          </p:grpSpPr>
          <p:sp>
            <p:nvSpPr>
              <p:cNvPr id="101413"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14"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8658" name="Group 66"/>
          <p:cNvGrpSpPr/>
          <p:nvPr/>
        </p:nvGrpSpPr>
        <p:grpSpPr>
          <a:xfrm>
            <a:off x="755650" y="2708275"/>
            <a:ext cx="1268413" cy="1308100"/>
            <a:chOff x="2789" y="1625"/>
            <a:chExt cx="907" cy="907"/>
          </a:xfrm>
        </p:grpSpPr>
        <p:sp>
          <p:nvSpPr>
            <p:cNvPr id="101401"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2"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3"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4"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5"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06" name="Group 72"/>
            <p:cNvGrpSpPr/>
            <p:nvPr/>
          </p:nvGrpSpPr>
          <p:grpSpPr>
            <a:xfrm>
              <a:off x="2899" y="1735"/>
              <a:ext cx="687" cy="688"/>
              <a:chOff x="4166" y="1706"/>
              <a:chExt cx="1252" cy="1252"/>
            </a:xfrm>
          </p:grpSpPr>
          <p:sp>
            <p:nvSpPr>
              <p:cNvPr id="101407"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8"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9"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0"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38669"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01394"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0139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01396"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38673"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4"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5"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6"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8651"/>
                                        </p:tgtEl>
                                      </p:cBhvr>
                                      <p:by x="150000" y="150000"/>
                                    </p:animScale>
                                  </p:childTnLst>
                                </p:cTn>
                              </p:par>
                              <p:par>
                                <p:cTn id="7" presetID="6" presetClass="emph" presetSubtype="0" fill="hold" grpId="0" nodeType="withEffect">
                                  <p:stCondLst>
                                    <p:cond delay="0"/>
                                  </p:stCondLst>
                                  <p:childTnLst>
                                    <p:animScale>
                                      <p:cBhvr>
                                        <p:cTn id="8" dur="2000" fill="hold"/>
                                        <p:tgtEl>
                                          <p:spTgt spid="238674"/>
                                        </p:tgtEl>
                                      </p:cBhvr>
                                      <p:by x="150000" y="150000"/>
                                    </p:animScale>
                                  </p:childTnLst>
                                </p:cTn>
                              </p:par>
                              <p:par>
                                <p:cTn id="9" presetID="6" presetClass="emph" presetSubtype="0" fill="hold" nodeType="withEffect">
                                  <p:stCondLst>
                                    <p:cond delay="0"/>
                                  </p:stCondLst>
                                  <p:childTnLst>
                                    <p:animScale>
                                      <p:cBhvr>
                                        <p:cTn id="10" dur="2000" fill="hold"/>
                                        <p:tgtEl>
                                          <p:spTgt spid="238658"/>
                                        </p:tgtEl>
                                      </p:cBhvr>
                                      <p:by x="150000" y="150000"/>
                                    </p:animScale>
                                  </p:childTnLst>
                                </p:cTn>
                              </p:par>
                              <p:par>
                                <p:cTn id="11" presetID="6" presetClass="emph" presetSubtype="0" fill="hold" grpId="0" nodeType="withEffect">
                                  <p:stCondLst>
                                    <p:cond delay="0"/>
                                  </p:stCondLst>
                                  <p:childTnLst>
                                    <p:animScale>
                                      <p:cBhvr>
                                        <p:cTn id="12" dur="2000" fill="hold"/>
                                        <p:tgtEl>
                                          <p:spTgt spid="2386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69" grpId="0"/>
      <p:bldP spid="23867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2403" name="Oval 6"/>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04" name="Oval 7"/>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05" name="Oval 8"/>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0409" name="Arc 9"/>
          <p:cNvSpPr/>
          <p:nvPr/>
        </p:nvSpPr>
        <p:spPr bwMode="gray">
          <a:xfrm rot="-998297">
            <a:off x="4268788" y="2133600"/>
            <a:ext cx="2849563" cy="1966913"/>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0" name="Arc 10"/>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1" name="Arc 11"/>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2" name="Arc 12"/>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3" name="Freeform 13"/>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4" name="Arc 14"/>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5" name="Freeform 15"/>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413" name="Oval 16"/>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0417" name="Text Box 17"/>
          <p:cNvSpPr txBox="1"/>
          <p:nvPr/>
        </p:nvSpPr>
        <p:spPr>
          <a:xfrm>
            <a:off x="1720850" y="36385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2.</a:t>
            </a:r>
            <a:r>
              <a:rPr lang="zh-CN" altLang="en-US" sz="1800" b="1" dirty="0">
                <a:solidFill>
                  <a:srgbClr val="FFFFFF"/>
                </a:solidFill>
                <a:latin typeface="Verdana" panose="020B0604030504040204" pitchFamily="34" charset="0"/>
                <a:ea typeface="宋体" panose="02010600030101010101" pitchFamily="2" charset="-122"/>
              </a:rPr>
              <a:t>测量的对象？</a:t>
            </a:r>
            <a:endParaRPr lang="zh-CN" altLang="en-US" sz="1800" b="1" dirty="0">
              <a:solidFill>
                <a:srgbClr val="FFFFFF"/>
              </a:solidFill>
              <a:latin typeface="Verdana" panose="020B0604030504040204" pitchFamily="34" charset="0"/>
              <a:ea typeface="宋体" panose="02010600030101010101" pitchFamily="2" charset="-122"/>
            </a:endParaRPr>
          </a:p>
        </p:txBody>
      </p:sp>
      <p:sp>
        <p:nvSpPr>
          <p:cNvPr id="230418" name="Text Box 18"/>
          <p:cNvSpPr txBox="1"/>
          <p:nvPr/>
        </p:nvSpPr>
        <p:spPr>
          <a:xfrm>
            <a:off x="3559175" y="2292350"/>
            <a:ext cx="1636713"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a:t>
            </a:r>
            <a:r>
              <a:rPr lang="zh-CN" altLang="en-US" sz="2800" b="1" dirty="0">
                <a:solidFill>
                  <a:srgbClr val="FFFFFF"/>
                </a:solidFill>
                <a:latin typeface="Verdana" panose="020B0604030504040204" pitchFamily="34" charset="0"/>
                <a:ea typeface="宋体" panose="02010600030101010101" pitchFamily="2" charset="-122"/>
              </a:rPr>
              <a:t>目的？</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102416" name="Text Box 19"/>
          <p:cNvSpPr txBox="1"/>
          <p:nvPr/>
        </p:nvSpPr>
        <p:spPr>
          <a:xfrm>
            <a:off x="5748338" y="2724150"/>
            <a:ext cx="911225"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Text3</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0" name="Text Box 20"/>
          <p:cNvSpPr txBox="1"/>
          <p:nvPr/>
        </p:nvSpPr>
        <p:spPr>
          <a:xfrm>
            <a:off x="5321300" y="39433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4.</a:t>
            </a:r>
            <a:r>
              <a:rPr lang="zh-CN" altLang="en-US" sz="1800" b="1" dirty="0">
                <a:solidFill>
                  <a:srgbClr val="FFFFFF"/>
                </a:solidFill>
                <a:latin typeface="Verdana" panose="020B0604030504040204" pitchFamily="34" charset="0"/>
                <a:ea typeface="宋体" panose="02010600030101010101" pitchFamily="2" charset="-122"/>
              </a:rPr>
              <a:t>测量的手段？</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1" name="Text Box 21"/>
          <p:cNvSpPr txBox="1"/>
          <p:nvPr/>
        </p:nvSpPr>
        <p:spPr>
          <a:xfrm>
            <a:off x="2786063" y="46291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3.</a:t>
            </a:r>
            <a:r>
              <a:rPr lang="zh-CN" altLang="en-US" sz="1800" b="1" dirty="0">
                <a:solidFill>
                  <a:srgbClr val="FFFFFF"/>
                </a:solidFill>
                <a:latin typeface="Verdana" panose="020B0604030504040204" pitchFamily="34" charset="0"/>
                <a:ea typeface="宋体" panose="02010600030101010101" pitchFamily="2" charset="-122"/>
              </a:rPr>
              <a:t>测量的方式？</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2" name="Freeform 22"/>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420" name="Oval 23"/>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2421" name="Group 25"/>
          <p:cNvGrpSpPr/>
          <p:nvPr/>
        </p:nvGrpSpPr>
        <p:grpSpPr>
          <a:xfrm>
            <a:off x="1577975" y="1778000"/>
            <a:ext cx="2273300" cy="492125"/>
            <a:chOff x="2290" y="3030"/>
            <a:chExt cx="1832" cy="408"/>
          </a:xfrm>
        </p:grpSpPr>
        <p:sp>
          <p:nvSpPr>
            <p:cNvPr id="10243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243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2422" name="Group 28"/>
          <p:cNvGrpSpPr/>
          <p:nvPr/>
        </p:nvGrpSpPr>
        <p:grpSpPr>
          <a:xfrm flipV="1">
            <a:off x="1595438" y="1547813"/>
            <a:ext cx="1744662" cy="376237"/>
            <a:chOff x="2290" y="3030"/>
            <a:chExt cx="1832" cy="408"/>
          </a:xfrm>
        </p:grpSpPr>
        <p:sp>
          <p:nvSpPr>
            <p:cNvPr id="10243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243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sp>
        <p:nvSpPr>
          <p:cNvPr id="102423" name="Oval 32"/>
          <p:cNvSpPr/>
          <p:nvPr/>
        </p:nvSpPr>
        <p:spPr>
          <a:xfrm rot="-3980944">
            <a:off x="269875" y="1276350"/>
            <a:ext cx="1268413" cy="1308100"/>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4" name="Oval 33"/>
          <p:cNvSpPr/>
          <p:nvPr/>
        </p:nvSpPr>
        <p:spPr>
          <a:xfrm rot="-3980944">
            <a:off x="269875" y="1247775"/>
            <a:ext cx="1268413" cy="1308100"/>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5" name="Oval 34"/>
          <p:cNvSpPr/>
          <p:nvPr/>
        </p:nvSpPr>
        <p:spPr>
          <a:xfrm rot="-3980944">
            <a:off x="358775" y="1323975"/>
            <a:ext cx="1100138" cy="1135063"/>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6" name="Oval 35"/>
          <p:cNvSpPr/>
          <p:nvPr/>
        </p:nvSpPr>
        <p:spPr>
          <a:xfrm>
            <a:off x="395288" y="1268413"/>
            <a:ext cx="1100137" cy="1136650"/>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7" name="Oval 36"/>
          <p:cNvSpPr/>
          <p:nvPr/>
        </p:nvSpPr>
        <p:spPr>
          <a:xfrm rot="-3980944">
            <a:off x="412750" y="1341438"/>
            <a:ext cx="992188" cy="10223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2428" name="Group 37"/>
          <p:cNvGrpSpPr/>
          <p:nvPr/>
        </p:nvGrpSpPr>
        <p:grpSpPr>
          <a:xfrm rot="-3980944">
            <a:off x="427038" y="1373188"/>
            <a:ext cx="960437" cy="992187"/>
            <a:chOff x="4166" y="1706"/>
            <a:chExt cx="1252" cy="1252"/>
          </a:xfrm>
        </p:grpSpPr>
        <p:sp>
          <p:nvSpPr>
            <p:cNvPr id="102431" name="Oval 38"/>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2" name="Oval 39"/>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3" name="Oval 40"/>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4" name="Oval 41"/>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102429" name="Text Box 42"/>
          <p:cNvSpPr txBox="1"/>
          <p:nvPr/>
        </p:nvSpPr>
        <p:spPr>
          <a:xfrm>
            <a:off x="1476375" y="1844675"/>
            <a:ext cx="232886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30443" name="Text Box 43"/>
          <p:cNvSpPr txBox="1">
            <a:spLocks noChangeArrowheads="1"/>
          </p:cNvSpPr>
          <p:nvPr/>
        </p:nvSpPr>
        <p:spPr bwMode="auto">
          <a:xfrm>
            <a:off x="611188" y="1628775"/>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0418"/>
                                        </p:tgtEl>
                                        <p:attrNameLst>
                                          <p:attrName>style.visibility</p:attrName>
                                        </p:attrNameLst>
                                      </p:cBhvr>
                                      <p:to>
                                        <p:strVal val="visible"/>
                                      </p:to>
                                    </p:set>
                                    <p:anim calcmode="lin" valueType="num">
                                      <p:cBhvr additive="base">
                                        <p:cTn id="7" dur="500" fill="hold"/>
                                        <p:tgtEl>
                                          <p:spTgt spid="230418"/>
                                        </p:tgtEl>
                                        <p:attrNameLst>
                                          <p:attrName>ppt_x</p:attrName>
                                        </p:attrNameLst>
                                      </p:cBhvr>
                                      <p:tavLst>
                                        <p:tav tm="0">
                                          <p:val>
                                            <p:strVal val="0-#ppt_w/2"/>
                                          </p:val>
                                        </p:tav>
                                        <p:tav tm="100000">
                                          <p:val>
                                            <p:strVal val="#ppt_x"/>
                                          </p:val>
                                        </p:tav>
                                      </p:tavLst>
                                    </p:anim>
                                    <p:anim calcmode="lin" valueType="num">
                                      <p:cBhvr additive="base">
                                        <p:cTn id="8" dur="500" fill="hold"/>
                                        <p:tgtEl>
                                          <p:spTgt spid="23041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0411"/>
                                        </p:tgtEl>
                                        <p:attrNameLst>
                                          <p:attrName>style.visibility</p:attrName>
                                        </p:attrNameLst>
                                      </p:cBhvr>
                                      <p:to>
                                        <p:strVal val="visible"/>
                                      </p:to>
                                    </p:set>
                                    <p:anim calcmode="lin" valueType="num">
                                      <p:cBhvr additive="base">
                                        <p:cTn id="11" dur="500" fill="hold"/>
                                        <p:tgtEl>
                                          <p:spTgt spid="230411"/>
                                        </p:tgtEl>
                                        <p:attrNameLst>
                                          <p:attrName>ppt_x</p:attrName>
                                        </p:attrNameLst>
                                      </p:cBhvr>
                                      <p:tavLst>
                                        <p:tav tm="0">
                                          <p:val>
                                            <p:strVal val="0-#ppt_w/2"/>
                                          </p:val>
                                        </p:tav>
                                        <p:tav tm="100000">
                                          <p:val>
                                            <p:strVal val="#ppt_x"/>
                                          </p:val>
                                        </p:tav>
                                      </p:tavLst>
                                    </p:anim>
                                    <p:anim calcmode="lin" valueType="num">
                                      <p:cBhvr additive="base">
                                        <p:cTn id="12" dur="500" fill="hold"/>
                                        <p:tgtEl>
                                          <p:spTgt spid="2304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0417"/>
                                        </p:tgtEl>
                                        <p:attrNameLst>
                                          <p:attrName>style.visibility</p:attrName>
                                        </p:attrNameLst>
                                      </p:cBhvr>
                                      <p:to>
                                        <p:strVal val="visible"/>
                                      </p:to>
                                    </p:set>
                                    <p:anim calcmode="lin" valueType="num">
                                      <p:cBhvr additive="base">
                                        <p:cTn id="17" dur="500" fill="hold"/>
                                        <p:tgtEl>
                                          <p:spTgt spid="230417"/>
                                        </p:tgtEl>
                                        <p:attrNameLst>
                                          <p:attrName>ppt_x</p:attrName>
                                        </p:attrNameLst>
                                      </p:cBhvr>
                                      <p:tavLst>
                                        <p:tav tm="0">
                                          <p:val>
                                            <p:strVal val="0-#ppt_w/2"/>
                                          </p:val>
                                        </p:tav>
                                        <p:tav tm="100000">
                                          <p:val>
                                            <p:strVal val="#ppt_x"/>
                                          </p:val>
                                        </p:tav>
                                      </p:tavLst>
                                    </p:anim>
                                    <p:anim calcmode="lin" valueType="num">
                                      <p:cBhvr additive="base">
                                        <p:cTn id="18" dur="500" fill="hold"/>
                                        <p:tgtEl>
                                          <p:spTgt spid="2304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30412"/>
                                        </p:tgtEl>
                                        <p:attrNameLst>
                                          <p:attrName>style.visibility</p:attrName>
                                        </p:attrNameLst>
                                      </p:cBhvr>
                                      <p:to>
                                        <p:strVal val="visible"/>
                                      </p:to>
                                    </p:set>
                                    <p:anim calcmode="lin" valueType="num">
                                      <p:cBhvr additive="base">
                                        <p:cTn id="21" dur="500" fill="hold"/>
                                        <p:tgtEl>
                                          <p:spTgt spid="230412"/>
                                        </p:tgtEl>
                                        <p:attrNameLst>
                                          <p:attrName>ppt_x</p:attrName>
                                        </p:attrNameLst>
                                      </p:cBhvr>
                                      <p:tavLst>
                                        <p:tav tm="0">
                                          <p:val>
                                            <p:strVal val="0-#ppt_w/2"/>
                                          </p:val>
                                        </p:tav>
                                        <p:tav tm="100000">
                                          <p:val>
                                            <p:strVal val="#ppt_x"/>
                                          </p:val>
                                        </p:tav>
                                      </p:tavLst>
                                    </p:anim>
                                    <p:anim calcmode="lin" valueType="num">
                                      <p:cBhvr additive="base">
                                        <p:cTn id="22" dur="500" fill="hold"/>
                                        <p:tgtEl>
                                          <p:spTgt spid="2304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30421"/>
                                        </p:tgtEl>
                                        <p:attrNameLst>
                                          <p:attrName>style.visibility</p:attrName>
                                        </p:attrNameLst>
                                      </p:cBhvr>
                                      <p:to>
                                        <p:strVal val="visible"/>
                                      </p:to>
                                    </p:set>
                                    <p:animEffect transition="in" filter="wheel(4)">
                                      <p:cBhvr>
                                        <p:cTn id="27" dur="1000"/>
                                        <p:tgtEl>
                                          <p:spTgt spid="230421"/>
                                        </p:tgtEl>
                                      </p:cBhvr>
                                    </p:animEffect>
                                  </p:childTnLst>
                                </p:cTn>
                              </p:par>
                              <p:par>
                                <p:cTn id="28" presetID="21" presetClass="entr" presetSubtype="4" fill="hold" nodeType="withEffect">
                                  <p:stCondLst>
                                    <p:cond delay="0"/>
                                  </p:stCondLst>
                                  <p:childTnLst>
                                    <p:set>
                                      <p:cBhvr>
                                        <p:cTn id="29" dur="1" fill="hold">
                                          <p:stCondLst>
                                            <p:cond delay="0"/>
                                          </p:stCondLst>
                                        </p:cTn>
                                        <p:tgtEl>
                                          <p:spTgt spid="230410"/>
                                        </p:tgtEl>
                                        <p:attrNameLst>
                                          <p:attrName>style.visibility</p:attrName>
                                        </p:attrNameLst>
                                      </p:cBhvr>
                                      <p:to>
                                        <p:strVal val="visible"/>
                                      </p:to>
                                    </p:set>
                                    <p:animEffect transition="in" filter="wheel(4)">
                                      <p:cBhvr>
                                        <p:cTn id="30" dur="1000"/>
                                        <p:tgtEl>
                                          <p:spTgt spid="230410"/>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30420"/>
                                        </p:tgtEl>
                                        <p:attrNameLst>
                                          <p:attrName>style.visibility</p:attrName>
                                        </p:attrNameLst>
                                      </p:cBhvr>
                                      <p:to>
                                        <p:strVal val="visible"/>
                                      </p:to>
                                    </p:set>
                                    <p:animEffect transition="in" filter="wedge">
                                      <p:cBhvr>
                                        <p:cTn id="35" dur="1000"/>
                                        <p:tgtEl>
                                          <p:spTgt spid="230420"/>
                                        </p:tgtEl>
                                      </p:cBhvr>
                                    </p:animEffect>
                                  </p:childTnLst>
                                </p:cTn>
                              </p:par>
                              <p:par>
                                <p:cTn id="36" presetID="20" presetClass="entr" presetSubtype="0" fill="hold" nodeType="withEffect">
                                  <p:stCondLst>
                                    <p:cond delay="0"/>
                                  </p:stCondLst>
                                  <p:childTnLst>
                                    <p:set>
                                      <p:cBhvr>
                                        <p:cTn id="37" dur="1" fill="hold">
                                          <p:stCondLst>
                                            <p:cond delay="0"/>
                                          </p:stCondLst>
                                        </p:cTn>
                                        <p:tgtEl>
                                          <p:spTgt spid="230414"/>
                                        </p:tgtEl>
                                        <p:attrNameLst>
                                          <p:attrName>style.visibility</p:attrName>
                                        </p:attrNameLst>
                                      </p:cBhvr>
                                      <p:to>
                                        <p:strVal val="visible"/>
                                      </p:to>
                                    </p:set>
                                    <p:animEffect transition="in" filter="wedge">
                                      <p:cBhvr>
                                        <p:cTn id="38" dur="1000"/>
                                        <p:tgtEl>
                                          <p:spTgt spid="230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7" grpId="0"/>
      <p:bldP spid="230418" grpId="0"/>
      <p:bldP spid="230420" grpId="0"/>
      <p:bldP spid="23042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3427"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b="1" dirty="0">
                <a:solidFill>
                  <a:srgbClr val="08122A"/>
                </a:solidFill>
                <a:ea typeface="宋体" panose="02010600030101010101" pitchFamily="2" charset="-122"/>
              </a:rPr>
              <a:t>1.</a:t>
            </a:r>
            <a:r>
              <a:rPr lang="zh-CN" altLang="en-US" b="1" dirty="0">
                <a:solidFill>
                  <a:srgbClr val="08122A"/>
                </a:solidFill>
                <a:ea typeface="宋体" panose="02010600030101010101" pitchFamily="2" charset="-122"/>
              </a:rPr>
              <a:t>绩效监测与测量</a:t>
            </a:r>
            <a:endParaRPr lang="zh-CN" altLang="en-US" b="1" dirty="0">
              <a:solidFill>
                <a:srgbClr val="08122A"/>
              </a:solidFill>
              <a:ea typeface="宋体" panose="02010600030101010101" pitchFamily="2" charset="-122"/>
            </a:endParaRPr>
          </a:p>
          <a:p>
            <a:r>
              <a:rPr lang="zh-CN" altLang="en-US" dirty="0">
                <a:solidFill>
                  <a:srgbClr val="08122A"/>
                </a:solidFill>
                <a:ea typeface="宋体" panose="02010600030101010101" pitchFamily="2" charset="-122"/>
              </a:rPr>
              <a:t>（</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）目的</a:t>
            </a:r>
            <a:r>
              <a:rPr lang="zh-CN" altLang="en-US" dirty="0">
                <a:ea typeface="宋体" panose="02010600030101010101" pitchFamily="2" charset="-122"/>
              </a:rPr>
              <a:t> </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职业安全健康方针和目标是否正在得到实现。</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2)</a:t>
            </a:r>
            <a:r>
              <a:rPr lang="zh-CN" altLang="en-US" dirty="0">
                <a:solidFill>
                  <a:srgbClr val="08122A"/>
                </a:solidFill>
                <a:ea typeface="宋体" panose="02010600030101010101" pitchFamily="2" charset="-122"/>
              </a:rPr>
              <a:t>风险控制措施是否实施和有效。</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3)</a:t>
            </a:r>
            <a:r>
              <a:rPr lang="zh-CN" altLang="en-US" dirty="0">
                <a:solidFill>
                  <a:srgbClr val="08122A"/>
                </a:solidFill>
                <a:ea typeface="宋体" panose="02010600030101010101" pitchFamily="2" charset="-122"/>
              </a:rPr>
              <a:t>是否已从职业安全健康管理体系失败案例中，包括各类危害性事件</a:t>
            </a:r>
            <a:r>
              <a:rPr lang="en-US" altLang="zh-CN" dirty="0">
                <a:solidFill>
                  <a:srgbClr val="08122A"/>
                </a:solidFill>
                <a:ea typeface="宋体" panose="02010600030101010101" pitchFamily="2" charset="-122"/>
              </a:rPr>
              <a:t>(</a:t>
            </a:r>
            <a:r>
              <a:rPr lang="zh-CN" altLang="en-US" dirty="0">
                <a:solidFill>
                  <a:srgbClr val="08122A"/>
                </a:solidFill>
                <a:ea typeface="宋体" panose="02010600030101010101" pitchFamily="2" charset="-122"/>
              </a:rPr>
              <a:t>如事故、事件和疾病</a:t>
            </a:r>
            <a:r>
              <a:rPr lang="en-US" altLang="zh-CN" dirty="0">
                <a:solidFill>
                  <a:srgbClr val="08122A"/>
                </a:solidFill>
                <a:ea typeface="宋体" panose="02010600030101010101" pitchFamily="2" charset="-122"/>
              </a:rPr>
              <a:t>)</a:t>
            </a:r>
            <a:r>
              <a:rPr lang="zh-CN" altLang="en-US" dirty="0">
                <a:solidFill>
                  <a:srgbClr val="08122A"/>
                </a:solidFill>
                <a:ea typeface="宋体" panose="02010600030101010101" pitchFamily="2" charset="-122"/>
              </a:rPr>
              <a:t>中吸取教训。</a:t>
            </a:r>
            <a:endParaRPr lang="zh-CN" altLang="en-US" dirty="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4451"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sz="3600" b="1" dirty="0">
                <a:solidFill>
                  <a:srgbClr val="08122A"/>
                </a:solidFill>
                <a:ea typeface="宋体" panose="02010600030101010101" pitchFamily="2" charset="-122"/>
              </a:rPr>
              <a:t>1.</a:t>
            </a:r>
            <a:r>
              <a:rPr lang="zh-CN" altLang="en-US" sz="3600" b="1" dirty="0">
                <a:solidFill>
                  <a:srgbClr val="08122A"/>
                </a:solidFill>
                <a:ea typeface="宋体" panose="02010600030101010101" pitchFamily="2" charset="-122"/>
              </a:rPr>
              <a:t>绩效监测与测量</a:t>
            </a:r>
            <a:endParaRPr lang="zh-CN" altLang="en-US" sz="3600" b="1" dirty="0">
              <a:solidFill>
                <a:srgbClr val="08122A"/>
              </a:solidFill>
              <a:ea typeface="宋体" panose="02010600030101010101" pitchFamily="2" charset="-122"/>
            </a:endParaRPr>
          </a:p>
          <a:p>
            <a:r>
              <a:rPr lang="en-US" altLang="zh-CN" sz="2800" dirty="0">
                <a:ea typeface="宋体" panose="02010600030101010101" pitchFamily="2" charset="-122"/>
              </a:rPr>
              <a:t>(2)</a:t>
            </a:r>
            <a:r>
              <a:rPr lang="zh-CN" altLang="en-US" sz="2800" dirty="0">
                <a:ea typeface="宋体" panose="02010600030101010101" pitchFamily="2" charset="-122"/>
              </a:rPr>
              <a:t>测量的对象</a:t>
            </a:r>
            <a:endParaRPr lang="zh-CN" altLang="en-US" sz="2800" dirty="0">
              <a:ea typeface="宋体" panose="02010600030101010101" pitchFamily="2" charset="-122"/>
            </a:endParaRPr>
          </a:p>
          <a:p>
            <a:pPr>
              <a:lnSpc>
                <a:spcPct val="90000"/>
              </a:lnSpc>
              <a:buNone/>
            </a:pPr>
            <a:r>
              <a:rPr lang="en-US" altLang="zh-CN" sz="2800" dirty="0">
                <a:solidFill>
                  <a:srgbClr val="08122A"/>
                </a:solidFill>
                <a:ea typeface="宋体" panose="02010600030101010101" pitchFamily="2" charset="-122"/>
              </a:rPr>
              <a:t>       (a)</a:t>
            </a:r>
            <a:r>
              <a:rPr lang="zh-CN" altLang="en-US" sz="2800" dirty="0">
                <a:solidFill>
                  <a:srgbClr val="08122A"/>
                </a:solidFill>
                <a:ea typeface="宋体" panose="02010600030101010101" pitchFamily="2" charset="-122"/>
              </a:rPr>
              <a:t>定期进行通风网络测定；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(b)</a:t>
            </a:r>
            <a:r>
              <a:rPr lang="zh-CN" altLang="en-US" sz="2800" dirty="0">
                <a:solidFill>
                  <a:srgbClr val="08122A"/>
                </a:solidFill>
                <a:ea typeface="宋体" panose="02010600030101010101" pitchFamily="2" charset="-122"/>
              </a:rPr>
              <a:t>日常的瓦斯浓度测定；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(c)</a:t>
            </a:r>
            <a:r>
              <a:rPr lang="zh-CN" altLang="en-US" sz="2800" dirty="0">
                <a:solidFill>
                  <a:srgbClr val="08122A"/>
                </a:solidFill>
                <a:ea typeface="宋体" panose="02010600030101010101" pitchFamily="2" charset="-122"/>
              </a:rPr>
              <a:t>日常的粉尘浓度测定；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(d)</a:t>
            </a:r>
            <a:r>
              <a:rPr lang="zh-CN" altLang="en-US" sz="2800" dirty="0">
                <a:solidFill>
                  <a:srgbClr val="08122A"/>
                </a:solidFill>
                <a:ea typeface="宋体" panose="02010600030101010101" pitchFamily="2" charset="-122"/>
              </a:rPr>
              <a:t>定期的职业病体检；</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(e)</a:t>
            </a:r>
            <a:r>
              <a:rPr lang="zh-CN" altLang="en-US" sz="2800" dirty="0">
                <a:solidFill>
                  <a:srgbClr val="08122A"/>
                </a:solidFill>
                <a:ea typeface="宋体" panose="02010600030101010101" pitchFamily="2" charset="-122"/>
              </a:rPr>
              <a:t>日常的排水测定；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(f)</a:t>
            </a:r>
            <a:r>
              <a:rPr lang="zh-CN" altLang="en-US" sz="2800" dirty="0">
                <a:solidFill>
                  <a:srgbClr val="08122A"/>
                </a:solidFill>
                <a:ea typeface="宋体" panose="02010600030101010101" pitchFamily="2" charset="-122"/>
              </a:rPr>
              <a:t>日常的火区管理测定；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(g)</a:t>
            </a:r>
            <a:r>
              <a:rPr lang="zh-CN" altLang="en-US" sz="2800" dirty="0">
                <a:solidFill>
                  <a:srgbClr val="08122A"/>
                </a:solidFill>
                <a:ea typeface="宋体" panose="02010600030101010101" pitchFamily="2" charset="-122"/>
              </a:rPr>
              <a:t>定期的火区指标参数测定；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(h)</a:t>
            </a:r>
            <a:r>
              <a:rPr lang="zh-CN" altLang="en-US" sz="2800" dirty="0">
                <a:solidFill>
                  <a:srgbClr val="08122A"/>
                </a:solidFill>
                <a:ea typeface="宋体" panose="02010600030101010101" pitchFamily="2" charset="-122"/>
              </a:rPr>
              <a:t>日常片帮冒顶危害测定；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(i)</a:t>
            </a:r>
            <a:r>
              <a:rPr lang="zh-CN" altLang="en-US" sz="2800" dirty="0">
                <a:solidFill>
                  <a:srgbClr val="08122A"/>
                </a:solidFill>
                <a:ea typeface="宋体" panose="02010600030101010101" pitchFamily="2" charset="-122"/>
              </a:rPr>
              <a:t>日常的爆破器材检查 </a:t>
            </a:r>
            <a:endParaRPr lang="zh-CN" altLang="en-US" sz="2800" dirty="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5475"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dirty="0">
                <a:ea typeface="宋体" panose="02010600030101010101" pitchFamily="2" charset="-122"/>
              </a:rPr>
              <a:t>1.</a:t>
            </a:r>
            <a:r>
              <a:rPr lang="zh-CN" altLang="en-US" dirty="0">
                <a:ea typeface="宋体" panose="02010600030101010101" pitchFamily="2" charset="-122"/>
              </a:rPr>
              <a:t>绩效监测与测量</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）测量的方式</a:t>
            </a:r>
            <a:endParaRPr lang="zh-CN" altLang="en-US" dirty="0">
              <a:ea typeface="宋体" panose="02010600030101010101" pitchFamily="2" charset="-122"/>
            </a:endParaRPr>
          </a:p>
          <a:p>
            <a:pPr>
              <a:buNone/>
            </a:pPr>
            <a:r>
              <a:rPr lang="zh-CN" altLang="en-US" dirty="0">
                <a:ea typeface="宋体" panose="02010600030101010101" pitchFamily="2" charset="-122"/>
              </a:rPr>
              <a:t>            检查</a:t>
            </a:r>
            <a:endParaRPr lang="zh-CN" altLang="en-US" dirty="0">
              <a:ea typeface="宋体" panose="02010600030101010101" pitchFamily="2" charset="-122"/>
            </a:endParaRPr>
          </a:p>
          <a:p>
            <a:pPr>
              <a:buNone/>
            </a:pPr>
            <a:r>
              <a:rPr lang="zh-CN" altLang="en-US" dirty="0">
                <a:ea typeface="宋体" panose="02010600030101010101" pitchFamily="2" charset="-122"/>
              </a:rPr>
              <a:t>            巡视</a:t>
            </a:r>
            <a:endParaRPr lang="zh-CN" altLang="en-US" dirty="0">
              <a:ea typeface="宋体" panose="02010600030101010101" pitchFamily="2" charset="-122"/>
            </a:endParaRPr>
          </a:p>
          <a:p>
            <a:pPr>
              <a:buNone/>
            </a:pPr>
            <a:r>
              <a:rPr lang="zh-CN" altLang="en-US" dirty="0">
                <a:ea typeface="宋体" panose="02010600030101010101" pitchFamily="2" charset="-122"/>
              </a:rPr>
              <a:t>            调查</a:t>
            </a:r>
            <a:endParaRPr lang="zh-CN" altLang="en-US" dirty="0">
              <a:ea typeface="宋体" panose="02010600030101010101" pitchFamily="2" charset="-122"/>
            </a:endParaRPr>
          </a:p>
          <a:p>
            <a:pPr>
              <a:buNone/>
            </a:pPr>
            <a:r>
              <a:rPr lang="zh-CN" altLang="en-US" dirty="0">
                <a:ea typeface="宋体" panose="02010600030101010101" pitchFamily="2" charset="-122"/>
              </a:rPr>
              <a:t>            审核 </a:t>
            </a:r>
            <a:endParaRPr lang="zh-CN" altLang="en-US" dirty="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6499"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dirty="0">
                <a:ea typeface="宋体" panose="02010600030101010101" pitchFamily="2" charset="-122"/>
              </a:rPr>
              <a:t>1.</a:t>
            </a:r>
            <a:r>
              <a:rPr lang="zh-CN" altLang="en-US" dirty="0">
                <a:ea typeface="宋体" panose="02010600030101010101" pitchFamily="2" charset="-122"/>
              </a:rPr>
              <a:t>绩效监测与测量</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）测量设备</a:t>
            </a:r>
            <a:endParaRPr lang="zh-CN" altLang="en-US" dirty="0">
              <a:ea typeface="宋体" panose="02010600030101010101" pitchFamily="2" charset="-122"/>
            </a:endParaRPr>
          </a:p>
          <a:p>
            <a:pPr>
              <a:buNone/>
            </a:pPr>
            <a:r>
              <a:rPr lang="en-US" altLang="zh-CN" dirty="0">
                <a:ea typeface="宋体" panose="02010600030101010101" pitchFamily="2" charset="-122"/>
              </a:rPr>
              <a:t>        1)</a:t>
            </a:r>
            <a:r>
              <a:rPr lang="zh-CN" altLang="en-US" dirty="0">
                <a:ea typeface="宋体" panose="02010600030101010101" pitchFamily="2" charset="-122"/>
              </a:rPr>
              <a:t>校准频次；</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2)</a:t>
            </a:r>
            <a:r>
              <a:rPr lang="zh-CN" altLang="en-US" dirty="0">
                <a:ea typeface="宋体" panose="02010600030101010101" pitchFamily="2" charset="-122"/>
              </a:rPr>
              <a:t>可供参考的测试方法； </a:t>
            </a:r>
            <a:endParaRPr lang="zh-CN" altLang="en-US" dirty="0">
              <a:ea typeface="宋体" panose="02010600030101010101" pitchFamily="2" charset="-122"/>
            </a:endParaRPr>
          </a:p>
          <a:p>
            <a:pPr>
              <a:buNone/>
            </a:pPr>
            <a:r>
              <a:rPr lang="en-US" altLang="zh-CN" dirty="0">
                <a:ea typeface="宋体" panose="02010600030101010101" pitchFamily="2" charset="-122"/>
              </a:rPr>
              <a:t>        3)</a:t>
            </a:r>
            <a:r>
              <a:rPr lang="zh-CN" altLang="en-US" dirty="0">
                <a:ea typeface="宋体" panose="02010600030101010101" pitchFamily="2" charset="-122"/>
              </a:rPr>
              <a:t>校准设备；</a:t>
            </a:r>
            <a:endParaRPr lang="zh-CN" altLang="en-US" dirty="0">
              <a:ea typeface="宋体" panose="02010600030101010101" pitchFamily="2" charset="-122"/>
            </a:endParaRPr>
          </a:p>
          <a:p>
            <a:pPr>
              <a:buNone/>
            </a:pPr>
            <a:r>
              <a:rPr lang="en-US" altLang="zh-CN" dirty="0">
                <a:ea typeface="宋体" panose="02010600030101010101" pitchFamily="2" charset="-122"/>
              </a:rPr>
              <a:t>        4)</a:t>
            </a:r>
            <a:r>
              <a:rPr lang="zh-CN" altLang="en-US" dirty="0">
                <a:ea typeface="宋体" panose="02010600030101010101" pitchFamily="2" charset="-122"/>
              </a:rPr>
              <a:t>发现测量设备未校准时应采取的措施。</a:t>
            </a:r>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457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4580" name="AutoShape 2"/>
          <p:cNvSpPr/>
          <p:nvPr/>
        </p:nvSpPr>
        <p:spPr>
          <a:xfrm rot="5400000">
            <a:off x="3686175" y="3090863"/>
            <a:ext cx="2224088" cy="1604962"/>
          </a:xfrm>
          <a:prstGeom prst="triangle">
            <a:avLst>
              <a:gd name="adj" fmla="val 50000"/>
            </a:avLst>
          </a:prstGeom>
          <a:gradFill rotWithShape="1">
            <a:gsLst>
              <a:gs pos="0">
                <a:srgbClr val="DDDDDD"/>
              </a:gs>
              <a:gs pos="100000">
                <a:srgbClr val="FFFFF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4581" name="Group 3"/>
          <p:cNvGrpSpPr/>
          <p:nvPr/>
        </p:nvGrpSpPr>
        <p:grpSpPr>
          <a:xfrm>
            <a:off x="517525" y="2133600"/>
            <a:ext cx="3657600" cy="1120775"/>
            <a:chOff x="720" y="1392"/>
            <a:chExt cx="4058" cy="480"/>
          </a:xfrm>
        </p:grpSpPr>
        <p:sp>
          <p:nvSpPr>
            <p:cNvPr id="1346564" name="AutoShape 4"/>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602" name="Group 5"/>
            <p:cNvGrpSpPr/>
            <p:nvPr/>
          </p:nvGrpSpPr>
          <p:grpSpPr>
            <a:xfrm>
              <a:off x="730" y="1407"/>
              <a:ext cx="4043" cy="444"/>
              <a:chOff x="744" y="1407"/>
              <a:chExt cx="3988" cy="444"/>
            </a:xfrm>
          </p:grpSpPr>
          <p:sp>
            <p:nvSpPr>
              <p:cNvPr id="1346566" name="AutoShape 6"/>
              <p:cNvSpPr>
                <a:spLocks noChangeArrowheads="1"/>
              </p:cNvSpPr>
              <p:nvPr/>
            </p:nvSpPr>
            <p:spPr bwMode="ltGray">
              <a:xfrm>
                <a:off x="746" y="1736"/>
                <a:ext cx="3985"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67" name="AutoShape 7"/>
              <p:cNvSpPr>
                <a:spLocks noChangeArrowheads="1"/>
              </p:cNvSpPr>
              <p:nvPr/>
            </p:nvSpPr>
            <p:spPr bwMode="ltGray">
              <a:xfrm>
                <a:off x="746" y="1407"/>
                <a:ext cx="3985"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24582" name="Group 8"/>
          <p:cNvGrpSpPr/>
          <p:nvPr/>
        </p:nvGrpSpPr>
        <p:grpSpPr>
          <a:xfrm>
            <a:off x="517525" y="3644900"/>
            <a:ext cx="3694113" cy="1008063"/>
            <a:chOff x="720" y="1392"/>
            <a:chExt cx="4058" cy="480"/>
          </a:xfrm>
        </p:grpSpPr>
        <p:sp>
          <p:nvSpPr>
            <p:cNvPr id="1346569"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598" name="Group 10"/>
            <p:cNvGrpSpPr/>
            <p:nvPr/>
          </p:nvGrpSpPr>
          <p:grpSpPr>
            <a:xfrm>
              <a:off x="730" y="1407"/>
              <a:ext cx="4043" cy="444"/>
              <a:chOff x="744" y="1407"/>
              <a:chExt cx="3988" cy="444"/>
            </a:xfrm>
          </p:grpSpPr>
          <p:sp>
            <p:nvSpPr>
              <p:cNvPr id="1346571" name="AutoShape 11"/>
              <p:cNvSpPr>
                <a:spLocks noChangeArrowheads="1"/>
              </p:cNvSpPr>
              <p:nvPr/>
            </p:nvSpPr>
            <p:spPr bwMode="gray">
              <a:xfrm>
                <a:off x="744" y="1736"/>
                <a:ext cx="3986"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72" name="AutoShape 12"/>
              <p:cNvSpPr>
                <a:spLocks noChangeArrowheads="1"/>
              </p:cNvSpPr>
              <p:nvPr/>
            </p:nvSpPr>
            <p:spPr bwMode="gray">
              <a:xfrm>
                <a:off x="744" y="1407"/>
                <a:ext cx="3986"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24583" name="Group 13"/>
          <p:cNvGrpSpPr/>
          <p:nvPr/>
        </p:nvGrpSpPr>
        <p:grpSpPr>
          <a:xfrm>
            <a:off x="517525" y="4972050"/>
            <a:ext cx="3657600" cy="904875"/>
            <a:chOff x="720" y="1392"/>
            <a:chExt cx="4058" cy="480"/>
          </a:xfrm>
        </p:grpSpPr>
        <p:sp>
          <p:nvSpPr>
            <p:cNvPr id="1346574"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594" name="Group 15"/>
            <p:cNvGrpSpPr/>
            <p:nvPr/>
          </p:nvGrpSpPr>
          <p:grpSpPr>
            <a:xfrm>
              <a:off x="730" y="1407"/>
              <a:ext cx="4043" cy="444"/>
              <a:chOff x="744" y="1407"/>
              <a:chExt cx="3988" cy="444"/>
            </a:xfrm>
          </p:grpSpPr>
          <p:sp>
            <p:nvSpPr>
              <p:cNvPr id="1346576" name="AutoShape 16"/>
              <p:cNvSpPr>
                <a:spLocks noChangeArrowheads="1"/>
              </p:cNvSpPr>
              <p:nvPr/>
            </p:nvSpPr>
            <p:spPr bwMode="ltGray">
              <a:xfrm>
                <a:off x="746" y="1736"/>
                <a:ext cx="3985"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77" name="AutoShape 17"/>
              <p:cNvSpPr>
                <a:spLocks noChangeArrowheads="1"/>
              </p:cNvSpPr>
              <p:nvPr/>
            </p:nvSpPr>
            <p:spPr bwMode="ltGray">
              <a:xfrm>
                <a:off x="746" y="1407"/>
                <a:ext cx="3985"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4584" name="Rectangle 18"/>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Click to edit title style</a:t>
            </a:r>
            <a:endParaRPr lang="en-US" altLang="zh-CN" dirty="0">
              <a:ea typeface="宋体" panose="02010600030101010101" pitchFamily="2" charset="-122"/>
            </a:endParaRPr>
          </a:p>
        </p:txBody>
      </p:sp>
      <p:sp>
        <p:nvSpPr>
          <p:cNvPr id="1346579" name="Text Box 19"/>
          <p:cNvSpPr txBox="1">
            <a:spLocks noChangeArrowheads="1"/>
          </p:cNvSpPr>
          <p:nvPr/>
        </p:nvSpPr>
        <p:spPr bwMode="black">
          <a:xfrm>
            <a:off x="1042988" y="2236788"/>
            <a:ext cx="3024188" cy="663575"/>
          </a:xfrm>
          <a:prstGeom prst="rect">
            <a:avLst/>
          </a:prstGeom>
          <a:noFill/>
          <a:ln w="9525">
            <a:noFill/>
            <a:miter lim="800000"/>
          </a:ln>
          <a:effectLst/>
        </p:spPr>
        <p:txBody>
          <a:bodyPr>
            <a:spAutoFit/>
          </a:bodyPr>
          <a:lstStyle/>
          <a:p>
            <a:pPr marR="0" algn="just" defTabSz="914400" eaLnBrk="1" hangingPunct="1">
              <a:lnSpc>
                <a:spcPct val="150000"/>
              </a:lnSpc>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 </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国际贸易的要求</a:t>
            </a:r>
            <a:endParaRPr kumimoji="0" lang="zh-CN" altLang="en-US" sz="2000" b="1" kern="1200" cap="none" spc="0" normalizeH="0" baseline="0" noProof="0">
              <a:solidFill>
                <a:srgbClr val="FFFFFF"/>
              </a:solidFill>
              <a:latin typeface="Arial" panose="020B0604020202020204" pitchFamily="34" charset="0"/>
              <a:ea typeface="宋体" panose="02010600030101010101" pitchFamily="2" charset="-122"/>
              <a:cs typeface="+mn-cs"/>
            </a:endParaRPr>
          </a:p>
        </p:txBody>
      </p:sp>
      <p:sp>
        <p:nvSpPr>
          <p:cNvPr id="1346580" name="Text Box 20"/>
          <p:cNvSpPr txBox="1">
            <a:spLocks noChangeArrowheads="1"/>
          </p:cNvSpPr>
          <p:nvPr/>
        </p:nvSpPr>
        <p:spPr bwMode="black">
          <a:xfrm>
            <a:off x="900113" y="3716338"/>
            <a:ext cx="3384550" cy="777875"/>
          </a:xfrm>
          <a:prstGeom prst="rect">
            <a:avLst/>
          </a:prstGeom>
          <a:noFill/>
          <a:ln w="9525">
            <a:noFill/>
            <a:miter lim="800000"/>
          </a:ln>
          <a:effectLst/>
        </p:spPr>
        <p:txBody>
          <a:bodyPr>
            <a:spAutoFit/>
          </a:bodyPr>
          <a:lstStyle/>
          <a:p>
            <a:pPr marR="0" algn="ctr" defTabSz="914400" eaLnBrk="1" hangingPunct="1">
              <a:spcBef>
                <a:spcPct val="50000"/>
              </a:spcBef>
              <a:buClrTx/>
              <a:buSzTx/>
              <a:buFontTx/>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 </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现代社会生产条件下</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减少工伤事故和职业病的需要</a:t>
            </a:r>
            <a:endPar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4587" name="AutoShape 22"/>
          <p:cNvSpPr/>
          <p:nvPr/>
        </p:nvSpPr>
        <p:spPr>
          <a:xfrm>
            <a:off x="5651500" y="2420938"/>
            <a:ext cx="2879725" cy="3313112"/>
          </a:xfrm>
          <a:prstGeom prst="flowChartAlternateProcess">
            <a:avLst/>
          </a:prstGeom>
          <a:gradFill rotWithShape="1">
            <a:gsLst>
              <a:gs pos="0">
                <a:srgbClr val="E3E3E3"/>
              </a:gs>
              <a:gs pos="50000">
                <a:srgbClr val="FFFFFF"/>
              </a:gs>
              <a:gs pos="100000">
                <a:srgbClr val="E3E3E3"/>
              </a:gs>
            </a:gsLst>
            <a:lin ang="5400000" scaled="1"/>
            <a:tileRect/>
          </a:gradFill>
          <a:ln w="9525">
            <a:noFill/>
          </a:ln>
          <a:effectLst>
            <a:prstShdw prst="shdw17" dist="17961" dir="2699999">
              <a:srgbClr val="999999"/>
            </a:prst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6583" name="Rectangle 23"/>
          <p:cNvSpPr>
            <a:spLocks noChangeArrowheads="1"/>
          </p:cNvSpPr>
          <p:nvPr/>
        </p:nvSpPr>
        <p:spPr bwMode="black">
          <a:xfrm>
            <a:off x="5651500" y="3435350"/>
            <a:ext cx="2714625" cy="9302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为什么会出现职业健康安全</a:t>
            </a: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4589" name="Picture 24" descr="1"/>
          <p:cNvPicPr>
            <a:picLocks noChangeAspect="1"/>
          </p:cNvPicPr>
          <p:nvPr/>
        </p:nvPicPr>
        <p:blipFill>
          <a:blip r:embed="rId1">
            <a:lum bright="-6000" contrast="24000"/>
          </a:blip>
          <a:srcRect l="42606" t="64474" r="19473"/>
          <a:stretch>
            <a:fillRect/>
          </a:stretch>
        </p:blipFill>
        <p:spPr>
          <a:xfrm>
            <a:off x="504825" y="2459038"/>
            <a:ext cx="576263" cy="690562"/>
          </a:xfrm>
          <a:prstGeom prst="rect">
            <a:avLst/>
          </a:prstGeom>
          <a:noFill/>
          <a:ln w="9525">
            <a:noFill/>
          </a:ln>
        </p:spPr>
      </p:pic>
      <p:pic>
        <p:nvPicPr>
          <p:cNvPr id="24590" name="Picture 25" descr="1"/>
          <p:cNvPicPr>
            <a:picLocks noChangeAspect="1"/>
          </p:cNvPicPr>
          <p:nvPr/>
        </p:nvPicPr>
        <p:blipFill>
          <a:blip r:embed="rId1">
            <a:lum bright="-6000" contrast="24000"/>
          </a:blip>
          <a:srcRect l="42606" t="64474" r="19473"/>
          <a:stretch>
            <a:fillRect/>
          </a:stretch>
        </p:blipFill>
        <p:spPr>
          <a:xfrm>
            <a:off x="539750" y="3890963"/>
            <a:ext cx="576263" cy="690562"/>
          </a:xfrm>
          <a:prstGeom prst="rect">
            <a:avLst/>
          </a:prstGeom>
          <a:noFill/>
          <a:ln w="9525">
            <a:noFill/>
          </a:ln>
        </p:spPr>
      </p:pic>
      <p:pic>
        <p:nvPicPr>
          <p:cNvPr id="24591" name="Picture 26" descr="1"/>
          <p:cNvPicPr>
            <a:picLocks noChangeAspect="1"/>
          </p:cNvPicPr>
          <p:nvPr/>
        </p:nvPicPr>
        <p:blipFill>
          <a:blip r:embed="rId1">
            <a:lum bright="-6000" contrast="24000"/>
          </a:blip>
          <a:srcRect l="42606" t="64474" r="19473"/>
          <a:stretch>
            <a:fillRect/>
          </a:stretch>
        </p:blipFill>
        <p:spPr>
          <a:xfrm>
            <a:off x="504825" y="5114925"/>
            <a:ext cx="576263" cy="690563"/>
          </a:xfrm>
          <a:prstGeom prst="rect">
            <a:avLst/>
          </a:prstGeom>
          <a:noFill/>
          <a:ln w="9525">
            <a:noFill/>
          </a:ln>
        </p:spPr>
      </p:pic>
      <p:sp>
        <p:nvSpPr>
          <p:cNvPr id="1346588" name="Rectangle 28"/>
          <p:cNvSpPr>
            <a:spLocks noChangeArrowheads="1"/>
          </p:cNvSpPr>
          <p:nvPr/>
        </p:nvSpPr>
        <p:spPr bwMode="auto">
          <a:xfrm>
            <a:off x="1042988" y="5013325"/>
            <a:ext cx="3097213" cy="854075"/>
          </a:xfrm>
          <a:prstGeom prst="rect">
            <a:avLst/>
          </a:prstGeom>
          <a:noFill/>
          <a:ln w="9525" algn="ctr">
            <a:noFill/>
            <a:miter lim="800000"/>
          </a:ln>
          <a:effec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 </a:t>
            </a:r>
            <a:r>
              <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职业健康安全主要是解决人权的问题</a:t>
            </a:r>
            <a:endPar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6579"/>
                                        </p:tgtEl>
                                        <p:attrNameLst>
                                          <p:attrName>style.visibility</p:attrName>
                                        </p:attrNameLst>
                                      </p:cBhvr>
                                      <p:to>
                                        <p:strVal val="visible"/>
                                      </p:to>
                                    </p:set>
                                    <p:animEffect transition="in" filter="blinds(horizontal)">
                                      <p:cBhvr>
                                        <p:cTn id="7" dur="500"/>
                                        <p:tgtEl>
                                          <p:spTgt spid="13465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6580"/>
                                        </p:tgtEl>
                                        <p:attrNameLst>
                                          <p:attrName>style.visibility</p:attrName>
                                        </p:attrNameLst>
                                      </p:cBhvr>
                                      <p:to>
                                        <p:strVal val="visible"/>
                                      </p:to>
                                    </p:set>
                                    <p:animEffect transition="in" filter="dissolve">
                                      <p:cBhvr>
                                        <p:cTn id="12" dur="500"/>
                                        <p:tgtEl>
                                          <p:spTgt spid="1346580"/>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1346588"/>
                                        </p:tgtEl>
                                        <p:attrNameLst>
                                          <p:attrName>style.visibility</p:attrName>
                                        </p:attrNameLst>
                                      </p:cBhvr>
                                      <p:to>
                                        <p:strVal val="visible"/>
                                      </p:to>
                                    </p:set>
                                    <p:anim calcmode="lin" valueType="num">
                                      <p:cBhvr>
                                        <p:cTn id="17" dur="500" fill="hold"/>
                                        <p:tgtEl>
                                          <p:spTgt spid="1346588"/>
                                        </p:tgtEl>
                                        <p:attrNameLst>
                                          <p:attrName>ppt_w</p:attrName>
                                        </p:attrNameLst>
                                      </p:cBhvr>
                                      <p:tavLst>
                                        <p:tav tm="0" fmla="#ppt_w*sin(2.5*pi*$)">
                                          <p:val>
                                            <p:fltVal val="0.000000"/>
                                          </p:val>
                                        </p:tav>
                                        <p:tav tm="100000">
                                          <p:val>
                                            <p:fltVal val="1.000000"/>
                                          </p:val>
                                        </p:tav>
                                      </p:tavLst>
                                    </p:anim>
                                    <p:anim calcmode="lin" valueType="num">
                                      <p:cBhvr>
                                        <p:cTn id="18" dur="500" fill="hold"/>
                                        <p:tgtEl>
                                          <p:spTgt spid="13465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79" grpId="0"/>
      <p:bldP spid="1346580" grpId="0"/>
      <p:bldP spid="134658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7523" name="Group 3"/>
          <p:cNvGrpSpPr/>
          <p:nvPr/>
        </p:nvGrpSpPr>
        <p:grpSpPr>
          <a:xfrm>
            <a:off x="0" y="3238500"/>
            <a:ext cx="9144000" cy="122238"/>
            <a:chOff x="0" y="1896"/>
            <a:chExt cx="5760" cy="120"/>
          </a:xfrm>
        </p:grpSpPr>
        <p:sp>
          <p:nvSpPr>
            <p:cNvPr id="107603"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604"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7524" name="Group 6"/>
          <p:cNvGrpSpPr/>
          <p:nvPr/>
        </p:nvGrpSpPr>
        <p:grpSpPr>
          <a:xfrm rot="3877067">
            <a:off x="4459288" y="4310063"/>
            <a:ext cx="2273300" cy="858837"/>
            <a:chOff x="2290" y="2725"/>
            <a:chExt cx="1832" cy="713"/>
          </a:xfrm>
        </p:grpSpPr>
        <p:grpSp>
          <p:nvGrpSpPr>
            <p:cNvPr id="107597" name="Group 7"/>
            <p:cNvGrpSpPr/>
            <p:nvPr/>
          </p:nvGrpSpPr>
          <p:grpSpPr>
            <a:xfrm>
              <a:off x="2290" y="3030"/>
              <a:ext cx="1832" cy="408"/>
              <a:chOff x="2290" y="3030"/>
              <a:chExt cx="1832" cy="408"/>
            </a:xfrm>
          </p:grpSpPr>
          <p:sp>
            <p:nvSpPr>
              <p:cNvPr id="107601"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602"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98" name="Group 10"/>
            <p:cNvGrpSpPr/>
            <p:nvPr/>
          </p:nvGrpSpPr>
          <p:grpSpPr>
            <a:xfrm flipV="1">
              <a:off x="2290" y="2725"/>
              <a:ext cx="1406" cy="313"/>
              <a:chOff x="2290" y="3030"/>
              <a:chExt cx="1832" cy="408"/>
            </a:xfrm>
          </p:grpSpPr>
          <p:sp>
            <p:nvSpPr>
              <p:cNvPr id="107599"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600"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7525" name="Group 13"/>
          <p:cNvGrpSpPr/>
          <p:nvPr/>
        </p:nvGrpSpPr>
        <p:grpSpPr>
          <a:xfrm>
            <a:off x="4313238" y="2686050"/>
            <a:ext cx="1270000" cy="1308100"/>
            <a:chOff x="2789" y="1625"/>
            <a:chExt cx="907" cy="907"/>
          </a:xfrm>
        </p:grpSpPr>
        <p:sp>
          <p:nvSpPr>
            <p:cNvPr id="107587"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8"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9"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0"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1"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92" name="Group 19"/>
            <p:cNvGrpSpPr/>
            <p:nvPr/>
          </p:nvGrpSpPr>
          <p:grpSpPr>
            <a:xfrm>
              <a:off x="2899" y="1735"/>
              <a:ext cx="687" cy="688"/>
              <a:chOff x="4166" y="1706"/>
              <a:chExt cx="1252" cy="1252"/>
            </a:xfrm>
          </p:grpSpPr>
          <p:sp>
            <p:nvSpPr>
              <p:cNvPr id="107593"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4"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5"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6"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7526" name="Group 24"/>
          <p:cNvGrpSpPr/>
          <p:nvPr/>
        </p:nvGrpSpPr>
        <p:grpSpPr>
          <a:xfrm rot="3877067">
            <a:off x="6426200" y="4376738"/>
            <a:ext cx="2273300" cy="858837"/>
            <a:chOff x="2290" y="2725"/>
            <a:chExt cx="1832" cy="713"/>
          </a:xfrm>
        </p:grpSpPr>
        <p:grpSp>
          <p:nvGrpSpPr>
            <p:cNvPr id="107581" name="Group 25"/>
            <p:cNvGrpSpPr/>
            <p:nvPr/>
          </p:nvGrpSpPr>
          <p:grpSpPr>
            <a:xfrm>
              <a:off x="2290" y="3030"/>
              <a:ext cx="1832" cy="408"/>
              <a:chOff x="2290" y="3030"/>
              <a:chExt cx="1832" cy="408"/>
            </a:xfrm>
          </p:grpSpPr>
          <p:sp>
            <p:nvSpPr>
              <p:cNvPr id="107585"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7586"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82" name="Group 28"/>
            <p:cNvGrpSpPr/>
            <p:nvPr/>
          </p:nvGrpSpPr>
          <p:grpSpPr>
            <a:xfrm flipV="1">
              <a:off x="2290" y="2725"/>
              <a:ext cx="1406" cy="313"/>
              <a:chOff x="2290" y="3030"/>
              <a:chExt cx="1832" cy="408"/>
            </a:xfrm>
          </p:grpSpPr>
          <p:sp>
            <p:nvSpPr>
              <p:cNvPr id="107583"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7584"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7527"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28"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29"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30"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31"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32" name="Group 36"/>
          <p:cNvGrpSpPr/>
          <p:nvPr/>
        </p:nvGrpSpPr>
        <p:grpSpPr>
          <a:xfrm>
            <a:off x="6275388" y="2732088"/>
            <a:ext cx="1155700" cy="1189037"/>
            <a:chOff x="4166" y="1706"/>
            <a:chExt cx="1252" cy="1252"/>
          </a:xfrm>
        </p:grpSpPr>
        <p:sp>
          <p:nvSpPr>
            <p:cNvPr id="107577"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8"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9"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0"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7533" name="Group 41"/>
          <p:cNvGrpSpPr/>
          <p:nvPr/>
        </p:nvGrpSpPr>
        <p:grpSpPr>
          <a:xfrm rot="3877067">
            <a:off x="2654300" y="4310063"/>
            <a:ext cx="2273300" cy="858837"/>
            <a:chOff x="2290" y="2725"/>
            <a:chExt cx="1832" cy="713"/>
          </a:xfrm>
        </p:grpSpPr>
        <p:grpSp>
          <p:nvGrpSpPr>
            <p:cNvPr id="107571" name="Group 42"/>
            <p:cNvGrpSpPr/>
            <p:nvPr/>
          </p:nvGrpSpPr>
          <p:grpSpPr>
            <a:xfrm>
              <a:off x="2290" y="3030"/>
              <a:ext cx="1832" cy="408"/>
              <a:chOff x="2290" y="3030"/>
              <a:chExt cx="1832" cy="408"/>
            </a:xfrm>
          </p:grpSpPr>
          <p:sp>
            <p:nvSpPr>
              <p:cNvPr id="107575"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576"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72" name="Group 45"/>
            <p:cNvGrpSpPr/>
            <p:nvPr/>
          </p:nvGrpSpPr>
          <p:grpSpPr>
            <a:xfrm flipV="1">
              <a:off x="2290" y="2725"/>
              <a:ext cx="1406" cy="313"/>
              <a:chOff x="2290" y="3030"/>
              <a:chExt cx="1832" cy="408"/>
            </a:xfrm>
          </p:grpSpPr>
          <p:sp>
            <p:nvSpPr>
              <p:cNvPr id="107573"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574"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40688" name="Group 48"/>
          <p:cNvGrpSpPr/>
          <p:nvPr/>
        </p:nvGrpSpPr>
        <p:grpSpPr>
          <a:xfrm>
            <a:off x="2509838" y="2686050"/>
            <a:ext cx="1268412" cy="1308100"/>
            <a:chOff x="2789" y="1625"/>
            <a:chExt cx="907" cy="907"/>
          </a:xfrm>
        </p:grpSpPr>
        <p:sp>
          <p:nvSpPr>
            <p:cNvPr id="107561"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2"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3"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4"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5"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66" name="Group 54"/>
            <p:cNvGrpSpPr/>
            <p:nvPr/>
          </p:nvGrpSpPr>
          <p:grpSpPr>
            <a:xfrm>
              <a:off x="2899" y="1735"/>
              <a:ext cx="687" cy="688"/>
              <a:chOff x="4166" y="1706"/>
              <a:chExt cx="1252" cy="1252"/>
            </a:xfrm>
          </p:grpSpPr>
          <p:sp>
            <p:nvSpPr>
              <p:cNvPr id="107567"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8"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9"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0"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7535" name="Group 59"/>
          <p:cNvGrpSpPr/>
          <p:nvPr/>
        </p:nvGrpSpPr>
        <p:grpSpPr>
          <a:xfrm rot="3877067">
            <a:off x="908050" y="4310063"/>
            <a:ext cx="2273300" cy="858837"/>
            <a:chOff x="2290" y="2725"/>
            <a:chExt cx="1832" cy="713"/>
          </a:xfrm>
        </p:grpSpPr>
        <p:grpSp>
          <p:nvGrpSpPr>
            <p:cNvPr id="107555" name="Group 60"/>
            <p:cNvGrpSpPr/>
            <p:nvPr/>
          </p:nvGrpSpPr>
          <p:grpSpPr>
            <a:xfrm>
              <a:off x="2290" y="3030"/>
              <a:ext cx="1832" cy="408"/>
              <a:chOff x="2290" y="3030"/>
              <a:chExt cx="1832" cy="408"/>
            </a:xfrm>
          </p:grpSpPr>
          <p:sp>
            <p:nvSpPr>
              <p:cNvPr id="107559"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560"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56" name="Group 63"/>
            <p:cNvGrpSpPr/>
            <p:nvPr/>
          </p:nvGrpSpPr>
          <p:grpSpPr>
            <a:xfrm flipV="1">
              <a:off x="2290" y="2725"/>
              <a:ext cx="1406" cy="313"/>
              <a:chOff x="2290" y="3030"/>
              <a:chExt cx="1832" cy="408"/>
            </a:xfrm>
          </p:grpSpPr>
          <p:sp>
            <p:nvSpPr>
              <p:cNvPr id="107557"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558"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7536" name="Group 66"/>
          <p:cNvGrpSpPr/>
          <p:nvPr/>
        </p:nvGrpSpPr>
        <p:grpSpPr>
          <a:xfrm>
            <a:off x="755650" y="2708275"/>
            <a:ext cx="1268413" cy="1308100"/>
            <a:chOff x="2789" y="1625"/>
            <a:chExt cx="907" cy="907"/>
          </a:xfrm>
        </p:grpSpPr>
        <p:sp>
          <p:nvSpPr>
            <p:cNvPr id="107545"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6"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7"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8"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9"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50" name="Group 72"/>
            <p:cNvGrpSpPr/>
            <p:nvPr/>
          </p:nvGrpSpPr>
          <p:grpSpPr>
            <a:xfrm>
              <a:off x="2899" y="1735"/>
              <a:ext cx="687" cy="688"/>
              <a:chOff x="4166" y="1706"/>
              <a:chExt cx="1252" cy="1252"/>
            </a:xfrm>
          </p:grpSpPr>
          <p:sp>
            <p:nvSpPr>
              <p:cNvPr id="107551"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2"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3"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4"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07537"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40718"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07539"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07540"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40721"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2"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3"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4"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4072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40688"/>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407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18" grpId="0"/>
      <p:bldP spid="2407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Diagram</a:t>
            </a:r>
            <a:endParaRPr lang="en-US" altLang="zh-CN" sz="2000" dirty="0">
              <a:ea typeface="宋体" panose="02010600030101010101" pitchFamily="2" charset="-122"/>
            </a:endParaRPr>
          </a:p>
        </p:txBody>
      </p:sp>
      <p:sp>
        <p:nvSpPr>
          <p:cNvPr id="108547"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8548"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8549"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2694"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8551"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2696"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8553" name="Group 9"/>
          <p:cNvGrpSpPr/>
          <p:nvPr/>
        </p:nvGrpSpPr>
        <p:grpSpPr>
          <a:xfrm>
            <a:off x="3048000" y="1628775"/>
            <a:ext cx="2998788" cy="1601788"/>
            <a:chOff x="1997" y="1314"/>
            <a:chExt cx="1889" cy="1009"/>
          </a:xfrm>
        </p:grpSpPr>
        <p:grpSp>
          <p:nvGrpSpPr>
            <p:cNvPr id="108556" name="Group 10"/>
            <p:cNvGrpSpPr/>
            <p:nvPr/>
          </p:nvGrpSpPr>
          <p:grpSpPr>
            <a:xfrm>
              <a:off x="1997" y="1404"/>
              <a:ext cx="1889" cy="919"/>
              <a:chOff x="1973" y="1027"/>
              <a:chExt cx="1926" cy="937"/>
            </a:xfrm>
          </p:grpSpPr>
          <p:sp>
            <p:nvSpPr>
              <p:cNvPr id="242699"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0"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2701"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2"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3"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4"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8554" name="Text Box 17"/>
          <p:cNvSpPr txBox="1"/>
          <p:nvPr/>
        </p:nvSpPr>
        <p:spPr>
          <a:xfrm>
            <a:off x="1889125" y="1944688"/>
            <a:ext cx="522287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108555"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Diagram</a:t>
            </a:r>
            <a:endParaRPr lang="en-US" altLang="zh-CN" sz="2000" dirty="0">
              <a:ea typeface="宋体" panose="02010600030101010101" pitchFamily="2" charset="-122"/>
            </a:endParaRPr>
          </a:p>
        </p:txBody>
      </p:sp>
      <p:sp>
        <p:nvSpPr>
          <p:cNvPr id="109571"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9572"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243717"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3718"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9575"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3720"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9577" name="Group 9"/>
          <p:cNvGrpSpPr/>
          <p:nvPr/>
        </p:nvGrpSpPr>
        <p:grpSpPr>
          <a:xfrm>
            <a:off x="3048000" y="1628775"/>
            <a:ext cx="2998788" cy="1601788"/>
            <a:chOff x="1997" y="1314"/>
            <a:chExt cx="1889" cy="1009"/>
          </a:xfrm>
        </p:grpSpPr>
        <p:grpSp>
          <p:nvGrpSpPr>
            <p:cNvPr id="109581" name="Group 10"/>
            <p:cNvGrpSpPr/>
            <p:nvPr/>
          </p:nvGrpSpPr>
          <p:grpSpPr>
            <a:xfrm>
              <a:off x="1997" y="1404"/>
              <a:ext cx="1889" cy="919"/>
              <a:chOff x="1973" y="1027"/>
              <a:chExt cx="1926" cy="937"/>
            </a:xfrm>
          </p:grpSpPr>
          <p:sp>
            <p:nvSpPr>
              <p:cNvPr id="24372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3725"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6"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7"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8"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9578" name="Text Box 17"/>
          <p:cNvSpPr txBox="1"/>
          <p:nvPr/>
        </p:nvSpPr>
        <p:spPr>
          <a:xfrm>
            <a:off x="1889125" y="1944688"/>
            <a:ext cx="522287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109579"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
        <p:nvSpPr>
          <p:cNvPr id="243731" name="AutoShape 19"/>
          <p:cNvSpPr/>
          <p:nvPr/>
        </p:nvSpPr>
        <p:spPr>
          <a:xfrm>
            <a:off x="2339975" y="4652963"/>
            <a:ext cx="5976938" cy="1944687"/>
          </a:xfrm>
          <a:prstGeom prst="wedgeEllipseCallout">
            <a:avLst>
              <a:gd name="adj1" fmla="val -45111"/>
              <a:gd name="adj2" fmla="val -76042"/>
            </a:avLst>
          </a:prstGeom>
          <a:noFill/>
          <a:ln w="9525" cap="flat" cmpd="sng">
            <a:solidFill>
              <a:srgbClr val="0000FF"/>
            </a:solidFill>
            <a:prstDash val="solid"/>
            <a:miter/>
            <a:headEnd type="none" w="med" len="med"/>
            <a:tailEnd type="none" w="med" len="med"/>
          </a:ln>
          <a:effectLst>
            <a:prstShdw prst="shdw17" dist="17961" dir="2699999">
              <a:srgbClr val="000099"/>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buNone/>
            </a:pPr>
            <a:r>
              <a:rPr lang="zh-CN" altLang="en-US" sz="2000" dirty="0">
                <a:solidFill>
                  <a:srgbClr val="08122A"/>
                </a:solidFill>
                <a:ea typeface="宋体" panose="02010600030101010101" pitchFamily="2" charset="-122"/>
              </a:rPr>
              <a:t>通过建立有效的程序，对事故、事件、不符合进行调查、分析和报告，识别和消除此类情况发生的根本原因，防止其再次发生，并通过程序的实施，发现、分析和消除不符合的潜在原因。 </a:t>
            </a:r>
            <a:endParaRPr lang="zh-CN" altLang="en-US" sz="20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437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243731"/>
                                        </p:tgtEl>
                                        <p:attrNameLst>
                                          <p:attrName>style.visibility</p:attrName>
                                        </p:attrNameLst>
                                      </p:cBhvr>
                                      <p:to>
                                        <p:strVal val="visible"/>
                                      </p:to>
                                    </p:set>
                                    <p:anim calcmode="lin" valueType="num">
                                      <p:cBhvr additive="base">
                                        <p:cTn id="11" dur="500" fill="hold"/>
                                        <p:tgtEl>
                                          <p:spTgt spid="243731"/>
                                        </p:tgtEl>
                                        <p:attrNameLst>
                                          <p:attrName>ppt_x</p:attrName>
                                        </p:attrNameLst>
                                      </p:cBhvr>
                                      <p:tavLst>
                                        <p:tav tm="0">
                                          <p:val>
                                            <p:strVal val="1+#ppt_w/2"/>
                                          </p:val>
                                        </p:tav>
                                        <p:tav tm="100000">
                                          <p:val>
                                            <p:strVal val="#ppt_x"/>
                                          </p:val>
                                        </p:tav>
                                      </p:tavLst>
                                    </p:anim>
                                    <p:anim calcmode="lin" valueType="num">
                                      <p:cBhvr additive="base">
                                        <p:cTn id="12" dur="500" fill="hold"/>
                                        <p:tgtEl>
                                          <p:spTgt spid="2437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500"/>
                                        <p:tgtEl>
                                          <p:spTgt spid="243731"/>
                                        </p:tgtEl>
                                      </p:cBhvr>
                                    </p:animEffect>
                                    <p:set>
                                      <p:cBhvr>
                                        <p:cTn id="17" dur="1" fill="hold">
                                          <p:stCondLst>
                                            <p:cond delay="499"/>
                                          </p:stCondLst>
                                        </p:cTn>
                                        <p:tgtEl>
                                          <p:spTgt spid="243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31" grpId="0" animBg="1"/>
      <p:bldP spid="243731"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en-US" altLang="zh-CN" dirty="0">
              <a:ea typeface="宋体" panose="02010600030101010101" pitchFamily="2" charset="-122"/>
            </a:endParaRPr>
          </a:p>
        </p:txBody>
      </p:sp>
      <p:sp>
        <p:nvSpPr>
          <p:cNvPr id="244739"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10596"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10597"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4742"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10599"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4744"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10601" name="Group 9"/>
          <p:cNvGrpSpPr/>
          <p:nvPr/>
        </p:nvGrpSpPr>
        <p:grpSpPr>
          <a:xfrm>
            <a:off x="3048000" y="1628775"/>
            <a:ext cx="2998788" cy="1601788"/>
            <a:chOff x="1997" y="1314"/>
            <a:chExt cx="1889" cy="1009"/>
          </a:xfrm>
        </p:grpSpPr>
        <p:grpSp>
          <p:nvGrpSpPr>
            <p:cNvPr id="110604" name="Group 10"/>
            <p:cNvGrpSpPr/>
            <p:nvPr/>
          </p:nvGrpSpPr>
          <p:grpSpPr>
            <a:xfrm>
              <a:off x="1997" y="1404"/>
              <a:ext cx="1889" cy="919"/>
              <a:chOff x="1973" y="1027"/>
              <a:chExt cx="1926" cy="937"/>
            </a:xfrm>
          </p:grpSpPr>
          <p:sp>
            <p:nvSpPr>
              <p:cNvPr id="244747"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48"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4749"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0"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1"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2"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10602" name="Text Box 17"/>
          <p:cNvSpPr txBox="1"/>
          <p:nvPr/>
        </p:nvSpPr>
        <p:spPr>
          <a:xfrm>
            <a:off x="1760538" y="1944688"/>
            <a:ext cx="5481637"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244754"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44739"/>
                                        </p:tgtEl>
                                        <p:attrNameLst>
                                          <p:attrName>fillcolor</p:attrName>
                                        </p:attrNameLst>
                                      </p:cBhvr>
                                      <p:to>
                                        <a:schemeClr val="accent2"/>
                                      </p:to>
                                    </p:animClr>
                                    <p:set>
                                      <p:cBhvr>
                                        <p:cTn id="7" dur="2000" fill="hold"/>
                                        <p:tgtEl>
                                          <p:spTgt spid="244739"/>
                                        </p:tgtEl>
                                        <p:attrNameLst>
                                          <p:attrName>fill.type</p:attrName>
                                        </p:attrNameLst>
                                      </p:cBhvr>
                                      <p:to>
                                        <p:strVal val="solid"/>
                                      </p:to>
                                    </p:set>
                                    <p:set>
                                      <p:cBhvr>
                                        <p:cTn id="8" dur="2000" fill="hold"/>
                                        <p:tgtEl>
                                          <p:spTgt spid="2447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44754"/>
                                        </p:tgtEl>
                                        <p:attrNameLst>
                                          <p:attrName>fillcolor</p:attrName>
                                        </p:attrNameLst>
                                      </p:cBhvr>
                                      <p:to>
                                        <a:schemeClr val="accent2"/>
                                      </p:to>
                                    </p:animClr>
                                    <p:set>
                                      <p:cBhvr>
                                        <p:cTn id="11" dur="2000" fill="hold"/>
                                        <p:tgtEl>
                                          <p:spTgt spid="244754"/>
                                        </p:tgtEl>
                                        <p:attrNameLst>
                                          <p:attrName>fill.type</p:attrName>
                                        </p:attrNameLst>
                                      </p:cBhvr>
                                      <p:to>
                                        <p:strVal val="solid"/>
                                      </p:to>
                                    </p:set>
                                    <p:set>
                                      <p:cBhvr>
                                        <p:cTn id="12" dur="2000" fill="hold"/>
                                        <p:tgtEl>
                                          <p:spTgt spid="2447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245764" name="Group 43"/>
          <p:cNvGrpSpPr/>
          <p:nvPr/>
        </p:nvGrpSpPr>
        <p:grpSpPr>
          <a:xfrm>
            <a:off x="3635375" y="3352800"/>
            <a:ext cx="1728788" cy="1444625"/>
            <a:chOff x="2356" y="1919"/>
            <a:chExt cx="1192" cy="959"/>
          </a:xfrm>
        </p:grpSpPr>
        <p:grpSp>
          <p:nvGrpSpPr>
            <p:cNvPr id="111659" name="Group 44"/>
            <p:cNvGrpSpPr/>
            <p:nvPr/>
          </p:nvGrpSpPr>
          <p:grpSpPr>
            <a:xfrm>
              <a:off x="2356" y="1919"/>
              <a:ext cx="1192" cy="959"/>
              <a:chOff x="3174" y="2656"/>
              <a:chExt cx="1549" cy="1351"/>
            </a:xfrm>
          </p:grpSpPr>
          <p:sp>
            <p:nvSpPr>
              <p:cNvPr id="111661" name="AutoShape 45"/>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62" name="AutoShape 46"/>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63" name="AutoShape 47"/>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60" name="Text Box 48"/>
            <p:cNvSpPr txBox="1"/>
            <p:nvPr/>
          </p:nvSpPr>
          <p:spPr>
            <a:xfrm>
              <a:off x="2867" y="2178"/>
              <a:ext cx="127" cy="2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sp>
        <p:nvSpPr>
          <p:cNvPr id="111621" name="Rectangle 2"/>
          <p:cNvSpPr>
            <a:spLocks noGrp="1"/>
          </p:cNvSpPr>
          <p:nvPr>
            <p:ph type="title" idx="4294967295"/>
          </p:nvPr>
        </p:nvSpPr>
        <p:spPr>
          <a:xfrm>
            <a:off x="733425" y="731838"/>
            <a:ext cx="8159750" cy="563562"/>
          </a:xfrm>
          <a:ln/>
        </p:spPr>
        <p:txBody>
          <a:bodyPr vert="horz" wrap="square" lIns="91440" tIns="45720" rIns="91440" bIns="45720" anchor="ctr" anchorCtr="0"/>
          <a:p>
            <a:pPr eaLnBrk="1" hangingPunct="1"/>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zh-CN" altLang="en-US" dirty="0">
              <a:ea typeface="宋体" panose="02010600030101010101" pitchFamily="2" charset="-122"/>
            </a:endParaRPr>
          </a:p>
        </p:txBody>
      </p:sp>
      <p:sp>
        <p:nvSpPr>
          <p:cNvPr id="111622" name="Rectangle 3"/>
          <p:cNvSpPr>
            <a:spLocks noGrp="1"/>
          </p:cNvSpPr>
          <p:nvPr>
            <p:ph type="body" idx="4294967295"/>
          </p:nvPr>
        </p:nvSpPr>
        <p:spPr>
          <a:ln/>
        </p:spPr>
        <p:txBody>
          <a:bodyPr vert="horz" wrap="square" lIns="91440" tIns="45720" rIns="91440" bIns="45720" anchor="t" anchorCtr="0"/>
          <a:p>
            <a:pPr eaLnBrk="1" hangingPunct="1"/>
            <a:r>
              <a:rPr lang="zh-CN" altLang="en-US" b="1" dirty="0">
                <a:solidFill>
                  <a:srgbClr val="08122A"/>
                </a:solidFill>
                <a:ea typeface="宋体" panose="02010600030101010101" pitchFamily="2" charset="-122"/>
              </a:rPr>
              <a:t>实施要求</a:t>
            </a:r>
            <a:endParaRPr lang="zh-CN" altLang="zh-CN" b="1" dirty="0">
              <a:solidFill>
                <a:srgbClr val="08122A"/>
              </a:solidFill>
              <a:ea typeface="宋体" panose="02010600030101010101" pitchFamily="2" charset="-122"/>
            </a:endParaRPr>
          </a:p>
        </p:txBody>
      </p:sp>
      <p:grpSp>
        <p:nvGrpSpPr>
          <p:cNvPr id="245772" name="Group 5"/>
          <p:cNvGrpSpPr/>
          <p:nvPr/>
        </p:nvGrpSpPr>
        <p:grpSpPr>
          <a:xfrm>
            <a:off x="3671888" y="4851400"/>
            <a:ext cx="1747837" cy="1243013"/>
            <a:chOff x="2356" y="2881"/>
            <a:chExt cx="1192" cy="959"/>
          </a:xfrm>
        </p:grpSpPr>
        <p:grpSp>
          <p:nvGrpSpPr>
            <p:cNvPr id="111654" name="Group 6"/>
            <p:cNvGrpSpPr/>
            <p:nvPr/>
          </p:nvGrpSpPr>
          <p:grpSpPr>
            <a:xfrm>
              <a:off x="2356" y="2881"/>
              <a:ext cx="1192" cy="959"/>
              <a:chOff x="3174" y="2656"/>
              <a:chExt cx="1549" cy="1351"/>
            </a:xfrm>
          </p:grpSpPr>
          <p:sp>
            <p:nvSpPr>
              <p:cNvPr id="111656" name="AutoShape 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7" name="AutoShape 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8" name="AutoShape 9"/>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55" name="Text Box 10"/>
            <p:cNvSpPr txBox="1"/>
            <p:nvPr/>
          </p:nvSpPr>
          <p:spPr>
            <a:xfrm>
              <a:off x="2506" y="3052"/>
              <a:ext cx="890" cy="44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8122A"/>
                  </a:solidFill>
                  <a:latin typeface="Times New Roman" panose="02020603050405020304" pitchFamily="18" charset="0"/>
                  <a:ea typeface="宋体" panose="02010600030101010101" pitchFamily="2" charset="-122"/>
                </a:rPr>
                <a:t>4.</a:t>
              </a:r>
              <a:r>
                <a:rPr lang="zh-CN" altLang="en-US" b="1" dirty="0">
                  <a:solidFill>
                    <a:srgbClr val="08122A"/>
                  </a:solidFill>
                  <a:latin typeface="Times New Roman" panose="02020603050405020304" pitchFamily="18" charset="0"/>
                  <a:ea typeface="宋体" panose="02010600030101010101" pitchFamily="2" charset="-122"/>
                </a:rPr>
                <a:t>记录</a:t>
              </a:r>
              <a:endParaRPr lang="zh-CN" altLang="en-US" sz="2800" b="1" dirty="0">
                <a:solidFill>
                  <a:srgbClr val="08122A"/>
                </a:solidFill>
                <a:ea typeface="宋体" panose="02010600030101010101" pitchFamily="2" charset="-122"/>
              </a:endParaRPr>
            </a:p>
          </p:txBody>
        </p:sp>
      </p:grpSp>
      <p:grpSp>
        <p:nvGrpSpPr>
          <p:cNvPr id="245779" name="Group 13"/>
          <p:cNvGrpSpPr/>
          <p:nvPr/>
        </p:nvGrpSpPr>
        <p:grpSpPr>
          <a:xfrm>
            <a:off x="3632200" y="1989138"/>
            <a:ext cx="1801813" cy="1422400"/>
            <a:chOff x="2057" y="862"/>
            <a:chExt cx="1549" cy="1351"/>
          </a:xfrm>
        </p:grpSpPr>
        <p:sp>
          <p:nvSpPr>
            <p:cNvPr id="111651" name="AutoShape 1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2" name="AutoShape 1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3" name="AutoShape 1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45783" name="Text Box 17"/>
          <p:cNvSpPr txBox="1"/>
          <p:nvPr/>
        </p:nvSpPr>
        <p:spPr>
          <a:xfrm>
            <a:off x="3937000" y="2390775"/>
            <a:ext cx="11652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1.</a:t>
            </a:r>
            <a:r>
              <a:rPr lang="zh-CN" altLang="en-US" sz="2800" b="1" dirty="0">
                <a:solidFill>
                  <a:srgbClr val="08122A"/>
                </a:solidFill>
                <a:latin typeface="Times New Roman" panose="02020603050405020304" pitchFamily="18" charset="0"/>
                <a:ea typeface="宋体" panose="02010600030101010101" pitchFamily="2" charset="-122"/>
              </a:rPr>
              <a:t>程序</a:t>
            </a:r>
            <a:endParaRPr lang="zh-CN" altLang="en-US" sz="2800" b="1" dirty="0">
              <a:solidFill>
                <a:srgbClr val="08122A"/>
              </a:solidFill>
              <a:ea typeface="宋体" panose="02010600030101010101" pitchFamily="2" charset="-122"/>
            </a:endParaRPr>
          </a:p>
        </p:txBody>
      </p:sp>
      <p:grpSp>
        <p:nvGrpSpPr>
          <p:cNvPr id="8" name="Group 18"/>
          <p:cNvGrpSpPr/>
          <p:nvPr/>
        </p:nvGrpSpPr>
        <p:grpSpPr>
          <a:xfrm>
            <a:off x="2306638" y="2674938"/>
            <a:ext cx="1804987" cy="1423987"/>
            <a:chOff x="1488" y="1438"/>
            <a:chExt cx="1193" cy="959"/>
          </a:xfrm>
        </p:grpSpPr>
        <p:grpSp>
          <p:nvGrpSpPr>
            <p:cNvPr id="111646" name="Group 19"/>
            <p:cNvGrpSpPr/>
            <p:nvPr/>
          </p:nvGrpSpPr>
          <p:grpSpPr>
            <a:xfrm>
              <a:off x="1488" y="1438"/>
              <a:ext cx="1193" cy="959"/>
              <a:chOff x="1110" y="2656"/>
              <a:chExt cx="1549" cy="1351"/>
            </a:xfrm>
          </p:grpSpPr>
          <p:sp>
            <p:nvSpPr>
              <p:cNvPr id="111648" name="AutoShape 20"/>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9" name="AutoShape 21"/>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0" name="AutoShape 22"/>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47" name="Text Box 23"/>
            <p:cNvSpPr txBox="1"/>
            <p:nvPr/>
          </p:nvSpPr>
          <p:spPr>
            <a:xfrm>
              <a:off x="1542" y="1707"/>
              <a:ext cx="1082" cy="5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2400" b="1" dirty="0">
                  <a:solidFill>
                    <a:srgbClr val="08122A"/>
                  </a:solidFill>
                  <a:latin typeface="Times New Roman" panose="02020603050405020304" pitchFamily="18" charset="0"/>
                  <a:ea typeface="宋体" panose="02010600030101010101" pitchFamily="2" charset="-122"/>
                </a:rPr>
                <a:t>2.</a:t>
              </a:r>
              <a:r>
                <a:rPr lang="zh-CN" altLang="en-US" sz="2400" b="1" dirty="0">
                  <a:solidFill>
                    <a:srgbClr val="08122A"/>
                  </a:solidFill>
                  <a:latin typeface="Times New Roman" panose="02020603050405020304" pitchFamily="18" charset="0"/>
                  <a:ea typeface="宋体" panose="02010600030101010101" pitchFamily="2" charset="-122"/>
                </a:rPr>
                <a:t>事故报告</a:t>
              </a:r>
              <a:endParaRPr lang="zh-CN" altLang="en-US" sz="2400" b="1" dirty="0">
                <a:solidFill>
                  <a:srgbClr val="08122A"/>
                </a:solidFill>
                <a:latin typeface="Times New Roman" panose="02020603050405020304" pitchFamily="18" charset="0"/>
                <a:ea typeface="宋体" panose="02010600030101010101" pitchFamily="2" charset="-122"/>
              </a:endParaRPr>
            </a:p>
            <a:p>
              <a:pPr marL="0" lvl="0" indent="0" algn="ctr">
                <a:lnSpc>
                  <a:spcPct val="90000"/>
                </a:lnSpc>
                <a:spcBef>
                  <a:spcPct val="0"/>
                </a:spcBef>
                <a:buClr>
                  <a:srgbClr val="CCFF33"/>
                </a:buClr>
                <a:buNone/>
              </a:pPr>
              <a:r>
                <a:rPr lang="zh-CN" altLang="en-US" sz="2400" b="1" dirty="0">
                  <a:solidFill>
                    <a:srgbClr val="08122A"/>
                  </a:solidFill>
                  <a:latin typeface="Times New Roman" panose="02020603050405020304" pitchFamily="18" charset="0"/>
                  <a:ea typeface="宋体" panose="02010600030101010101" pitchFamily="2" charset="-122"/>
                </a:rPr>
                <a:t>程序</a:t>
              </a:r>
              <a:endParaRPr lang="zh-CN" altLang="en-US" sz="2400" b="1" dirty="0">
                <a:solidFill>
                  <a:srgbClr val="08122A"/>
                </a:solidFill>
                <a:ea typeface="宋体" panose="02010600030101010101" pitchFamily="2" charset="-122"/>
              </a:endParaRPr>
            </a:p>
          </p:txBody>
        </p:sp>
      </p:grpSp>
      <p:grpSp>
        <p:nvGrpSpPr>
          <p:cNvPr id="245790" name="Group 24"/>
          <p:cNvGrpSpPr/>
          <p:nvPr/>
        </p:nvGrpSpPr>
        <p:grpSpPr>
          <a:xfrm>
            <a:off x="4929188" y="2663825"/>
            <a:ext cx="1803400" cy="1422400"/>
            <a:chOff x="3223" y="1438"/>
            <a:chExt cx="1193" cy="959"/>
          </a:xfrm>
        </p:grpSpPr>
        <p:grpSp>
          <p:nvGrpSpPr>
            <p:cNvPr id="111641" name="Group 25"/>
            <p:cNvGrpSpPr/>
            <p:nvPr/>
          </p:nvGrpSpPr>
          <p:grpSpPr>
            <a:xfrm>
              <a:off x="3223" y="1438"/>
              <a:ext cx="1193" cy="959"/>
              <a:chOff x="2057" y="862"/>
              <a:chExt cx="1549" cy="1351"/>
            </a:xfrm>
          </p:grpSpPr>
          <p:sp>
            <p:nvSpPr>
              <p:cNvPr id="111643" name="AutoShape 26"/>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4" name="AutoShape 27"/>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5" name="AutoShape 28"/>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42" name="Text Box 29"/>
            <p:cNvSpPr txBox="1"/>
            <p:nvPr/>
          </p:nvSpPr>
          <p:spPr>
            <a:xfrm>
              <a:off x="3437" y="1723"/>
              <a:ext cx="771" cy="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6.</a:t>
              </a:r>
              <a:r>
                <a:rPr lang="zh-CN" altLang="en-US" sz="2800" b="1" dirty="0">
                  <a:solidFill>
                    <a:srgbClr val="08122A"/>
                  </a:solidFill>
                  <a:latin typeface="Times New Roman" panose="02020603050405020304" pitchFamily="18" charset="0"/>
                  <a:ea typeface="宋体" panose="02010600030101010101" pitchFamily="2" charset="-122"/>
                </a:rPr>
                <a:t>分析</a:t>
              </a:r>
              <a:endParaRPr lang="en-US" altLang="zh-CN" sz="2800" b="1" dirty="0">
                <a:solidFill>
                  <a:srgbClr val="08122A"/>
                </a:solidFill>
                <a:ea typeface="宋体" panose="02010600030101010101" pitchFamily="2" charset="-122"/>
              </a:endParaRPr>
            </a:p>
          </p:txBody>
        </p:sp>
      </p:grpSp>
      <p:grpSp>
        <p:nvGrpSpPr>
          <p:cNvPr id="245796" name="Group 30"/>
          <p:cNvGrpSpPr/>
          <p:nvPr/>
        </p:nvGrpSpPr>
        <p:grpSpPr>
          <a:xfrm>
            <a:off x="4927600" y="4103688"/>
            <a:ext cx="1804988" cy="1422400"/>
            <a:chOff x="3223" y="2400"/>
            <a:chExt cx="1193" cy="959"/>
          </a:xfrm>
        </p:grpSpPr>
        <p:grpSp>
          <p:nvGrpSpPr>
            <p:cNvPr id="111636" name="Group 31"/>
            <p:cNvGrpSpPr/>
            <p:nvPr/>
          </p:nvGrpSpPr>
          <p:grpSpPr>
            <a:xfrm>
              <a:off x="3223" y="2400"/>
              <a:ext cx="1193" cy="959"/>
              <a:chOff x="3174" y="2656"/>
              <a:chExt cx="1549" cy="1351"/>
            </a:xfrm>
          </p:grpSpPr>
          <p:sp>
            <p:nvSpPr>
              <p:cNvPr id="111638" name="AutoShape 3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9" name="AutoShape 3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0" name="AutoShape 34"/>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37" name="Text Box 35"/>
            <p:cNvSpPr txBox="1"/>
            <p:nvPr/>
          </p:nvSpPr>
          <p:spPr>
            <a:xfrm>
              <a:off x="3296" y="2721"/>
              <a:ext cx="1082" cy="30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latin typeface="Times New Roman" panose="02020603050405020304" pitchFamily="18" charset="0"/>
                  <a:ea typeface="宋体" panose="02010600030101010101" pitchFamily="2" charset="-122"/>
                </a:rPr>
                <a:t>7.</a:t>
              </a:r>
              <a:r>
                <a:rPr lang="zh-CN" altLang="en-US" sz="2400" b="1" dirty="0">
                  <a:solidFill>
                    <a:srgbClr val="08122A"/>
                  </a:solidFill>
                  <a:latin typeface="Times New Roman" panose="02020603050405020304" pitchFamily="18" charset="0"/>
                  <a:ea typeface="宋体" panose="02010600030101010101" pitchFamily="2" charset="-122"/>
                </a:rPr>
                <a:t>记录保存</a:t>
              </a:r>
              <a:endParaRPr lang="zh-CN" altLang="en-US" sz="2400" b="1" dirty="0">
                <a:solidFill>
                  <a:srgbClr val="08122A"/>
                </a:solidFill>
                <a:latin typeface="Times New Roman" panose="02020603050405020304" pitchFamily="18" charset="0"/>
                <a:ea typeface="宋体" panose="02010600030101010101" pitchFamily="2" charset="-122"/>
              </a:endParaRPr>
            </a:p>
          </p:txBody>
        </p:sp>
      </p:grpSp>
      <p:grpSp>
        <p:nvGrpSpPr>
          <p:cNvPr id="245802" name="Group 36"/>
          <p:cNvGrpSpPr/>
          <p:nvPr/>
        </p:nvGrpSpPr>
        <p:grpSpPr>
          <a:xfrm>
            <a:off x="2274888" y="4103688"/>
            <a:ext cx="1801812" cy="1422400"/>
            <a:chOff x="1488" y="2400"/>
            <a:chExt cx="1193" cy="959"/>
          </a:xfrm>
        </p:grpSpPr>
        <p:grpSp>
          <p:nvGrpSpPr>
            <p:cNvPr id="111631" name="Group 37"/>
            <p:cNvGrpSpPr/>
            <p:nvPr/>
          </p:nvGrpSpPr>
          <p:grpSpPr>
            <a:xfrm>
              <a:off x="1488" y="2400"/>
              <a:ext cx="1193" cy="959"/>
              <a:chOff x="3174" y="2656"/>
              <a:chExt cx="1549" cy="1351"/>
            </a:xfrm>
          </p:grpSpPr>
          <p:sp>
            <p:nvSpPr>
              <p:cNvPr id="111633" name="AutoShape 3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4" name="AutoShape 3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5" name="AutoShape 40"/>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32" name="Text Box 41"/>
            <p:cNvSpPr txBox="1"/>
            <p:nvPr/>
          </p:nvSpPr>
          <p:spPr>
            <a:xfrm>
              <a:off x="1574" y="2663"/>
              <a:ext cx="1025" cy="26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chemeClr val="bg1"/>
                  </a:solidFill>
                  <a:latin typeface="Times New Roman" panose="02020603050405020304" pitchFamily="18" charset="0"/>
                  <a:ea typeface="宋体" panose="02010600030101010101" pitchFamily="2" charset="-122"/>
                </a:rPr>
                <a:t>3.</a:t>
              </a:r>
              <a:r>
                <a:rPr lang="zh-CN" altLang="en-US" sz="2000" b="1" dirty="0">
                  <a:solidFill>
                    <a:schemeClr val="bg1"/>
                  </a:solidFill>
                  <a:latin typeface="Times New Roman" panose="02020603050405020304" pitchFamily="18" charset="0"/>
                  <a:ea typeface="宋体" panose="02010600030101010101" pitchFamily="2" charset="-122"/>
                </a:rPr>
                <a:t>采取措施</a:t>
              </a:r>
              <a:endParaRPr lang="zh-CN" altLang="en-US" sz="2000" b="1" dirty="0">
                <a:solidFill>
                  <a:schemeClr val="bg1"/>
                </a:solidFill>
                <a:ea typeface="宋体" panose="02010600030101010101" pitchFamily="2" charset="-122"/>
              </a:endParaRPr>
            </a:p>
          </p:txBody>
        </p:sp>
      </p:grpSp>
      <p:sp>
        <p:nvSpPr>
          <p:cNvPr id="245808" name="Rectangle 42"/>
          <p:cNvSpPr/>
          <p:nvPr/>
        </p:nvSpPr>
        <p:spPr>
          <a:xfrm>
            <a:off x="3632200" y="3787775"/>
            <a:ext cx="1574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5.</a:t>
            </a:r>
            <a:r>
              <a:rPr lang="zh-CN" altLang="en-US" sz="2800" b="1" dirty="0">
                <a:solidFill>
                  <a:srgbClr val="08122A"/>
                </a:solidFill>
                <a:latin typeface="Times New Roman" panose="02020603050405020304" pitchFamily="18" charset="0"/>
                <a:ea typeface="宋体" panose="02010600030101010101" pitchFamily="2" charset="-122"/>
              </a:rPr>
              <a:t>调查</a:t>
            </a:r>
            <a:endParaRPr lang="zh-CN" altLang="en-US" sz="28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3"/>
                                        </p:tgtEl>
                                        <p:attrNameLst>
                                          <p:attrName>style.visibility</p:attrName>
                                        </p:attrNameLst>
                                      </p:cBhvr>
                                      <p:to>
                                        <p:strVal val="visible"/>
                                      </p:to>
                                    </p:set>
                                    <p:animEffect transition="in" filter="blinds(horizontal)">
                                      <p:cBhvr>
                                        <p:cTn id="7" dur="500"/>
                                        <p:tgtEl>
                                          <p:spTgt spid="245783"/>
                                        </p:tgtEl>
                                      </p:cBhvr>
                                    </p:animEffect>
                                  </p:childTnLst>
                                </p:cTn>
                              </p:par>
                              <p:par>
                                <p:cTn id="8" presetID="3" presetClass="entr" presetSubtype="10" fill="hold" nodeType="withEffect">
                                  <p:stCondLst>
                                    <p:cond delay="0"/>
                                  </p:stCondLst>
                                  <p:childTnLst>
                                    <p:set>
                                      <p:cBhvr>
                                        <p:cTn id="9" dur="1" fill="hold">
                                          <p:stCondLst>
                                            <p:cond delay="0"/>
                                          </p:stCondLst>
                                        </p:cTn>
                                        <p:tgtEl>
                                          <p:spTgt spid="245779"/>
                                        </p:tgtEl>
                                        <p:attrNameLst>
                                          <p:attrName>style.visibility</p:attrName>
                                        </p:attrNameLst>
                                      </p:cBhvr>
                                      <p:to>
                                        <p:strVal val="visible"/>
                                      </p:to>
                                    </p:set>
                                    <p:animEffect transition="in" filter="blinds(horizontal)">
                                      <p:cBhvr>
                                        <p:cTn id="10" dur="500"/>
                                        <p:tgtEl>
                                          <p:spTgt spid="24577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245802"/>
                                        </p:tgtEl>
                                        <p:attrNameLst>
                                          <p:attrName>style.visibility</p:attrName>
                                        </p:attrNameLst>
                                      </p:cBhvr>
                                      <p:to>
                                        <p:strVal val="visible"/>
                                      </p:to>
                                    </p:set>
                                    <p:anim calcmode="lin" valueType="num">
                                      <p:cBhvr>
                                        <p:cTn id="20" dur="500" decel="50000" fill="hold">
                                          <p:stCondLst>
                                            <p:cond delay="0"/>
                                          </p:stCondLst>
                                        </p:cTn>
                                        <p:tgtEl>
                                          <p:spTgt spid="245802"/>
                                        </p:tgtEl>
                                        <p:attrNameLst>
                                          <p:attrName>style.rotation</p:attrName>
                                        </p:attrNameLst>
                                      </p:cBhvr>
                                      <p:tavLst>
                                        <p:tav tm="0">
                                          <p:val>
                                            <p:fltVal val="-90.000000"/>
                                          </p:val>
                                        </p:tav>
                                        <p:tav tm="100000">
                                          <p:val>
                                            <p:fltVal val="0.000000"/>
                                          </p:val>
                                        </p:tav>
                                      </p:tavLst>
                                    </p:anim>
                                    <p:anim calcmode="lin" valueType="num">
                                      <p:cBhvr>
                                        <p:cTn id="21" dur="500" decel="50000" fill="hold">
                                          <p:stCondLst>
                                            <p:cond delay="0"/>
                                          </p:stCondLst>
                                        </p:cTn>
                                        <p:tgtEl>
                                          <p:spTgt spid="24580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45802"/>
                                        </p:tgtEl>
                                        <p:attrNameLst>
                                          <p:attrName>ppt_w</p:attrName>
                                        </p:attrNameLst>
                                      </p:cBhvr>
                                      <p:tavLst>
                                        <p:tav tm="0">
                                          <p:val>
                                            <p:strVal val="#ppt_w*.05"/>
                                          </p:val>
                                        </p:tav>
                                        <p:tav tm="100000">
                                          <p:val>
                                            <p:strVal val="#ppt_w"/>
                                          </p:val>
                                        </p:tav>
                                      </p:tavLst>
                                    </p:anim>
                                    <p:anim calcmode="lin" valueType="num">
                                      <p:cBhvr>
                                        <p:cTn id="23" dur="1000" fill="hold"/>
                                        <p:tgtEl>
                                          <p:spTgt spid="24580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4580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4580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4580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4580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772"/>
                                        </p:tgtEl>
                                        <p:attrNameLst>
                                          <p:attrName>style.visibility</p:attrName>
                                        </p:attrNameLst>
                                      </p:cBhvr>
                                      <p:to>
                                        <p:strVal val="visible"/>
                                      </p:to>
                                    </p:set>
                                    <p:animEffect transition="in" filter="wedge">
                                      <p:cBhvr>
                                        <p:cTn id="32" dur="1000"/>
                                        <p:tgtEl>
                                          <p:spTgt spid="24577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45808"/>
                                        </p:tgtEl>
                                        <p:attrNameLst>
                                          <p:attrName>style.visibility</p:attrName>
                                        </p:attrNameLst>
                                      </p:cBhvr>
                                      <p:to>
                                        <p:strVal val="visible"/>
                                      </p:to>
                                    </p:set>
                                    <p:animEffect transition="in" filter="circle(out)">
                                      <p:cBhvr>
                                        <p:cTn id="37" dur="1000"/>
                                        <p:tgtEl>
                                          <p:spTgt spid="245808"/>
                                        </p:tgtEl>
                                      </p:cBhvr>
                                    </p:animEffect>
                                  </p:childTnLst>
                                </p:cTn>
                              </p:par>
                              <p:par>
                                <p:cTn id="38" presetID="6" presetClass="entr" presetSubtype="32" fill="hold" nodeType="withEffect">
                                  <p:stCondLst>
                                    <p:cond delay="0"/>
                                  </p:stCondLst>
                                  <p:childTnLst>
                                    <p:set>
                                      <p:cBhvr>
                                        <p:cTn id="39" dur="1" fill="hold">
                                          <p:stCondLst>
                                            <p:cond delay="0"/>
                                          </p:stCondLst>
                                        </p:cTn>
                                        <p:tgtEl>
                                          <p:spTgt spid="245764"/>
                                        </p:tgtEl>
                                        <p:attrNameLst>
                                          <p:attrName>style.visibility</p:attrName>
                                        </p:attrNameLst>
                                      </p:cBhvr>
                                      <p:to>
                                        <p:strVal val="visible"/>
                                      </p:to>
                                    </p:set>
                                    <p:animEffect transition="in" filter="circle(out)">
                                      <p:cBhvr>
                                        <p:cTn id="40" dur="1000"/>
                                        <p:tgtEl>
                                          <p:spTgt spid="245764"/>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32" fill="hold" nodeType="clickEffect">
                                  <p:stCondLst>
                                    <p:cond delay="0"/>
                                  </p:stCondLst>
                                  <p:childTnLst>
                                    <p:set>
                                      <p:cBhvr>
                                        <p:cTn id="44" dur="1" fill="hold">
                                          <p:stCondLst>
                                            <p:cond delay="0"/>
                                          </p:stCondLst>
                                        </p:cTn>
                                        <p:tgtEl>
                                          <p:spTgt spid="245790"/>
                                        </p:tgtEl>
                                        <p:attrNameLst>
                                          <p:attrName>style.visibility</p:attrName>
                                        </p:attrNameLst>
                                      </p:cBhvr>
                                      <p:to>
                                        <p:strVal val="visible"/>
                                      </p:to>
                                    </p:set>
                                    <p:animEffect transition="in" filter="plus(out)">
                                      <p:cBhvr>
                                        <p:cTn id="45" dur="1000"/>
                                        <p:tgtEl>
                                          <p:spTgt spid="245790"/>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ntr" presetSubtype="10" fill="hold" nodeType="clickEffect">
                                  <p:stCondLst>
                                    <p:cond delay="0"/>
                                  </p:stCondLst>
                                  <p:childTnLst>
                                    <p:set>
                                      <p:cBhvr>
                                        <p:cTn id="49" dur="1" fill="hold">
                                          <p:stCondLst>
                                            <p:cond delay="0"/>
                                          </p:stCondLst>
                                        </p:cTn>
                                        <p:tgtEl>
                                          <p:spTgt spid="245796"/>
                                        </p:tgtEl>
                                        <p:attrNameLst>
                                          <p:attrName>style.visibility</p:attrName>
                                        </p:attrNameLst>
                                      </p:cBhvr>
                                      <p:to>
                                        <p:strVal val="visible"/>
                                      </p:to>
                                    </p:set>
                                    <p:anim calcmode="lin" valueType="num">
                                      <p:cBhvr>
                                        <p:cTn id="50" dur="1000" fill="hold"/>
                                        <p:tgtEl>
                                          <p:spTgt spid="245796"/>
                                        </p:tgtEl>
                                        <p:attrNameLst>
                                          <p:attrName>ppt_w</p:attrName>
                                        </p:attrNameLst>
                                      </p:cBhvr>
                                      <p:tavLst>
                                        <p:tav tm="0" fmla="#ppt_w*sin(2.5*pi*$)">
                                          <p:val>
                                            <p:fltVal val="0.000000"/>
                                          </p:val>
                                        </p:tav>
                                        <p:tav tm="100000">
                                          <p:val>
                                            <p:fltVal val="1.000000"/>
                                          </p:val>
                                        </p:tav>
                                      </p:tavLst>
                                    </p:anim>
                                    <p:anim calcmode="lin" valueType="num">
                                      <p:cBhvr>
                                        <p:cTn id="51" dur="1000" fill="hold"/>
                                        <p:tgtEl>
                                          <p:spTgt spid="2457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3" grpId="0"/>
      <p:bldP spid="24580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246788" name="Group 43"/>
          <p:cNvGrpSpPr/>
          <p:nvPr/>
        </p:nvGrpSpPr>
        <p:grpSpPr>
          <a:xfrm>
            <a:off x="3635375" y="3424238"/>
            <a:ext cx="1728788" cy="1444625"/>
            <a:chOff x="2356" y="1919"/>
            <a:chExt cx="1192" cy="959"/>
          </a:xfrm>
        </p:grpSpPr>
        <p:grpSp>
          <p:nvGrpSpPr>
            <p:cNvPr id="112683" name="Group 44"/>
            <p:cNvGrpSpPr/>
            <p:nvPr/>
          </p:nvGrpSpPr>
          <p:grpSpPr>
            <a:xfrm>
              <a:off x="2356" y="1919"/>
              <a:ext cx="1192" cy="959"/>
              <a:chOff x="3174" y="2656"/>
              <a:chExt cx="1549" cy="1351"/>
            </a:xfrm>
          </p:grpSpPr>
          <p:sp>
            <p:nvSpPr>
              <p:cNvPr id="112685" name="AutoShape 45"/>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6" name="AutoShape 46"/>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7" name="AutoShape 47"/>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84" name="Text Box 48"/>
            <p:cNvSpPr txBox="1"/>
            <p:nvPr/>
          </p:nvSpPr>
          <p:spPr>
            <a:xfrm>
              <a:off x="2867" y="2178"/>
              <a:ext cx="127" cy="2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sp>
        <p:nvSpPr>
          <p:cNvPr id="112645" name="Rectangle 2"/>
          <p:cNvSpPr>
            <a:spLocks noGrp="1"/>
          </p:cNvSpPr>
          <p:nvPr>
            <p:ph type="title" idx="4294967295"/>
          </p:nvPr>
        </p:nvSpPr>
        <p:spPr>
          <a:xfrm>
            <a:off x="733425" y="731838"/>
            <a:ext cx="8159750" cy="563562"/>
          </a:xfrm>
          <a:ln/>
        </p:spPr>
        <p:txBody>
          <a:bodyPr vert="horz" wrap="square" lIns="91440" tIns="45720" rIns="91440" bIns="45720" anchor="ctr" anchorCtr="0"/>
          <a:p>
            <a:pPr eaLnBrk="1" hangingPunct="1"/>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zh-CN" altLang="en-US" dirty="0">
              <a:ea typeface="宋体" panose="02010600030101010101" pitchFamily="2" charset="-122"/>
            </a:endParaRPr>
          </a:p>
        </p:txBody>
      </p:sp>
      <p:sp>
        <p:nvSpPr>
          <p:cNvPr id="112646" name="Rectangle 3"/>
          <p:cNvSpPr>
            <a:spLocks noGrp="1"/>
          </p:cNvSpPr>
          <p:nvPr>
            <p:ph type="body" idx="4294967295"/>
          </p:nvPr>
        </p:nvSpPr>
        <p:spPr>
          <a:ln/>
        </p:spPr>
        <p:txBody>
          <a:bodyPr vert="horz" wrap="square" lIns="91440" tIns="45720" rIns="91440" bIns="45720" anchor="t" anchorCtr="0"/>
          <a:p>
            <a:pPr eaLnBrk="1" hangingPunct="1"/>
            <a:r>
              <a:rPr lang="zh-CN" altLang="en-US" b="1" dirty="0">
                <a:solidFill>
                  <a:srgbClr val="08122A"/>
                </a:solidFill>
                <a:ea typeface="宋体" panose="02010600030101010101" pitchFamily="2" charset="-122"/>
              </a:rPr>
              <a:t>实施要求</a:t>
            </a:r>
            <a:endParaRPr lang="zh-CN" altLang="zh-CN" b="1" dirty="0">
              <a:solidFill>
                <a:srgbClr val="08122A"/>
              </a:solidFill>
              <a:ea typeface="宋体" panose="02010600030101010101" pitchFamily="2" charset="-122"/>
            </a:endParaRPr>
          </a:p>
        </p:txBody>
      </p:sp>
      <p:grpSp>
        <p:nvGrpSpPr>
          <p:cNvPr id="112647" name="Group 5"/>
          <p:cNvGrpSpPr/>
          <p:nvPr/>
        </p:nvGrpSpPr>
        <p:grpSpPr>
          <a:xfrm>
            <a:off x="3671888" y="4851400"/>
            <a:ext cx="1747837" cy="1243013"/>
            <a:chOff x="2356" y="2881"/>
            <a:chExt cx="1192" cy="959"/>
          </a:xfrm>
        </p:grpSpPr>
        <p:grpSp>
          <p:nvGrpSpPr>
            <p:cNvPr id="112678" name="Group 6"/>
            <p:cNvGrpSpPr/>
            <p:nvPr/>
          </p:nvGrpSpPr>
          <p:grpSpPr>
            <a:xfrm>
              <a:off x="2356" y="2881"/>
              <a:ext cx="1192" cy="959"/>
              <a:chOff x="3174" y="2656"/>
              <a:chExt cx="1549" cy="1351"/>
            </a:xfrm>
          </p:grpSpPr>
          <p:sp>
            <p:nvSpPr>
              <p:cNvPr id="112680" name="AutoShape 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1" name="AutoShape 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2" name="AutoShape 9"/>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79" name="Text Box 10"/>
            <p:cNvSpPr txBox="1"/>
            <p:nvPr/>
          </p:nvSpPr>
          <p:spPr>
            <a:xfrm>
              <a:off x="2506" y="3052"/>
              <a:ext cx="890" cy="44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8122A"/>
                  </a:solidFill>
                  <a:latin typeface="Times New Roman" panose="02020603050405020304" pitchFamily="18" charset="0"/>
                  <a:ea typeface="宋体" panose="02010600030101010101" pitchFamily="2" charset="-122"/>
                </a:rPr>
                <a:t>4.</a:t>
              </a:r>
              <a:r>
                <a:rPr lang="zh-CN" altLang="en-US" b="1" dirty="0">
                  <a:solidFill>
                    <a:srgbClr val="08122A"/>
                  </a:solidFill>
                  <a:latin typeface="Times New Roman" panose="02020603050405020304" pitchFamily="18" charset="0"/>
                  <a:ea typeface="宋体" panose="02010600030101010101" pitchFamily="2" charset="-122"/>
                </a:rPr>
                <a:t>记录</a:t>
              </a:r>
              <a:endParaRPr lang="zh-CN" altLang="en-US" sz="2800" b="1" dirty="0">
                <a:solidFill>
                  <a:srgbClr val="08122A"/>
                </a:solidFill>
                <a:ea typeface="宋体" panose="02010600030101010101" pitchFamily="2" charset="-122"/>
              </a:endParaRPr>
            </a:p>
          </p:txBody>
        </p:sp>
      </p:grpSp>
      <p:grpSp>
        <p:nvGrpSpPr>
          <p:cNvPr id="112648" name="Group 13"/>
          <p:cNvGrpSpPr/>
          <p:nvPr/>
        </p:nvGrpSpPr>
        <p:grpSpPr>
          <a:xfrm>
            <a:off x="3632200" y="1989138"/>
            <a:ext cx="1801813" cy="1422400"/>
            <a:chOff x="2057" y="862"/>
            <a:chExt cx="1549" cy="1351"/>
          </a:xfrm>
        </p:grpSpPr>
        <p:sp>
          <p:nvSpPr>
            <p:cNvPr id="112675" name="AutoShape 1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6" name="AutoShape 1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7" name="AutoShape 1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49" name="Text Box 17"/>
          <p:cNvSpPr txBox="1"/>
          <p:nvPr/>
        </p:nvSpPr>
        <p:spPr>
          <a:xfrm>
            <a:off x="3937000" y="2390775"/>
            <a:ext cx="11652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1.</a:t>
            </a:r>
            <a:r>
              <a:rPr lang="zh-CN" altLang="en-US" sz="2800" b="1" dirty="0">
                <a:solidFill>
                  <a:srgbClr val="08122A"/>
                </a:solidFill>
                <a:latin typeface="Times New Roman" panose="02020603050405020304" pitchFamily="18" charset="0"/>
                <a:ea typeface="宋体" panose="02010600030101010101" pitchFamily="2" charset="-122"/>
              </a:rPr>
              <a:t>程序</a:t>
            </a:r>
            <a:endParaRPr lang="zh-CN" altLang="en-US" sz="2800" b="1" dirty="0">
              <a:solidFill>
                <a:srgbClr val="08122A"/>
              </a:solidFill>
              <a:ea typeface="宋体" panose="02010600030101010101" pitchFamily="2" charset="-122"/>
            </a:endParaRPr>
          </a:p>
        </p:txBody>
      </p:sp>
      <p:grpSp>
        <p:nvGrpSpPr>
          <p:cNvPr id="8" name="Group 18"/>
          <p:cNvGrpSpPr/>
          <p:nvPr/>
        </p:nvGrpSpPr>
        <p:grpSpPr>
          <a:xfrm>
            <a:off x="2306638" y="2674938"/>
            <a:ext cx="1804987" cy="1423987"/>
            <a:chOff x="1488" y="1438"/>
            <a:chExt cx="1193" cy="959"/>
          </a:xfrm>
        </p:grpSpPr>
        <p:grpSp>
          <p:nvGrpSpPr>
            <p:cNvPr id="112670" name="Group 19"/>
            <p:cNvGrpSpPr/>
            <p:nvPr/>
          </p:nvGrpSpPr>
          <p:grpSpPr>
            <a:xfrm>
              <a:off x="1488" y="1438"/>
              <a:ext cx="1193" cy="959"/>
              <a:chOff x="1110" y="2656"/>
              <a:chExt cx="1549" cy="1351"/>
            </a:xfrm>
          </p:grpSpPr>
          <p:sp>
            <p:nvSpPr>
              <p:cNvPr id="112672" name="AutoShape 20"/>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3" name="AutoShape 21"/>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4" name="AutoShape 22"/>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71" name="Text Box 23"/>
            <p:cNvSpPr txBox="1"/>
            <p:nvPr/>
          </p:nvSpPr>
          <p:spPr>
            <a:xfrm>
              <a:off x="1542" y="1707"/>
              <a:ext cx="1082" cy="5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2400" b="1" dirty="0">
                  <a:solidFill>
                    <a:srgbClr val="08122A"/>
                  </a:solidFill>
                  <a:latin typeface="Times New Roman" panose="02020603050405020304" pitchFamily="18" charset="0"/>
                  <a:ea typeface="宋体" panose="02010600030101010101" pitchFamily="2" charset="-122"/>
                </a:rPr>
                <a:t>2.</a:t>
              </a:r>
              <a:r>
                <a:rPr lang="zh-CN" altLang="en-US" sz="2400" b="1" dirty="0">
                  <a:solidFill>
                    <a:srgbClr val="08122A"/>
                  </a:solidFill>
                  <a:latin typeface="Times New Roman" panose="02020603050405020304" pitchFamily="18" charset="0"/>
                  <a:ea typeface="宋体" panose="02010600030101010101" pitchFamily="2" charset="-122"/>
                </a:rPr>
                <a:t>事故报告</a:t>
              </a:r>
              <a:endParaRPr lang="zh-CN" altLang="en-US" sz="2400" b="1" dirty="0">
                <a:solidFill>
                  <a:srgbClr val="08122A"/>
                </a:solidFill>
                <a:latin typeface="Times New Roman" panose="02020603050405020304" pitchFamily="18" charset="0"/>
                <a:ea typeface="宋体" panose="02010600030101010101" pitchFamily="2" charset="-122"/>
              </a:endParaRPr>
            </a:p>
            <a:p>
              <a:pPr marL="0" lvl="0" indent="0" algn="ctr">
                <a:lnSpc>
                  <a:spcPct val="90000"/>
                </a:lnSpc>
                <a:spcBef>
                  <a:spcPct val="0"/>
                </a:spcBef>
                <a:buClr>
                  <a:srgbClr val="CCFF33"/>
                </a:buClr>
                <a:buNone/>
              </a:pPr>
              <a:r>
                <a:rPr lang="zh-CN" altLang="en-US" sz="2400" b="1" dirty="0">
                  <a:solidFill>
                    <a:srgbClr val="08122A"/>
                  </a:solidFill>
                  <a:latin typeface="Times New Roman" panose="02020603050405020304" pitchFamily="18" charset="0"/>
                  <a:ea typeface="宋体" panose="02010600030101010101" pitchFamily="2" charset="-122"/>
                </a:rPr>
                <a:t>程序</a:t>
              </a:r>
              <a:endParaRPr lang="zh-CN" altLang="en-US" sz="2400" b="1" dirty="0">
                <a:solidFill>
                  <a:srgbClr val="08122A"/>
                </a:solidFill>
                <a:ea typeface="宋体" panose="02010600030101010101" pitchFamily="2" charset="-122"/>
              </a:endParaRPr>
            </a:p>
          </p:txBody>
        </p:sp>
      </p:grpSp>
      <p:grpSp>
        <p:nvGrpSpPr>
          <p:cNvPr id="112651" name="Group 24"/>
          <p:cNvGrpSpPr/>
          <p:nvPr/>
        </p:nvGrpSpPr>
        <p:grpSpPr>
          <a:xfrm>
            <a:off x="4929188" y="2663825"/>
            <a:ext cx="1803400" cy="1422400"/>
            <a:chOff x="3223" y="1438"/>
            <a:chExt cx="1193" cy="959"/>
          </a:xfrm>
        </p:grpSpPr>
        <p:grpSp>
          <p:nvGrpSpPr>
            <p:cNvPr id="112665" name="Group 25"/>
            <p:cNvGrpSpPr/>
            <p:nvPr/>
          </p:nvGrpSpPr>
          <p:grpSpPr>
            <a:xfrm>
              <a:off x="3223" y="1438"/>
              <a:ext cx="1193" cy="959"/>
              <a:chOff x="2057" y="862"/>
              <a:chExt cx="1549" cy="1351"/>
            </a:xfrm>
          </p:grpSpPr>
          <p:sp>
            <p:nvSpPr>
              <p:cNvPr id="112667" name="AutoShape 26"/>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8" name="AutoShape 27"/>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9" name="AutoShape 28"/>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66" name="Text Box 29"/>
            <p:cNvSpPr txBox="1"/>
            <p:nvPr/>
          </p:nvSpPr>
          <p:spPr>
            <a:xfrm>
              <a:off x="3437" y="1723"/>
              <a:ext cx="771" cy="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6.</a:t>
              </a:r>
              <a:r>
                <a:rPr lang="zh-CN" altLang="en-US" sz="2800" b="1" dirty="0">
                  <a:solidFill>
                    <a:srgbClr val="08122A"/>
                  </a:solidFill>
                  <a:latin typeface="Times New Roman" panose="02020603050405020304" pitchFamily="18" charset="0"/>
                  <a:ea typeface="宋体" panose="02010600030101010101" pitchFamily="2" charset="-122"/>
                </a:rPr>
                <a:t>分析</a:t>
              </a:r>
              <a:endParaRPr lang="en-US" altLang="zh-CN" sz="2800" b="1" dirty="0">
                <a:solidFill>
                  <a:srgbClr val="08122A"/>
                </a:solidFill>
                <a:ea typeface="宋体" panose="02010600030101010101" pitchFamily="2" charset="-122"/>
              </a:endParaRPr>
            </a:p>
          </p:txBody>
        </p:sp>
      </p:grpSp>
      <p:grpSp>
        <p:nvGrpSpPr>
          <p:cNvPr id="112652" name="Group 30"/>
          <p:cNvGrpSpPr/>
          <p:nvPr/>
        </p:nvGrpSpPr>
        <p:grpSpPr>
          <a:xfrm>
            <a:off x="4927600" y="4103688"/>
            <a:ext cx="1804988" cy="1422400"/>
            <a:chOff x="3223" y="2400"/>
            <a:chExt cx="1193" cy="959"/>
          </a:xfrm>
        </p:grpSpPr>
        <p:grpSp>
          <p:nvGrpSpPr>
            <p:cNvPr id="112660" name="Group 31"/>
            <p:cNvGrpSpPr/>
            <p:nvPr/>
          </p:nvGrpSpPr>
          <p:grpSpPr>
            <a:xfrm>
              <a:off x="3223" y="2400"/>
              <a:ext cx="1193" cy="959"/>
              <a:chOff x="3174" y="2656"/>
              <a:chExt cx="1549" cy="1351"/>
            </a:xfrm>
          </p:grpSpPr>
          <p:sp>
            <p:nvSpPr>
              <p:cNvPr id="112662" name="AutoShape 3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3" name="AutoShape 3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4" name="AutoShape 34"/>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61" name="Text Box 35"/>
            <p:cNvSpPr txBox="1"/>
            <p:nvPr/>
          </p:nvSpPr>
          <p:spPr>
            <a:xfrm>
              <a:off x="3296" y="2721"/>
              <a:ext cx="1082" cy="30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latin typeface="Times New Roman" panose="02020603050405020304" pitchFamily="18" charset="0"/>
                  <a:ea typeface="宋体" panose="02010600030101010101" pitchFamily="2" charset="-122"/>
                </a:rPr>
                <a:t>7.</a:t>
              </a:r>
              <a:r>
                <a:rPr lang="zh-CN" altLang="en-US" sz="2400" b="1" dirty="0">
                  <a:solidFill>
                    <a:srgbClr val="08122A"/>
                  </a:solidFill>
                  <a:latin typeface="Times New Roman" panose="02020603050405020304" pitchFamily="18" charset="0"/>
                  <a:ea typeface="宋体" panose="02010600030101010101" pitchFamily="2" charset="-122"/>
                </a:rPr>
                <a:t>记录保存</a:t>
              </a:r>
              <a:endParaRPr lang="zh-CN" altLang="en-US" sz="2400" b="1" dirty="0">
                <a:solidFill>
                  <a:srgbClr val="08122A"/>
                </a:solidFill>
                <a:latin typeface="Times New Roman" panose="02020603050405020304" pitchFamily="18" charset="0"/>
                <a:ea typeface="宋体" panose="02010600030101010101" pitchFamily="2" charset="-122"/>
              </a:endParaRPr>
            </a:p>
          </p:txBody>
        </p:sp>
      </p:grpSp>
      <p:grpSp>
        <p:nvGrpSpPr>
          <p:cNvPr id="112653" name="Group 36"/>
          <p:cNvGrpSpPr/>
          <p:nvPr/>
        </p:nvGrpSpPr>
        <p:grpSpPr>
          <a:xfrm>
            <a:off x="2274888" y="4103688"/>
            <a:ext cx="1801812" cy="1422400"/>
            <a:chOff x="1488" y="2400"/>
            <a:chExt cx="1193" cy="959"/>
          </a:xfrm>
        </p:grpSpPr>
        <p:grpSp>
          <p:nvGrpSpPr>
            <p:cNvPr id="112655" name="Group 37"/>
            <p:cNvGrpSpPr/>
            <p:nvPr/>
          </p:nvGrpSpPr>
          <p:grpSpPr>
            <a:xfrm>
              <a:off x="1488" y="2400"/>
              <a:ext cx="1193" cy="959"/>
              <a:chOff x="3174" y="2656"/>
              <a:chExt cx="1549" cy="1351"/>
            </a:xfrm>
          </p:grpSpPr>
          <p:sp>
            <p:nvSpPr>
              <p:cNvPr id="112657" name="AutoShape 3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58" name="AutoShape 3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59" name="AutoShape 40"/>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56" name="Text Box 41"/>
            <p:cNvSpPr txBox="1"/>
            <p:nvPr/>
          </p:nvSpPr>
          <p:spPr>
            <a:xfrm>
              <a:off x="1574" y="2663"/>
              <a:ext cx="1025" cy="26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chemeClr val="bg1"/>
                  </a:solidFill>
                  <a:latin typeface="Times New Roman" panose="02020603050405020304" pitchFamily="18" charset="0"/>
                  <a:ea typeface="宋体" panose="02010600030101010101" pitchFamily="2" charset="-122"/>
                </a:rPr>
                <a:t>3.</a:t>
              </a:r>
              <a:r>
                <a:rPr lang="zh-CN" altLang="en-US" sz="2000" b="1" dirty="0">
                  <a:solidFill>
                    <a:schemeClr val="bg1"/>
                  </a:solidFill>
                  <a:latin typeface="Times New Roman" panose="02020603050405020304" pitchFamily="18" charset="0"/>
                  <a:ea typeface="宋体" panose="02010600030101010101" pitchFamily="2" charset="-122"/>
                </a:rPr>
                <a:t>采取措施</a:t>
              </a:r>
              <a:endParaRPr lang="zh-CN" altLang="en-US" sz="2000" b="1" dirty="0">
                <a:solidFill>
                  <a:schemeClr val="bg1"/>
                </a:solidFill>
                <a:ea typeface="宋体" panose="02010600030101010101" pitchFamily="2" charset="-122"/>
              </a:endParaRPr>
            </a:p>
          </p:txBody>
        </p:sp>
      </p:grpSp>
      <p:sp>
        <p:nvSpPr>
          <p:cNvPr id="246831" name="Rectangle 42"/>
          <p:cNvSpPr/>
          <p:nvPr/>
        </p:nvSpPr>
        <p:spPr>
          <a:xfrm>
            <a:off x="3708400" y="3787775"/>
            <a:ext cx="1574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5.</a:t>
            </a:r>
            <a:r>
              <a:rPr lang="zh-CN" altLang="en-US" sz="2800" b="1" dirty="0">
                <a:solidFill>
                  <a:srgbClr val="08122A"/>
                </a:solidFill>
                <a:latin typeface="Times New Roman" panose="02020603050405020304" pitchFamily="18" charset="0"/>
                <a:ea typeface="宋体" panose="02010600030101010101" pitchFamily="2" charset="-122"/>
              </a:rPr>
              <a:t>调查</a:t>
            </a:r>
            <a:endParaRPr lang="zh-CN" altLang="en-US" sz="28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grpId="0" nodeType="clickEffect">
                                  <p:stCondLst>
                                    <p:cond delay="0"/>
                                  </p:stCondLst>
                                  <p:childTnLst>
                                    <p:animClr clrSpc="rgb" dir="cw">
                                      <p:cBhvr>
                                        <p:cTn id="10" dur="2000" fill="hold"/>
                                        <p:tgtEl>
                                          <p:spTgt spid="246831"/>
                                        </p:tgtEl>
                                        <p:attrNameLst>
                                          <p:attrName>fillcolor</p:attrName>
                                        </p:attrNameLst>
                                      </p:cBhvr>
                                      <p:to>
                                        <a:srgbClr val="FF00FF"/>
                                      </p:to>
                                    </p:animClr>
                                    <p:set>
                                      <p:cBhvr>
                                        <p:cTn id="11" dur="2000" fill="hold"/>
                                        <p:tgtEl>
                                          <p:spTgt spid="246831"/>
                                        </p:tgtEl>
                                        <p:attrNameLst>
                                          <p:attrName>fill.type</p:attrName>
                                        </p:attrNameLst>
                                      </p:cBhvr>
                                      <p:to>
                                        <p:strVal val="solid"/>
                                      </p:to>
                                    </p:set>
                                    <p:set>
                                      <p:cBhvr>
                                        <p:cTn id="12" dur="2000" fill="hold"/>
                                        <p:tgtEl>
                                          <p:spTgt spid="246831"/>
                                        </p:tgtEl>
                                        <p:attrNameLst>
                                          <p:attrName>fill.on</p:attrName>
                                        </p:attrNameLst>
                                      </p:cBhvr>
                                      <p:to>
                                        <p:strVal val="true"/>
                                      </p:to>
                                    </p:set>
                                  </p:childTnLst>
                                </p:cTn>
                              </p:par>
                              <p:par>
                                <p:cTn id="13" presetID="8" presetClass="emph" presetSubtype="0" fill="hold" nodeType="withEffect">
                                  <p:stCondLst>
                                    <p:cond delay="0"/>
                                  </p:stCondLst>
                                  <p:childTnLst>
                                    <p:animRot by="21600000">
                                      <p:cBhvr>
                                        <p:cTn id="14" dur="2000" fill="hold"/>
                                        <p:tgtEl>
                                          <p:spTgt spid="2467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3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p:nvPr>
        </p:nvSpPr>
        <p:spPr>
          <a:ln/>
        </p:spPr>
        <p:txBody>
          <a:bodyPr vert="horz" wrap="square" lIns="91440" tIns="45720" rIns="91440" bIns="45720" anchor="ctr" anchorCtr="0"/>
          <a:p>
            <a:endParaRPr lang="zh-CN" altLang="en-US" dirty="0">
              <a:ea typeface="宋体" panose="02010600030101010101" pitchFamily="2" charset="-122"/>
            </a:endParaRPr>
          </a:p>
        </p:txBody>
      </p:sp>
      <p:sp>
        <p:nvSpPr>
          <p:cNvPr id="113667"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2.</a:t>
            </a:r>
            <a:r>
              <a:rPr lang="zh-CN" altLang="en-US" b="1" dirty="0">
                <a:solidFill>
                  <a:srgbClr val="08122A"/>
                </a:solidFill>
                <a:ea typeface="宋体" panose="02010600030101010101" pitchFamily="2" charset="-122"/>
              </a:rPr>
              <a:t>事故报告的一般程序</a:t>
            </a:r>
            <a:endParaRPr lang="zh-CN" altLang="en-US" b="1" dirty="0">
              <a:solidFill>
                <a:srgbClr val="08122A"/>
              </a:solidFill>
              <a:ea typeface="宋体" panose="02010600030101010101" pitchFamily="2" charset="-122"/>
            </a:endParaRPr>
          </a:p>
          <a:p>
            <a:pPr>
              <a:buNone/>
            </a:pPr>
            <a:r>
              <a:rPr lang="en-US" altLang="zh-CN" dirty="0">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(a)</a:t>
            </a:r>
            <a:r>
              <a:rPr lang="zh-CN" altLang="en-US" sz="2800" dirty="0">
                <a:solidFill>
                  <a:srgbClr val="08122A"/>
                </a:solidFill>
                <a:latin typeface="宋体" panose="02010600030101010101" pitchFamily="2" charset="-122"/>
                <a:ea typeface="宋体" panose="02010600030101010101" pitchFamily="2" charset="-122"/>
              </a:rPr>
              <a:t>事故发生后，首先发现的人员应立即报告总调度室，并通知可能受到伤害的人员撤离，在可能条件下控制事故扩大；</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(b)</a:t>
            </a:r>
            <a:r>
              <a:rPr lang="zh-CN" altLang="en-US" sz="2800" dirty="0">
                <a:solidFill>
                  <a:srgbClr val="08122A"/>
                </a:solidFill>
                <a:latin typeface="宋体" panose="02010600030101010101" pitchFamily="2" charset="-122"/>
                <a:ea typeface="宋体" panose="02010600030101010101" pitchFamily="2" charset="-122"/>
              </a:rPr>
              <a:t>调度室调度人员立即对事故做出评估，并通知主管安全的副矿长、副总工程师、总工程师、矿长等矿主要负责人；</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(c)</a:t>
            </a:r>
            <a:r>
              <a:rPr lang="zh-CN" altLang="en-US" sz="2800" dirty="0">
                <a:solidFill>
                  <a:srgbClr val="08122A"/>
                </a:solidFill>
                <a:latin typeface="宋体" panose="02010600030101010101" pitchFamily="2" charset="-122"/>
                <a:ea typeface="宋体" panose="02010600030101010101" pitchFamily="2" charset="-122"/>
              </a:rPr>
              <a:t>立即启动事故应急救援预案，组织员工撤离和实施事故控制；</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(d)</a:t>
            </a:r>
            <a:r>
              <a:rPr lang="zh-CN" altLang="en-US" sz="2800" dirty="0">
                <a:solidFill>
                  <a:srgbClr val="08122A"/>
                </a:solidFill>
                <a:latin typeface="宋体" panose="02010600030101010101" pitchFamily="2" charset="-122"/>
                <a:ea typeface="宋体" panose="02010600030101010101" pitchFamily="2" charset="-122"/>
              </a:rPr>
              <a:t>上报矿山救护队，组织抢救。</a:t>
            </a:r>
            <a:endParaRPr lang="zh-CN" altLang="en-US" sz="2800" dirty="0">
              <a:solidFill>
                <a:srgbClr val="08122A"/>
              </a:solidFill>
              <a:latin typeface="宋体" panose="02010600030101010101" pitchFamily="2" charset="-122"/>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a:ln/>
        </p:spPr>
        <p:txBody>
          <a:bodyPr vert="horz" wrap="square" lIns="91440" tIns="45720" rIns="91440" bIns="45720" anchor="ctr" anchorCtr="0"/>
          <a:p>
            <a:endParaRPr lang="zh-CN" altLang="en-US" dirty="0">
              <a:ea typeface="宋体" panose="02010600030101010101" pitchFamily="2" charset="-122"/>
            </a:endParaRPr>
          </a:p>
        </p:txBody>
      </p:sp>
      <p:sp>
        <p:nvSpPr>
          <p:cNvPr id="114691" name="Rectangle 3"/>
          <p:cNvSpPr>
            <a:spLocks noGrp="1"/>
          </p:cNvSpPr>
          <p:nvPr>
            <p:ph idx="1"/>
          </p:nvPr>
        </p:nvSpPr>
        <p:spPr>
          <a:xfrm>
            <a:off x="519113" y="1428750"/>
            <a:ext cx="8229600" cy="4879975"/>
          </a:xfrm>
          <a:ln/>
        </p:spPr>
        <p:txBody>
          <a:bodyPr vert="horz" wrap="square" lIns="91440" tIns="45720" rIns="91440" bIns="45720" anchor="t" anchorCtr="0"/>
          <a:p>
            <a:r>
              <a:rPr lang="en-US" altLang="zh-CN" sz="2800" b="1" dirty="0">
                <a:solidFill>
                  <a:srgbClr val="08122A"/>
                </a:solidFill>
                <a:ea typeface="宋体" panose="02010600030101010101" pitchFamily="2" charset="-122"/>
              </a:rPr>
              <a:t>5.</a:t>
            </a:r>
            <a:r>
              <a:rPr lang="zh-CN" altLang="en-US" sz="2800" b="1" dirty="0">
                <a:solidFill>
                  <a:srgbClr val="08122A"/>
                </a:solidFill>
                <a:ea typeface="宋体" panose="02010600030101010101" pitchFamily="2" charset="-122"/>
              </a:rPr>
              <a:t>调查</a:t>
            </a:r>
            <a:endParaRPr lang="zh-CN" altLang="en-US" sz="2800" b="1" dirty="0">
              <a:solidFill>
                <a:srgbClr val="08122A"/>
              </a:solidFill>
              <a:ea typeface="宋体" panose="02010600030101010101" pitchFamily="2" charset="-122"/>
            </a:endParaRPr>
          </a:p>
          <a:p>
            <a:pPr>
              <a:buNone/>
            </a:pPr>
            <a:r>
              <a:rPr lang="en-US" altLang="zh-CN" sz="2800" dirty="0">
                <a:ea typeface="宋体" panose="02010600030101010101" pitchFamily="2" charset="-122"/>
              </a:rPr>
              <a:t>       (a)</a:t>
            </a:r>
            <a:r>
              <a:rPr lang="zh-CN" altLang="en-US" sz="2800" dirty="0">
                <a:ea typeface="宋体" panose="02010600030101010101" pitchFamily="2" charset="-122"/>
              </a:rPr>
              <a:t>明确应予调查的事件类型</a:t>
            </a:r>
            <a:r>
              <a:rPr lang="en-US" altLang="zh-CN" sz="2800" dirty="0">
                <a:ea typeface="宋体" panose="02010600030101010101" pitchFamily="2" charset="-122"/>
              </a:rPr>
              <a:t>(</a:t>
            </a:r>
            <a:r>
              <a:rPr lang="zh-CN" altLang="en-US" sz="2800" dirty="0">
                <a:ea typeface="宋体" panose="02010600030101010101" pitchFamily="2" charset="-122"/>
              </a:rPr>
              <a:t>如可能导致严重伤害的事件</a:t>
            </a:r>
            <a:r>
              <a:rPr lang="en-US" altLang="zh-CN" sz="2800" dirty="0">
                <a:ea typeface="宋体" panose="02010600030101010101" pitchFamily="2" charset="-122"/>
              </a:rPr>
              <a:t>)</a:t>
            </a:r>
            <a:r>
              <a:rPr lang="zh-CN" altLang="en-US" sz="2800" dirty="0">
                <a:ea typeface="宋体" panose="02010600030101010101" pitchFamily="2" charset="-122"/>
              </a:rPr>
              <a:t>；</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(b)</a:t>
            </a:r>
            <a:r>
              <a:rPr lang="zh-CN" altLang="en-US" sz="2800" dirty="0">
                <a:ea typeface="宋体" panose="02010600030101010101" pitchFamily="2" charset="-122"/>
              </a:rPr>
              <a:t>明确调查目的；</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(c)</a:t>
            </a:r>
            <a:r>
              <a:rPr lang="zh-CN" altLang="en-US" sz="2800" dirty="0">
                <a:ea typeface="宋体" panose="02010600030101010101" pitchFamily="2" charset="-122"/>
              </a:rPr>
              <a:t>明确调查人员及其权限和资格</a:t>
            </a:r>
            <a:r>
              <a:rPr lang="en-US" altLang="zh-CN" sz="2800" dirty="0">
                <a:ea typeface="宋体" panose="02010600030101010101" pitchFamily="2" charset="-122"/>
              </a:rPr>
              <a:t>(</a:t>
            </a:r>
            <a:r>
              <a:rPr lang="zh-CN" altLang="en-US" sz="2800" dirty="0">
                <a:ea typeface="宋体" panose="02010600030101010101" pitchFamily="2" charset="-122"/>
              </a:rPr>
              <a:t>必要时可明确各级管理者的权限和资格</a:t>
            </a:r>
            <a:r>
              <a:rPr lang="en-US" altLang="zh-CN" sz="2800" dirty="0">
                <a:ea typeface="宋体" panose="02010600030101010101" pitchFamily="2" charset="-122"/>
              </a:rPr>
              <a:t>)</a:t>
            </a:r>
            <a:r>
              <a:rPr lang="zh-CN" altLang="en-US" sz="2800" dirty="0">
                <a:ea typeface="宋体" panose="02010600030101010101" pitchFamily="2" charset="-122"/>
              </a:rPr>
              <a:t>；</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(d)</a:t>
            </a:r>
            <a:r>
              <a:rPr lang="zh-CN" altLang="en-US" sz="2800" dirty="0">
                <a:ea typeface="宋体" panose="02010600030101010101" pitchFamily="2" charset="-122"/>
              </a:rPr>
              <a:t>识别不符合的根源；</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(e)</a:t>
            </a:r>
            <a:r>
              <a:rPr lang="zh-CN" altLang="en-US" sz="2800" dirty="0">
                <a:ea typeface="宋体" panose="02010600030101010101" pitchFamily="2" charset="-122"/>
              </a:rPr>
              <a:t>明确是否安排访谈目击者；</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(f)</a:t>
            </a:r>
            <a:r>
              <a:rPr lang="zh-CN" altLang="en-US" sz="2800" dirty="0">
                <a:ea typeface="宋体" panose="02010600030101010101" pitchFamily="2" charset="-122"/>
              </a:rPr>
              <a:t>明确如何获得和保存证据等；</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(g)</a:t>
            </a:r>
            <a:r>
              <a:rPr lang="zh-CN" altLang="en-US" sz="2800" dirty="0">
                <a:ea typeface="宋体" panose="02010600030101010101" pitchFamily="2" charset="-122"/>
              </a:rPr>
              <a:t>明确有关调查情况上报的安排，包括法律法规对事故报告程序的规定。</a:t>
            </a:r>
            <a:endParaRPr lang="zh-CN" altLang="en-US" sz="2800" dirty="0">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15715" name="Group 3"/>
          <p:cNvGrpSpPr/>
          <p:nvPr/>
        </p:nvGrpSpPr>
        <p:grpSpPr>
          <a:xfrm>
            <a:off x="0" y="3238500"/>
            <a:ext cx="9144000" cy="122238"/>
            <a:chOff x="0" y="1896"/>
            <a:chExt cx="5760" cy="120"/>
          </a:xfrm>
        </p:grpSpPr>
        <p:sp>
          <p:nvSpPr>
            <p:cNvPr id="115795"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96"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249862" name="Group 6"/>
          <p:cNvGrpSpPr/>
          <p:nvPr/>
        </p:nvGrpSpPr>
        <p:grpSpPr>
          <a:xfrm rot="3877067">
            <a:off x="4459288" y="4310063"/>
            <a:ext cx="2273300" cy="858837"/>
            <a:chOff x="2290" y="2725"/>
            <a:chExt cx="1832" cy="713"/>
          </a:xfrm>
        </p:grpSpPr>
        <p:grpSp>
          <p:nvGrpSpPr>
            <p:cNvPr id="115789" name="Group 7"/>
            <p:cNvGrpSpPr/>
            <p:nvPr/>
          </p:nvGrpSpPr>
          <p:grpSpPr>
            <a:xfrm>
              <a:off x="2290" y="3030"/>
              <a:ext cx="1832" cy="408"/>
              <a:chOff x="2290" y="3030"/>
              <a:chExt cx="1832" cy="408"/>
            </a:xfrm>
          </p:grpSpPr>
          <p:sp>
            <p:nvSpPr>
              <p:cNvPr id="115793"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94"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90" name="Group 10"/>
            <p:cNvGrpSpPr/>
            <p:nvPr/>
          </p:nvGrpSpPr>
          <p:grpSpPr>
            <a:xfrm flipV="1">
              <a:off x="2290" y="2725"/>
              <a:ext cx="1406" cy="313"/>
              <a:chOff x="2290" y="3030"/>
              <a:chExt cx="1832" cy="408"/>
            </a:xfrm>
          </p:grpSpPr>
          <p:sp>
            <p:nvSpPr>
              <p:cNvPr id="115791"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92"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49869" name="Group 13"/>
          <p:cNvGrpSpPr/>
          <p:nvPr/>
        </p:nvGrpSpPr>
        <p:grpSpPr>
          <a:xfrm>
            <a:off x="4313238" y="2686050"/>
            <a:ext cx="1270000" cy="1308100"/>
            <a:chOff x="2789" y="1625"/>
            <a:chExt cx="907" cy="907"/>
          </a:xfrm>
        </p:grpSpPr>
        <p:sp>
          <p:nvSpPr>
            <p:cNvPr id="115779"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0"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1"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2"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3"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84" name="Group 19"/>
            <p:cNvGrpSpPr/>
            <p:nvPr/>
          </p:nvGrpSpPr>
          <p:grpSpPr>
            <a:xfrm>
              <a:off x="2899" y="1735"/>
              <a:ext cx="687" cy="688"/>
              <a:chOff x="4166" y="1706"/>
              <a:chExt cx="1252" cy="1252"/>
            </a:xfrm>
          </p:grpSpPr>
          <p:sp>
            <p:nvSpPr>
              <p:cNvPr id="115785"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6"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7"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8"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15718" name="Group 24"/>
          <p:cNvGrpSpPr/>
          <p:nvPr/>
        </p:nvGrpSpPr>
        <p:grpSpPr>
          <a:xfrm rot="3877067">
            <a:off x="6426200" y="4376738"/>
            <a:ext cx="2273300" cy="858837"/>
            <a:chOff x="2290" y="2725"/>
            <a:chExt cx="1832" cy="713"/>
          </a:xfrm>
        </p:grpSpPr>
        <p:grpSp>
          <p:nvGrpSpPr>
            <p:cNvPr id="115773" name="Group 25"/>
            <p:cNvGrpSpPr/>
            <p:nvPr/>
          </p:nvGrpSpPr>
          <p:grpSpPr>
            <a:xfrm>
              <a:off x="2290" y="3030"/>
              <a:ext cx="1832" cy="408"/>
              <a:chOff x="2290" y="3030"/>
              <a:chExt cx="1832" cy="408"/>
            </a:xfrm>
          </p:grpSpPr>
          <p:sp>
            <p:nvSpPr>
              <p:cNvPr id="11577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1577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74" name="Group 28"/>
            <p:cNvGrpSpPr/>
            <p:nvPr/>
          </p:nvGrpSpPr>
          <p:grpSpPr>
            <a:xfrm flipV="1">
              <a:off x="2290" y="2725"/>
              <a:ext cx="1406" cy="313"/>
              <a:chOff x="2290" y="3030"/>
              <a:chExt cx="1832" cy="408"/>
            </a:xfrm>
          </p:grpSpPr>
          <p:sp>
            <p:nvSpPr>
              <p:cNvPr id="11577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1577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15719"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0"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1"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2"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3"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24" name="Group 36"/>
          <p:cNvGrpSpPr/>
          <p:nvPr/>
        </p:nvGrpSpPr>
        <p:grpSpPr>
          <a:xfrm>
            <a:off x="6275388" y="2732088"/>
            <a:ext cx="1155700" cy="1189037"/>
            <a:chOff x="4166" y="1706"/>
            <a:chExt cx="1252" cy="1252"/>
          </a:xfrm>
        </p:grpSpPr>
        <p:sp>
          <p:nvSpPr>
            <p:cNvPr id="115769"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0"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1"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2"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15725" name="Group 41"/>
          <p:cNvGrpSpPr/>
          <p:nvPr/>
        </p:nvGrpSpPr>
        <p:grpSpPr>
          <a:xfrm rot="3877067">
            <a:off x="2654300" y="4310063"/>
            <a:ext cx="2273300" cy="858837"/>
            <a:chOff x="2290" y="2725"/>
            <a:chExt cx="1832" cy="713"/>
          </a:xfrm>
        </p:grpSpPr>
        <p:grpSp>
          <p:nvGrpSpPr>
            <p:cNvPr id="115763" name="Group 42"/>
            <p:cNvGrpSpPr/>
            <p:nvPr/>
          </p:nvGrpSpPr>
          <p:grpSpPr>
            <a:xfrm>
              <a:off x="2290" y="3030"/>
              <a:ext cx="1832" cy="408"/>
              <a:chOff x="2290" y="3030"/>
              <a:chExt cx="1832" cy="408"/>
            </a:xfrm>
          </p:grpSpPr>
          <p:sp>
            <p:nvSpPr>
              <p:cNvPr id="115767"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68"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64" name="Group 45"/>
            <p:cNvGrpSpPr/>
            <p:nvPr/>
          </p:nvGrpSpPr>
          <p:grpSpPr>
            <a:xfrm flipV="1">
              <a:off x="2290" y="2725"/>
              <a:ext cx="1406" cy="313"/>
              <a:chOff x="2290" y="3030"/>
              <a:chExt cx="1832" cy="408"/>
            </a:xfrm>
          </p:grpSpPr>
          <p:sp>
            <p:nvSpPr>
              <p:cNvPr id="115765"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66"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15726" name="Group 48"/>
          <p:cNvGrpSpPr/>
          <p:nvPr/>
        </p:nvGrpSpPr>
        <p:grpSpPr>
          <a:xfrm>
            <a:off x="2509838" y="2686050"/>
            <a:ext cx="1268412" cy="1308100"/>
            <a:chOff x="2789" y="1625"/>
            <a:chExt cx="907" cy="907"/>
          </a:xfrm>
        </p:grpSpPr>
        <p:sp>
          <p:nvSpPr>
            <p:cNvPr id="115753"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4"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5"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6"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7"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58" name="Group 54"/>
            <p:cNvGrpSpPr/>
            <p:nvPr/>
          </p:nvGrpSpPr>
          <p:grpSpPr>
            <a:xfrm>
              <a:off x="2899" y="1735"/>
              <a:ext cx="687" cy="688"/>
              <a:chOff x="4166" y="1706"/>
              <a:chExt cx="1252" cy="1252"/>
            </a:xfrm>
          </p:grpSpPr>
          <p:sp>
            <p:nvSpPr>
              <p:cNvPr id="115759"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0"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1"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2"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15727" name="Group 59"/>
          <p:cNvGrpSpPr/>
          <p:nvPr/>
        </p:nvGrpSpPr>
        <p:grpSpPr>
          <a:xfrm rot="3877067">
            <a:off x="908050" y="4310063"/>
            <a:ext cx="2273300" cy="858837"/>
            <a:chOff x="2290" y="2725"/>
            <a:chExt cx="1832" cy="713"/>
          </a:xfrm>
        </p:grpSpPr>
        <p:grpSp>
          <p:nvGrpSpPr>
            <p:cNvPr id="115747" name="Group 60"/>
            <p:cNvGrpSpPr/>
            <p:nvPr/>
          </p:nvGrpSpPr>
          <p:grpSpPr>
            <a:xfrm>
              <a:off x="2290" y="3030"/>
              <a:ext cx="1832" cy="408"/>
              <a:chOff x="2290" y="3030"/>
              <a:chExt cx="1832" cy="408"/>
            </a:xfrm>
          </p:grpSpPr>
          <p:sp>
            <p:nvSpPr>
              <p:cNvPr id="115751"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52"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48" name="Group 63"/>
            <p:cNvGrpSpPr/>
            <p:nvPr/>
          </p:nvGrpSpPr>
          <p:grpSpPr>
            <a:xfrm flipV="1">
              <a:off x="2290" y="2725"/>
              <a:ext cx="1406" cy="313"/>
              <a:chOff x="2290" y="3030"/>
              <a:chExt cx="1832" cy="408"/>
            </a:xfrm>
          </p:grpSpPr>
          <p:sp>
            <p:nvSpPr>
              <p:cNvPr id="115749"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50"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15728" name="Group 66"/>
          <p:cNvGrpSpPr/>
          <p:nvPr/>
        </p:nvGrpSpPr>
        <p:grpSpPr>
          <a:xfrm>
            <a:off x="755650" y="2708275"/>
            <a:ext cx="1268413" cy="1308100"/>
            <a:chOff x="2789" y="1625"/>
            <a:chExt cx="907" cy="907"/>
          </a:xfrm>
        </p:grpSpPr>
        <p:sp>
          <p:nvSpPr>
            <p:cNvPr id="115737"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38"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39"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0"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1"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42" name="Group 72"/>
            <p:cNvGrpSpPr/>
            <p:nvPr/>
          </p:nvGrpSpPr>
          <p:grpSpPr>
            <a:xfrm>
              <a:off x="2899" y="1735"/>
              <a:ext cx="687" cy="688"/>
              <a:chOff x="4166" y="1706"/>
              <a:chExt cx="1252" cy="1252"/>
            </a:xfrm>
          </p:grpSpPr>
          <p:sp>
            <p:nvSpPr>
              <p:cNvPr id="115743"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4"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5"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6"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15729"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15730"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4993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15732"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49937"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38"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39"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40"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9939"/>
                                        </p:tgtEl>
                                      </p:cBhvr>
                                    </p:animEffect>
                                    <p:animScale>
                                      <p:cBhvr>
                                        <p:cTn id="7" dur="250" autoRev="1" fill="hold"/>
                                        <p:tgtEl>
                                          <p:spTgt spid="249939"/>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49869"/>
                                        </p:tgtEl>
                                      </p:cBhvr>
                                    </p:animEffect>
                                    <p:animScale>
                                      <p:cBhvr>
                                        <p:cTn id="10" dur="250" autoRev="1" fill="hold"/>
                                        <p:tgtEl>
                                          <p:spTgt spid="24986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49935"/>
                                        </p:tgtEl>
                                      </p:cBhvr>
                                    </p:animEffect>
                                    <p:animScale>
                                      <p:cBhvr>
                                        <p:cTn id="13" dur="250" autoRev="1" fill="hold"/>
                                        <p:tgtEl>
                                          <p:spTgt spid="249935"/>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249862"/>
                                        </p:tgtEl>
                                      </p:cBhvr>
                                    </p:animEffect>
                                    <p:animScale>
                                      <p:cBhvr>
                                        <p:cTn id="16" dur="250" autoRev="1" fill="hold"/>
                                        <p:tgtEl>
                                          <p:spTgt spid="2498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35" grpId="0"/>
      <p:bldP spid="24993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6739" name="Text Box 4"/>
          <p:cNvSpPr txBox="1"/>
          <p:nvPr/>
        </p:nvSpPr>
        <p:spPr>
          <a:xfrm>
            <a:off x="1371600" y="1708150"/>
            <a:ext cx="63246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ea typeface="宋体" panose="02010600030101010101" pitchFamily="2" charset="-122"/>
              </a:rPr>
              <a:t>ThemeGallery is a Design Digital Content &amp; Contents mall developed by Guild Design Inc.</a:t>
            </a:r>
            <a:endParaRPr lang="en-US" altLang="zh-CN" sz="2000" b="1" dirty="0">
              <a:ea typeface="宋体" panose="02010600030101010101" pitchFamily="2" charset="-122"/>
            </a:endParaRPr>
          </a:p>
        </p:txBody>
      </p:sp>
      <p:sp>
        <p:nvSpPr>
          <p:cNvPr id="116740" name="Text Box 4"/>
          <p:cNvSpPr txBox="1"/>
          <p:nvPr/>
        </p:nvSpPr>
        <p:spPr>
          <a:xfrm>
            <a:off x="6575425" y="2852738"/>
            <a:ext cx="25685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4.</a:t>
            </a:r>
            <a:r>
              <a:rPr lang="zh-CN" altLang="en-US" sz="2400" b="1" dirty="0">
                <a:ea typeface="宋体" panose="02010600030101010101" pitchFamily="2" charset="-122"/>
              </a:rPr>
              <a:t>审核人员组成</a:t>
            </a:r>
            <a:endParaRPr lang="en-US" altLang="zh-CN" sz="2400" b="1" dirty="0">
              <a:ea typeface="宋体" panose="02010600030101010101" pitchFamily="2" charset="-122"/>
            </a:endParaRPr>
          </a:p>
        </p:txBody>
      </p:sp>
      <p:sp>
        <p:nvSpPr>
          <p:cNvPr id="116741" name="Text Box 5"/>
          <p:cNvSpPr txBox="1"/>
          <p:nvPr/>
        </p:nvSpPr>
        <p:spPr>
          <a:xfrm>
            <a:off x="6572250" y="5373688"/>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6.</a:t>
            </a:r>
            <a:r>
              <a:rPr lang="zh-CN" altLang="en-US" sz="2400" b="1" dirty="0">
                <a:ea typeface="宋体" panose="02010600030101010101" pitchFamily="2" charset="-122"/>
              </a:rPr>
              <a:t>审核结果</a:t>
            </a:r>
            <a:endParaRPr lang="zh-CN" altLang="en-US" sz="2400" b="1" dirty="0">
              <a:ea typeface="宋体" panose="02010600030101010101" pitchFamily="2" charset="-122"/>
            </a:endParaRPr>
          </a:p>
        </p:txBody>
      </p:sp>
      <p:sp>
        <p:nvSpPr>
          <p:cNvPr id="116742" name="Text Box 6"/>
          <p:cNvSpPr txBox="1"/>
          <p:nvPr/>
        </p:nvSpPr>
        <p:spPr>
          <a:xfrm>
            <a:off x="6880225" y="3789363"/>
            <a:ext cx="18065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5.</a:t>
            </a:r>
            <a:r>
              <a:rPr lang="zh-CN" altLang="en-US" sz="2400" b="1" dirty="0">
                <a:ea typeface="宋体" panose="02010600030101010101" pitchFamily="2" charset="-122"/>
              </a:rPr>
              <a:t>审核资料的收集</a:t>
            </a:r>
            <a:endParaRPr lang="en-US" altLang="zh-CN" sz="2400" b="1" dirty="0">
              <a:ea typeface="宋体" panose="02010600030101010101" pitchFamily="2" charset="-122"/>
            </a:endParaRPr>
          </a:p>
        </p:txBody>
      </p:sp>
      <p:sp>
        <p:nvSpPr>
          <p:cNvPr id="116743" name="Text Box 7"/>
          <p:cNvSpPr txBox="1"/>
          <p:nvPr/>
        </p:nvSpPr>
        <p:spPr>
          <a:xfrm>
            <a:off x="685800" y="2878138"/>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1.</a:t>
            </a:r>
            <a:r>
              <a:rPr lang="zh-CN" altLang="en-US" sz="2400" b="1" dirty="0">
                <a:ea typeface="宋体" panose="02010600030101010101" pitchFamily="2" charset="-122"/>
              </a:rPr>
              <a:t>目的</a:t>
            </a:r>
            <a:endParaRPr lang="en-US" altLang="zh-CN" sz="2400" b="1" dirty="0">
              <a:ea typeface="宋体" panose="02010600030101010101" pitchFamily="2" charset="-122"/>
            </a:endParaRPr>
          </a:p>
        </p:txBody>
      </p:sp>
      <p:sp>
        <p:nvSpPr>
          <p:cNvPr id="116744" name="Text Box 8"/>
          <p:cNvSpPr txBox="1"/>
          <p:nvPr/>
        </p:nvSpPr>
        <p:spPr>
          <a:xfrm>
            <a:off x="762000" y="5383213"/>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3.</a:t>
            </a:r>
            <a:r>
              <a:rPr lang="zh-CN" altLang="en-US" sz="2400" b="1" dirty="0">
                <a:ea typeface="宋体" panose="02010600030101010101" pitchFamily="2" charset="-122"/>
              </a:rPr>
              <a:t>审核计划</a:t>
            </a:r>
            <a:endParaRPr lang="zh-CN" altLang="en-US" sz="2400" b="1" dirty="0">
              <a:ea typeface="宋体" panose="02010600030101010101" pitchFamily="2" charset="-122"/>
            </a:endParaRPr>
          </a:p>
        </p:txBody>
      </p:sp>
      <p:grpSp>
        <p:nvGrpSpPr>
          <p:cNvPr id="116745" name="Group 9"/>
          <p:cNvGrpSpPr/>
          <p:nvPr/>
        </p:nvGrpSpPr>
        <p:grpSpPr>
          <a:xfrm>
            <a:off x="4616450" y="3225800"/>
            <a:ext cx="1763713" cy="2133600"/>
            <a:chOff x="2880" y="2126"/>
            <a:chExt cx="1111" cy="1344"/>
          </a:xfrm>
        </p:grpSpPr>
        <p:sp>
          <p:nvSpPr>
            <p:cNvPr id="116773" name="Line 10"/>
            <p:cNvSpPr/>
            <p:nvPr/>
          </p:nvSpPr>
          <p:spPr>
            <a:xfrm flipV="1">
              <a:off x="2887" y="2126"/>
              <a:ext cx="912" cy="658"/>
            </a:xfrm>
            <a:prstGeom prst="line">
              <a:avLst/>
            </a:prstGeom>
            <a:ln w="38100" cap="rnd" cmpd="sng">
              <a:solidFill>
                <a:srgbClr val="4D4D4D"/>
              </a:solidFill>
              <a:prstDash val="sysDot"/>
              <a:headEnd type="none" w="med" len="med"/>
              <a:tailEnd type="triangle" w="lg" len="med"/>
            </a:ln>
          </p:spPr>
        </p:sp>
        <p:sp>
          <p:nvSpPr>
            <p:cNvPr id="116774" name="Line 11"/>
            <p:cNvSpPr/>
            <p:nvPr/>
          </p:nvSpPr>
          <p:spPr>
            <a:xfrm flipV="1">
              <a:off x="2887" y="2784"/>
              <a:ext cx="1104" cy="0"/>
            </a:xfrm>
            <a:prstGeom prst="line">
              <a:avLst/>
            </a:prstGeom>
            <a:ln w="38100" cap="rnd" cmpd="sng">
              <a:solidFill>
                <a:srgbClr val="4D4D4D"/>
              </a:solidFill>
              <a:prstDash val="sysDot"/>
              <a:headEnd type="none" w="med" len="med"/>
              <a:tailEnd type="triangle" w="lg" len="med"/>
            </a:ln>
          </p:spPr>
        </p:sp>
        <p:sp>
          <p:nvSpPr>
            <p:cNvPr id="116775" name="Line 12"/>
            <p:cNvSpPr/>
            <p:nvPr/>
          </p:nvSpPr>
          <p:spPr>
            <a:xfrm>
              <a:off x="2880" y="2791"/>
              <a:ext cx="878" cy="679"/>
            </a:xfrm>
            <a:prstGeom prst="line">
              <a:avLst/>
            </a:prstGeom>
            <a:ln w="38100" cap="rnd" cmpd="sng">
              <a:solidFill>
                <a:srgbClr val="4D4D4D"/>
              </a:solidFill>
              <a:prstDash val="sysDot"/>
              <a:headEnd type="none" w="med" len="med"/>
              <a:tailEnd type="triangle" w="lg" len="med"/>
            </a:ln>
          </p:spPr>
        </p:sp>
      </p:grpSp>
      <p:grpSp>
        <p:nvGrpSpPr>
          <p:cNvPr id="116746" name="Group 13"/>
          <p:cNvGrpSpPr/>
          <p:nvPr/>
        </p:nvGrpSpPr>
        <p:grpSpPr>
          <a:xfrm flipH="1">
            <a:off x="2863850" y="3214688"/>
            <a:ext cx="1763713" cy="2133600"/>
            <a:chOff x="2880" y="2126"/>
            <a:chExt cx="1111" cy="1344"/>
          </a:xfrm>
        </p:grpSpPr>
        <p:sp>
          <p:nvSpPr>
            <p:cNvPr id="116770" name="Line 14"/>
            <p:cNvSpPr/>
            <p:nvPr/>
          </p:nvSpPr>
          <p:spPr>
            <a:xfrm flipV="1">
              <a:off x="2887" y="2126"/>
              <a:ext cx="912" cy="658"/>
            </a:xfrm>
            <a:prstGeom prst="line">
              <a:avLst/>
            </a:prstGeom>
            <a:ln w="38100" cap="rnd" cmpd="sng">
              <a:solidFill>
                <a:srgbClr val="4D4D4D"/>
              </a:solidFill>
              <a:prstDash val="sysDot"/>
              <a:headEnd type="none" w="med" len="med"/>
              <a:tailEnd type="triangle" w="lg" len="med"/>
            </a:ln>
          </p:spPr>
        </p:sp>
        <p:sp>
          <p:nvSpPr>
            <p:cNvPr id="116771" name="Line 15"/>
            <p:cNvSpPr/>
            <p:nvPr/>
          </p:nvSpPr>
          <p:spPr>
            <a:xfrm flipV="1">
              <a:off x="2887" y="2784"/>
              <a:ext cx="1104" cy="0"/>
            </a:xfrm>
            <a:prstGeom prst="line">
              <a:avLst/>
            </a:prstGeom>
            <a:ln w="38100" cap="rnd" cmpd="sng">
              <a:solidFill>
                <a:srgbClr val="4D4D4D"/>
              </a:solidFill>
              <a:prstDash val="sysDot"/>
              <a:headEnd type="none" w="med" len="med"/>
              <a:tailEnd type="triangle" w="lg" len="med"/>
            </a:ln>
          </p:spPr>
        </p:sp>
        <p:sp>
          <p:nvSpPr>
            <p:cNvPr id="116772" name="Line 16"/>
            <p:cNvSpPr/>
            <p:nvPr/>
          </p:nvSpPr>
          <p:spPr>
            <a:xfrm>
              <a:off x="2880" y="2791"/>
              <a:ext cx="878" cy="679"/>
            </a:xfrm>
            <a:prstGeom prst="line">
              <a:avLst/>
            </a:prstGeom>
            <a:ln w="38100" cap="rnd" cmpd="sng">
              <a:solidFill>
                <a:srgbClr val="4D4D4D"/>
              </a:solidFill>
              <a:prstDash val="sysDot"/>
              <a:headEnd type="none" w="med" len="med"/>
              <a:tailEnd type="triangle" w="lg" len="med"/>
            </a:ln>
          </p:spPr>
        </p:sp>
      </p:grpSp>
      <p:grpSp>
        <p:nvGrpSpPr>
          <p:cNvPr id="116747" name="Group 17"/>
          <p:cNvGrpSpPr/>
          <p:nvPr/>
        </p:nvGrpSpPr>
        <p:grpSpPr>
          <a:xfrm>
            <a:off x="3430588" y="3203575"/>
            <a:ext cx="2327275" cy="2327275"/>
            <a:chOff x="384" y="1776"/>
            <a:chExt cx="1488" cy="1488"/>
          </a:xfrm>
        </p:grpSpPr>
        <p:sp>
          <p:nvSpPr>
            <p:cNvPr id="116768" name="Oval 18"/>
            <p:cNvSpPr/>
            <p:nvPr/>
          </p:nvSpPr>
          <p:spPr>
            <a:xfrm>
              <a:off x="384" y="1776"/>
              <a:ext cx="1488" cy="1488"/>
            </a:xfrm>
            <a:prstGeom prst="ellipse">
              <a:avLst/>
            </a:prstGeom>
            <a:gradFill rotWithShape="1">
              <a:gsLst>
                <a:gs pos="0">
                  <a:srgbClr val="E5F2FE"/>
                </a:gs>
                <a:gs pos="50000">
                  <a:srgbClr val="0383F7"/>
                </a:gs>
                <a:gs pos="100000">
                  <a:srgbClr val="E5F2FE"/>
                </a:gs>
              </a:gsLst>
              <a:lin ang="5400000" scaled="1"/>
              <a:tileRect/>
            </a:gradFill>
            <a:ln w="12700" cap="flat" cmpd="sng">
              <a:solidFill>
                <a:srgbClr val="0383F7"/>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69" name="Oval 19"/>
            <p:cNvSpPr/>
            <p:nvPr/>
          </p:nvSpPr>
          <p:spPr>
            <a:xfrm>
              <a:off x="407" y="1799"/>
              <a:ext cx="1434" cy="1434"/>
            </a:xfrm>
            <a:prstGeom prst="ellipse">
              <a:avLst/>
            </a:prstGeom>
            <a:gradFill rotWithShape="1">
              <a:gsLst>
                <a:gs pos="0">
                  <a:srgbClr val="A7D4FC"/>
                </a:gs>
                <a:gs pos="50000">
                  <a:srgbClr val="0383F7"/>
                </a:gs>
                <a:gs pos="100000">
                  <a:srgbClr val="A7D4FC"/>
                </a:gs>
              </a:gsLst>
              <a:lin ang="5400000" scaled="1"/>
              <a:tileRect/>
            </a:gradFill>
            <a:ln w="19050" cap="flat" cmpd="sng">
              <a:solidFill>
                <a:srgbClr val="0383F7">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116748" name="Text Box 20"/>
          <p:cNvSpPr txBox="1"/>
          <p:nvPr/>
        </p:nvSpPr>
        <p:spPr>
          <a:xfrm>
            <a:off x="3406775" y="4002088"/>
            <a:ext cx="23622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solidFill>
                  <a:srgbClr val="FFFFFF"/>
                </a:solidFill>
                <a:ea typeface="宋体" panose="02010600030101010101" pitchFamily="2" charset="-122"/>
              </a:rPr>
              <a:t>审核</a:t>
            </a:r>
            <a:endParaRPr lang="zh-CN" altLang="en-US" b="1" dirty="0">
              <a:solidFill>
                <a:srgbClr val="FFFFFF"/>
              </a:solidFill>
              <a:ea typeface="宋体" panose="02010600030101010101" pitchFamily="2" charset="-122"/>
            </a:endParaRPr>
          </a:p>
        </p:txBody>
      </p:sp>
      <p:sp>
        <p:nvSpPr>
          <p:cNvPr id="116749" name="Text Box 21"/>
          <p:cNvSpPr txBox="1"/>
          <p:nvPr/>
        </p:nvSpPr>
        <p:spPr>
          <a:xfrm>
            <a:off x="327025" y="4075113"/>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2.</a:t>
            </a:r>
            <a:r>
              <a:rPr lang="zh-CN" altLang="en-US" sz="2400" b="1" dirty="0">
                <a:ea typeface="宋体" panose="02010600030101010101" pitchFamily="2" charset="-122"/>
              </a:rPr>
              <a:t>审核</a:t>
            </a:r>
            <a:endParaRPr lang="en-US" altLang="zh-CN" sz="2400" b="1" dirty="0">
              <a:ea typeface="宋体" panose="02010600030101010101" pitchFamily="2" charset="-122"/>
            </a:endParaRPr>
          </a:p>
        </p:txBody>
      </p:sp>
      <p:grpSp>
        <p:nvGrpSpPr>
          <p:cNvPr id="116750" name="Group 22"/>
          <p:cNvGrpSpPr/>
          <p:nvPr/>
        </p:nvGrpSpPr>
        <p:grpSpPr>
          <a:xfrm>
            <a:off x="6021388" y="5294313"/>
            <a:ext cx="492125" cy="492125"/>
            <a:chOff x="3745" y="1818"/>
            <a:chExt cx="382" cy="382"/>
          </a:xfrm>
        </p:grpSpPr>
        <p:sp>
          <p:nvSpPr>
            <p:cNvPr id="250903" name="Oval 23"/>
            <p:cNvSpPr>
              <a:spLocks noChangeArrowheads="1"/>
            </p:cNvSpPr>
            <p:nvPr/>
          </p:nvSpPr>
          <p:spPr bwMode="gray">
            <a:xfrm>
              <a:off x="3745" y="1818"/>
              <a:ext cx="382" cy="382"/>
            </a:xfrm>
            <a:prstGeom prst="ellipse">
              <a:avLst/>
            </a:prstGeom>
            <a:gradFill rotWithShape="1">
              <a:gsLst>
                <a:gs pos="0">
                  <a:schemeClr val="accent1">
                    <a:gamma/>
                    <a:tint val="69804"/>
                    <a:invGamma/>
                  </a:schemeClr>
                </a:gs>
                <a:gs pos="50000">
                  <a:schemeClr val="accent1"/>
                </a:gs>
                <a:gs pos="100000">
                  <a:schemeClr val="accent1">
                    <a:gamma/>
                    <a:tint val="69804"/>
                    <a:invGamma/>
                  </a:schemeClr>
                </a:gs>
              </a:gsLst>
              <a:lin ang="5400000" scaled="1"/>
            </a:gradFill>
            <a:ln w="6350">
              <a:solidFill>
                <a:schemeClr val="accent1"/>
              </a:solidFill>
              <a:round/>
            </a:ln>
            <a:effectLst>
              <a:outerShdw dist="38100" dir="5400000" algn="ctr" rotWithShape="0">
                <a:schemeClr val="bg2"/>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04" name="Oval 24"/>
            <p:cNvSpPr>
              <a:spLocks noChangeArrowheads="1"/>
            </p:cNvSpPr>
            <p:nvPr/>
          </p:nvSpPr>
          <p:spPr bwMode="gray">
            <a:xfrm>
              <a:off x="3756" y="1829"/>
              <a:ext cx="357" cy="360"/>
            </a:xfrm>
            <a:prstGeom prst="ellipse">
              <a:avLst/>
            </a:prstGeom>
            <a:gradFill rotWithShape="1">
              <a:gsLst>
                <a:gs pos="0">
                  <a:schemeClr val="accent1">
                    <a:gamma/>
                    <a:tint val="28627"/>
                    <a:invGamma/>
                  </a:schemeClr>
                </a:gs>
                <a:gs pos="50000">
                  <a:schemeClr val="accent1"/>
                </a:gs>
                <a:gs pos="100000">
                  <a:schemeClr val="accent1">
                    <a:gamma/>
                    <a:tint val="28627"/>
                    <a:invGamma/>
                  </a:schemeClr>
                </a:gs>
              </a:gsLst>
              <a:lin ang="5400000" scaled="1"/>
            </a:gradFill>
            <a:ln w="9525">
              <a:solidFill>
                <a:schemeClr val="accent1">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1" name="Group 25"/>
          <p:cNvGrpSpPr/>
          <p:nvPr/>
        </p:nvGrpSpPr>
        <p:grpSpPr>
          <a:xfrm>
            <a:off x="6070600" y="2835275"/>
            <a:ext cx="492125" cy="492125"/>
            <a:chOff x="3745" y="1818"/>
            <a:chExt cx="382" cy="382"/>
          </a:xfrm>
        </p:grpSpPr>
        <p:sp>
          <p:nvSpPr>
            <p:cNvPr id="250906" name="Oval 26"/>
            <p:cNvSpPr>
              <a:spLocks noChangeArrowheads="1"/>
            </p:cNvSpPr>
            <p:nvPr/>
          </p:nvSpPr>
          <p:spPr bwMode="gray">
            <a:xfrm>
              <a:off x="3745" y="1818"/>
              <a:ext cx="382" cy="382"/>
            </a:xfrm>
            <a:prstGeom prst="ellipse">
              <a:avLst/>
            </a:prstGeom>
            <a:gradFill rotWithShape="1">
              <a:gsLst>
                <a:gs pos="0">
                  <a:schemeClr val="hlink">
                    <a:gamma/>
                    <a:tint val="69804"/>
                    <a:invGamma/>
                  </a:schemeClr>
                </a:gs>
                <a:gs pos="50000">
                  <a:schemeClr val="hlink"/>
                </a:gs>
                <a:gs pos="100000">
                  <a:schemeClr val="hlink">
                    <a:gamma/>
                    <a:tint val="69804"/>
                    <a:invGamma/>
                  </a:schemeClr>
                </a:gs>
              </a:gsLst>
              <a:lin ang="5400000" scaled="1"/>
            </a:gradFill>
            <a:ln w="6350">
              <a:solidFill>
                <a:schemeClr val="hlink"/>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07" name="Oval 27"/>
            <p:cNvSpPr>
              <a:spLocks noChangeArrowheads="1"/>
            </p:cNvSpPr>
            <p:nvPr/>
          </p:nvSpPr>
          <p:spPr bwMode="gray">
            <a:xfrm>
              <a:off x="3756" y="1829"/>
              <a:ext cx="357" cy="360"/>
            </a:xfrm>
            <a:prstGeom prst="ellipse">
              <a:avLst/>
            </a:prstGeom>
            <a:gradFill rotWithShape="1">
              <a:gsLst>
                <a:gs pos="0">
                  <a:schemeClr val="hlink">
                    <a:gamma/>
                    <a:tint val="31765"/>
                    <a:invGamma/>
                  </a:schemeClr>
                </a:gs>
                <a:gs pos="50000">
                  <a:schemeClr val="hlink"/>
                </a:gs>
                <a:gs pos="100000">
                  <a:schemeClr val="hlink">
                    <a:gamma/>
                    <a:tint val="31765"/>
                    <a:invGamma/>
                  </a:schemeClr>
                </a:gs>
              </a:gsLst>
              <a:lin ang="5400000" scaled="1"/>
            </a:gradFill>
            <a:ln w="9525">
              <a:solidFill>
                <a:schemeClr val="hlink">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2" name="Group 28"/>
          <p:cNvGrpSpPr/>
          <p:nvPr/>
        </p:nvGrpSpPr>
        <p:grpSpPr>
          <a:xfrm>
            <a:off x="2770188" y="5299075"/>
            <a:ext cx="492125" cy="492125"/>
            <a:chOff x="3745" y="1818"/>
            <a:chExt cx="382" cy="382"/>
          </a:xfrm>
        </p:grpSpPr>
        <p:sp>
          <p:nvSpPr>
            <p:cNvPr id="250909" name="Oval 29"/>
            <p:cNvSpPr>
              <a:spLocks noChangeArrowheads="1"/>
            </p:cNvSpPr>
            <p:nvPr/>
          </p:nvSpPr>
          <p:spPr bwMode="gray">
            <a:xfrm>
              <a:off x="3745" y="1818"/>
              <a:ext cx="382" cy="382"/>
            </a:xfrm>
            <a:prstGeom prst="ellipse">
              <a:avLst/>
            </a:prstGeom>
            <a:gradFill rotWithShape="1">
              <a:gsLst>
                <a:gs pos="0">
                  <a:schemeClr val="folHlink">
                    <a:gamma/>
                    <a:tint val="60392"/>
                    <a:invGamma/>
                  </a:schemeClr>
                </a:gs>
                <a:gs pos="50000">
                  <a:schemeClr val="folHlink"/>
                </a:gs>
                <a:gs pos="100000">
                  <a:schemeClr val="folHlink">
                    <a:gamma/>
                    <a:tint val="60392"/>
                    <a:invGamma/>
                  </a:schemeClr>
                </a:gs>
              </a:gsLst>
              <a:lin ang="5400000" scaled="1"/>
            </a:gradFill>
            <a:ln w="6350">
              <a:solidFill>
                <a:schemeClr val="folHlink"/>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10" name="Oval 30"/>
            <p:cNvSpPr>
              <a:spLocks noChangeArrowheads="1"/>
            </p:cNvSpPr>
            <p:nvPr/>
          </p:nvSpPr>
          <p:spPr bwMode="gray">
            <a:xfrm>
              <a:off x="3756" y="1829"/>
              <a:ext cx="357" cy="360"/>
            </a:xfrm>
            <a:prstGeom prst="ellipse">
              <a:avLst/>
            </a:prstGeom>
            <a:gradFill rotWithShape="1">
              <a:gsLst>
                <a:gs pos="0">
                  <a:schemeClr val="folHlink">
                    <a:gamma/>
                    <a:tint val="31765"/>
                    <a:invGamma/>
                  </a:schemeClr>
                </a:gs>
                <a:gs pos="50000">
                  <a:schemeClr val="folHlink"/>
                </a:gs>
                <a:gs pos="100000">
                  <a:schemeClr val="folHlink">
                    <a:gamma/>
                    <a:tint val="31765"/>
                    <a:invGamma/>
                  </a:schemeClr>
                </a:gs>
              </a:gsLst>
              <a:lin ang="5400000" scaled="1"/>
            </a:gradFill>
            <a:ln w="9525">
              <a:solidFill>
                <a:schemeClr val="folHlink">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3" name="Group 31"/>
          <p:cNvGrpSpPr/>
          <p:nvPr/>
        </p:nvGrpSpPr>
        <p:grpSpPr>
          <a:xfrm>
            <a:off x="2705100" y="2817813"/>
            <a:ext cx="492125" cy="492125"/>
            <a:chOff x="3745" y="1818"/>
            <a:chExt cx="382" cy="382"/>
          </a:xfrm>
        </p:grpSpPr>
        <p:sp>
          <p:nvSpPr>
            <p:cNvPr id="250912" name="Oval 32"/>
            <p:cNvSpPr>
              <a:spLocks noChangeArrowheads="1"/>
            </p:cNvSpPr>
            <p:nvPr/>
          </p:nvSpPr>
          <p:spPr bwMode="gray">
            <a:xfrm>
              <a:off x="3745" y="1818"/>
              <a:ext cx="382" cy="382"/>
            </a:xfrm>
            <a:prstGeom prst="ellipse">
              <a:avLst/>
            </a:prstGeom>
            <a:gradFill rotWithShape="1">
              <a:gsLst>
                <a:gs pos="0">
                  <a:schemeClr val="accent2">
                    <a:gamma/>
                    <a:tint val="50980"/>
                    <a:invGamma/>
                  </a:schemeClr>
                </a:gs>
                <a:gs pos="50000">
                  <a:schemeClr val="accent2"/>
                </a:gs>
                <a:gs pos="100000">
                  <a:schemeClr val="accent2">
                    <a:gamma/>
                    <a:tint val="50980"/>
                    <a:invGamma/>
                  </a:schemeClr>
                </a:gs>
              </a:gsLst>
              <a:lin ang="5400000" scaled="1"/>
            </a:gradFill>
            <a:ln w="6350">
              <a:solidFill>
                <a:schemeClr val="accent2"/>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13" name="Oval 33"/>
            <p:cNvSpPr>
              <a:spLocks noChangeArrowheads="1"/>
            </p:cNvSpPr>
            <p:nvPr/>
          </p:nvSpPr>
          <p:spPr bwMode="gray">
            <a:xfrm>
              <a:off x="3756" y="1829"/>
              <a:ext cx="357" cy="360"/>
            </a:xfrm>
            <a:prstGeom prst="ellipse">
              <a:avLst/>
            </a:prstGeom>
            <a:gradFill rotWithShape="1">
              <a:gsLst>
                <a:gs pos="0">
                  <a:schemeClr val="accent2">
                    <a:gamma/>
                    <a:tint val="41176"/>
                    <a:invGamma/>
                  </a:schemeClr>
                </a:gs>
                <a:gs pos="50000">
                  <a:schemeClr val="accent2"/>
                </a:gs>
                <a:gs pos="100000">
                  <a:schemeClr val="accent2">
                    <a:gamma/>
                    <a:tint val="41176"/>
                    <a:invGamma/>
                  </a:schemeClr>
                </a:gs>
              </a:gsLst>
              <a:lin ang="5400000" scaled="1"/>
            </a:gradFill>
            <a:ln w="9525">
              <a:solidFill>
                <a:schemeClr val="accent2">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4" name="Group 34"/>
          <p:cNvGrpSpPr/>
          <p:nvPr/>
        </p:nvGrpSpPr>
        <p:grpSpPr>
          <a:xfrm>
            <a:off x="6423025" y="3976688"/>
            <a:ext cx="457200" cy="457200"/>
            <a:chOff x="3600" y="1279"/>
            <a:chExt cx="288" cy="288"/>
          </a:xfrm>
        </p:grpSpPr>
        <p:sp>
          <p:nvSpPr>
            <p:cNvPr id="116758" name="Oval 35"/>
            <p:cNvSpPr/>
            <p:nvPr/>
          </p:nvSpPr>
          <p:spPr>
            <a:xfrm>
              <a:off x="3600" y="1279"/>
              <a:ext cx="288" cy="288"/>
            </a:xfrm>
            <a:prstGeom prst="ellipse">
              <a:avLst/>
            </a:prstGeom>
            <a:gradFill rotWithShape="1">
              <a:gsLst>
                <a:gs pos="0">
                  <a:srgbClr val="F5FAE5"/>
                </a:gs>
                <a:gs pos="50000">
                  <a:srgbClr val="99CC00"/>
                </a:gs>
                <a:gs pos="100000">
                  <a:srgbClr val="F5FAE5"/>
                </a:gs>
              </a:gsLst>
              <a:lin ang="5400000" scaled="1"/>
              <a:tileRect/>
            </a:gradFill>
            <a:ln w="6350" cap="flat" cmpd="sng">
              <a:solidFill>
                <a:srgbClr val="99CC00"/>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59" name="Oval 36"/>
            <p:cNvSpPr/>
            <p:nvPr/>
          </p:nvSpPr>
          <p:spPr>
            <a:xfrm>
              <a:off x="3615" y="1294"/>
              <a:ext cx="256" cy="256"/>
            </a:xfrm>
            <a:prstGeom prst="ellipse">
              <a:avLst/>
            </a:prstGeom>
            <a:gradFill rotWithShape="1">
              <a:gsLst>
                <a:gs pos="0">
                  <a:srgbClr val="E2F0B6"/>
                </a:gs>
                <a:gs pos="50000">
                  <a:srgbClr val="99CC00"/>
                </a:gs>
                <a:gs pos="100000">
                  <a:srgbClr val="E2F0B6"/>
                </a:gs>
              </a:gsLst>
              <a:lin ang="5400000" scaled="1"/>
              <a:tileRect/>
            </a:gradFill>
            <a:ln w="19050" cap="flat" cmpd="sng">
              <a:solidFill>
                <a:srgbClr val="99CC00">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16755" name="Group 37"/>
          <p:cNvGrpSpPr/>
          <p:nvPr/>
        </p:nvGrpSpPr>
        <p:grpSpPr>
          <a:xfrm>
            <a:off x="2308225" y="3976688"/>
            <a:ext cx="457200" cy="457200"/>
            <a:chOff x="3600" y="1279"/>
            <a:chExt cx="288" cy="288"/>
          </a:xfrm>
        </p:grpSpPr>
        <p:sp>
          <p:nvSpPr>
            <p:cNvPr id="116756" name="Oval 38"/>
            <p:cNvSpPr/>
            <p:nvPr/>
          </p:nvSpPr>
          <p:spPr>
            <a:xfrm>
              <a:off x="3600" y="1279"/>
              <a:ext cx="288" cy="288"/>
            </a:xfrm>
            <a:prstGeom prst="ellipse">
              <a:avLst/>
            </a:prstGeom>
            <a:gradFill rotWithShape="1">
              <a:gsLst>
                <a:gs pos="0">
                  <a:srgbClr val="FFEFFA"/>
                </a:gs>
                <a:gs pos="50000">
                  <a:srgbClr val="FF66CC"/>
                </a:gs>
                <a:gs pos="100000">
                  <a:srgbClr val="FFEFFA"/>
                </a:gs>
              </a:gsLst>
              <a:lin ang="5400000" scaled="1"/>
              <a:tileRect/>
            </a:gradFill>
            <a:ln w="6350" cap="flat" cmpd="sng">
              <a:solidFill>
                <a:srgbClr val="FF66CC"/>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57" name="Oval 39"/>
            <p:cNvSpPr/>
            <p:nvPr/>
          </p:nvSpPr>
          <p:spPr>
            <a:xfrm>
              <a:off x="3615" y="1294"/>
              <a:ext cx="256" cy="256"/>
            </a:xfrm>
            <a:prstGeom prst="ellipse">
              <a:avLst/>
            </a:prstGeom>
            <a:gradFill rotWithShape="1">
              <a:gsLst>
                <a:gs pos="0">
                  <a:srgbClr val="FFCAED"/>
                </a:gs>
                <a:gs pos="50000">
                  <a:srgbClr val="FF66CC"/>
                </a:gs>
                <a:gs pos="100000">
                  <a:srgbClr val="FFCAED"/>
                </a:gs>
              </a:gsLst>
              <a:lin ang="5400000" scaled="1"/>
              <a:tileRect/>
            </a:gradFill>
            <a:ln w="19050" cap="flat" cmpd="sng">
              <a:solidFill>
                <a:srgbClr val="FF66CC">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sample">
  <a:themeElements>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kumimoji="0" lang="zh-CN" altLang="en-US" sz="2800" b="0" i="0" u="none" strike="noStrike" cap="none" normalizeH="0" baseline="0" smtClean="0">
            <a:ln>
              <a:noFill/>
            </a:ln>
            <a:solidFill>
              <a:srgbClr val="08122A"/>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kumimoji="0" lang="zh-CN" altLang="en-US" sz="2800" b="0" i="0" u="none" strike="noStrike" cap="none" normalizeH="0" baseline="0" smtClean="0">
            <a:ln>
              <a:noFill/>
            </a:ln>
            <a:solidFill>
              <a:srgbClr val="08122A"/>
            </a:solidFill>
            <a:effectLst/>
            <a:latin typeface="Arial" panose="020B0604020202020204" pitchFamily="34" charset="0"/>
            <a:ea typeface="宋体" panose="02010600030101010101" pitchFamily="2" charset="-122"/>
          </a:defRPr>
        </a:defPPr>
      </a:lstStyle>
    </a:lnDef>
  </a:objectDefaults>
  <a:extraClrSchemeLst>
    <a:extraClrScheme>
      <a:clrScheme name="sample 1">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13143</Words>
  <Application>WPS 演示</Application>
  <PresentationFormat>全屏显示(4:3)</PresentationFormat>
  <Paragraphs>1392</Paragraphs>
  <Slides>108</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108</vt:i4>
      </vt:variant>
    </vt:vector>
  </HeadingPairs>
  <TitlesOfParts>
    <vt:vector size="128" baseType="lpstr">
      <vt:lpstr>Arial</vt:lpstr>
      <vt:lpstr>宋体</vt:lpstr>
      <vt:lpstr>Wingdings</vt:lpstr>
      <vt:lpstr>Verdana</vt:lpstr>
      <vt:lpstr>Times New Roman</vt:lpstr>
      <vt:lpstr>Arial Black</vt:lpstr>
      <vt:lpstr>楷体_GB2312</vt:lpstr>
      <vt:lpstr>新宋体</vt:lpstr>
      <vt:lpstr>华文新魏</vt:lpstr>
      <vt:lpstr>Calibri</vt:lpstr>
      <vt:lpstr>仿宋_GB2312</vt:lpstr>
      <vt:lpstr>仿宋</vt:lpstr>
      <vt:lpstr>微软雅黑</vt:lpstr>
      <vt:lpstr>Arial Unicode MS</vt:lpstr>
      <vt:lpstr>楷体</vt:lpstr>
      <vt:lpstr>汉仪旗黑-85S</vt:lpstr>
      <vt:lpstr>黑体</vt:lpstr>
      <vt:lpstr>sample</vt:lpstr>
      <vt:lpstr>Excel.Chart.8</vt:lpstr>
      <vt:lpstr>Visio.Drawing.6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3</cp:revision>
  <dcterms:created xsi:type="dcterms:W3CDTF">2003-02-07T07:15:21Z</dcterms:created>
  <dcterms:modified xsi:type="dcterms:W3CDTF">2023-11-07T07:49:37Z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966C636E772946578F0FF91209456FA9_13</vt:lpwstr>
  </property>
  <property fmtid="{D5CDD505-2E9C-101B-9397-08002B2CF9AE}" pid="3" name="KSOProductBuildVer">
    <vt:lpwstr>2052-12.1.0.15933</vt:lpwstr>
  </property>
</Properties>
</file>