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425" r:id="rId3"/>
    <p:sldId id="620" r:id="rId5"/>
    <p:sldId id="598" r:id="rId6"/>
    <p:sldId id="595" r:id="rId7"/>
    <p:sldId id="596" r:id="rId8"/>
    <p:sldId id="398" r:id="rId9"/>
    <p:sldId id="557" r:id="rId10"/>
    <p:sldId id="558" r:id="rId11"/>
    <p:sldId id="559" r:id="rId12"/>
    <p:sldId id="560" r:id="rId13"/>
    <p:sldId id="561" r:id="rId14"/>
    <p:sldId id="562" r:id="rId15"/>
    <p:sldId id="405" r:id="rId16"/>
    <p:sldId id="552" r:id="rId17"/>
    <p:sldId id="461" r:id="rId18"/>
    <p:sldId id="505" r:id="rId19"/>
    <p:sldId id="466" r:id="rId20"/>
    <p:sldId id="473" r:id="rId21"/>
    <p:sldId id="476" r:id="rId22"/>
    <p:sldId id="478" r:id="rId23"/>
    <p:sldId id="602" r:id="rId24"/>
    <p:sldId id="604" r:id="rId25"/>
    <p:sldId id="622" r:id="rId26"/>
    <p:sldId id="603" r:id="rId27"/>
  </p:sldIdLst>
  <p:sldSz cx="9144000" cy="6858000" type="screen4x3"/>
  <p:notesSz cx="6858000" cy="9144000"/>
  <p:custDataLst>
    <p:tags r:id="rId3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66CCFF"/>
    <a:srgbClr val="333399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471"/>
    <p:restoredTop sz="94800"/>
  </p:normalViewPr>
  <p:slideViewPr>
    <p:cSldViewPr showGuides="1">
      <p:cViewPr>
        <p:scale>
          <a:sx n="70" d="100"/>
          <a:sy n="70" d="100"/>
        </p:scale>
        <p:origin x="-158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4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6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06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16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27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37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7"/>
          <p:cNvSpPr/>
          <p:nvPr userDrawn="1"/>
        </p:nvSpPr>
        <p:spPr>
          <a:xfrm>
            <a:off x="611188" y="3933825"/>
            <a:ext cx="7772400" cy="109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1905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207803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221163"/>
            <a:ext cx="7010400" cy="1168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Verdana" panose="020B0604030504040204" pitchFamily="34" charset="0"/>
              </a:rPr>
            </a:fld>
            <a:endParaRPr lang="en-US" altLang="zh-CN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Verdana" panose="020B0604030504040204" pitchFamily="34" charset="0"/>
              </a:rPr>
            </a:fld>
            <a:endParaRPr lang="en-US" altLang="zh-CN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66738" y="1484313"/>
            <a:ext cx="3924300" cy="45354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484313"/>
            <a:ext cx="3924300" cy="45354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Verdana" panose="020B0604030504040204" pitchFamily="34" charset="0"/>
              </a:rPr>
            </a:fld>
            <a:endParaRPr lang="en-US" altLang="zh-CN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Verdana" panose="020B0604030504040204" pitchFamily="34" charset="0"/>
              </a:rPr>
            </a:fld>
            <a:endParaRPr lang="en-US" altLang="zh-CN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382905" y="1161415"/>
            <a:ext cx="4699000" cy="50450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Verdana" panose="020B0604030504040204" pitchFamily="34" charset="0"/>
              </a:rPr>
            </a:fld>
            <a:endParaRPr lang="en-US" altLang="zh-CN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Verdana" panose="020B0604030504040204" pitchFamily="34" charset="0"/>
              </a:rPr>
            </a:fld>
            <a:endParaRPr lang="en-US" altLang="zh-CN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484313"/>
            <a:ext cx="392430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484313"/>
            <a:ext cx="392430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Verdana" panose="020B0604030504040204" pitchFamily="34" charset="0"/>
              </a:rPr>
            </a:fld>
            <a:endParaRPr lang="en-US" altLang="zh-CN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Verdana" panose="020B0604030504040204" pitchFamily="34" charset="0"/>
              </a:rPr>
            </a:fld>
            <a:endParaRPr lang="en-US" altLang="zh-CN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Verdana" panose="020B0604030504040204" pitchFamily="34" charset="0"/>
              </a:rPr>
            </a:fld>
            <a:endParaRPr lang="en-US" altLang="zh-CN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Verdana" panose="020B0604030504040204" pitchFamily="34" charset="0"/>
              </a:rPr>
            </a:fld>
            <a:endParaRPr lang="en-US" altLang="zh-CN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Verdana" panose="020B0604030504040204" pitchFamily="34" charset="0"/>
              </a:rPr>
            </a:fld>
            <a:endParaRPr lang="en-US" altLang="zh-CN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Verdana" panose="020B0604030504040204" pitchFamily="34" charset="0"/>
              </a:rPr>
            </a:fld>
            <a:endParaRPr lang="en-US" altLang="zh-CN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7477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66738" y="1484313"/>
            <a:ext cx="8001000" cy="45354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AutoShape 4"/>
          <p:cNvSpPr/>
          <p:nvPr userDrawn="1"/>
        </p:nvSpPr>
        <p:spPr>
          <a:xfrm>
            <a:off x="539750" y="1196975"/>
            <a:ext cx="7958138" cy="109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9" name="Line 5"/>
          <p:cNvSpPr/>
          <p:nvPr userDrawn="1"/>
        </p:nvSpPr>
        <p:spPr>
          <a:xfrm flipV="1">
            <a:off x="609600" y="6172200"/>
            <a:ext cx="7924800" cy="0"/>
          </a:xfrm>
          <a:prstGeom prst="line">
            <a:avLst/>
          </a:prstGeom>
          <a:ln w="31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9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9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Verdana" panose="020B0604030504040204" pitchFamily="34" charset="0"/>
              </a:rPr>
            </a:fld>
            <a:endParaRPr lang="en-US" altLang="zh-CN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.png"/><Relationship Id="rId3" Type="http://schemas.openxmlformats.org/officeDocument/2006/relationships/tags" Target="../tags/tag23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ags" Target="../tags/tag24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3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tags" Target="../tags/tag31.xml"/><Relationship Id="rId1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tags" Target="../tags/tag3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5.xml"/><Relationship Id="rId5" Type="http://schemas.openxmlformats.org/officeDocument/2006/relationships/image" Target="../media/image1.png"/><Relationship Id="rId4" Type="http://schemas.openxmlformats.org/officeDocument/2006/relationships/tags" Target="../tags/tag14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35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4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39.xml"/><Relationship Id="rId5" Type="http://schemas.openxmlformats.org/officeDocument/2006/relationships/image" Target="../media/image21.jpeg"/><Relationship Id="rId4" Type="http://schemas.openxmlformats.org/officeDocument/2006/relationships/tags" Target="../tags/tag38.xml"/><Relationship Id="rId3" Type="http://schemas.openxmlformats.org/officeDocument/2006/relationships/image" Target="../media/image20.jpeg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8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ags" Target="../tags/tag20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ags" Target="../tags/tag2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ags" Target="../tags/tag2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xfrm>
            <a:off x="755650" y="1196975"/>
            <a:ext cx="7772400" cy="2078038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sz="54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有限空间作业安全</a:t>
            </a:r>
            <a:endParaRPr lang="zh-CN" altLang="en-US" sz="80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1"/>
          </p:nvPr>
        </p:nvSpPr>
        <p:spPr>
          <a:xfrm>
            <a:off x="1331913" y="4567238"/>
            <a:ext cx="7010400" cy="822325"/>
          </a:xfrm>
          <a:ln/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90000"/>
              </a:lnSpc>
              <a:buSzTx/>
            </a:pPr>
            <a:endParaRPr lang="zh-CN" altLang="en-US" sz="2400" b="1" dirty="0">
              <a:solidFill>
                <a:srgbClr val="0000CC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pPr algn="ctr" eaLnBrk="1" hangingPunct="1">
              <a:lnSpc>
                <a:spcPct val="90000"/>
              </a:lnSpc>
              <a:buSzTx/>
            </a:pPr>
            <a:r>
              <a:rPr lang="en-US" altLang="zh-CN" sz="2400" b="1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2017</a:t>
            </a:r>
            <a:r>
              <a:rPr lang="zh-CN" altLang="en-US" sz="24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年</a:t>
            </a:r>
            <a:r>
              <a:rPr lang="en-US" altLang="zh-CN" sz="2400" b="1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7</a:t>
            </a:r>
            <a:r>
              <a:rPr lang="zh-CN" altLang="en-US" sz="24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月</a:t>
            </a:r>
            <a:endParaRPr lang="zh-CN" altLang="en-US" sz="2000" b="1" dirty="0">
              <a:solidFill>
                <a:srgbClr val="0000CC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248559" y="350113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911059" y="4437079"/>
            <a:ext cx="675000" cy="675000"/>
          </a:xfrm>
          <a:prstGeom prst="ellipse">
            <a:avLst/>
          </a:prstGeom>
          <a:solidFill>
            <a:srgbClr val="FFC00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843395" y="443753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775731" y="443707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Box 4"/>
          <p:cNvSpPr txBox="1"/>
          <p:nvPr/>
        </p:nvSpPr>
        <p:spPr>
          <a:xfrm>
            <a:off x="357188" y="1143000"/>
            <a:ext cx="5246687" cy="3054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ts val="4400"/>
              </a:lnSpc>
              <a:tabLst>
                <a:tab pos="76200" algn="l"/>
                <a:tab pos="1409700" algn="l"/>
              </a:tabLst>
            </a:pPr>
            <a:r>
              <a:rPr lang="en-US" altLang="zh-CN">
                <a:latin typeface="Verdana" panose="020B0604030504040204" pitchFamily="34" charset="0"/>
              </a:rPr>
              <a:t>	</a:t>
            </a:r>
            <a:r>
              <a:rPr lang="en-US" altLang="zh-CN" sz="2400">
                <a:solidFill>
                  <a:srgbClr val="CC0000"/>
                </a:solidFill>
                <a:latin typeface="Wingdings" panose="05000000000000000000" pitchFamily="2" charset="2"/>
              </a:rPr>
              <a:t></a:t>
            </a:r>
            <a:r>
              <a:rPr lang="zh-CN" altLang="en-US" sz="2400" dirty="0">
                <a:latin typeface="Wingdings" panose="05000000000000000000" pitchFamily="2" charset="2"/>
              </a:rPr>
              <a:t>地上</a:t>
            </a:r>
            <a:r>
              <a:rPr lang="en-US" altLang="zh-CN" sz="2400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有限空间</a:t>
            </a:r>
            <a:endParaRPr lang="en-US" altLang="zh-CN" sz="24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3900"/>
              </a:lnSpc>
              <a:tabLst>
                <a:tab pos="76200" algn="l"/>
                <a:tab pos="1409700" algn="l"/>
              </a:tabLst>
            </a:pPr>
            <a:r>
              <a:rPr lang="en-US" altLang="zh-CN">
                <a:latin typeface="Verdana" panose="020B0604030504040204" pitchFamily="34" charset="0"/>
              </a:rPr>
              <a:t>        </a:t>
            </a:r>
            <a:r>
              <a:rPr lang="en-US" altLang="zh-CN" sz="2400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如储藏室、酒糟池、发酵池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2400" dirty="0">
                <a:latin typeface="Verdana" panose="020B0604030504040204" pitchFamily="34" charset="0"/>
              </a:rPr>
              <a:t>造纸和酱腌菜池、</a:t>
            </a:r>
            <a:r>
              <a:rPr lang="en-US" altLang="zh-CN" sz="2400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垃圾站、温室、冷库、粮仓、料仓等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en-US" altLang="zh-CN" sz="24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3500"/>
              </a:lnSpc>
              <a:tabLst>
                <a:tab pos="76200" algn="l"/>
                <a:tab pos="1409700" algn="l"/>
              </a:tabLst>
            </a:pPr>
            <a:endParaRPr lang="en-US" altLang="zh-CN" sz="24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3500"/>
              </a:lnSpc>
              <a:tabLst>
                <a:tab pos="76200" algn="l"/>
                <a:tab pos="1409700" algn="l"/>
              </a:tabLst>
            </a:pPr>
            <a:endParaRPr lang="en-US" altLang="zh-CN" sz="24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0483" name="Picture 1" descr="H:\有限空间作业照片\泥池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0" y="3405188"/>
            <a:ext cx="3714750" cy="247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2" descr="H:\有限空间作业照片\干曲仓（满仓时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88" y="1214438"/>
            <a:ext cx="3381375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TextBox 5"/>
          <p:cNvSpPr txBox="1"/>
          <p:nvPr/>
        </p:nvSpPr>
        <p:spPr>
          <a:xfrm>
            <a:off x="6929438" y="5857875"/>
            <a:ext cx="10001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Verdana" panose="020B0604030504040204" pitchFamily="34" charset="0"/>
              </a:rPr>
              <a:t>干曲仓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20486" name="TextBox 6"/>
          <p:cNvSpPr txBox="1"/>
          <p:nvPr/>
        </p:nvSpPr>
        <p:spPr>
          <a:xfrm>
            <a:off x="3000375" y="5929313"/>
            <a:ext cx="71437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Verdana" panose="020B0604030504040204" pitchFamily="34" charset="0"/>
              </a:rPr>
              <a:t>泥池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20490" name="矩形 20489"/>
          <p:cNvSpPr/>
          <p:nvPr/>
        </p:nvSpPr>
        <p:spPr>
          <a:xfrm>
            <a:off x="395288" y="476250"/>
            <a:ext cx="8001000" cy="60483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 dirty="0">
                <a:solidFill>
                  <a:schemeClr val="tx1"/>
                </a:solidFill>
              </a:rPr>
              <a:t>二、有限空间介绍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Box 4"/>
          <p:cNvSpPr txBox="1"/>
          <p:nvPr/>
        </p:nvSpPr>
        <p:spPr>
          <a:xfrm>
            <a:off x="142875" y="928688"/>
            <a:ext cx="5572125" cy="2720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ts val="4400"/>
              </a:lnSpc>
              <a:tabLst>
                <a:tab pos="76200" algn="l"/>
                <a:tab pos="1409700" algn="l"/>
              </a:tabLst>
            </a:pPr>
            <a:endParaRPr lang="en-US" altLang="zh-CN">
              <a:latin typeface="Verdana" panose="020B0604030504040204" pitchFamily="34" charset="0"/>
            </a:endParaRPr>
          </a:p>
          <a:p>
            <a:pPr defTabSz="914400">
              <a:lnSpc>
                <a:spcPts val="4400"/>
              </a:lnSpc>
              <a:tabLst>
                <a:tab pos="76200" algn="l"/>
                <a:tab pos="1409700" algn="l"/>
              </a:tabLst>
            </a:pPr>
            <a:r>
              <a:rPr lang="en-US" altLang="zh-CN">
                <a:latin typeface="Verdana" panose="020B0604030504040204" pitchFamily="34" charset="0"/>
              </a:rPr>
              <a:t>	</a:t>
            </a:r>
            <a:r>
              <a:rPr lang="en-US" altLang="zh-CN" sz="2400">
                <a:solidFill>
                  <a:srgbClr val="CC0000"/>
                </a:solidFill>
                <a:latin typeface="Wingdings" panose="05000000000000000000" pitchFamily="2" charset="2"/>
              </a:rPr>
              <a:t></a:t>
            </a:r>
            <a:r>
              <a:rPr lang="zh-CN" altLang="en-US" sz="2400" dirty="0">
                <a:latin typeface="Wingdings" panose="05000000000000000000" pitchFamily="2" charset="2"/>
              </a:rPr>
              <a:t>设备设施</a:t>
            </a:r>
            <a:endParaRPr lang="en-US" altLang="zh-CN" sz="24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3900"/>
              </a:lnSpc>
              <a:tabLst>
                <a:tab pos="76200" algn="l"/>
                <a:tab pos="1409700" algn="l"/>
              </a:tabLst>
            </a:pPr>
            <a:r>
              <a:rPr lang="en-US" altLang="zh-CN">
                <a:latin typeface="Verdana" panose="020B0604030504040204" pitchFamily="34" charset="0"/>
              </a:rPr>
              <a:t>       </a:t>
            </a:r>
            <a:r>
              <a:rPr lang="en-US" altLang="zh-CN" sz="2400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如船舱、贮罐、车载槽罐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金属冶炼炉、</a:t>
            </a:r>
            <a:r>
              <a:rPr lang="en-US" altLang="zh-CN" sz="2400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反应塔（釜）、冷藏箱、压力容器、管道、烟道、锅炉等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en-US" altLang="zh-CN" sz="24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1507" name="Picture 3" descr="H:\有限空间作业照片\转酒罐车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8813" y="3643313"/>
            <a:ext cx="4035425" cy="269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 descr="H:\有限空间图片\图片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928688"/>
            <a:ext cx="3133725" cy="2798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H:\有限空间图片\图片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38" y="3700463"/>
            <a:ext cx="2449512" cy="269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矩形 21512"/>
          <p:cNvSpPr/>
          <p:nvPr/>
        </p:nvSpPr>
        <p:spPr>
          <a:xfrm>
            <a:off x="395288" y="476250"/>
            <a:ext cx="8001000" cy="60483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 dirty="0">
                <a:solidFill>
                  <a:schemeClr val="tx1"/>
                </a:solidFill>
              </a:rPr>
              <a:t>二、有限空间介绍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4"/>
          <p:cNvSpPr txBox="1"/>
          <p:nvPr/>
        </p:nvSpPr>
        <p:spPr>
          <a:xfrm>
            <a:off x="1000125" y="1484313"/>
            <a:ext cx="7172325" cy="4186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tabLst>
                <a:tab pos="76200" algn="l"/>
                <a:tab pos="1409700" algn="l"/>
              </a:tabLst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有限空间可能存在的危害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 defTabSz="914400">
              <a:tabLst>
                <a:tab pos="76200" algn="l"/>
                <a:tab pos="1409700" algn="l"/>
              </a:tabLst>
            </a:pPr>
            <a:endParaRPr lang="en-US" altLang="zh-CN" b="1">
              <a:latin typeface="Verdana" panose="020B0604030504040204" pitchFamily="34" charset="0"/>
            </a:endParaRPr>
          </a:p>
          <a:p>
            <a:pPr defTabSz="914400">
              <a:lnSpc>
                <a:spcPts val="3400"/>
              </a:lnSpc>
              <a:tabLst>
                <a:tab pos="76200" algn="l"/>
                <a:tab pos="1409700" algn="l"/>
              </a:tabLst>
            </a:pPr>
            <a:r>
              <a:rPr lang="en-US" altLang="zh-CN" b="1">
                <a:latin typeface="Verdana" panose="020B0604030504040204" pitchFamily="34" charset="0"/>
              </a:rPr>
              <a:t>	</a:t>
            </a:r>
            <a:r>
              <a:rPr lang="en-US" altLang="zh-CN" sz="2400" b="1">
                <a:solidFill>
                  <a:srgbClr val="CC0000"/>
                </a:solidFill>
                <a:latin typeface="Wingdings" panose="05000000000000000000" pitchFamily="2" charset="2"/>
              </a:rPr>
              <a:t></a:t>
            </a:r>
            <a:r>
              <a:rPr lang="en-US" altLang="zh-CN" sz="2400" b="1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窒息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 b="1" err="1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缺氧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en-US" altLang="zh-CN" sz="24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3400"/>
              </a:lnSpc>
              <a:tabLst>
                <a:tab pos="76200" algn="l"/>
                <a:tab pos="1409700" algn="l"/>
              </a:tabLst>
            </a:pPr>
            <a:r>
              <a:rPr lang="en-US" altLang="zh-CN" sz="2400" b="1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二氧化碳、氮气、氩气、甲烷和水蒸气等</a:t>
            </a:r>
            <a:endParaRPr lang="en-US" altLang="zh-CN" sz="24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3400"/>
              </a:lnSpc>
              <a:tabLst>
                <a:tab pos="76200" algn="l"/>
                <a:tab pos="1409700" algn="l"/>
              </a:tabLst>
            </a:pPr>
            <a:r>
              <a:rPr lang="en-US" altLang="zh-CN" sz="2400" b="1">
                <a:solidFill>
                  <a:srgbClr val="CC0000"/>
                </a:solidFill>
                <a:latin typeface="Wingdings" panose="05000000000000000000" pitchFamily="2" charset="2"/>
              </a:rPr>
              <a:t></a:t>
            </a:r>
            <a:r>
              <a:rPr lang="en-US" altLang="zh-CN" sz="2400" b="1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中毒</a:t>
            </a:r>
            <a:endParaRPr lang="en-US" altLang="zh-CN" sz="24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3400"/>
              </a:lnSpc>
              <a:tabLst>
                <a:tab pos="76200" algn="l"/>
                <a:tab pos="1409700" algn="l"/>
              </a:tabLst>
            </a:pPr>
            <a:r>
              <a:rPr lang="en-US" altLang="zh-CN" sz="2400" b="1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硫化氢、一氧化碳、苯、甲苯、二甲苯等</a:t>
            </a:r>
            <a:endParaRPr lang="en-US" altLang="zh-CN" sz="24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3400"/>
              </a:lnSpc>
              <a:tabLst>
                <a:tab pos="76200" algn="l"/>
                <a:tab pos="1409700" algn="l"/>
              </a:tabLst>
            </a:pPr>
            <a:r>
              <a:rPr lang="en-US" altLang="zh-CN" sz="2400" b="1">
                <a:solidFill>
                  <a:srgbClr val="CC0000"/>
                </a:solidFill>
                <a:latin typeface="Wingdings" panose="05000000000000000000" pitchFamily="2" charset="2"/>
              </a:rPr>
              <a:t>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爆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燃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/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爆炸</a:t>
            </a:r>
            <a:endParaRPr lang="en-US" altLang="zh-CN" sz="24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3400"/>
              </a:lnSpc>
              <a:tabLst>
                <a:tab pos="76200" algn="l"/>
                <a:tab pos="1409700" algn="l"/>
              </a:tabLst>
            </a:pPr>
            <a:r>
              <a:rPr lang="en-US" altLang="zh-CN" sz="2400" b="1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甲烷、氢气、挥发性有机化合物、可燃性粉尘</a:t>
            </a:r>
            <a:endParaRPr lang="en-US" altLang="zh-CN" sz="24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3400"/>
              </a:lnSpc>
              <a:tabLst>
                <a:tab pos="76200" algn="l"/>
                <a:tab pos="1409700" algn="l"/>
              </a:tabLst>
            </a:pPr>
            <a:r>
              <a:rPr lang="en-US" altLang="zh-CN" sz="2400" b="1">
                <a:solidFill>
                  <a:srgbClr val="CC0000"/>
                </a:solidFill>
                <a:latin typeface="Wingdings" panose="05000000000000000000" pitchFamily="2" charset="2"/>
              </a:rPr>
              <a:t></a:t>
            </a:r>
            <a:r>
              <a:rPr lang="en-US" altLang="zh-CN" sz="2400" b="1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其他危害，如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中暑、</a:t>
            </a:r>
            <a:r>
              <a:rPr lang="en-US" altLang="zh-CN" sz="2400" b="1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淹溺、高处坠落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物体打击、机械伤害、</a:t>
            </a:r>
            <a:r>
              <a:rPr lang="en-US" altLang="zh-CN" sz="2400" b="1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触电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、噪声、粉尘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等</a:t>
            </a:r>
            <a:endParaRPr lang="en-US" altLang="zh-CN" sz="24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31" name="矩形 1"/>
          <p:cNvSpPr/>
          <p:nvPr/>
        </p:nvSpPr>
        <p:spPr>
          <a:xfrm>
            <a:off x="684213" y="549275"/>
            <a:ext cx="38544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latin typeface="Verdana" panose="020B0604030504040204" pitchFamily="34" charset="0"/>
              </a:rPr>
              <a:t>二、有限空间介绍</a:t>
            </a:r>
            <a:endParaRPr lang="zh-CN" altLang="en-US" sz="3600" b="1" dirty="0">
              <a:latin typeface="宋体" panose="0201060003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/>
            </a:fld>
            <a:endParaRPr lang="en-US" altLang="zh-CN" sz="1200"/>
          </a:p>
        </p:txBody>
      </p:sp>
      <p:sp>
        <p:nvSpPr>
          <p:cNvPr id="32771" name="Rectangle 2"/>
          <p:cNvSpPr>
            <a:spLocks noGrp="1"/>
          </p:cNvSpPr>
          <p:nvPr>
            <p:ph type="title"/>
          </p:nvPr>
        </p:nvSpPr>
        <p:spPr>
          <a:xfrm>
            <a:off x="684213" y="549275"/>
            <a:ext cx="7597775" cy="503238"/>
          </a:xfrm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3400" b="1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三、有限空间作业安全保障措施</a:t>
            </a:r>
            <a:endParaRPr lang="zh-CN" altLang="en-US" sz="3400" b="1" dirty="0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2772" name="Rectangle 3"/>
          <p:cNvSpPr>
            <a:spLocks noGrp="1"/>
          </p:cNvSpPr>
          <p:nvPr>
            <p:ph idx="1"/>
          </p:nvPr>
        </p:nvSpPr>
        <p:spPr>
          <a:xfrm>
            <a:off x="539750" y="1484313"/>
            <a:ext cx="8181975" cy="4537075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lnSpc>
                <a:spcPct val="115000"/>
              </a:lnSpc>
              <a:buNone/>
            </a:pPr>
            <a:r>
              <a:rPr lang="zh-CN" altLang="en-US" sz="2100" b="1" dirty="0"/>
              <a:t>      存在有限空间作业的工贸企业应当建立下列安全生产制度和规程：</a:t>
            </a:r>
            <a:endParaRPr lang="zh-CN" altLang="en-US" sz="2100" b="1" dirty="0"/>
          </a:p>
          <a:p>
            <a:pPr marL="0" indent="0" eaLnBrk="1" hangingPunct="1">
              <a:lnSpc>
                <a:spcPct val="115000"/>
              </a:lnSpc>
              <a:buNone/>
            </a:pPr>
            <a:r>
              <a:rPr lang="zh-CN" altLang="en-US" sz="2100" b="1" dirty="0"/>
              <a:t>（一）有限空间作业安全责任制度；</a:t>
            </a:r>
            <a:endParaRPr lang="zh-CN" altLang="en-US" sz="2100" b="1" dirty="0"/>
          </a:p>
          <a:p>
            <a:pPr marL="0" indent="0" eaLnBrk="1" hangingPunct="1">
              <a:lnSpc>
                <a:spcPct val="115000"/>
              </a:lnSpc>
              <a:buNone/>
            </a:pPr>
            <a:r>
              <a:rPr lang="zh-CN" altLang="en-US" sz="2100" b="1" dirty="0"/>
              <a:t>（二）有限空间作业审批制度；</a:t>
            </a:r>
            <a:endParaRPr lang="zh-CN" altLang="en-US" sz="2100" b="1" dirty="0"/>
          </a:p>
          <a:p>
            <a:pPr marL="0" indent="0" eaLnBrk="1" hangingPunct="1">
              <a:lnSpc>
                <a:spcPct val="115000"/>
              </a:lnSpc>
              <a:buNone/>
            </a:pPr>
            <a:r>
              <a:rPr lang="zh-CN" altLang="en-US" sz="2100" b="1" dirty="0"/>
              <a:t>（三）有限空间作业现场安全管理制度；</a:t>
            </a:r>
            <a:endParaRPr lang="zh-CN" altLang="en-US" sz="2100" b="1" dirty="0"/>
          </a:p>
          <a:p>
            <a:pPr marL="0" indent="0" eaLnBrk="1" hangingPunct="1">
              <a:lnSpc>
                <a:spcPct val="115000"/>
              </a:lnSpc>
              <a:buNone/>
            </a:pPr>
            <a:r>
              <a:rPr lang="zh-CN" altLang="en-US" sz="2100" b="1" dirty="0"/>
              <a:t>（四）有限空间作业现场负责人、监护人员、作业人员、应急救援人员安全培训教育制度；</a:t>
            </a:r>
            <a:endParaRPr lang="zh-CN" altLang="en-US" sz="2100" b="1" dirty="0"/>
          </a:p>
          <a:p>
            <a:pPr marL="0" indent="0" eaLnBrk="1" hangingPunct="1">
              <a:lnSpc>
                <a:spcPct val="115000"/>
              </a:lnSpc>
              <a:buNone/>
            </a:pPr>
            <a:r>
              <a:rPr lang="zh-CN" altLang="en-US" sz="2100" b="1" dirty="0"/>
              <a:t>（五）有限空间作业应急管理制度；</a:t>
            </a:r>
            <a:endParaRPr lang="zh-CN" altLang="en-US" sz="2100" b="1" dirty="0"/>
          </a:p>
          <a:p>
            <a:pPr marL="0" indent="0" eaLnBrk="1" hangingPunct="1">
              <a:lnSpc>
                <a:spcPct val="115000"/>
              </a:lnSpc>
              <a:buNone/>
            </a:pPr>
            <a:r>
              <a:rPr lang="zh-CN" altLang="en-US" sz="2100" b="1" dirty="0"/>
              <a:t>（六）有限空间作业</a:t>
            </a:r>
            <a:r>
              <a:rPr lang="zh-CN" altLang="en-US" sz="2100" b="1" dirty="0">
                <a:solidFill>
                  <a:srgbClr val="FF0000"/>
                </a:solidFill>
              </a:rPr>
              <a:t>安全操作规程</a:t>
            </a:r>
            <a:r>
              <a:rPr lang="zh-CN" altLang="en-US" sz="2100" b="1" dirty="0"/>
              <a:t>。</a:t>
            </a:r>
            <a:endParaRPr lang="zh-CN" altLang="en-US" sz="2100" b="1" dirty="0"/>
          </a:p>
          <a:p>
            <a:pPr marL="0" indent="0" eaLnBrk="1" hangingPunct="1">
              <a:lnSpc>
                <a:spcPct val="115000"/>
              </a:lnSpc>
              <a:buNone/>
            </a:pPr>
            <a:endParaRPr lang="en-US" altLang="zh-CN" sz="2100" b="1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extBox 3"/>
          <p:cNvSpPr txBox="1"/>
          <p:nvPr/>
        </p:nvSpPr>
        <p:spPr>
          <a:xfrm>
            <a:off x="590550" y="1716088"/>
            <a:ext cx="3835400" cy="752475"/>
          </a:xfrm>
          <a:prstGeom prst="rect">
            <a:avLst/>
          </a:prstGeom>
          <a:noFill/>
          <a:ln w="9525">
            <a:noFill/>
          </a:ln>
        </p:spPr>
        <p:txBody>
          <a:bodyPr lIns="43891" tIns="21946" rIns="43891" bIns="21946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Wingdings" panose="05000000000000000000" pitchFamily="2" charset="2"/>
              </a:rPr>
              <a:t>有限空间作业审批表</a:t>
            </a:r>
            <a:endParaRPr lang="zh-CN" altLang="en-US" sz="2800" dirty="0">
              <a:solidFill>
                <a:srgbClr val="C00000"/>
              </a:solidFill>
              <a:latin typeface="Wingdings" panose="05000000000000000000" pitchFamily="2" charset="2"/>
            </a:endParaRPr>
          </a:p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4819" name="TextBox 4"/>
          <p:cNvSpPr txBox="1"/>
          <p:nvPr/>
        </p:nvSpPr>
        <p:spPr>
          <a:xfrm>
            <a:off x="590550" y="2312988"/>
            <a:ext cx="3914775" cy="690562"/>
          </a:xfrm>
          <a:prstGeom prst="rect">
            <a:avLst/>
          </a:prstGeom>
          <a:noFill/>
          <a:ln w="9525">
            <a:noFill/>
          </a:ln>
        </p:spPr>
        <p:txBody>
          <a:bodyPr lIns="43891" tIns="21946" rIns="43891" bIns="21946">
            <a:spAutoFit/>
          </a:bodyPr>
          <a:p>
            <a:r>
              <a:rPr lang="zh-CN" altLang="en-US" sz="2400" dirty="0">
                <a:solidFill>
                  <a:srgbClr val="C00000"/>
                </a:solidFill>
                <a:latin typeface="Wingdings" panose="05000000000000000000" pitchFamily="2" charset="2"/>
              </a:rPr>
              <a:t></a:t>
            </a:r>
            <a:r>
              <a:rPr lang="zh-CN" altLang="en-US" sz="2400" dirty="0">
                <a:latin typeface="Wingdings" panose="05000000000000000000" pitchFamily="2" charset="2"/>
              </a:rPr>
              <a:t>实施有限空间作业前必须</a:t>
            </a:r>
            <a:endParaRPr lang="zh-CN" altLang="en-US" sz="2400" dirty="0">
              <a:latin typeface="Wingdings" panose="05000000000000000000" pitchFamily="2" charset="2"/>
            </a:endParaRPr>
          </a:p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4820" name="TextBox 5"/>
          <p:cNvSpPr txBox="1"/>
          <p:nvPr/>
        </p:nvSpPr>
        <p:spPr>
          <a:xfrm>
            <a:off x="590550" y="2873375"/>
            <a:ext cx="3975100" cy="690563"/>
          </a:xfrm>
          <a:prstGeom prst="rect">
            <a:avLst/>
          </a:prstGeom>
          <a:noFill/>
          <a:ln w="9525">
            <a:noFill/>
          </a:ln>
        </p:spPr>
        <p:txBody>
          <a:bodyPr lIns="43891" tIns="21946" rIns="43891" bIns="21946">
            <a:spAutoFit/>
          </a:bodyPr>
          <a:p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2" charset="-122"/>
              </a:rPr>
              <a:t>履行作业审批程序，审批表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2" charset="-122"/>
            </a:endParaRPr>
          </a:p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4821" name="TextBox 6"/>
          <p:cNvSpPr txBox="1"/>
          <p:nvPr/>
        </p:nvSpPr>
        <p:spPr>
          <a:xfrm>
            <a:off x="590550" y="3422650"/>
            <a:ext cx="3975100" cy="690563"/>
          </a:xfrm>
          <a:prstGeom prst="rect">
            <a:avLst/>
          </a:prstGeom>
          <a:noFill/>
          <a:ln w="9525">
            <a:noFill/>
          </a:ln>
        </p:spPr>
        <p:txBody>
          <a:bodyPr lIns="43891" tIns="21946" rIns="43891" bIns="21946">
            <a:spAutoFit/>
          </a:bodyPr>
          <a:p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2" charset="-122"/>
              </a:rPr>
              <a:t>是证明企业履行作业审批的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2" charset="-122"/>
            </a:endParaRPr>
          </a:p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4822" name="TextBox 7"/>
          <p:cNvSpPr txBox="1"/>
          <p:nvPr/>
        </p:nvSpPr>
        <p:spPr>
          <a:xfrm>
            <a:off x="590550" y="3971925"/>
            <a:ext cx="1219200" cy="690563"/>
          </a:xfrm>
          <a:prstGeom prst="rect">
            <a:avLst/>
          </a:prstGeom>
          <a:noFill/>
          <a:ln w="9525">
            <a:noFill/>
          </a:ln>
        </p:spPr>
        <p:txBody>
          <a:bodyPr lIns="43891" tIns="21946" rIns="43891" bIns="21946">
            <a:spAutoFit/>
          </a:bodyPr>
          <a:p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2" charset="-122"/>
              </a:rPr>
              <a:t>依据。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2" charset="-122"/>
            </a:endParaRPr>
          </a:p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4823" name="TextBox 8"/>
          <p:cNvSpPr txBox="1"/>
          <p:nvPr/>
        </p:nvSpPr>
        <p:spPr>
          <a:xfrm>
            <a:off x="590550" y="4506913"/>
            <a:ext cx="4219575" cy="690562"/>
          </a:xfrm>
          <a:prstGeom prst="rect">
            <a:avLst/>
          </a:prstGeom>
          <a:noFill/>
          <a:ln w="9525">
            <a:noFill/>
          </a:ln>
        </p:spPr>
        <p:txBody>
          <a:bodyPr lIns="43891" tIns="21946" rIns="43891" bIns="21946">
            <a:spAutoFit/>
          </a:bodyPr>
          <a:p>
            <a:r>
              <a:rPr lang="zh-CN" altLang="en-US" sz="2400" dirty="0">
                <a:solidFill>
                  <a:srgbClr val="C00000"/>
                </a:solidFill>
                <a:latin typeface="Wingdings" panose="05000000000000000000" pitchFamily="2" charset="2"/>
              </a:rPr>
              <a:t></a:t>
            </a:r>
            <a:r>
              <a:rPr lang="zh-CN" altLang="en-US" sz="2400" dirty="0">
                <a:latin typeface="Wingdings" panose="05000000000000000000" pitchFamily="2" charset="2"/>
              </a:rPr>
              <a:t>审批表存档时间至少一年。</a:t>
            </a:r>
            <a:endParaRPr lang="zh-CN" altLang="en-US" sz="2400" dirty="0">
              <a:latin typeface="Wingdings" panose="05000000000000000000" pitchFamily="2" charset="2"/>
            </a:endParaRPr>
          </a:p>
          <a:p>
            <a:endParaRPr lang="zh-CN" alt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572000" y="1862138"/>
          <a:ext cx="4214813" cy="4230688"/>
        </p:xfrm>
        <a:graphic>
          <a:graphicData uri="http://schemas.openxmlformats.org/drawingml/2006/table">
            <a:tbl>
              <a:tblPr/>
              <a:tblGrid>
                <a:gridCol w="490185"/>
                <a:gridCol w="2148707"/>
                <a:gridCol w="190523"/>
                <a:gridCol w="190523"/>
                <a:gridCol w="1194875"/>
              </a:tblGrid>
              <a:tr h="173161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 dirty="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工作内容：</a:t>
                      </a:r>
                      <a:endParaRPr lang="zh-CN" sz="600" kern="100" dirty="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作业地点：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173161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作业单位：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3161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作业负责人：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安全监护人：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173161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作业人员：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3161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作业时间：</a:t>
                      </a:r>
                      <a:r>
                        <a:rPr lang="en-US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   </a:t>
                      </a: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月</a:t>
                      </a:r>
                      <a:r>
                        <a:rPr lang="en-US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   </a:t>
                      </a: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日</a:t>
                      </a:r>
                      <a:r>
                        <a:rPr lang="en-US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   </a:t>
                      </a: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时</a:t>
                      </a:r>
                      <a:r>
                        <a:rPr lang="en-US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   </a:t>
                      </a: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分 至</a:t>
                      </a:r>
                      <a:r>
                        <a:rPr lang="en-US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   </a:t>
                      </a: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月</a:t>
                      </a:r>
                      <a:r>
                        <a:rPr lang="en-US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   </a:t>
                      </a: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日</a:t>
                      </a:r>
                      <a:r>
                        <a:rPr lang="en-US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   </a:t>
                      </a: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时</a:t>
                      </a:r>
                      <a:r>
                        <a:rPr lang="en-US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   </a:t>
                      </a: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分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8318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序号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 dirty="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安全措施</a:t>
                      </a:r>
                      <a:endParaRPr lang="zh-CN" sz="600" kern="100" dirty="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主要内容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 dirty="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确认人签字</a:t>
                      </a:r>
                      <a:endParaRPr lang="zh-CN" sz="600" kern="100" dirty="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en-US" sz="700" kern="100">
                          <a:latin typeface="楷体" panose="02010609060101010101" pitchFamily="49" charset="-122"/>
                          <a:ea typeface="微软雅黑" panose="020B0503020204020204" charset="-122"/>
                          <a:cs typeface="Arial" panose="020B0604020202020204"/>
                        </a:rPr>
                        <a:t>1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 dirty="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作业人员安全交底</a:t>
                      </a:r>
                      <a:endParaRPr lang="zh-CN" sz="600" kern="100" dirty="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endParaRPr lang="en-US" sz="700" kern="100">
                        <a:latin typeface="楷体" panose="02010609060101010101" pitchFamily="49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endParaRPr lang="en-US" sz="700" kern="100">
                        <a:latin typeface="楷体" panose="02010609060101010101" pitchFamily="49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en-US" sz="700" kern="100">
                          <a:latin typeface="楷体" panose="02010609060101010101" pitchFamily="49" charset="-122"/>
                          <a:ea typeface="微软雅黑" panose="020B0503020204020204" charset="-122"/>
                          <a:cs typeface="Arial" panose="020B0604020202020204"/>
                        </a:rPr>
                        <a:t>2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 dirty="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氧气浓度、有害气体检测</a:t>
                      </a:r>
                      <a:endParaRPr lang="zh-CN" sz="600" kern="100" dirty="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endParaRPr lang="en-US" sz="700" kern="100">
                        <a:latin typeface="楷体" panose="02010609060101010101" pitchFamily="49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endParaRPr lang="en-US" sz="700" kern="100">
                        <a:latin typeface="楷体" panose="02010609060101010101" pitchFamily="49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en-US" sz="700" kern="100">
                          <a:latin typeface="楷体" panose="02010609060101010101" pitchFamily="49" charset="-122"/>
                          <a:ea typeface="微软雅黑" panose="020B0503020204020204" charset="-122"/>
                          <a:cs typeface="Arial" panose="020B0604020202020204"/>
                        </a:rPr>
                        <a:t>3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 dirty="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通风措施</a:t>
                      </a:r>
                      <a:endParaRPr lang="zh-CN" sz="600" kern="100" dirty="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endParaRPr lang="en-US" sz="700" kern="100">
                        <a:latin typeface="楷体" panose="02010609060101010101" pitchFamily="49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endParaRPr lang="en-US" sz="700" kern="100">
                        <a:latin typeface="楷体" panose="02010609060101010101" pitchFamily="49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en-US" sz="700" kern="100">
                          <a:latin typeface="楷体" panose="02010609060101010101" pitchFamily="49" charset="-122"/>
                          <a:ea typeface="微软雅黑" panose="020B0503020204020204" charset="-122"/>
                          <a:cs typeface="Arial" panose="020B0604020202020204"/>
                        </a:rPr>
                        <a:t>4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个人防护用品使用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endParaRPr lang="en-US" sz="700" kern="100">
                        <a:latin typeface="楷体" panose="02010609060101010101" pitchFamily="49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endParaRPr lang="en-US" sz="700" kern="100">
                        <a:latin typeface="楷体" panose="02010609060101010101" pitchFamily="49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en-US" sz="700" kern="100">
                          <a:latin typeface="楷体" panose="02010609060101010101" pitchFamily="49" charset="-122"/>
                          <a:ea typeface="微软雅黑" panose="020B0503020204020204" charset="-122"/>
                          <a:cs typeface="Arial" panose="020B0604020202020204"/>
                        </a:rPr>
                        <a:t>5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 dirty="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照明措施</a:t>
                      </a:r>
                      <a:endParaRPr lang="zh-CN" sz="600" kern="100" dirty="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endParaRPr lang="en-US" sz="700" kern="100">
                        <a:latin typeface="楷体" panose="02010609060101010101" pitchFamily="49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endParaRPr lang="en-US" sz="700" kern="100">
                        <a:latin typeface="楷体" panose="02010609060101010101" pitchFamily="49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en-US" sz="700" kern="100">
                          <a:latin typeface="楷体" panose="02010609060101010101" pitchFamily="49" charset="-122"/>
                          <a:ea typeface="微软雅黑" panose="020B0503020204020204" charset="-122"/>
                          <a:cs typeface="Arial" panose="020B0604020202020204"/>
                        </a:rPr>
                        <a:t>6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应急器材配备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endParaRPr lang="en-US" sz="700" kern="100">
                        <a:latin typeface="楷体" panose="02010609060101010101" pitchFamily="49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endParaRPr lang="en-US" sz="700" kern="100">
                        <a:latin typeface="楷体" panose="02010609060101010101" pitchFamily="49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en-US" sz="700" kern="100">
                          <a:latin typeface="楷体" panose="02010609060101010101" pitchFamily="49" charset="-122"/>
                          <a:ea typeface="微软雅黑" panose="020B0503020204020204" charset="-122"/>
                          <a:cs typeface="Arial" panose="020B0604020202020204"/>
                        </a:rPr>
                        <a:t>7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现场监护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endParaRPr lang="en-US" sz="700" kern="100">
                        <a:latin typeface="楷体" panose="02010609060101010101" pitchFamily="49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endParaRPr lang="en-US" sz="700" kern="100">
                        <a:latin typeface="楷体" panose="02010609060101010101" pitchFamily="49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en-US" sz="700" kern="100">
                          <a:latin typeface="楷体" panose="02010609060101010101" pitchFamily="49" charset="-122"/>
                          <a:ea typeface="微软雅黑" panose="020B0503020204020204" charset="-122"/>
                          <a:cs typeface="Arial" panose="020B0604020202020204"/>
                        </a:rPr>
                        <a:t>8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其他补充措施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endParaRPr lang="en-US" sz="700" kern="100">
                        <a:latin typeface="楷体" panose="02010609060101010101" pitchFamily="49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endParaRPr lang="en-US" sz="700" kern="100">
                        <a:latin typeface="楷体" panose="02010609060101010101" pitchFamily="49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40312" marR="40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73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作业安全条件及措施确认：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作业负责人：</a:t>
                      </a:r>
                      <a:r>
                        <a:rPr lang="en-US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                                             </a:t>
                      </a: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年</a:t>
                      </a:r>
                      <a:r>
                        <a:rPr lang="en-US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    </a:t>
                      </a: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月</a:t>
                      </a:r>
                      <a:r>
                        <a:rPr lang="en-US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    </a:t>
                      </a:r>
                      <a:r>
                        <a:rPr lang="zh-CN" sz="700" kern="10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日</a:t>
                      </a:r>
                      <a:endParaRPr lang="zh-CN" sz="600" kern="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94042">
                <a:tc gridSpan="5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 dirty="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企业授权审批部门审批意见：</a:t>
                      </a:r>
                      <a:endParaRPr lang="zh-CN" sz="600" kern="100" dirty="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4302125" algn="l"/>
                        </a:tabLst>
                      </a:pPr>
                      <a:r>
                        <a:rPr lang="zh-CN" sz="700" kern="100" dirty="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签发人：</a:t>
                      </a:r>
                      <a:r>
                        <a:rPr lang="en-US" sz="700" kern="100" dirty="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                                                 </a:t>
                      </a:r>
                      <a:r>
                        <a:rPr lang="zh-CN" sz="700" kern="100" dirty="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年</a:t>
                      </a:r>
                      <a:r>
                        <a:rPr lang="en-US" sz="700" kern="100" dirty="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    </a:t>
                      </a:r>
                      <a:r>
                        <a:rPr lang="zh-CN" sz="700" kern="100" dirty="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月</a:t>
                      </a:r>
                      <a:r>
                        <a:rPr lang="en-US" sz="700" kern="100" dirty="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    </a:t>
                      </a:r>
                      <a:r>
                        <a:rPr lang="zh-CN" sz="700" kern="100" dirty="0">
                          <a:latin typeface="Tahoma" panose="020B0604030504040204"/>
                          <a:ea typeface="楷体" panose="02010609060101010101" pitchFamily="49" charset="-122"/>
                          <a:cs typeface="Arial" panose="020B0604020202020204"/>
                        </a:rPr>
                        <a:t>日</a:t>
                      </a:r>
                      <a:endParaRPr lang="zh-CN" sz="600" kern="100" dirty="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40312" marR="4031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4894" name="TextBox 10"/>
          <p:cNvSpPr txBox="1"/>
          <p:nvPr/>
        </p:nvSpPr>
        <p:spPr>
          <a:xfrm>
            <a:off x="5000625" y="1433513"/>
            <a:ext cx="32400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127000" defTabSz="914400">
              <a:buNone/>
              <a:tabLst>
                <a:tab pos="4302125" algn="l"/>
              </a:tabLst>
            </a:pP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有限空间作业审批表（样表）</a:t>
            </a:r>
            <a:endParaRPr lang="zh-CN" altLang="zh-CN" sz="5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34897" name="Text Box 15"/>
          <p:cNvSpPr txBox="1"/>
          <p:nvPr/>
        </p:nvSpPr>
        <p:spPr>
          <a:xfrm>
            <a:off x="468313" y="549275"/>
            <a:ext cx="64087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三、有限空间作业安全保障措施</a:t>
            </a:r>
            <a:endParaRPr lang="en-US" altLang="zh-CN" sz="3200" b="1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35843" name="Rectangle 2"/>
          <p:cNvSpPr>
            <a:spLocks noGrp="1"/>
          </p:cNvSpPr>
          <p:nvPr>
            <p:ph type="title"/>
          </p:nvPr>
        </p:nvSpPr>
        <p:spPr>
          <a:xfrm>
            <a:off x="574675" y="549275"/>
            <a:ext cx="7813675" cy="503238"/>
          </a:xfrm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3400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三、有限空间作业安全保障措施</a:t>
            </a:r>
            <a:endParaRPr lang="zh-CN" altLang="en-US" sz="3400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5844" name="Rectangle 3"/>
          <p:cNvSpPr>
            <a:spLocks noGrp="1"/>
          </p:cNvSpPr>
          <p:nvPr>
            <p:ph idx="1"/>
          </p:nvPr>
        </p:nvSpPr>
        <p:spPr>
          <a:xfrm>
            <a:off x="1042988" y="1412875"/>
            <a:ext cx="7389812" cy="4537075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lnSpc>
                <a:spcPct val="125000"/>
              </a:lnSpc>
              <a:buNone/>
            </a:pPr>
            <a:r>
              <a:rPr lang="zh-CN" altLang="en-US" sz="2100" b="1" dirty="0"/>
              <a:t>     工贸企业应当对从事有限空间作业的现场负责人、监护人员、作业人员、应急救援人员进行专项安全培训。专项安全培训应当包括下列内容</a:t>
            </a:r>
            <a:r>
              <a:rPr lang="en-US" altLang="zh-CN" sz="2100" b="1"/>
              <a:t>:</a:t>
            </a:r>
            <a:endParaRPr lang="en-US" altLang="zh-CN" sz="2100" b="1"/>
          </a:p>
          <a:p>
            <a:pPr marL="0" indent="0" eaLnBrk="1" hangingPunct="1">
              <a:lnSpc>
                <a:spcPct val="125000"/>
              </a:lnSpc>
            </a:pPr>
            <a:r>
              <a:rPr lang="zh-CN" altLang="en-US" sz="2100" b="1" dirty="0"/>
              <a:t>有限空间作业的危险有害因素和安全防范措施；</a:t>
            </a:r>
            <a:endParaRPr lang="zh-CN" altLang="en-US" sz="2100" b="1" dirty="0"/>
          </a:p>
          <a:p>
            <a:pPr marL="0" indent="0" eaLnBrk="1" hangingPunct="1">
              <a:lnSpc>
                <a:spcPct val="125000"/>
              </a:lnSpc>
            </a:pPr>
            <a:r>
              <a:rPr lang="zh-CN" altLang="en-US" sz="2100" b="1" dirty="0"/>
              <a:t>有限空间作业的安全操作规程；</a:t>
            </a:r>
            <a:endParaRPr lang="zh-CN" altLang="en-US" sz="2100" b="1" dirty="0"/>
          </a:p>
          <a:p>
            <a:pPr marL="0" indent="0" eaLnBrk="1" hangingPunct="1">
              <a:lnSpc>
                <a:spcPct val="125000"/>
              </a:lnSpc>
            </a:pPr>
            <a:r>
              <a:rPr lang="zh-CN" altLang="en-US" sz="2100" b="1" dirty="0"/>
              <a:t>检测仪器、劳动防护用品的正确使用；</a:t>
            </a:r>
            <a:endParaRPr lang="zh-CN" altLang="en-US" sz="2100" b="1" dirty="0"/>
          </a:p>
          <a:p>
            <a:pPr marL="0" indent="0" eaLnBrk="1" hangingPunct="1">
              <a:lnSpc>
                <a:spcPct val="125000"/>
              </a:lnSpc>
            </a:pPr>
            <a:r>
              <a:rPr lang="zh-CN" altLang="en-US" sz="2100" b="1" dirty="0"/>
              <a:t>紧急情况下的应急处置措施。</a:t>
            </a:r>
            <a:endParaRPr lang="zh-CN" altLang="en-US" sz="2100" b="1" dirty="0"/>
          </a:p>
          <a:p>
            <a:pPr marL="0" indent="0" eaLnBrk="1" hangingPunct="1">
              <a:lnSpc>
                <a:spcPct val="125000"/>
              </a:lnSpc>
              <a:buNone/>
            </a:pPr>
            <a:r>
              <a:rPr lang="zh-CN" altLang="en-US" sz="2100" b="1" dirty="0"/>
              <a:t>安全培训应当有专门记录，并由参加培训的人员签字确认。</a:t>
            </a:r>
            <a:endParaRPr lang="zh-CN" altLang="en-US" sz="2100" b="1" dirty="0"/>
          </a:p>
          <a:p>
            <a:pPr marL="0" indent="0" eaLnBrk="1" hangingPunct="1">
              <a:lnSpc>
                <a:spcPct val="115000"/>
              </a:lnSpc>
              <a:buNone/>
            </a:pPr>
            <a:endParaRPr lang="en-US" altLang="zh-CN" sz="2500" b="1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40963" name="Rectangle 2"/>
          <p:cNvSpPr>
            <a:spLocks noGrp="1"/>
          </p:cNvSpPr>
          <p:nvPr>
            <p:ph idx="1"/>
          </p:nvPr>
        </p:nvSpPr>
        <p:spPr>
          <a:xfrm>
            <a:off x="755650" y="404813"/>
            <a:ext cx="6624638" cy="576262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5000"/>
              </a:lnSpc>
              <a:buNone/>
            </a:pPr>
            <a:r>
              <a:rPr lang="zh-CN" altLang="en-US" sz="3400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三、有限空间作业安全保障措施</a:t>
            </a:r>
            <a:endParaRPr lang="en-US" altLang="zh-CN" sz="3400">
              <a:solidFill>
                <a:srgbClr val="006600"/>
              </a:solidFill>
            </a:endParaRPr>
          </a:p>
        </p:txBody>
      </p:sp>
      <p:sp>
        <p:nvSpPr>
          <p:cNvPr id="40964" name="Text Box 6"/>
          <p:cNvSpPr txBox="1"/>
          <p:nvPr/>
        </p:nvSpPr>
        <p:spPr>
          <a:xfrm>
            <a:off x="900113" y="1412875"/>
            <a:ext cx="7704137" cy="4518025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进行有限空间作业必须有三类人员在场：</a:t>
            </a:r>
            <a:endParaRPr lang="zh-CN" altLang="en-US" sz="28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现场负责人 ：根据有限空间所存在的危险有害因素，制定现场作业方案，负责作业现场安全生产；</a:t>
            </a:r>
            <a:endParaRPr lang="zh-CN" altLang="en-US" sz="2400" b="1" dirty="0">
              <a:solidFill>
                <a:srgbClr val="0066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现场安全监护人员：可由现场负责人兼，监督作业人员按照批准了的作业方案操作作业。当发生事故时，视现场情况采取可靠的应急救援措施并及时报警；</a:t>
            </a:r>
            <a:endParaRPr lang="zh-CN" altLang="en-US" sz="2400" b="1" dirty="0">
              <a:solidFill>
                <a:srgbClr val="0066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作业人员：严格按照作业方案进行有限空间具体施工作业。</a:t>
            </a:r>
            <a:endParaRPr lang="zh-CN" altLang="en-US" sz="2000" b="1" dirty="0">
              <a:solidFill>
                <a:srgbClr val="66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46083" name="Rectangle 2"/>
          <p:cNvSpPr>
            <a:spLocks noGrp="1"/>
          </p:cNvSpPr>
          <p:nvPr>
            <p:ph type="title"/>
          </p:nvPr>
        </p:nvSpPr>
        <p:spPr>
          <a:xfrm>
            <a:off x="574675" y="549275"/>
            <a:ext cx="7813675" cy="503238"/>
          </a:xfrm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3400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三、有限空间作业安全保障措施</a:t>
            </a:r>
            <a:endParaRPr lang="zh-CN" altLang="en-US" sz="3400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6084" name="Rectangle 3"/>
          <p:cNvSpPr>
            <a:spLocks noGrp="1"/>
          </p:cNvSpPr>
          <p:nvPr>
            <p:ph idx="1"/>
          </p:nvPr>
        </p:nvSpPr>
        <p:spPr>
          <a:xfrm>
            <a:off x="1042988" y="1412875"/>
            <a:ext cx="7389812" cy="3960813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sz="2800" b="1"/>
              <a:t>     </a:t>
            </a:r>
            <a:r>
              <a:rPr lang="zh-CN" altLang="en-US" sz="2800" b="1" dirty="0"/>
              <a:t> 有限空间作业应当严格遵守</a:t>
            </a:r>
            <a:r>
              <a:rPr lang="zh-CN" altLang="en-US" sz="2800" b="1" dirty="0">
                <a:latin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</a:rPr>
              <a:t>先通风、再检测、后作业</a:t>
            </a:r>
            <a:r>
              <a:rPr lang="zh-CN" altLang="en-US" sz="2800" b="1" dirty="0">
                <a:latin typeface="Arial" panose="020B0604020202020204" pitchFamily="34" charset="0"/>
              </a:rPr>
              <a:t>”</a:t>
            </a:r>
            <a:r>
              <a:rPr lang="zh-CN" altLang="en-US" sz="2800" b="1" dirty="0"/>
              <a:t>的原则。检测指标包括氧浓度、易燃易爆物质（可燃性气体、爆炸性粉尘）浓度、有毒有害气体浓度。检测应当符合相关国家标准或者行业标准的规定。</a:t>
            </a:r>
            <a:endParaRPr lang="zh-CN" altLang="en-US" sz="2800" b="1" dirty="0"/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sz="2800" b="1" dirty="0"/>
              <a:t>    </a:t>
            </a:r>
            <a:r>
              <a:rPr lang="zh-CN" altLang="en-US" sz="2800" b="1" dirty="0">
                <a:solidFill>
                  <a:srgbClr val="FF0000"/>
                </a:solidFill>
              </a:rPr>
              <a:t>未经通风和检测合格，任何人员不得进入有限空间作业。</a:t>
            </a:r>
            <a:r>
              <a:rPr lang="zh-CN" altLang="en-US" sz="2800" b="1" dirty="0"/>
              <a:t>检测的时间不得早于作业开始前</a:t>
            </a:r>
            <a:r>
              <a:rPr lang="en-US" altLang="zh-CN" sz="2800" b="1"/>
              <a:t>30</a:t>
            </a:r>
            <a:r>
              <a:rPr lang="zh-CN" altLang="en-US" sz="2800" b="1" dirty="0"/>
              <a:t>分钟。</a:t>
            </a:r>
            <a:endParaRPr lang="en-US" altLang="zh-CN" sz="2800" b="1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53251" name="Rectangle 2"/>
          <p:cNvSpPr>
            <a:spLocks noGrp="1"/>
          </p:cNvSpPr>
          <p:nvPr>
            <p:ph type="title"/>
          </p:nvPr>
        </p:nvSpPr>
        <p:spPr>
          <a:xfrm>
            <a:off x="574675" y="549275"/>
            <a:ext cx="7813675" cy="503238"/>
          </a:xfrm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3400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三、有限空间作业安全保障措施</a:t>
            </a:r>
            <a:endParaRPr lang="zh-CN" altLang="en-US" sz="3400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3252" name="Rectangle 3"/>
          <p:cNvSpPr>
            <a:spLocks noGrp="1"/>
          </p:cNvSpPr>
          <p:nvPr>
            <p:ph idx="1"/>
          </p:nvPr>
        </p:nvSpPr>
        <p:spPr>
          <a:xfrm>
            <a:off x="1042988" y="1412875"/>
            <a:ext cx="7389812" cy="4537075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lnSpc>
                <a:spcPct val="115000"/>
              </a:lnSpc>
              <a:buNone/>
            </a:pPr>
            <a:r>
              <a:rPr lang="zh-CN" altLang="en-US" b="1" dirty="0"/>
              <a:t>    企业应当根据有限空间存在危险有害因素的种类和危害程度，为作业人员提供符合国家标准或者行业标准规定的劳动防护用品，并教育监督作业人员正确佩戴与使用。</a:t>
            </a:r>
            <a:endParaRPr lang="zh-CN" altLang="en-US" b="1" dirty="0"/>
          </a:p>
          <a:p>
            <a:pPr marL="0" indent="0" eaLnBrk="1" hangingPunct="1">
              <a:lnSpc>
                <a:spcPct val="115000"/>
              </a:lnSpc>
              <a:buNone/>
            </a:pPr>
            <a:r>
              <a:rPr lang="zh-CN" altLang="en-US" b="1" dirty="0"/>
              <a:t>    企业应在有限空间的醒目处张贴</a:t>
            </a:r>
            <a:r>
              <a:rPr lang="zh-CN" altLang="en-US" b="1" dirty="0">
                <a:hlinkClick r:id="rId1" action="ppaction://hlinksldjump"/>
              </a:rPr>
              <a:t>警示标志牌</a:t>
            </a:r>
            <a:endParaRPr lang="zh-CN" altLang="en-US" sz="2000" b="1" dirty="0"/>
          </a:p>
          <a:p>
            <a:pPr marL="0" indent="0" eaLnBrk="1" hangingPunct="1"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  </a:t>
            </a:r>
            <a:endParaRPr lang="en-US" altLang="zh-CN" b="1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57347" name="Rectangle 2"/>
          <p:cNvSpPr>
            <a:spLocks noGrp="1"/>
          </p:cNvSpPr>
          <p:nvPr>
            <p:ph type="title"/>
          </p:nvPr>
        </p:nvSpPr>
        <p:spPr>
          <a:xfrm>
            <a:off x="574675" y="549275"/>
            <a:ext cx="7813675" cy="503238"/>
          </a:xfrm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3400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三、有限空间作业安全保障措施</a:t>
            </a:r>
            <a:endParaRPr lang="zh-CN" altLang="en-US" sz="3400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7348" name="Rectangle 3"/>
          <p:cNvSpPr>
            <a:spLocks noGrp="1"/>
          </p:cNvSpPr>
          <p:nvPr>
            <p:ph idx="1"/>
          </p:nvPr>
        </p:nvSpPr>
        <p:spPr>
          <a:xfrm>
            <a:off x="1042988" y="1412875"/>
            <a:ext cx="7389812" cy="4537075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b="1" dirty="0"/>
              <a:t>    </a:t>
            </a:r>
            <a:r>
              <a:rPr lang="zh-CN" altLang="en-US" sz="2800" b="1" dirty="0"/>
              <a:t>企业应当根据本企业有限空间作业的特点，制定应急预案，并配备相关的呼吸器、防毒面罩、通讯设备、安全绳索等应急装备和器材。有限空间作业的现场负责人、监护人员、作业人员和应急救援人员应当掌握相关应急预案内容，定期进行演练，提高应急处置能力。</a:t>
            </a:r>
            <a:endParaRPr lang="zh-CN" altLang="en-US" sz="2800" b="1" dirty="0"/>
          </a:p>
          <a:p>
            <a:pPr marL="0" indent="0" eaLnBrk="1" hangingPunct="1">
              <a:lnSpc>
                <a:spcPct val="120000"/>
              </a:lnSpc>
              <a:buNone/>
            </a:pPr>
            <a:endParaRPr lang="zh-CN" altLang="en-US" sz="2800" b="1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sz="2400" b="1">
                <a:solidFill>
                  <a:schemeClr val="accent2"/>
                </a:solidFill>
              </a:rPr>
              <a:t> </a:t>
            </a:r>
            <a:endParaRPr lang="zh-CN" altLang="en-US" sz="2400" b="1" dirty="0">
              <a:solidFill>
                <a:srgbClr val="0000CC"/>
              </a:solidFill>
            </a:endParaRPr>
          </a:p>
          <a:p>
            <a:pPr marL="0" indent="0" eaLnBrk="1" hangingPunct="1">
              <a:lnSpc>
                <a:spcPct val="115000"/>
              </a:lnSpc>
              <a:buNone/>
            </a:pPr>
            <a:endParaRPr lang="en-US" altLang="zh-CN" b="1"/>
          </a:p>
        </p:txBody>
      </p:sp>
      <p:pic>
        <p:nvPicPr>
          <p:cNvPr id="57349" name="Picture 4" descr="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725" y="4648200"/>
            <a:ext cx="333375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755" y="1714500"/>
            <a:ext cx="591375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dk1"/>
                </a:solidFill>
                <a:latin typeface="+mn-ea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69262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59395" name="Rectangle 2"/>
          <p:cNvSpPr>
            <a:spLocks noGrp="1"/>
          </p:cNvSpPr>
          <p:nvPr>
            <p:ph type="title"/>
          </p:nvPr>
        </p:nvSpPr>
        <p:spPr>
          <a:xfrm>
            <a:off x="574675" y="549275"/>
            <a:ext cx="7813675" cy="503238"/>
          </a:xfrm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3400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三、有限空间作业安全保障措施</a:t>
            </a:r>
            <a:endParaRPr lang="zh-CN" altLang="en-US" sz="3400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9396" name="Rectangle 3"/>
          <p:cNvSpPr>
            <a:spLocks noGrp="1"/>
          </p:cNvSpPr>
          <p:nvPr>
            <p:ph idx="1"/>
          </p:nvPr>
        </p:nvSpPr>
        <p:spPr>
          <a:xfrm>
            <a:off x="1042988" y="1412875"/>
            <a:ext cx="7389812" cy="4537075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b="1"/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有限空间作业中发生事故后，现场有关人员应当立即报警，禁止盲目施救。</a:t>
            </a:r>
            <a:r>
              <a:rPr lang="zh-CN" altLang="en-US" sz="3600" b="1" dirty="0">
                <a:solidFill>
                  <a:srgbClr val="333399"/>
                </a:solidFill>
                <a:latin typeface="楷体_GB2312" pitchFamily="49" charset="-122"/>
                <a:ea typeface="楷体_GB2312" pitchFamily="49" charset="-122"/>
              </a:rPr>
              <a:t>应急救援人员实施救援时，应当做好自身防护，佩戴必要的呼吸器具、救援器材。</a:t>
            </a:r>
            <a:endParaRPr lang="en-US" altLang="zh-CN" sz="3600" b="1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标题 9625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zh-CN" altLang="en-US" dirty="0"/>
              <a:t>事故分析</a:t>
            </a:r>
            <a:endParaRPr lang="zh-CN" altLang="en-US" dirty="0"/>
          </a:p>
        </p:txBody>
      </p:sp>
      <p:sp>
        <p:nvSpPr>
          <p:cNvPr id="96259" name="文本占位符 962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针对昆山事故的分析，存在以下问题：</a:t>
            </a:r>
            <a:endParaRPr lang="zh-CN" altLang="en-US" dirty="0"/>
          </a:p>
          <a:p>
            <a:pPr>
              <a:buNone/>
            </a:pPr>
            <a:r>
              <a:rPr lang="en-US" altLang="zh-CN"/>
              <a:t>1</a:t>
            </a:r>
            <a:r>
              <a:rPr lang="zh-CN" altLang="en-US" dirty="0"/>
              <a:t>、未经审批，盲目作业</a:t>
            </a:r>
            <a:endParaRPr lang="zh-CN" altLang="en-US" dirty="0"/>
          </a:p>
          <a:p>
            <a:pPr>
              <a:buNone/>
            </a:pPr>
            <a:r>
              <a:rPr lang="en-US" altLang="zh-CN"/>
              <a:t>2</a:t>
            </a:r>
            <a:r>
              <a:rPr lang="zh-CN" altLang="en-US" dirty="0"/>
              <a:t>、违章指挥，强令冒险作业</a:t>
            </a:r>
            <a:endParaRPr lang="zh-CN" altLang="en-US" dirty="0"/>
          </a:p>
          <a:p>
            <a:pPr>
              <a:buNone/>
            </a:pPr>
            <a:r>
              <a:rPr lang="en-US" altLang="zh-CN"/>
              <a:t>3</a:t>
            </a:r>
            <a:r>
              <a:rPr lang="zh-CN" altLang="en-US" dirty="0"/>
              <a:t>、员工安全教育培训不到位</a:t>
            </a:r>
            <a:endParaRPr lang="zh-CN" altLang="en-US" dirty="0"/>
          </a:p>
          <a:p>
            <a:pPr>
              <a:buNone/>
            </a:pPr>
            <a:r>
              <a:rPr lang="en-US" altLang="zh-CN"/>
              <a:t>4</a:t>
            </a:r>
            <a:r>
              <a:rPr lang="zh-CN" altLang="en-US" dirty="0"/>
              <a:t>、违反有限空间作业操作规程</a:t>
            </a:r>
            <a:endParaRPr lang="zh-CN" altLang="en-US" dirty="0"/>
          </a:p>
          <a:p>
            <a:pPr>
              <a:buNone/>
            </a:pPr>
            <a:r>
              <a:rPr lang="en-US" altLang="zh-CN"/>
              <a:t>5</a:t>
            </a:r>
            <a:r>
              <a:rPr lang="zh-CN" altLang="en-US" dirty="0"/>
              <a:t>、员工作业未佩戴防护用品</a:t>
            </a:r>
            <a:endParaRPr lang="zh-CN" altLang="en-US" dirty="0"/>
          </a:p>
          <a:p>
            <a:pPr>
              <a:buNone/>
            </a:pPr>
            <a:r>
              <a:rPr lang="en-US" altLang="zh-CN"/>
              <a:t>6</a:t>
            </a:r>
            <a:r>
              <a:rPr lang="zh-CN" altLang="en-US" dirty="0"/>
              <a:t>、未制定预案，盲目施救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标题 9830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zh-CN" altLang="en-US" dirty="0"/>
              <a:t>下一步工作要求</a:t>
            </a:r>
            <a:endParaRPr lang="zh-CN" altLang="en-US" dirty="0"/>
          </a:p>
        </p:txBody>
      </p:sp>
      <p:sp>
        <p:nvSpPr>
          <p:cNvPr id="98307" name="文本占位符 98306"/>
          <p:cNvSpPr>
            <a:spLocks noGrp="1"/>
          </p:cNvSpPr>
          <p:nvPr>
            <p:ph type="body" idx="1"/>
          </p:nvPr>
        </p:nvSpPr>
        <p:spPr>
          <a:xfrm>
            <a:off x="566738" y="1484313"/>
            <a:ext cx="8326437" cy="4968875"/>
          </a:xfrm>
          <a:ln/>
        </p:spPr>
        <p:txBody>
          <a:bodyPr/>
          <a:p>
            <a:pPr>
              <a:lnSpc>
                <a:spcPct val="90000"/>
              </a:lnSpc>
              <a:buNone/>
            </a:pPr>
            <a:r>
              <a:rPr lang="en-US" altLang="zh-CN" sz="2800"/>
              <a:t>1</a:t>
            </a:r>
            <a:r>
              <a:rPr lang="zh-CN" altLang="en-US" sz="2800" dirty="0"/>
              <a:t>、 各区镇立即开展全面的有限空间核查与排查，对已上报的存在有限空间的企业全面进行核查；对其他企业再开展一次排查。将核查与排查的结果上报。</a:t>
            </a:r>
            <a:endParaRPr lang="zh-CN" altLang="en-US" sz="2800" dirty="0"/>
          </a:p>
          <a:p>
            <a:pPr>
              <a:lnSpc>
                <a:spcPct val="90000"/>
              </a:lnSpc>
              <a:buNone/>
            </a:pPr>
            <a:r>
              <a:rPr lang="en-US" altLang="zh-CN" sz="2800"/>
              <a:t>2</a:t>
            </a:r>
            <a:r>
              <a:rPr lang="zh-CN" altLang="en-US" sz="2800" dirty="0"/>
              <a:t>、 在检查过程中，进一步要求企业完善相应的有限空间作业管理制度，并必须配备检测、通风、应急救援等相应设备器材。</a:t>
            </a:r>
            <a:endParaRPr lang="zh-CN" altLang="en-US" sz="2800" dirty="0"/>
          </a:p>
          <a:p>
            <a:pPr>
              <a:lnSpc>
                <a:spcPct val="90000"/>
              </a:lnSpc>
              <a:buNone/>
            </a:pPr>
            <a:r>
              <a:rPr lang="en-US" altLang="zh-CN" sz="2800"/>
              <a:t>3</a:t>
            </a:r>
            <a:r>
              <a:rPr lang="zh-CN" altLang="en-US" sz="2800" dirty="0"/>
              <a:t>、 各区镇立即组织开展存在有限空间企业安全管理人员的安全培训，并督促企业立即开展相应培训、事故警示教育以及应急救援演练。</a:t>
            </a:r>
            <a:endParaRPr lang="zh-CN" altLang="en-US" sz="2800" dirty="0"/>
          </a:p>
          <a:p>
            <a:pPr>
              <a:lnSpc>
                <a:spcPct val="90000"/>
              </a:lnSpc>
              <a:buNone/>
            </a:pPr>
            <a:r>
              <a:rPr lang="en-US" altLang="zh-CN" sz="2800"/>
              <a:t>4</a:t>
            </a:r>
            <a:r>
              <a:rPr lang="zh-CN" altLang="en-US" sz="2800" dirty="0"/>
              <a:t>、 加大对具有有限空间作业企业的执法检查。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211431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07710" y="3968750"/>
            <a:ext cx="302133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94705" y="4231005"/>
            <a:ext cx="104775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220392"/>
            <a:ext cx="3015037" cy="10185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24847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42455" y="4907915"/>
            <a:ext cx="81597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97282" name="标题 9728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endParaRPr lang="zh-CN" altLang="en-US" dirty="0"/>
          </a:p>
        </p:txBody>
      </p:sp>
      <p:sp>
        <p:nvSpPr>
          <p:cNvPr id="97283" name="文本占位符 972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lang="zh-CN" altLang="en-US" dirty="0"/>
          </a:p>
        </p:txBody>
      </p:sp>
      <p:pic>
        <p:nvPicPr>
          <p:cNvPr id="97284" name="图片 97283" descr="T26Q1FIBK{)TL8]M(35[%K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277225" cy="623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85" name="右弧形箭头 97284">
            <a:hlinkClick r:id="rId2" action="ppaction://hlinksldjump"/>
          </p:cNvPr>
          <p:cNvSpPr/>
          <p:nvPr/>
        </p:nvSpPr>
        <p:spPr>
          <a:xfrm rot="5921479">
            <a:off x="8310563" y="6024563"/>
            <a:ext cx="765175" cy="900112"/>
          </a:xfrm>
          <a:prstGeom prst="curvedLeftArrow">
            <a:avLst>
              <a:gd name="adj1" fmla="val 23526"/>
              <a:gd name="adj2" fmla="val 47053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62" name="标题 92161"/>
          <p:cNvSpPr>
            <a:spLocks noGrp="1"/>
          </p:cNvSpPr>
          <p:nvPr>
            <p:ph type="title"/>
          </p:nvPr>
        </p:nvSpPr>
        <p:spPr>
          <a:xfrm>
            <a:off x="395288" y="0"/>
            <a:ext cx="8001000" cy="747713"/>
          </a:xfrm>
          <a:ln/>
        </p:spPr>
        <p:txBody>
          <a:bodyPr anchor="b" anchorCtr="0"/>
          <a:p>
            <a:pPr/>
            <a:r>
              <a:rPr lang="zh-CN" altLang="en-US" sz="32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一、有限空间作业监管现况</a:t>
            </a:r>
            <a:endParaRPr lang="zh-CN" altLang="en-US" sz="3200" b="1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163" name="文本占位符 92162"/>
          <p:cNvSpPr>
            <a:spLocks noGrp="1"/>
          </p:cNvSpPr>
          <p:nvPr>
            <p:ph type="body" idx="1"/>
          </p:nvPr>
        </p:nvSpPr>
        <p:spPr>
          <a:xfrm>
            <a:off x="395288" y="1673225"/>
            <a:ext cx="8001000" cy="5184775"/>
          </a:xfrm>
          <a:ln/>
        </p:spPr>
        <p:txBody>
          <a:bodyPr/>
          <a:p>
            <a:pPr marL="469900" indent="-469900" eaLnBrk="1" hangingPunct="1">
              <a:lnSpc>
                <a:spcPct val="115000"/>
              </a:lnSpc>
            </a:pPr>
            <a:r>
              <a:rPr lang="zh-CN" altLang="en-US" sz="1800" b="1" dirty="0">
                <a:latin typeface="+mn-lt"/>
                <a:ea typeface="+mn-ea"/>
                <a:cs typeface="+mn-cs"/>
              </a:rPr>
              <a:t>          </a:t>
            </a:r>
            <a:r>
              <a:rPr lang="zh-CN" altLang="en-US" sz="2400" b="1" dirty="0">
                <a:latin typeface="+mn-lt"/>
                <a:ea typeface="+mn-ea"/>
                <a:cs typeface="+mn-cs"/>
              </a:rPr>
              <a:t>据国家安监总局统计</a:t>
            </a:r>
            <a:r>
              <a:rPr lang="en-US" altLang="zh-CN" sz="2400" b="1">
                <a:latin typeface="+mn-lt"/>
                <a:ea typeface="+mn-ea"/>
                <a:cs typeface="+mn-cs"/>
              </a:rPr>
              <a:t>,</a:t>
            </a:r>
            <a:r>
              <a:rPr lang="zh-CN" altLang="en-US" sz="2400" b="1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2400" b="1">
                <a:latin typeface="+mn-lt"/>
                <a:ea typeface="+mn-ea"/>
                <a:cs typeface="+mn-cs"/>
              </a:rPr>
              <a:t>2014</a:t>
            </a:r>
            <a:r>
              <a:rPr lang="zh-CN" altLang="en-US" sz="2400" b="1" dirty="0">
                <a:latin typeface="+mn-lt"/>
                <a:ea typeface="+mn-ea"/>
                <a:cs typeface="+mn-cs"/>
              </a:rPr>
              <a:t>年全国工贸企业发生有限空间作业较大事故</a:t>
            </a:r>
            <a:r>
              <a:rPr lang="en-US" altLang="zh-CN" sz="2400" b="1">
                <a:latin typeface="+mn-lt"/>
                <a:ea typeface="+mn-ea"/>
                <a:cs typeface="+mn-cs"/>
              </a:rPr>
              <a:t>12</a:t>
            </a:r>
            <a:r>
              <a:rPr lang="zh-CN" altLang="en-US" sz="2400" b="1" dirty="0">
                <a:latin typeface="+mn-lt"/>
                <a:ea typeface="+mn-ea"/>
                <a:cs typeface="+mn-cs"/>
              </a:rPr>
              <a:t>起、死亡</a:t>
            </a:r>
            <a:r>
              <a:rPr lang="en-US" altLang="zh-CN" sz="2400" b="1">
                <a:latin typeface="+mn-lt"/>
                <a:ea typeface="+mn-ea"/>
                <a:cs typeface="+mn-cs"/>
              </a:rPr>
              <a:t>41</a:t>
            </a:r>
            <a:r>
              <a:rPr lang="zh-CN" altLang="en-US" sz="2400" b="1" dirty="0">
                <a:latin typeface="+mn-lt"/>
                <a:ea typeface="+mn-ea"/>
                <a:cs typeface="+mn-cs"/>
              </a:rPr>
              <a:t>人，分别占工贸行业较大事故总量的</a:t>
            </a:r>
            <a:r>
              <a:rPr lang="en-US" altLang="zh-CN" sz="2400" b="1">
                <a:latin typeface="+mn-lt"/>
                <a:ea typeface="+mn-ea"/>
                <a:cs typeface="+mn-cs"/>
              </a:rPr>
              <a:t>50.0%</a:t>
            </a:r>
            <a:r>
              <a:rPr lang="zh-CN" altLang="en-US" sz="2400" b="1" dirty="0">
                <a:latin typeface="+mn-lt"/>
                <a:ea typeface="+mn-ea"/>
                <a:cs typeface="+mn-cs"/>
              </a:rPr>
              <a:t>和</a:t>
            </a:r>
            <a:r>
              <a:rPr lang="en-US" altLang="zh-CN" sz="2400" b="1">
                <a:latin typeface="+mn-lt"/>
                <a:ea typeface="+mn-ea"/>
                <a:cs typeface="+mn-cs"/>
              </a:rPr>
              <a:t>51.8%</a:t>
            </a:r>
            <a:r>
              <a:rPr lang="zh-CN" altLang="en-US" sz="2400" b="1" dirty="0">
                <a:latin typeface="+mn-lt"/>
                <a:ea typeface="+mn-ea"/>
                <a:cs typeface="+mn-cs"/>
              </a:rPr>
              <a:t>；</a:t>
            </a:r>
            <a:r>
              <a:rPr lang="en-US" altLang="zh-CN" sz="2400" b="1">
                <a:latin typeface="+mn-lt"/>
                <a:ea typeface="+mn-ea"/>
                <a:cs typeface="+mn-cs"/>
              </a:rPr>
              <a:t>2016</a:t>
            </a:r>
            <a:r>
              <a:rPr lang="zh-CN" altLang="en-US" sz="2400" b="1" dirty="0">
                <a:latin typeface="+mn-lt"/>
                <a:ea typeface="+mn-ea"/>
                <a:cs typeface="+mn-cs"/>
              </a:rPr>
              <a:t>年工贸行业领域有限空间事故依然多发，共发生较大事故</a:t>
            </a:r>
            <a:r>
              <a:rPr lang="en-US" altLang="zh-CN" sz="2400" b="1">
                <a:latin typeface="+mn-lt"/>
                <a:ea typeface="+mn-ea"/>
                <a:cs typeface="+mn-cs"/>
              </a:rPr>
              <a:t>9</a:t>
            </a:r>
            <a:r>
              <a:rPr lang="zh-CN" altLang="en-US" sz="2400" b="1" dirty="0">
                <a:latin typeface="+mn-lt"/>
                <a:ea typeface="+mn-ea"/>
                <a:cs typeface="+mn-cs"/>
              </a:rPr>
              <a:t>起数。</a:t>
            </a:r>
            <a:endParaRPr lang="en-US" altLang="zh-CN" sz="2400" b="1">
              <a:latin typeface="+mn-lt"/>
              <a:ea typeface="+mn-ea"/>
              <a:cs typeface="+mn-cs"/>
            </a:endParaRPr>
          </a:p>
          <a:p>
            <a:pPr marL="469900" indent="-469900" eaLnBrk="1" hangingPunct="1">
              <a:lnSpc>
                <a:spcPct val="115000"/>
              </a:lnSpc>
            </a:pPr>
            <a:r>
              <a:rPr lang="zh-CN" altLang="en-US" sz="2400" b="1" dirty="0">
                <a:latin typeface="+mn-lt"/>
                <a:ea typeface="+mn-ea"/>
                <a:cs typeface="+mn-cs"/>
              </a:rPr>
              <a:t>     在有限空间作业发生的较大事故，都是因盲目施救导致死亡人数扩大。事故暴露出部分工贸企业缺乏有限空间作业审批制度和操作规程，不检测不通风盲目作业；作业人员培训不到位；防护设备设施配备不到位；未制定有效的应急预案，盲目施救导致伤亡人数扩大等主要问题。</a:t>
            </a:r>
            <a:endParaRPr lang="zh-CN" altLang="en-US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92164" name="矩形 92163"/>
          <p:cNvSpPr/>
          <p:nvPr/>
        </p:nvSpPr>
        <p:spPr>
          <a:xfrm>
            <a:off x="468313" y="836613"/>
            <a:ext cx="8001000" cy="603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 dirty="0">
                <a:solidFill>
                  <a:schemeClr val="tx1"/>
                </a:solidFill>
              </a:rPr>
              <a:t>有限空间作业事故高发频发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9090" name="标题 89089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747713"/>
          </a:xfrm>
          <a:ln/>
        </p:spPr>
        <p:txBody>
          <a:bodyPr anchor="b" anchorCtr="0"/>
          <a:p>
            <a:pPr/>
            <a:r>
              <a:rPr lang="zh-CN" altLang="en-US" sz="3800" dirty="0">
                <a:latin typeface="+mj-lt"/>
                <a:ea typeface="+mj-ea"/>
                <a:cs typeface="+mj-cs"/>
              </a:rPr>
              <a:t>事故案例一</a:t>
            </a:r>
            <a:endParaRPr lang="zh-CN" altLang="en-US" sz="3800" dirty="0">
              <a:latin typeface="+mj-lt"/>
              <a:ea typeface="+mj-ea"/>
              <a:cs typeface="+mj-cs"/>
            </a:endParaRPr>
          </a:p>
        </p:txBody>
      </p:sp>
      <p:sp>
        <p:nvSpPr>
          <p:cNvPr id="89091" name="文本占位符 89090"/>
          <p:cNvSpPr>
            <a:spLocks noGrp="1"/>
          </p:cNvSpPr>
          <p:nvPr>
            <p:ph type="body" idx="1"/>
          </p:nvPr>
        </p:nvSpPr>
        <p:spPr>
          <a:xfrm>
            <a:off x="611188" y="1268413"/>
            <a:ext cx="8001000" cy="4535487"/>
          </a:xfrm>
          <a:ln/>
        </p:spPr>
        <p:txBody>
          <a:bodyPr/>
          <a:p>
            <a:pPr marL="469900" indent="-469900"/>
            <a:r>
              <a:rPr lang="en-US" altLang="zh-CN" sz="2600">
                <a:latin typeface="+mn-lt"/>
                <a:ea typeface="+mn-ea"/>
                <a:cs typeface="+mn-cs"/>
              </a:rPr>
              <a:t>         2017</a:t>
            </a:r>
            <a:r>
              <a:rPr lang="zh-CN" altLang="en-US" sz="2600" dirty="0">
                <a:latin typeface="+mn-lt"/>
                <a:ea typeface="+mn-ea"/>
                <a:cs typeface="+mn-cs"/>
              </a:rPr>
              <a:t>年</a:t>
            </a:r>
            <a:r>
              <a:rPr lang="en-US" altLang="zh-CN" sz="2600">
                <a:latin typeface="+mn-lt"/>
                <a:ea typeface="+mn-ea"/>
                <a:cs typeface="+mn-cs"/>
              </a:rPr>
              <a:t>6</a:t>
            </a:r>
            <a:r>
              <a:rPr lang="zh-CN" altLang="en-US" sz="2600" dirty="0">
                <a:latin typeface="+mn-lt"/>
                <a:ea typeface="+mn-ea"/>
                <a:cs typeface="+mn-cs"/>
              </a:rPr>
              <a:t>月</a:t>
            </a:r>
            <a:r>
              <a:rPr lang="en-US" altLang="zh-CN" sz="2600">
                <a:latin typeface="+mn-lt"/>
                <a:ea typeface="+mn-ea"/>
                <a:cs typeface="+mn-cs"/>
              </a:rPr>
              <a:t>12</a:t>
            </a:r>
            <a:r>
              <a:rPr lang="zh-CN" altLang="en-US" sz="2600" dirty="0">
                <a:latin typeface="+mn-lt"/>
                <a:ea typeface="+mn-ea"/>
                <a:cs typeface="+mn-cs"/>
              </a:rPr>
              <a:t>日</a:t>
            </a:r>
            <a:r>
              <a:rPr lang="en-US" altLang="zh-CN" sz="2600">
                <a:latin typeface="+mn-lt"/>
                <a:ea typeface="+mn-ea"/>
                <a:cs typeface="+mn-cs"/>
              </a:rPr>
              <a:t>9</a:t>
            </a:r>
            <a:r>
              <a:rPr lang="zh-CN" altLang="en-US" sz="2600" dirty="0">
                <a:latin typeface="+mn-lt"/>
                <a:ea typeface="+mn-ea"/>
                <a:cs typeface="+mn-cs"/>
              </a:rPr>
              <a:t>时许，广西百色市平果县新安镇汤那村黄胎屯发生一起突发事件，</a:t>
            </a:r>
            <a:r>
              <a:rPr lang="en-US" altLang="zh-CN" sz="2600">
                <a:latin typeface="+mn-lt"/>
                <a:ea typeface="+mn-ea"/>
                <a:cs typeface="+mn-cs"/>
              </a:rPr>
              <a:t>9</a:t>
            </a:r>
            <a:r>
              <a:rPr lang="zh-CN" altLang="en-US" sz="2600" dirty="0">
                <a:latin typeface="+mn-lt"/>
                <a:ea typeface="+mn-ea"/>
                <a:cs typeface="+mn-cs"/>
              </a:rPr>
              <a:t>名村民重度昏迷，经抢救无效死亡。</a:t>
            </a:r>
            <a:endParaRPr lang="zh-CN" altLang="en-US" sz="2600" dirty="0">
              <a:latin typeface="+mn-lt"/>
              <a:ea typeface="+mn-ea"/>
              <a:cs typeface="+mn-cs"/>
            </a:endParaRPr>
          </a:p>
          <a:p>
            <a:pPr marL="469900" indent="-469900"/>
            <a:r>
              <a:rPr lang="zh-CN" altLang="en-US" sz="2600" dirty="0">
                <a:latin typeface="+mn-lt"/>
                <a:ea typeface="+mn-ea"/>
                <a:cs typeface="+mn-cs"/>
              </a:rPr>
              <a:t>         事故起初是一村民下到自家储水池拆除水池顶部模板时被困，晕倒于水池内，随后</a:t>
            </a:r>
            <a:r>
              <a:rPr lang="en-US" altLang="zh-CN" sz="2600">
                <a:latin typeface="+mn-lt"/>
                <a:ea typeface="+mn-ea"/>
                <a:cs typeface="+mn-cs"/>
              </a:rPr>
              <a:t>8</a:t>
            </a:r>
            <a:r>
              <a:rPr lang="zh-CN" altLang="en-US" sz="2600" dirty="0">
                <a:latin typeface="+mn-lt"/>
                <a:ea typeface="+mn-ea"/>
                <a:cs typeface="+mn-cs"/>
              </a:rPr>
              <a:t>名群众闻讯赶来，先后下到水池内救援，</a:t>
            </a:r>
            <a:r>
              <a:rPr lang="en-US" altLang="zh-CN" sz="2600">
                <a:latin typeface="+mn-lt"/>
                <a:ea typeface="+mn-ea"/>
                <a:cs typeface="+mn-cs"/>
              </a:rPr>
              <a:t>8</a:t>
            </a:r>
            <a:r>
              <a:rPr lang="zh-CN" altLang="en-US" sz="2600" dirty="0">
                <a:latin typeface="+mn-lt"/>
                <a:ea typeface="+mn-ea"/>
                <a:cs typeface="+mn-cs"/>
              </a:rPr>
              <a:t>人都晕倒在水池内。</a:t>
            </a:r>
            <a:r>
              <a:rPr lang="en-US" altLang="zh-CN" sz="2600">
                <a:latin typeface="+mn-lt"/>
                <a:ea typeface="+mn-ea"/>
                <a:cs typeface="+mn-cs"/>
              </a:rPr>
              <a:t>12</a:t>
            </a:r>
            <a:r>
              <a:rPr lang="zh-CN" altLang="en-US" sz="2600" dirty="0">
                <a:latin typeface="+mn-lt"/>
                <a:ea typeface="+mn-ea"/>
                <a:cs typeface="+mn-cs"/>
              </a:rPr>
              <a:t>时</a:t>
            </a:r>
            <a:r>
              <a:rPr lang="en-US" altLang="zh-CN" sz="2600">
                <a:latin typeface="+mn-lt"/>
                <a:ea typeface="+mn-ea"/>
                <a:cs typeface="+mn-cs"/>
              </a:rPr>
              <a:t>10</a:t>
            </a:r>
            <a:r>
              <a:rPr lang="zh-CN" altLang="en-US" sz="2600" dirty="0">
                <a:latin typeface="+mn-lt"/>
                <a:ea typeface="+mn-ea"/>
                <a:cs typeface="+mn-cs"/>
              </a:rPr>
              <a:t>分，</a:t>
            </a:r>
            <a:r>
              <a:rPr lang="en-US" altLang="zh-CN" sz="2600">
                <a:latin typeface="+mn-lt"/>
                <a:ea typeface="+mn-ea"/>
                <a:cs typeface="+mn-cs"/>
              </a:rPr>
              <a:t>9</a:t>
            </a:r>
            <a:r>
              <a:rPr lang="zh-CN" altLang="en-US" sz="2600" dirty="0">
                <a:latin typeface="+mn-lt"/>
                <a:ea typeface="+mn-ea"/>
                <a:cs typeface="+mn-cs"/>
              </a:rPr>
              <a:t>名重度昏迷受伤群众全部转入县人民医院接受抢救，</a:t>
            </a:r>
            <a:r>
              <a:rPr lang="en-US" altLang="zh-CN" sz="2600">
                <a:latin typeface="+mn-lt"/>
                <a:ea typeface="+mn-ea"/>
                <a:cs typeface="+mn-cs"/>
              </a:rPr>
              <a:t>16</a:t>
            </a:r>
            <a:r>
              <a:rPr lang="zh-CN" altLang="en-US" sz="2600" dirty="0">
                <a:latin typeface="+mn-lt"/>
                <a:ea typeface="+mn-ea"/>
                <a:cs typeface="+mn-cs"/>
              </a:rPr>
              <a:t>时</a:t>
            </a:r>
            <a:r>
              <a:rPr lang="en-US" altLang="zh-CN" sz="2600">
                <a:latin typeface="+mn-lt"/>
                <a:ea typeface="+mn-ea"/>
                <a:cs typeface="+mn-cs"/>
              </a:rPr>
              <a:t>50</a:t>
            </a:r>
            <a:r>
              <a:rPr lang="zh-CN" altLang="en-US" sz="2600" dirty="0">
                <a:latin typeface="+mn-lt"/>
                <a:ea typeface="+mn-ea"/>
                <a:cs typeface="+mn-cs"/>
              </a:rPr>
              <a:t>分，黄某某经抢救无效死亡，截至</a:t>
            </a:r>
            <a:r>
              <a:rPr lang="en-US" altLang="zh-CN" sz="2600">
                <a:latin typeface="+mn-lt"/>
                <a:ea typeface="+mn-ea"/>
                <a:cs typeface="+mn-cs"/>
              </a:rPr>
              <a:t>18</a:t>
            </a:r>
            <a:r>
              <a:rPr lang="zh-CN" altLang="en-US" sz="2600" dirty="0">
                <a:latin typeface="+mn-lt"/>
                <a:ea typeface="+mn-ea"/>
                <a:cs typeface="+mn-cs"/>
              </a:rPr>
              <a:t>时</a:t>
            </a:r>
            <a:r>
              <a:rPr lang="en-US" altLang="zh-CN" sz="2600">
                <a:latin typeface="+mn-lt"/>
                <a:ea typeface="+mn-ea"/>
                <a:cs typeface="+mn-cs"/>
              </a:rPr>
              <a:t>50</a:t>
            </a:r>
            <a:r>
              <a:rPr lang="zh-CN" altLang="en-US" sz="2600" dirty="0">
                <a:latin typeface="+mn-lt"/>
                <a:ea typeface="+mn-ea"/>
                <a:cs typeface="+mn-cs"/>
              </a:rPr>
              <a:t>分，其余</a:t>
            </a:r>
            <a:r>
              <a:rPr lang="en-US" altLang="zh-CN" sz="2600">
                <a:latin typeface="+mn-lt"/>
                <a:ea typeface="+mn-ea"/>
                <a:cs typeface="+mn-cs"/>
              </a:rPr>
              <a:t>8</a:t>
            </a:r>
            <a:r>
              <a:rPr lang="zh-CN" altLang="en-US" sz="2600" dirty="0">
                <a:latin typeface="+mn-lt"/>
                <a:ea typeface="+mn-ea"/>
                <a:cs typeface="+mn-cs"/>
              </a:rPr>
              <a:t>名重度昏迷的村民经抢救无效相继死亡。</a:t>
            </a:r>
            <a:endParaRPr lang="zh-CN" altLang="en-US" sz="2600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0114" name="标题 90113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747713"/>
          </a:xfrm>
          <a:ln/>
        </p:spPr>
        <p:txBody>
          <a:bodyPr anchor="b" anchorCtr="0"/>
          <a:p>
            <a:pPr/>
            <a:r>
              <a:rPr lang="zh-CN" altLang="en-US" sz="3800" dirty="0">
                <a:latin typeface="+mj-lt"/>
                <a:ea typeface="+mj-ea"/>
                <a:cs typeface="+mj-cs"/>
              </a:rPr>
              <a:t>事故案例二</a:t>
            </a:r>
            <a:endParaRPr lang="zh-CN" altLang="en-US" sz="3800" dirty="0">
              <a:latin typeface="+mj-lt"/>
              <a:ea typeface="+mj-ea"/>
              <a:cs typeface="+mj-cs"/>
            </a:endParaRPr>
          </a:p>
        </p:txBody>
      </p:sp>
      <p:sp>
        <p:nvSpPr>
          <p:cNvPr id="90115" name="文本占位符 90114"/>
          <p:cNvSpPr>
            <a:spLocks noGrp="1"/>
          </p:cNvSpPr>
          <p:nvPr>
            <p:ph type="body" idx="1"/>
          </p:nvPr>
        </p:nvSpPr>
        <p:spPr>
          <a:xfrm>
            <a:off x="566738" y="1484313"/>
            <a:ext cx="8001000" cy="4535487"/>
          </a:xfrm>
          <a:ln/>
        </p:spPr>
        <p:txBody>
          <a:bodyPr/>
          <a:p>
            <a:pPr marL="469900" indent="-469900"/>
            <a:r>
              <a:rPr lang="en-US" altLang="zh-CN" sz="3000">
                <a:latin typeface="+mn-lt"/>
                <a:ea typeface="+mn-ea"/>
                <a:cs typeface="+mn-cs"/>
              </a:rPr>
              <a:t>       2017</a:t>
            </a:r>
            <a:r>
              <a:rPr lang="zh-CN" altLang="en-US" sz="3000" dirty="0">
                <a:latin typeface="+mn-lt"/>
                <a:ea typeface="+mn-ea"/>
                <a:cs typeface="+mn-cs"/>
              </a:rPr>
              <a:t>年</a:t>
            </a:r>
            <a:r>
              <a:rPr lang="en-US" altLang="zh-CN" sz="3000">
                <a:latin typeface="+mn-lt"/>
                <a:ea typeface="+mn-ea"/>
                <a:cs typeface="+mn-cs"/>
              </a:rPr>
              <a:t>5</a:t>
            </a:r>
            <a:r>
              <a:rPr lang="zh-CN" altLang="en-US" sz="3000" dirty="0">
                <a:latin typeface="+mn-lt"/>
                <a:ea typeface="+mn-ea"/>
                <a:cs typeface="+mn-cs"/>
              </a:rPr>
              <a:t>月</a:t>
            </a:r>
            <a:r>
              <a:rPr lang="en-US" altLang="zh-CN" sz="3000">
                <a:latin typeface="+mn-lt"/>
                <a:ea typeface="+mn-ea"/>
                <a:cs typeface="+mn-cs"/>
              </a:rPr>
              <a:t>19</a:t>
            </a:r>
            <a:r>
              <a:rPr lang="zh-CN" altLang="en-US" sz="3000" dirty="0">
                <a:latin typeface="+mn-lt"/>
                <a:ea typeface="+mn-ea"/>
                <a:cs typeface="+mn-cs"/>
              </a:rPr>
              <a:t>日上午</a:t>
            </a:r>
            <a:r>
              <a:rPr lang="en-US" altLang="zh-CN" sz="3000">
                <a:latin typeface="+mn-lt"/>
                <a:ea typeface="+mn-ea"/>
                <a:cs typeface="+mn-cs"/>
              </a:rPr>
              <a:t>8</a:t>
            </a:r>
            <a:r>
              <a:rPr lang="zh-CN" altLang="en-US" sz="3000" dirty="0">
                <a:latin typeface="+mn-lt"/>
                <a:ea typeface="+mn-ea"/>
                <a:cs typeface="+mn-cs"/>
              </a:rPr>
              <a:t>时</a:t>
            </a:r>
            <a:r>
              <a:rPr lang="en-US" altLang="zh-CN" sz="3000">
                <a:latin typeface="+mn-lt"/>
                <a:ea typeface="+mn-ea"/>
                <a:cs typeface="+mn-cs"/>
              </a:rPr>
              <a:t>34</a:t>
            </a:r>
            <a:r>
              <a:rPr lang="zh-CN" altLang="en-US" sz="3000" dirty="0">
                <a:latin typeface="+mn-lt"/>
                <a:ea typeface="+mn-ea"/>
                <a:cs typeface="+mn-cs"/>
              </a:rPr>
              <a:t>分，在大连旅顺龙头街道盐厂新村发生村民掉入污水池伤亡事件。</a:t>
            </a:r>
            <a:endParaRPr lang="zh-CN" altLang="en-US" sz="3000" dirty="0">
              <a:latin typeface="+mn-lt"/>
              <a:ea typeface="+mn-ea"/>
              <a:cs typeface="+mn-cs"/>
            </a:endParaRPr>
          </a:p>
          <a:p>
            <a:pPr marL="469900" indent="-469900"/>
            <a:r>
              <a:rPr lang="zh-CN" altLang="en-US" sz="3000" dirty="0">
                <a:latin typeface="+mn-lt"/>
                <a:ea typeface="+mn-ea"/>
                <a:cs typeface="+mn-cs"/>
              </a:rPr>
              <a:t>        经过初步调查，因村公共污水收集池堵塞，有人下去疏通晕倒，后多人在参与施救过程中掉入池中，</a:t>
            </a:r>
            <a:r>
              <a:rPr lang="zh-CN" altLang="en-US" sz="3000" b="1" dirty="0">
                <a:latin typeface="+mn-lt"/>
                <a:ea typeface="+mn-ea"/>
                <a:cs typeface="+mn-cs"/>
              </a:rPr>
              <a:t>造成</a:t>
            </a:r>
            <a:r>
              <a:rPr lang="en-US" altLang="zh-CN" sz="3000" b="1">
                <a:latin typeface="+mn-lt"/>
                <a:ea typeface="+mn-ea"/>
                <a:cs typeface="+mn-cs"/>
              </a:rPr>
              <a:t>8</a:t>
            </a:r>
            <a:r>
              <a:rPr lang="zh-CN" altLang="en-US" sz="3000" b="1" dirty="0">
                <a:latin typeface="+mn-lt"/>
                <a:ea typeface="+mn-ea"/>
                <a:cs typeface="+mn-cs"/>
              </a:rPr>
              <a:t>名村民死亡，</a:t>
            </a:r>
            <a:r>
              <a:rPr lang="en-US" altLang="zh-CN" sz="3000" b="1">
                <a:latin typeface="+mn-lt"/>
                <a:ea typeface="+mn-ea"/>
                <a:cs typeface="+mn-cs"/>
              </a:rPr>
              <a:t>2</a:t>
            </a:r>
            <a:r>
              <a:rPr lang="zh-CN" altLang="en-US" sz="3000" b="1" dirty="0">
                <a:latin typeface="+mn-lt"/>
                <a:ea typeface="+mn-ea"/>
                <a:cs typeface="+mn-cs"/>
              </a:rPr>
              <a:t>人受伤。</a:t>
            </a:r>
            <a:endParaRPr lang="zh-CN" altLang="en-US" sz="3000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/>
            </a:fld>
            <a:endParaRPr lang="en-US" altLang="zh-CN" sz="1200"/>
          </a:p>
        </p:txBody>
      </p:sp>
      <p:sp>
        <p:nvSpPr>
          <p:cNvPr id="13315" name="Rectangle 2"/>
          <p:cNvSpPr>
            <a:spLocks noGrp="1"/>
          </p:cNvSpPr>
          <p:nvPr>
            <p:ph type="title"/>
          </p:nvPr>
        </p:nvSpPr>
        <p:spPr>
          <a:xfrm>
            <a:off x="611188" y="404813"/>
            <a:ext cx="8001000" cy="747712"/>
          </a:xfrm>
          <a:ln/>
        </p:spPr>
        <p:txBody>
          <a:bodyPr vert="horz" wrap="square" lIns="91440" tIns="45720" rIns="91440" bIns="45720" anchor="b" anchorCtr="0"/>
          <a:p>
            <a:pPr eaLnBrk="1" hangingPunct="1">
              <a:lnSpc>
                <a:spcPts val="38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有限空间作业安全监管基础仍然薄弱</a:t>
            </a:r>
            <a:endParaRPr lang="en-US" altLang="zh-CN" sz="3600" b="1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316" name="Rectangle 3"/>
          <p:cNvSpPr>
            <a:spLocks noGrp="1"/>
          </p:cNvSpPr>
          <p:nvPr>
            <p:ph idx="1"/>
          </p:nvPr>
        </p:nvSpPr>
        <p:spPr>
          <a:xfrm>
            <a:off x="566738" y="1484313"/>
            <a:ext cx="8001000" cy="4968875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lnSpc>
                <a:spcPct val="115000"/>
              </a:lnSpc>
              <a:buNone/>
            </a:pPr>
            <a:r>
              <a:rPr lang="zh-CN" altLang="en-US" sz="2100" b="1" dirty="0"/>
              <a:t>     </a:t>
            </a:r>
            <a:r>
              <a:rPr lang="zh-CN" altLang="en-US" sz="2800" b="1" dirty="0"/>
              <a:t>存在有限空间作业的企业领域广、行业多，作业环境复杂，危险有害因素多，安全监管基础薄弱、难度大。</a:t>
            </a:r>
            <a:endParaRPr lang="en-US" altLang="zh-CN" sz="2800" b="1"/>
          </a:p>
          <a:p>
            <a:pPr marL="0" indent="0" eaLnBrk="1" hangingPunct="1">
              <a:lnSpc>
                <a:spcPct val="115000"/>
              </a:lnSpc>
              <a:buNone/>
            </a:pPr>
            <a:r>
              <a:rPr lang="en-US" altLang="zh-CN" sz="2800" b="1"/>
              <a:t>     1</a:t>
            </a:r>
            <a:r>
              <a:rPr lang="zh-CN" altLang="en-US" sz="2800" b="1" dirty="0"/>
              <a:t>、有限空间及其存在的危险有害因素辨识不清晰；</a:t>
            </a:r>
            <a:endParaRPr lang="en-US" altLang="zh-CN" sz="2800" b="1"/>
          </a:p>
          <a:p>
            <a:pPr marL="0" indent="0" eaLnBrk="1" hangingPunct="1">
              <a:lnSpc>
                <a:spcPct val="115000"/>
              </a:lnSpc>
              <a:buNone/>
            </a:pPr>
            <a:r>
              <a:rPr lang="en-US" altLang="zh-CN" sz="2800" b="1"/>
              <a:t>     2</a:t>
            </a:r>
            <a:r>
              <a:rPr lang="zh-CN" altLang="en-US" sz="2800" b="1" dirty="0"/>
              <a:t>、排查检查不全面，相关企业底数不清，企业有限空间台账不清；</a:t>
            </a:r>
            <a:endParaRPr lang="en-US" altLang="zh-CN" sz="2800" b="1"/>
          </a:p>
          <a:p>
            <a:pPr marL="0" indent="0" eaLnBrk="1" hangingPunct="1">
              <a:lnSpc>
                <a:spcPct val="115000"/>
              </a:lnSpc>
              <a:buNone/>
            </a:pPr>
            <a:r>
              <a:rPr lang="en-US" altLang="zh-CN" sz="2800" b="1"/>
              <a:t>     3</a:t>
            </a:r>
            <a:r>
              <a:rPr lang="zh-CN" altLang="en-US" sz="2800" b="1" dirty="0"/>
              <a:t>、有限空间现场作业人员流动性大、安全培训难以到位；</a:t>
            </a:r>
            <a:endParaRPr lang="en-US" altLang="zh-CN" sz="2800" b="1"/>
          </a:p>
          <a:p>
            <a:pPr marL="0" indent="0" eaLnBrk="1" hangingPunct="1">
              <a:lnSpc>
                <a:spcPct val="115000"/>
              </a:lnSpc>
              <a:buNone/>
            </a:pPr>
            <a:r>
              <a:rPr lang="en-US" altLang="zh-CN" sz="2400" b="1"/>
              <a:t>     </a:t>
            </a:r>
            <a:endParaRPr lang="en-US" altLang="zh-CN" sz="2400" b="1"/>
          </a:p>
          <a:p>
            <a:pPr marL="0" indent="0" eaLnBrk="1" hangingPunct="1">
              <a:lnSpc>
                <a:spcPct val="115000"/>
              </a:lnSpc>
              <a:buNone/>
            </a:pPr>
            <a:r>
              <a:rPr lang="en-US" altLang="zh-CN" sz="2100" b="1"/>
              <a:t>      </a:t>
            </a:r>
            <a:endParaRPr lang="en-US" altLang="zh-CN" sz="2100" b="1"/>
          </a:p>
          <a:p>
            <a:pPr marL="0" indent="0" eaLnBrk="1" hangingPunct="1">
              <a:lnSpc>
                <a:spcPct val="115000"/>
              </a:lnSpc>
              <a:buNone/>
            </a:pPr>
            <a:r>
              <a:rPr lang="en-US" altLang="zh-CN" sz="2100" b="1"/>
              <a:t>      </a:t>
            </a:r>
            <a:endParaRPr lang="zh-CN" altLang="en-US" sz="2100" b="1" dirty="0"/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100" b="1"/>
              <a:t>     </a:t>
            </a:r>
            <a:endParaRPr lang="zh-CN" altLang="en-US" sz="2100" b="1" dirty="0"/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zh-CN" altLang="en-US" sz="2500" dirty="0">
                <a:solidFill>
                  <a:srgbClr val="A50021"/>
                </a:solidFill>
              </a:rPr>
              <a:t>          </a:t>
            </a:r>
            <a:r>
              <a:rPr lang="zh-CN" altLang="en-US" sz="2000" dirty="0"/>
              <a:t> </a:t>
            </a:r>
            <a:endParaRPr lang="zh-CN" altLang="en-US" sz="2000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4"/>
          <p:cNvSpPr txBox="1"/>
          <p:nvPr/>
        </p:nvSpPr>
        <p:spPr>
          <a:xfrm>
            <a:off x="485775" y="1484313"/>
            <a:ext cx="8262938" cy="2339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ts val="3700"/>
              </a:lnSpc>
              <a:tabLst>
                <a:tab pos="76200" algn="l"/>
                <a:tab pos="140970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1.有限空间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定义：</a:t>
            </a:r>
            <a:endParaRPr lang="en-US" altLang="zh-CN" sz="24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3500"/>
              </a:lnSpc>
              <a:tabLst>
                <a:tab pos="76200" algn="l"/>
                <a:tab pos="1409700" algn="l"/>
              </a:tabLst>
            </a:pPr>
            <a:r>
              <a:rPr lang="zh-CN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Verdana" panose="020B0604030504040204" pitchFamily="34" charset="0"/>
              </a:rPr>
              <a:t>是指封闭或者部分封闭，与外界相对隔离，出入口较为狭窄，作业人员不能长时间在内工作，自然通风不良，易造成有毒有害、易燃易爆物质积聚或者氧含量不足的空间</a:t>
            </a:r>
            <a:r>
              <a:rPr lang="zh-CN" altLang="en-US" sz="2400" b="1" dirty="0">
                <a:solidFill>
                  <a:srgbClr val="FF0000"/>
                </a:solidFill>
                <a:latin typeface="Verdana" panose="020B0604030504040204" pitchFamily="34" charset="0"/>
              </a:rPr>
              <a:t>。 </a:t>
            </a:r>
            <a:endParaRPr lang="en-US" altLang="zh-CN" sz="24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5363" name="Picture 1" descr="H:\有限空间作业照片\窖池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1813" y="4000500"/>
            <a:ext cx="2749550" cy="1833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2" descr="H:\有限空间作业照片\酒罐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4000500"/>
            <a:ext cx="2678112" cy="178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AutoShape 2" descr="http://p2.so.qhimg.com/t01c267c3c650a1c4fc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Verdana" panose="020B0604030504040204" pitchFamily="34" charset="0"/>
            </a:endParaRPr>
          </a:p>
        </p:txBody>
      </p:sp>
      <p:pic>
        <p:nvPicPr>
          <p:cNvPr id="15367" name="Picture 5" descr="H:\有限空间图片\平房仓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005263"/>
            <a:ext cx="2928938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1" name="矩形 15370"/>
          <p:cNvSpPr/>
          <p:nvPr/>
        </p:nvSpPr>
        <p:spPr>
          <a:xfrm>
            <a:off x="395288" y="476250"/>
            <a:ext cx="8001000" cy="60483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 dirty="0">
                <a:solidFill>
                  <a:schemeClr val="tx1"/>
                </a:solidFill>
              </a:rPr>
              <a:t>二、有限空间介绍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Box 4"/>
          <p:cNvSpPr txBox="1"/>
          <p:nvPr/>
        </p:nvSpPr>
        <p:spPr>
          <a:xfrm>
            <a:off x="611188" y="1484313"/>
            <a:ext cx="7921625" cy="191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ts val="3700"/>
              </a:lnSpc>
              <a:tabLst>
                <a:tab pos="76200" algn="l"/>
                <a:tab pos="1409700" algn="l"/>
              </a:tabLst>
            </a:pP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有限空间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作业</a:t>
            </a:r>
            <a:endParaRPr lang="en-US" altLang="zh-CN" sz="24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3500"/>
              </a:lnSpc>
              <a:tabLst>
                <a:tab pos="76200" algn="l"/>
                <a:tab pos="1409700" algn="l"/>
              </a:tabLst>
            </a:pPr>
            <a:r>
              <a:rPr lang="en-US" altLang="zh-CN">
                <a:latin typeface="Verdana" panose="020B0604030504040204" pitchFamily="34" charset="0"/>
              </a:rPr>
              <a:t>        </a:t>
            </a:r>
            <a:r>
              <a:rPr lang="en-US" altLang="zh-CN" sz="2400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是指作业人员进入有限空间实施的作业活动。作业包括施工、维修、保养、清理等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en-US" altLang="zh-CN" sz="24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3500"/>
              </a:lnSpc>
              <a:tabLst>
                <a:tab pos="76200" algn="l"/>
                <a:tab pos="1409700" algn="l"/>
              </a:tabLst>
            </a:pPr>
            <a:endParaRPr lang="en-US" altLang="zh-CN" sz="24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8435" name="图片 3" descr="图片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8688" y="3714750"/>
            <a:ext cx="2152650" cy="236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1" descr="H:\有限空间图片\图片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3929063"/>
            <a:ext cx="2962275" cy="223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2" descr="H:\有限空间图片\图片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3" y="3214688"/>
            <a:ext cx="2171700" cy="3109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1" name="矩形 18440"/>
          <p:cNvSpPr/>
          <p:nvPr/>
        </p:nvSpPr>
        <p:spPr>
          <a:xfrm>
            <a:off x="395288" y="476250"/>
            <a:ext cx="8001000" cy="60483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 dirty="0">
                <a:solidFill>
                  <a:schemeClr val="tx1"/>
                </a:solidFill>
              </a:rPr>
              <a:t>二、有限空间介绍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Box 4"/>
          <p:cNvSpPr txBox="1"/>
          <p:nvPr/>
        </p:nvSpPr>
        <p:spPr>
          <a:xfrm>
            <a:off x="642938" y="1214438"/>
            <a:ext cx="7921625" cy="3503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ts val="3700"/>
              </a:lnSpc>
              <a:tabLst>
                <a:tab pos="76200" algn="l"/>
                <a:tab pos="140970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有限空间分类：</a:t>
            </a:r>
            <a:r>
              <a:rPr lang="zh-CN" altLang="en-US" sz="24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地下、地上、设备设施</a:t>
            </a:r>
            <a:endParaRPr lang="en-US" altLang="zh-CN" sz="2400">
              <a:solidFill>
                <a:srgbClr val="C00000"/>
              </a:solidFill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1409700" algn="l"/>
              </a:tabLst>
            </a:pPr>
            <a:endParaRPr lang="en-US" altLang="zh-CN">
              <a:latin typeface="Verdana" panose="020B0604030504040204" pitchFamily="34" charset="0"/>
            </a:endParaRPr>
          </a:p>
          <a:p>
            <a:pPr defTabSz="914400">
              <a:lnSpc>
                <a:spcPts val="4400"/>
              </a:lnSpc>
              <a:tabLst>
                <a:tab pos="76200" algn="l"/>
                <a:tab pos="1409700" algn="l"/>
              </a:tabLst>
            </a:pPr>
            <a:r>
              <a:rPr lang="en-US" altLang="zh-CN">
                <a:latin typeface="Verdana" panose="020B0604030504040204" pitchFamily="34" charset="0"/>
              </a:rPr>
              <a:t>	</a:t>
            </a:r>
            <a:r>
              <a:rPr lang="en-US" altLang="zh-CN" sz="2400">
                <a:solidFill>
                  <a:srgbClr val="CC0000"/>
                </a:solidFill>
                <a:latin typeface="Wingdings" panose="05000000000000000000" pitchFamily="2" charset="2"/>
              </a:rPr>
              <a:t></a:t>
            </a:r>
            <a:r>
              <a:rPr lang="zh-CN" altLang="en-US" sz="2400" dirty="0">
                <a:latin typeface="Wingdings" panose="05000000000000000000" pitchFamily="2" charset="2"/>
              </a:rPr>
              <a:t>地下</a:t>
            </a:r>
            <a:r>
              <a:rPr lang="en-US" altLang="zh-CN" sz="2400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有限空间</a:t>
            </a:r>
            <a:endParaRPr lang="en-US" altLang="zh-CN" sz="24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3500"/>
              </a:lnSpc>
              <a:tabLst>
                <a:tab pos="76200" algn="l"/>
                <a:tab pos="1409700" algn="l"/>
              </a:tabLst>
            </a:pPr>
            <a:r>
              <a:rPr lang="en-US" altLang="zh-CN">
                <a:latin typeface="Verdana" panose="020B0604030504040204" pitchFamily="34" charset="0"/>
              </a:rPr>
              <a:t>        </a:t>
            </a:r>
            <a:r>
              <a:rPr lang="en-US" altLang="zh-CN" sz="2400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如地下管道、地下室、地下仓库、地下工程、暗沟、隧道、涵洞、地坑、废井、地窖、污水池（井）、沼气池、化粪池、下水道等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en-US" altLang="zh-CN" sz="24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3500"/>
              </a:lnSpc>
              <a:tabLst>
                <a:tab pos="76200" algn="l"/>
                <a:tab pos="1409700" algn="l"/>
              </a:tabLst>
            </a:pPr>
            <a:endParaRPr lang="en-US" altLang="zh-CN" sz="24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defTabSz="914400">
              <a:lnSpc>
                <a:spcPts val="3500"/>
              </a:lnSpc>
              <a:tabLst>
                <a:tab pos="76200" algn="l"/>
                <a:tab pos="1409700" algn="l"/>
              </a:tabLst>
            </a:pPr>
            <a:endParaRPr lang="en-US" altLang="zh-CN" sz="24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9459" name="Picture 1" descr="H:\有限空间图片\图片1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3714750"/>
            <a:ext cx="222885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2" descr="H:\有限空间图片\图片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4000500"/>
            <a:ext cx="2713037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2" descr="H:\有限空间图片\下水道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786188"/>
            <a:ext cx="3111500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矩形 19464"/>
          <p:cNvSpPr/>
          <p:nvPr/>
        </p:nvSpPr>
        <p:spPr>
          <a:xfrm>
            <a:off x="395288" y="476250"/>
            <a:ext cx="8001000" cy="60483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 dirty="0">
                <a:solidFill>
                  <a:schemeClr val="tx1"/>
                </a:solidFill>
              </a:rPr>
              <a:t>二、有限空间介绍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3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3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41.xml><?xml version="1.0" encoding="utf-8"?>
<p:tagLst xmlns:p="http://schemas.openxmlformats.org/presentationml/2006/main">
  <p:tag name="commondata" val="eyJoZGlkIjoiNDY1MmY4MTY3YzFkZTg4NGM1MWI4N2I1NTA1MWI4M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0</TotalTime>
  <Words>4259</Words>
  <Application>WPS 演示</Application>
  <PresentationFormat>在屏幕上显示</PresentationFormat>
  <Paragraphs>340</Paragraphs>
  <Slides>24</Slides>
  <Notes>7</Notes>
  <HiddenSlides>1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4" baseType="lpstr">
      <vt:lpstr>Arial</vt:lpstr>
      <vt:lpstr>宋体</vt:lpstr>
      <vt:lpstr>Wingdings</vt:lpstr>
      <vt:lpstr>Verdana</vt:lpstr>
      <vt:lpstr>黑体</vt:lpstr>
      <vt:lpstr>华文楷体</vt:lpstr>
      <vt:lpstr>微软雅黑</vt:lpstr>
      <vt:lpstr>华文新魏</vt:lpstr>
      <vt:lpstr>楷体_GB2312</vt:lpstr>
      <vt:lpstr>新宋体</vt:lpstr>
      <vt:lpstr>Calibri</vt:lpstr>
      <vt:lpstr>Tahoma</vt:lpstr>
      <vt:lpstr>楷体</vt:lpstr>
      <vt:lpstr>Times New Roman</vt:lpstr>
      <vt:lpstr>Arial Unicode MS</vt:lpstr>
      <vt:lpstr>Tahoma</vt:lpstr>
      <vt:lpstr>Arial</vt:lpstr>
      <vt:lpstr>Times New Roman</vt:lpstr>
      <vt:lpstr>汉仪旗黑-85S</vt:lpstr>
      <vt:lpstr>Profile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《冶金企业安全生产监督管理规定》宣贯教程</dc:title>
  <dc:creator>hy</dc:creator>
  <cp:lastModifiedBy>little fairy</cp:lastModifiedBy>
  <cp:revision>206</cp:revision>
  <dcterms:created xsi:type="dcterms:W3CDTF">2009-10-06T06:54:51Z</dcterms:created>
  <dcterms:modified xsi:type="dcterms:W3CDTF">2023-11-15T05:46:30Z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B236678E3802480680BC97EBA130624D_13</vt:lpwstr>
  </property>
  <property fmtid="{D5CDD505-2E9C-101B-9397-08002B2CF9AE}" pid="3" name="KSOProductBuildVer">
    <vt:lpwstr>2052-12.1.0.15933</vt:lpwstr>
  </property>
</Properties>
</file>