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15"/>
  </p:notesMasterIdLst>
  <p:handoutMasterIdLst>
    <p:handoutMasterId r:id="rId75"/>
  </p:handoutMasterIdLst>
  <p:sldIdLst>
    <p:sldId id="574" r:id="rId4"/>
    <p:sldId id="575" r:id="rId5"/>
    <p:sldId id="357" r:id="rId6"/>
    <p:sldId id="439" r:id="rId7"/>
    <p:sldId id="361" r:id="rId8"/>
    <p:sldId id="362" r:id="rId9"/>
    <p:sldId id="436" r:id="rId10"/>
    <p:sldId id="372" r:id="rId11"/>
    <p:sldId id="373" r:id="rId12"/>
    <p:sldId id="374" r:id="rId13"/>
    <p:sldId id="375" r:id="rId14"/>
    <p:sldId id="376" r:id="rId16"/>
    <p:sldId id="377" r:id="rId17"/>
    <p:sldId id="378" r:id="rId18"/>
    <p:sldId id="379" r:id="rId19"/>
    <p:sldId id="431" r:id="rId20"/>
    <p:sldId id="380" r:id="rId21"/>
    <p:sldId id="432" r:id="rId22"/>
    <p:sldId id="381" r:id="rId23"/>
    <p:sldId id="382" r:id="rId24"/>
    <p:sldId id="383" r:id="rId25"/>
    <p:sldId id="384" r:id="rId26"/>
    <p:sldId id="385" r:id="rId27"/>
    <p:sldId id="433" r:id="rId28"/>
    <p:sldId id="386" r:id="rId29"/>
    <p:sldId id="434"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402" r:id="rId46"/>
    <p:sldId id="403" r:id="rId47"/>
    <p:sldId id="404" r:id="rId48"/>
    <p:sldId id="437" r:id="rId49"/>
    <p:sldId id="406" r:id="rId50"/>
    <p:sldId id="407" r:id="rId51"/>
    <p:sldId id="408" r:id="rId52"/>
    <p:sldId id="409" r:id="rId53"/>
    <p:sldId id="410" r:id="rId54"/>
    <p:sldId id="411" r:id="rId55"/>
    <p:sldId id="412" r:id="rId56"/>
    <p:sldId id="413" r:id="rId57"/>
    <p:sldId id="435" r:id="rId58"/>
    <p:sldId id="414" r:id="rId59"/>
    <p:sldId id="415" r:id="rId60"/>
    <p:sldId id="438" r:id="rId61"/>
    <p:sldId id="417" r:id="rId62"/>
    <p:sldId id="418" r:id="rId63"/>
    <p:sldId id="419" r:id="rId64"/>
    <p:sldId id="420" r:id="rId65"/>
    <p:sldId id="421" r:id="rId66"/>
    <p:sldId id="422" r:id="rId67"/>
    <p:sldId id="423" r:id="rId68"/>
    <p:sldId id="424" r:id="rId69"/>
    <p:sldId id="425" r:id="rId70"/>
    <p:sldId id="426" r:id="rId71"/>
    <p:sldId id="427" r:id="rId72"/>
    <p:sldId id="428" r:id="rId73"/>
    <p:sldId id="576" r:id="rId74"/>
  </p:sldIdLst>
  <p:sldSz cx="12192000" cy="6858000"/>
  <p:notesSz cx="6858000" cy="9144000"/>
  <p:custDataLst>
    <p:tags r:id="rId8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650" userDrawn="1">
          <p15:clr>
            <a:srgbClr val="A4A3A4"/>
          </p15:clr>
        </p15:guide>
        <p15:guide id="3" pos="6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1" clrIdx="0"/>
  <p:cmAuthor id="1" name="王保镇" initials="王保镇" lastIdx="1" clrIdx="0"/>
  <p:cmAuthor id="2" name="作者" initials="A" lastIdx="0" clrIdx="1"/>
  <p:cmAuthor id="3" name="Lenovo User" initials="L" lastIdx="1" clrIdx="0"/>
  <p:cmAuthor id="4" name="光启" initials="光" lastIdx="1" clrIdx="0"/>
  <p:cmAuthor id="5" name="1206988966@qq.com" initials="1" lastIdx="1" clrIdx="2"/>
  <p:cmAuthor id="6" name="姜伟光" initials="姜" lastIdx="1" clrIdx="0"/>
  <p:cmAuthor id="7" name="ceg008" initials="c" lastIdx="2" clrIdx="0"/>
  <p:cmAuthor id="8" name="宋洁然" initials="宋" lastIdx="2" clrIdx="1"/>
  <p:cmAuthor id="9"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1E2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2" autoAdjust="0"/>
    <p:restoredTop sz="94660"/>
  </p:normalViewPr>
  <p:slideViewPr>
    <p:cSldViewPr>
      <p:cViewPr varScale="1">
        <p:scale>
          <a:sx n="94" d="100"/>
          <a:sy n="94" d="100"/>
        </p:scale>
        <p:origin x="904" y="68"/>
      </p:cViewPr>
      <p:guideLst>
        <p:guide orient="horz" pos="2160"/>
        <p:guide pos="7650"/>
        <p:guide pos="63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0" Type="http://schemas.openxmlformats.org/officeDocument/2006/relationships/tags" Target="tags/tag160.xml"/><Relationship Id="rId8" Type="http://schemas.openxmlformats.org/officeDocument/2006/relationships/slide" Target="slides/slide5.xml"/><Relationship Id="rId79" Type="http://schemas.openxmlformats.org/officeDocument/2006/relationships/commentAuthors" Target="commentAuthors.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handoutMaster" Target="handoutMasters/handoutMaster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4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894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CCEE8-3C4D-4D2D-BB53-05A48B7AF5D0}" type="datetimeFigureOut">
              <a:rPr lang="zh-CN" altLang="en-US" smtClean="0"/>
            </a:fld>
            <a:endParaRPr lang="zh-CN" altLang="en-US"/>
          </a:p>
        </p:txBody>
      </p:sp>
      <p:sp>
        <p:nvSpPr>
          <p:cNvPr id="104894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94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4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894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D402B-BFFD-4B37-B811-9D5DE81FEE3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Rectangle 7"/>
          <p:cNvSpPr>
            <a:spLocks noGrp="1" noChangeArrowheads="1"/>
          </p:cNvSpPr>
          <p:nvPr>
            <p:ph type="sldNum" sz="quarter" idx="5"/>
          </p:nvPr>
        </p:nvSpPr>
        <p:spPr bwMode="auto">
          <a:noFill/>
          <a:ln>
            <a:miter lim="800000"/>
          </a:ln>
        </p:spPr>
        <p:txBody>
          <a:bodyPr wrap="square" numCol="1" anchorCtr="0" compatLnSpc="1"/>
          <a:lstStyle/>
          <a:p>
            <a:fld id="{116F8F89-E051-4EE3-9282-A9FE159686D9}"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710" name="Rectangle 2"/>
          <p:cNvSpPr>
            <a:spLocks noGrp="1" noRot="1" noChangeAspect="1" noChangeArrowheads="1" noTextEdit="1"/>
          </p:cNvSpPr>
          <p:nvPr>
            <p:ph type="sldImg"/>
          </p:nvPr>
        </p:nvSpPr>
        <p:spPr bwMode="auto">
          <a:noFill/>
          <a:ln>
            <a:solidFill>
              <a:srgbClr val="000000"/>
            </a:solidFill>
            <a:miter lim="800000"/>
          </a:ln>
        </p:spPr>
      </p:sp>
      <p:sp>
        <p:nvSpPr>
          <p:cNvPr id="1048711"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0" name="Rectangle 7"/>
          <p:cNvSpPr>
            <a:spLocks noGrp="1" noChangeArrowheads="1"/>
          </p:cNvSpPr>
          <p:nvPr>
            <p:ph type="sldNum" sz="quarter" idx="5"/>
          </p:nvPr>
        </p:nvSpPr>
        <p:spPr bwMode="auto">
          <a:noFill/>
          <a:ln>
            <a:miter lim="800000"/>
          </a:ln>
        </p:spPr>
        <p:txBody>
          <a:bodyPr wrap="square" numCol="1" anchorCtr="0" compatLnSpc="1"/>
          <a:lstStyle/>
          <a:p>
            <a:fld id="{1586BCB3-983D-4C2B-B120-C733B365972D}"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771" name="Rectangle 2"/>
          <p:cNvSpPr>
            <a:spLocks noGrp="1" noRot="1" noChangeAspect="1" noChangeArrowheads="1" noTextEdit="1"/>
          </p:cNvSpPr>
          <p:nvPr>
            <p:ph type="sldImg"/>
          </p:nvPr>
        </p:nvSpPr>
        <p:spPr bwMode="auto">
          <a:noFill/>
          <a:ln>
            <a:solidFill>
              <a:srgbClr val="000000"/>
            </a:solidFill>
            <a:miter lim="800000"/>
          </a:ln>
        </p:spPr>
      </p:sp>
      <p:sp>
        <p:nvSpPr>
          <p:cNvPr id="1048772"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5" name="Rectangle 7"/>
          <p:cNvSpPr>
            <a:spLocks noGrp="1" noChangeArrowheads="1"/>
          </p:cNvSpPr>
          <p:nvPr>
            <p:ph type="sldNum" sz="quarter" idx="5"/>
          </p:nvPr>
        </p:nvSpPr>
        <p:spPr bwMode="auto">
          <a:noFill/>
          <a:ln>
            <a:miter lim="800000"/>
          </a:ln>
        </p:spPr>
        <p:txBody>
          <a:bodyPr wrap="square" numCol="1" anchorCtr="0" compatLnSpc="1"/>
          <a:lstStyle/>
          <a:p>
            <a:fld id="{7DD458E0-3127-4E96-B5A6-F1FB40738A0F}"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776" name="Rectangle 2"/>
          <p:cNvSpPr>
            <a:spLocks noGrp="1" noRot="1" noChangeAspect="1" noChangeArrowheads="1" noTextEdit="1"/>
          </p:cNvSpPr>
          <p:nvPr>
            <p:ph type="sldImg"/>
          </p:nvPr>
        </p:nvSpPr>
        <p:spPr bwMode="auto">
          <a:noFill/>
          <a:ln>
            <a:solidFill>
              <a:srgbClr val="000000"/>
            </a:solidFill>
            <a:miter lim="800000"/>
          </a:ln>
        </p:spPr>
      </p:sp>
      <p:sp>
        <p:nvSpPr>
          <p:cNvPr id="1048777"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0" name="Rectangle 7"/>
          <p:cNvSpPr>
            <a:spLocks noGrp="1" noChangeArrowheads="1"/>
          </p:cNvSpPr>
          <p:nvPr>
            <p:ph type="sldNum" sz="quarter" idx="5"/>
          </p:nvPr>
        </p:nvSpPr>
        <p:spPr bwMode="auto">
          <a:noFill/>
          <a:ln>
            <a:miter lim="800000"/>
          </a:ln>
        </p:spPr>
        <p:txBody>
          <a:bodyPr wrap="square" numCol="1" anchorCtr="0" compatLnSpc="1"/>
          <a:lstStyle/>
          <a:p>
            <a:fld id="{FEB8F8B5-FD11-4747-B1C8-1C7FEEAE0BF9}"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781" name="Rectangle 2"/>
          <p:cNvSpPr>
            <a:spLocks noGrp="1" noRot="1" noChangeAspect="1" noChangeArrowheads="1" noTextEdit="1"/>
          </p:cNvSpPr>
          <p:nvPr>
            <p:ph type="sldImg"/>
          </p:nvPr>
        </p:nvSpPr>
        <p:spPr bwMode="auto">
          <a:noFill/>
          <a:ln>
            <a:solidFill>
              <a:srgbClr val="000000"/>
            </a:solidFill>
            <a:miter lim="800000"/>
          </a:ln>
        </p:spPr>
      </p:sp>
      <p:sp>
        <p:nvSpPr>
          <p:cNvPr id="1048782"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5" name="Rectangle 7"/>
          <p:cNvSpPr>
            <a:spLocks noGrp="1" noChangeArrowheads="1"/>
          </p:cNvSpPr>
          <p:nvPr>
            <p:ph type="sldNum" sz="quarter" idx="5"/>
          </p:nvPr>
        </p:nvSpPr>
        <p:spPr bwMode="auto">
          <a:noFill/>
          <a:ln>
            <a:miter lim="800000"/>
          </a:ln>
        </p:spPr>
        <p:txBody>
          <a:bodyPr wrap="square" numCol="1" anchorCtr="0" compatLnSpc="1"/>
          <a:lstStyle/>
          <a:p>
            <a:fld id="{8F8FE765-4C5E-485C-BAED-9643405227E9}"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786" name="Rectangle 2"/>
          <p:cNvSpPr>
            <a:spLocks noGrp="1" noRot="1" noChangeAspect="1" noChangeArrowheads="1" noTextEdit="1"/>
          </p:cNvSpPr>
          <p:nvPr>
            <p:ph type="sldImg"/>
          </p:nvPr>
        </p:nvSpPr>
        <p:spPr bwMode="auto">
          <a:noFill/>
          <a:ln>
            <a:solidFill>
              <a:srgbClr val="000000"/>
            </a:solidFill>
            <a:miter lim="800000"/>
          </a:ln>
        </p:spPr>
      </p:sp>
      <p:sp>
        <p:nvSpPr>
          <p:cNvPr id="1048787"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0" name="Rectangle 7"/>
          <p:cNvSpPr>
            <a:spLocks noGrp="1" noChangeArrowheads="1"/>
          </p:cNvSpPr>
          <p:nvPr>
            <p:ph type="sldNum" sz="quarter" idx="5"/>
          </p:nvPr>
        </p:nvSpPr>
        <p:spPr bwMode="auto">
          <a:noFill/>
          <a:ln>
            <a:miter lim="800000"/>
          </a:ln>
        </p:spPr>
        <p:txBody>
          <a:bodyPr wrap="square" numCol="1" anchorCtr="0" compatLnSpc="1"/>
          <a:lstStyle/>
          <a:p>
            <a:fld id="{DF7EE336-4A21-4111-966F-68B51D660BE6}"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791" name="Rectangle 2"/>
          <p:cNvSpPr>
            <a:spLocks noGrp="1" noRot="1" noChangeAspect="1" noChangeArrowheads="1" noTextEdit="1"/>
          </p:cNvSpPr>
          <p:nvPr>
            <p:ph type="sldImg"/>
          </p:nvPr>
        </p:nvSpPr>
        <p:spPr bwMode="auto">
          <a:noFill/>
          <a:ln>
            <a:solidFill>
              <a:srgbClr val="000000"/>
            </a:solidFill>
            <a:miter lim="800000"/>
          </a:ln>
        </p:spPr>
      </p:sp>
      <p:sp>
        <p:nvSpPr>
          <p:cNvPr id="1048792"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5" name="Rectangle 7"/>
          <p:cNvSpPr>
            <a:spLocks noGrp="1" noChangeArrowheads="1"/>
          </p:cNvSpPr>
          <p:nvPr>
            <p:ph type="sldNum" sz="quarter" idx="5"/>
          </p:nvPr>
        </p:nvSpPr>
        <p:spPr bwMode="auto">
          <a:noFill/>
          <a:ln>
            <a:miter lim="800000"/>
          </a:ln>
        </p:spPr>
        <p:txBody>
          <a:bodyPr wrap="square" numCol="1" anchorCtr="0" compatLnSpc="1"/>
          <a:lstStyle/>
          <a:p>
            <a:fld id="{EFCC7FA6-0CAA-4545-8D8A-8CCC0BC153C3}"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796" name="Rectangle 2"/>
          <p:cNvSpPr>
            <a:spLocks noGrp="1" noRot="1" noChangeAspect="1" noChangeArrowheads="1" noTextEdit="1"/>
          </p:cNvSpPr>
          <p:nvPr>
            <p:ph type="sldImg"/>
          </p:nvPr>
        </p:nvSpPr>
        <p:spPr bwMode="auto">
          <a:noFill/>
          <a:ln>
            <a:solidFill>
              <a:srgbClr val="000000"/>
            </a:solidFill>
            <a:miter lim="800000"/>
          </a:ln>
        </p:spPr>
      </p:sp>
      <p:sp>
        <p:nvSpPr>
          <p:cNvPr id="1048797"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1" name="Rectangle 7"/>
          <p:cNvSpPr>
            <a:spLocks noGrp="1" noChangeArrowheads="1"/>
          </p:cNvSpPr>
          <p:nvPr>
            <p:ph type="sldNum" sz="quarter" idx="5"/>
          </p:nvPr>
        </p:nvSpPr>
        <p:spPr bwMode="auto">
          <a:noFill/>
          <a:ln>
            <a:miter lim="800000"/>
          </a:ln>
        </p:spPr>
        <p:txBody>
          <a:bodyPr wrap="square" numCol="1" anchorCtr="0" compatLnSpc="1"/>
          <a:lstStyle/>
          <a:p>
            <a:fld id="{9B116F85-A8BB-4E48-B703-59F2EDEDB387}"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802" name="Rectangle 2"/>
          <p:cNvSpPr>
            <a:spLocks noGrp="1" noRot="1" noChangeAspect="1" noChangeArrowheads="1" noTextEdit="1"/>
          </p:cNvSpPr>
          <p:nvPr>
            <p:ph type="sldImg"/>
          </p:nvPr>
        </p:nvSpPr>
        <p:spPr bwMode="auto">
          <a:noFill/>
          <a:ln>
            <a:solidFill>
              <a:srgbClr val="000000"/>
            </a:solidFill>
            <a:miter lim="800000"/>
          </a:ln>
        </p:spPr>
      </p:sp>
      <p:sp>
        <p:nvSpPr>
          <p:cNvPr id="1048803"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6" name="Rectangle 7"/>
          <p:cNvSpPr>
            <a:spLocks noGrp="1" noChangeArrowheads="1"/>
          </p:cNvSpPr>
          <p:nvPr>
            <p:ph type="sldNum" sz="quarter" idx="5"/>
          </p:nvPr>
        </p:nvSpPr>
        <p:spPr bwMode="auto">
          <a:noFill/>
          <a:ln>
            <a:miter lim="800000"/>
          </a:ln>
        </p:spPr>
        <p:txBody>
          <a:bodyPr wrap="square" numCol="1" anchorCtr="0" compatLnSpc="1"/>
          <a:lstStyle/>
          <a:p>
            <a:fld id="{2149DB49-6B2F-49E7-88A0-31D72AEF6907}"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807" name="Rectangle 2"/>
          <p:cNvSpPr>
            <a:spLocks noGrp="1" noRot="1" noChangeAspect="1" noChangeArrowheads="1" noTextEdit="1"/>
          </p:cNvSpPr>
          <p:nvPr>
            <p:ph type="sldImg"/>
          </p:nvPr>
        </p:nvSpPr>
        <p:spPr bwMode="auto">
          <a:noFill/>
          <a:ln>
            <a:solidFill>
              <a:srgbClr val="000000"/>
            </a:solidFill>
            <a:miter lim="800000"/>
          </a:ln>
        </p:spPr>
      </p:sp>
      <p:sp>
        <p:nvSpPr>
          <p:cNvPr id="1048808"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1" name="Rectangle 7"/>
          <p:cNvSpPr>
            <a:spLocks noGrp="1" noChangeArrowheads="1"/>
          </p:cNvSpPr>
          <p:nvPr>
            <p:ph type="sldNum" sz="quarter" idx="5"/>
          </p:nvPr>
        </p:nvSpPr>
        <p:spPr bwMode="auto">
          <a:noFill/>
          <a:ln>
            <a:miter lim="800000"/>
          </a:ln>
        </p:spPr>
        <p:txBody>
          <a:bodyPr wrap="square" numCol="1" anchorCtr="0" compatLnSpc="1"/>
          <a:lstStyle/>
          <a:p>
            <a:fld id="{FD369F8B-9A09-45FF-855B-B2280ABADBCD}"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812" name="Rectangle 2"/>
          <p:cNvSpPr>
            <a:spLocks noGrp="1" noRot="1" noChangeAspect="1" noChangeArrowheads="1" noTextEdit="1"/>
          </p:cNvSpPr>
          <p:nvPr>
            <p:ph type="sldImg"/>
          </p:nvPr>
        </p:nvSpPr>
        <p:spPr bwMode="auto">
          <a:noFill/>
          <a:ln>
            <a:solidFill>
              <a:srgbClr val="000000"/>
            </a:solidFill>
            <a:miter lim="800000"/>
          </a:ln>
        </p:spPr>
      </p:sp>
      <p:sp>
        <p:nvSpPr>
          <p:cNvPr id="1048813"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1" name="幻灯片图像占位符 1"/>
          <p:cNvSpPr>
            <a:spLocks noGrp="1" noRot="1" noChangeAspect="1" noTextEdit="1"/>
          </p:cNvSpPr>
          <p:nvPr>
            <p:ph type="sldImg"/>
          </p:nvPr>
        </p:nvSpPr>
        <p:spPr bwMode="auto">
          <a:noFill/>
          <a:ln>
            <a:solidFill>
              <a:srgbClr val="000000"/>
            </a:solidFill>
            <a:miter lim="800000"/>
          </a:ln>
        </p:spPr>
      </p:sp>
      <p:sp>
        <p:nvSpPr>
          <p:cNvPr id="1048892" name="备注占位符 2"/>
          <p:cNvSpPr>
            <a:spLocks noGrp="1"/>
          </p:cNvSpPr>
          <p:nvPr>
            <p:ph type="body" idx="1"/>
          </p:nvPr>
        </p:nvSpPr>
        <p:spPr bwMode="auto">
          <a:noFill/>
        </p:spPr>
        <p:txBody>
          <a:bodyPr wrap="square" numCol="1" anchor="t" anchorCtr="0" compatLnSpc="1"/>
          <a:lstStyle/>
          <a:p>
            <a:endParaRPr lang="zh-CN" altLang="en-US"/>
          </a:p>
        </p:txBody>
      </p:sp>
      <p:sp>
        <p:nvSpPr>
          <p:cNvPr id="1048893" name="灯片编号占位符 3"/>
          <p:cNvSpPr>
            <a:spLocks noGrp="1"/>
          </p:cNvSpPr>
          <p:nvPr>
            <p:ph type="sldNum" sz="quarter" idx="5"/>
          </p:nvPr>
        </p:nvSpPr>
        <p:spPr bwMode="auto">
          <a:noFill/>
          <a:ln>
            <a:miter lim="800000"/>
          </a:ln>
        </p:spPr>
        <p:txBody>
          <a:bodyPr wrap="square" numCol="1" anchorCtr="0" compatLnSpc="1"/>
          <a:lstStyle/>
          <a:p>
            <a:fld id="{FD00C7E1-2335-4DA6-8241-D635D31446BA}" type="slidenum">
              <a:rPr lang="zh-CN" altLang="en-US" smtClean="0">
                <a:latin typeface="Arial" panose="020B0604020202020204" pitchFamily="34" charset="0"/>
              </a:rPr>
            </a:fld>
            <a:endParaRPr lang="zh-CN"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Rectangle 7"/>
          <p:cNvSpPr>
            <a:spLocks noGrp="1" noChangeArrowheads="1"/>
          </p:cNvSpPr>
          <p:nvPr>
            <p:ph type="sldNum" sz="quarter" idx="5"/>
          </p:nvPr>
        </p:nvSpPr>
        <p:spPr bwMode="auto">
          <a:noFill/>
          <a:ln>
            <a:miter lim="800000"/>
          </a:ln>
        </p:spPr>
        <p:txBody>
          <a:bodyPr wrap="square" numCol="1" anchorCtr="0" compatLnSpc="1"/>
          <a:lstStyle/>
          <a:p>
            <a:fld id="{260CFB91-103C-4243-86F8-15EEA5F5E2C7}"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717" name="Rectangle 2"/>
          <p:cNvSpPr>
            <a:spLocks noGrp="1" noRot="1" noChangeAspect="1" noChangeArrowheads="1" noTextEdit="1"/>
          </p:cNvSpPr>
          <p:nvPr>
            <p:ph type="sldImg"/>
          </p:nvPr>
        </p:nvSpPr>
        <p:spPr bwMode="auto">
          <a:noFill/>
          <a:ln>
            <a:solidFill>
              <a:srgbClr val="000000"/>
            </a:solidFill>
            <a:miter lim="800000"/>
          </a:ln>
        </p:spPr>
      </p:sp>
      <p:sp>
        <p:nvSpPr>
          <p:cNvPr id="1048718"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zh-CN" altLang="en-US"/>
              <a:t>废弃处置环节依照固体废物污染环境防治法等国家有关规定执行。</a:t>
            </a:r>
            <a:endParaRPr lang="zh-CN" altLang="en-US"/>
          </a:p>
          <a:p>
            <a:pPr eaLnBrk="1" hangingPunct="1">
              <a:spcBef>
                <a:spcPct val="0"/>
              </a:spcBef>
            </a:pPr>
            <a:r>
              <a:rPr lang="en-US" altLang="zh-CN"/>
              <a:t>GHS</a:t>
            </a:r>
            <a:r>
              <a:rPr lang="zh-CN" altLang="en-US"/>
              <a:t>，即：</a:t>
            </a:r>
            <a:r>
              <a:rPr lang="en-US" altLang="zh-CN"/>
              <a:t>The Globally Harmonized System of Classification and Labelling of Chemicals, </a:t>
            </a:r>
            <a:r>
              <a:rPr lang="zh-CN" altLang="en-US"/>
              <a:t>翻译成中文即：全球化学品统一分类和标签制度。</a:t>
            </a:r>
            <a:br>
              <a:rPr lang="zh-CN" altLang="en-US"/>
            </a:br>
            <a:br>
              <a:rPr lang="zh-CN" altLang="en-US"/>
            </a:br>
            <a:r>
              <a:rPr lang="zh-CN" altLang="en-US"/>
              <a:t>目前世界上大约拥有</a:t>
            </a:r>
            <a:r>
              <a:rPr lang="en-US" altLang="zh-CN"/>
              <a:t>800</a:t>
            </a:r>
            <a:r>
              <a:rPr lang="zh-CN" altLang="en-US"/>
              <a:t>多万种化学物质，常用的约为</a:t>
            </a:r>
            <a:r>
              <a:rPr lang="en-US" altLang="zh-CN"/>
              <a:t>7</a:t>
            </a:r>
            <a:r>
              <a:rPr lang="zh-CN" altLang="en-US"/>
              <a:t>万种，且每年大约上千种新化学物质问世。</a:t>
            </a:r>
            <a:br>
              <a:rPr lang="zh-CN" altLang="en-US"/>
            </a:br>
            <a:br>
              <a:rPr lang="zh-CN" altLang="en-US"/>
            </a:br>
            <a:r>
              <a:rPr lang="zh-CN" altLang="en-US"/>
              <a:t>很多化学品对人体健康以及环境造成一定的危害，如某些化学物质具有腐蚀性，致畸性，致癌性等。由于部分化学从业人员对化学品缺乏安全使用操作意识，在化学品生产，储存，操作，运输，废弃处置中，难免对损害自身健康，或给环境带来负面影响。</a:t>
            </a:r>
            <a:br>
              <a:rPr lang="zh-CN" altLang="en-US"/>
            </a:br>
            <a:br>
              <a:rPr lang="zh-CN" altLang="en-US"/>
            </a:br>
            <a:r>
              <a:rPr lang="zh-CN" altLang="en-US"/>
              <a:t>多年来，联合国有关机构以及美国，日本，欧洲各工业发达国际都通过化学品立法对化学品的危险性分类，包装和标签作出明确规定。由于各国对化学品危险性定义的差异，可能造成某种化学品在一过被认为是易燃品，而在另一国被认为是非易燃品，从而导致该化学品在一国作为危险化学品管理而另一国却不认为是危险化学品。</a:t>
            </a:r>
            <a:br>
              <a:rPr lang="zh-CN" altLang="en-US"/>
            </a:br>
            <a:br>
              <a:rPr lang="zh-CN" altLang="en-US"/>
            </a:b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Rectangle 7"/>
          <p:cNvSpPr>
            <a:spLocks noGrp="1" noChangeArrowheads="1"/>
          </p:cNvSpPr>
          <p:nvPr>
            <p:ph type="sldNum" sz="quarter" idx="5"/>
          </p:nvPr>
        </p:nvSpPr>
        <p:spPr bwMode="auto">
          <a:noFill/>
          <a:ln>
            <a:miter lim="800000"/>
          </a:ln>
        </p:spPr>
        <p:txBody>
          <a:bodyPr wrap="square" numCol="1" anchorCtr="0" compatLnSpc="1"/>
          <a:lstStyle/>
          <a:p>
            <a:fld id="{A4452866-F4C2-4AC7-B5C8-F7958F3EC805}"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728" name="Rectangle 2"/>
          <p:cNvSpPr>
            <a:spLocks noGrp="1" noRot="1" noChangeAspect="1" noChangeArrowheads="1" noTextEdit="1"/>
          </p:cNvSpPr>
          <p:nvPr>
            <p:ph type="sldImg"/>
          </p:nvPr>
        </p:nvSpPr>
        <p:spPr bwMode="auto">
          <a:noFill/>
          <a:ln>
            <a:solidFill>
              <a:srgbClr val="000000"/>
            </a:solidFill>
            <a:miter lim="800000"/>
          </a:ln>
        </p:spPr>
      </p:sp>
      <p:sp>
        <p:nvSpPr>
          <p:cNvPr id="1048729"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zh-CN" altLang="en-US"/>
              <a:t>生产许可的修订：细化管理制度　主要负责人承诺　装置连锁　安全标准化　　安责险等</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Rectangle 7"/>
          <p:cNvSpPr>
            <a:spLocks noGrp="1" noChangeArrowheads="1"/>
          </p:cNvSpPr>
          <p:nvPr>
            <p:ph type="sldNum" sz="quarter" idx="5"/>
          </p:nvPr>
        </p:nvSpPr>
        <p:spPr bwMode="auto">
          <a:noFill/>
          <a:ln>
            <a:miter lim="800000"/>
          </a:ln>
        </p:spPr>
        <p:txBody>
          <a:bodyPr wrap="square" numCol="1" anchorCtr="0" compatLnSpc="1"/>
          <a:lstStyle/>
          <a:p>
            <a:fld id="{D34A530B-AA25-49B1-9126-6D9C0F523BC2}"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733" name="Rectangle 2"/>
          <p:cNvSpPr>
            <a:spLocks noGrp="1" noRot="1" noChangeAspect="1" noChangeArrowheads="1" noTextEdit="1"/>
          </p:cNvSpPr>
          <p:nvPr>
            <p:ph type="sldImg"/>
          </p:nvPr>
        </p:nvSpPr>
        <p:spPr bwMode="auto">
          <a:noFill/>
          <a:ln>
            <a:solidFill>
              <a:srgbClr val="000000"/>
            </a:solidFill>
            <a:miter lim="800000"/>
          </a:ln>
        </p:spPr>
      </p:sp>
      <p:sp>
        <p:nvSpPr>
          <p:cNvPr id="1048734"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zh-CN" altLang="en-US"/>
              <a:t>新加章节　第三章　使用安全</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6" name="Rectangle 7"/>
          <p:cNvSpPr>
            <a:spLocks noGrp="1" noChangeArrowheads="1"/>
          </p:cNvSpPr>
          <p:nvPr>
            <p:ph type="sldNum" sz="quarter" idx="5"/>
          </p:nvPr>
        </p:nvSpPr>
        <p:spPr bwMode="auto">
          <a:noFill/>
          <a:ln>
            <a:miter lim="800000"/>
          </a:ln>
        </p:spPr>
        <p:txBody>
          <a:bodyPr wrap="square" numCol="1" anchorCtr="0" compatLnSpc="1"/>
          <a:lstStyle/>
          <a:p>
            <a:fld id="{AA550D51-901A-455A-B3AA-DCE8A2B420DA}"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737" name="Rectangle 2"/>
          <p:cNvSpPr>
            <a:spLocks noGrp="1" noRot="1" noChangeAspect="1" noChangeArrowheads="1" noTextEdit="1"/>
          </p:cNvSpPr>
          <p:nvPr>
            <p:ph type="sldImg"/>
          </p:nvPr>
        </p:nvSpPr>
        <p:spPr bwMode="auto">
          <a:noFill/>
          <a:ln>
            <a:solidFill>
              <a:srgbClr val="000000"/>
            </a:solidFill>
            <a:miter lim="800000"/>
          </a:ln>
        </p:spPr>
      </p:sp>
      <p:sp>
        <p:nvSpPr>
          <p:cNvPr id="1048738"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zh-CN" altLang="en-US"/>
              <a:t>经营许可修订：　标准化　安责险　人员资质　细化审查标准</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Rectangle 7"/>
          <p:cNvSpPr>
            <a:spLocks noGrp="1" noChangeArrowheads="1"/>
          </p:cNvSpPr>
          <p:nvPr>
            <p:ph type="sldNum" sz="quarter" idx="5"/>
          </p:nvPr>
        </p:nvSpPr>
        <p:spPr bwMode="auto">
          <a:noFill/>
          <a:ln>
            <a:miter lim="800000"/>
          </a:ln>
        </p:spPr>
        <p:txBody>
          <a:bodyPr wrap="square" numCol="1" anchorCtr="0" compatLnSpc="1"/>
          <a:lstStyle/>
          <a:p>
            <a:fld id="{6A265988-9694-4057-AB44-B0D582718015}"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751" name="Rectangle 2"/>
          <p:cNvSpPr>
            <a:spLocks noGrp="1" noRot="1" noChangeAspect="1" noChangeArrowheads="1" noTextEdit="1"/>
          </p:cNvSpPr>
          <p:nvPr>
            <p:ph type="sldImg"/>
          </p:nvPr>
        </p:nvSpPr>
        <p:spPr bwMode="auto">
          <a:noFill/>
          <a:ln>
            <a:solidFill>
              <a:srgbClr val="000000"/>
            </a:solidFill>
            <a:miter lim="800000"/>
          </a:ln>
        </p:spPr>
      </p:sp>
      <p:sp>
        <p:nvSpPr>
          <p:cNvPr id="1048752"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Rectangle 7"/>
          <p:cNvSpPr>
            <a:spLocks noGrp="1" noChangeArrowheads="1"/>
          </p:cNvSpPr>
          <p:nvPr>
            <p:ph type="sldNum" sz="quarter" idx="5"/>
          </p:nvPr>
        </p:nvSpPr>
        <p:spPr bwMode="auto">
          <a:noFill/>
          <a:ln>
            <a:miter lim="800000"/>
          </a:ln>
        </p:spPr>
        <p:txBody>
          <a:bodyPr wrap="square" numCol="1" anchorCtr="0" compatLnSpc="1"/>
          <a:lstStyle/>
          <a:p>
            <a:fld id="{854C92C2-A4F7-4ABF-A90E-B87C93A71AC5}"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756" name="Rectangle 2"/>
          <p:cNvSpPr>
            <a:spLocks noGrp="1" noRot="1" noChangeAspect="1" noChangeArrowheads="1" noTextEdit="1"/>
          </p:cNvSpPr>
          <p:nvPr>
            <p:ph type="sldImg"/>
          </p:nvPr>
        </p:nvSpPr>
        <p:spPr bwMode="auto">
          <a:noFill/>
          <a:ln>
            <a:solidFill>
              <a:srgbClr val="000000"/>
            </a:solidFill>
            <a:miter lim="800000"/>
          </a:ln>
        </p:spPr>
      </p:sp>
      <p:sp>
        <p:nvSpPr>
          <p:cNvPr id="1048757"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Rectangle 7"/>
          <p:cNvSpPr>
            <a:spLocks noGrp="1" noChangeArrowheads="1"/>
          </p:cNvSpPr>
          <p:nvPr>
            <p:ph type="sldNum" sz="quarter" idx="5"/>
          </p:nvPr>
        </p:nvSpPr>
        <p:spPr bwMode="auto">
          <a:noFill/>
          <a:ln>
            <a:miter lim="800000"/>
          </a:ln>
        </p:spPr>
        <p:txBody>
          <a:bodyPr wrap="square" numCol="1" anchorCtr="0" compatLnSpc="1"/>
          <a:lstStyle/>
          <a:p>
            <a:fld id="{9B38E66C-1055-49D6-82B8-20DC8B9F0F53}"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761" name="Rectangle 2"/>
          <p:cNvSpPr>
            <a:spLocks noGrp="1" noRot="1" noChangeAspect="1" noChangeArrowheads="1" noTextEdit="1"/>
          </p:cNvSpPr>
          <p:nvPr>
            <p:ph type="sldImg"/>
          </p:nvPr>
        </p:nvSpPr>
        <p:spPr bwMode="auto">
          <a:noFill/>
          <a:ln>
            <a:solidFill>
              <a:srgbClr val="000000"/>
            </a:solidFill>
            <a:miter lim="800000"/>
          </a:ln>
        </p:spPr>
      </p:sp>
      <p:sp>
        <p:nvSpPr>
          <p:cNvPr id="1048762"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5" name="Rectangle 7"/>
          <p:cNvSpPr>
            <a:spLocks noGrp="1" noChangeArrowheads="1"/>
          </p:cNvSpPr>
          <p:nvPr>
            <p:ph type="sldNum" sz="quarter" idx="5"/>
          </p:nvPr>
        </p:nvSpPr>
        <p:spPr bwMode="auto">
          <a:noFill/>
          <a:ln>
            <a:miter lim="800000"/>
          </a:ln>
        </p:spPr>
        <p:txBody>
          <a:bodyPr wrap="square" numCol="1" anchorCtr="0" compatLnSpc="1"/>
          <a:lstStyle/>
          <a:p>
            <a:fld id="{EF8C28C8-5F08-4AF9-9439-341B736DC47B}" type="slidenum">
              <a:rPr lang="en-US" altLang="zh-CN" smtClean="0">
                <a:latin typeface="Arial" panose="020B0604020202020204" pitchFamily="34" charset="0"/>
              </a:rPr>
            </a:fld>
            <a:endParaRPr lang="en-US" altLang="zh-CN">
              <a:latin typeface="Arial" panose="020B0604020202020204" pitchFamily="34" charset="0"/>
            </a:endParaRPr>
          </a:p>
        </p:txBody>
      </p:sp>
      <p:sp>
        <p:nvSpPr>
          <p:cNvPr id="1048766" name="Rectangle 2"/>
          <p:cNvSpPr>
            <a:spLocks noGrp="1" noRot="1" noChangeAspect="1" noChangeArrowheads="1" noTextEdit="1"/>
          </p:cNvSpPr>
          <p:nvPr>
            <p:ph type="sldImg"/>
          </p:nvPr>
        </p:nvSpPr>
        <p:spPr bwMode="auto">
          <a:noFill/>
          <a:ln>
            <a:solidFill>
              <a:srgbClr val="000000"/>
            </a:solidFill>
            <a:miter lim="800000"/>
          </a:ln>
        </p:spPr>
      </p:sp>
      <p:sp>
        <p:nvSpPr>
          <p:cNvPr id="1048767"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image" Target="../media/image1.pn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image" Target="../media/image1.png"/><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7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104867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74" name="日期占位符 3"/>
          <p:cNvSpPr>
            <a:spLocks noGrp="1"/>
          </p:cNvSpPr>
          <p:nvPr>
            <p:ph type="dt" sz="half" idx="10"/>
          </p:nvPr>
        </p:nvSpPr>
        <p:spPr>
          <a:xfrm>
            <a:off x="609600" y="6356350"/>
            <a:ext cx="2844800" cy="365125"/>
          </a:xfrm>
          <a:prstGeom prst="rect">
            <a:avLst/>
          </a:prstGeom>
        </p:spPr>
        <p:txBody>
          <a:bodyPr/>
          <a:lstStyle/>
          <a:p>
            <a:fld id="{530820CF-B880-4189-942D-D702A7CBA730}" type="datetimeFigureOut">
              <a:rPr lang="zh-CN" altLang="en-US" smtClean="0"/>
            </a:fld>
            <a:endParaRPr lang="zh-CN" altLang="en-US"/>
          </a:p>
        </p:txBody>
      </p:sp>
      <p:sp>
        <p:nvSpPr>
          <p:cNvPr id="1048675" name="页脚占位符 4"/>
          <p:cNvSpPr>
            <a:spLocks noGrp="1"/>
          </p:cNvSpPr>
          <p:nvPr>
            <p:ph type="ftr" sz="quarter" idx="11"/>
          </p:nvPr>
        </p:nvSpPr>
        <p:spPr>
          <a:xfrm>
            <a:off x="4165600" y="6356350"/>
            <a:ext cx="3860800" cy="365125"/>
          </a:xfrm>
          <a:prstGeom prst="rect">
            <a:avLst/>
          </a:prstGeom>
        </p:spPr>
        <p:txBody>
          <a:bodyPr/>
          <a:lstStyle/>
          <a:p>
            <a:endParaRPr lang="zh-CN" altLang="en-US"/>
          </a:p>
        </p:txBody>
      </p:sp>
      <p:sp>
        <p:nvSpPr>
          <p:cNvPr id="1048676" name="灯片编号占位符 5"/>
          <p:cNvSpPr>
            <a:spLocks noGrp="1"/>
          </p:cNvSpPr>
          <p:nvPr>
            <p:ph type="sldNum" sz="quarter" idx="12"/>
          </p:nvPr>
        </p:nvSpPr>
        <p:spPr>
          <a:xfrm>
            <a:off x="8737600" y="6356350"/>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44"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1048745" name="日期占位符 2"/>
          <p:cNvSpPr>
            <a:spLocks noGrp="1"/>
          </p:cNvSpPr>
          <p:nvPr>
            <p:ph type="dt" sz="half" idx="10"/>
          </p:nvPr>
        </p:nvSpPr>
        <p:spPr>
          <a:xfrm>
            <a:off x="609600" y="6356350"/>
            <a:ext cx="2844800" cy="365125"/>
          </a:xfrm>
          <a:prstGeom prst="rect">
            <a:avLst/>
          </a:prstGeom>
        </p:spPr>
        <p:txBody>
          <a:bodyPr/>
          <a:lstStyle/>
          <a:p>
            <a:fld id="{530820CF-B880-4189-942D-D702A7CBA730}" type="datetimeFigureOut">
              <a:rPr lang="zh-CN" altLang="en-US" smtClean="0"/>
            </a:fld>
            <a:endParaRPr lang="zh-CN" altLang="en-US"/>
          </a:p>
        </p:txBody>
      </p:sp>
      <p:sp>
        <p:nvSpPr>
          <p:cNvPr id="1048746" name="页脚占位符 3"/>
          <p:cNvSpPr>
            <a:spLocks noGrp="1"/>
          </p:cNvSpPr>
          <p:nvPr>
            <p:ph type="ftr" sz="quarter" idx="11"/>
          </p:nvPr>
        </p:nvSpPr>
        <p:spPr>
          <a:xfrm>
            <a:off x="4165600" y="6356350"/>
            <a:ext cx="3860800" cy="365125"/>
          </a:xfrm>
          <a:prstGeom prst="rect">
            <a:avLst/>
          </a:prstGeom>
        </p:spPr>
        <p:txBody>
          <a:bodyPr/>
          <a:lstStyle/>
          <a:p>
            <a:endParaRPr lang="zh-CN" altLang="en-US"/>
          </a:p>
        </p:txBody>
      </p:sp>
      <p:sp>
        <p:nvSpPr>
          <p:cNvPr id="1048747" name="灯片编号占位符 4"/>
          <p:cNvSpPr>
            <a:spLocks noGrp="1"/>
          </p:cNvSpPr>
          <p:nvPr>
            <p:ph type="sldNum" sz="quarter" idx="12"/>
          </p:nvPr>
        </p:nvSpPr>
        <p:spPr>
          <a:xfrm>
            <a:off x="8737600" y="6356350"/>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日期占位符 1"/>
          <p:cNvSpPr>
            <a:spLocks noGrp="1"/>
          </p:cNvSpPr>
          <p:nvPr>
            <p:ph type="dt" sz="half" idx="10"/>
          </p:nvPr>
        </p:nvSpPr>
        <p:spPr>
          <a:xfrm>
            <a:off x="609600" y="6356350"/>
            <a:ext cx="2844800" cy="365125"/>
          </a:xfrm>
          <a:prstGeom prst="rect">
            <a:avLst/>
          </a:prstGeom>
        </p:spPr>
        <p:txBody>
          <a:bodyPr/>
          <a:lstStyle/>
          <a:p>
            <a:fld id="{530820CF-B880-4189-942D-D702A7CBA730}" type="datetimeFigureOut">
              <a:rPr lang="zh-CN" altLang="en-US" smtClean="0"/>
            </a:fld>
            <a:endParaRPr lang="zh-CN" altLang="en-US"/>
          </a:p>
        </p:txBody>
      </p:sp>
      <p:sp>
        <p:nvSpPr>
          <p:cNvPr id="1048582" name="页脚占位符 2"/>
          <p:cNvSpPr>
            <a:spLocks noGrp="1"/>
          </p:cNvSpPr>
          <p:nvPr>
            <p:ph type="ftr" sz="quarter" idx="11"/>
          </p:nvPr>
        </p:nvSpPr>
        <p:spPr>
          <a:xfrm>
            <a:off x="4165600" y="6356350"/>
            <a:ext cx="3860800" cy="365125"/>
          </a:xfrm>
          <a:prstGeom prst="rect">
            <a:avLst/>
          </a:prstGeom>
        </p:spPr>
        <p:txBody>
          <a:bodyPr/>
          <a:lstStyle/>
          <a:p>
            <a:endParaRPr lang="zh-CN" altLang="en-US"/>
          </a:p>
        </p:txBody>
      </p:sp>
      <p:sp>
        <p:nvSpPr>
          <p:cNvPr id="1048583" name="灯片编号占位符 3"/>
          <p:cNvSpPr>
            <a:spLocks noGrp="1"/>
          </p:cNvSpPr>
          <p:nvPr>
            <p:ph type="sldNum" sz="quarter" idx="12"/>
          </p:nvPr>
        </p:nvSpPr>
        <p:spPr>
          <a:xfrm>
            <a:off x="8737600" y="6356350"/>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5.xml"/><Relationship Id="rId19" Type="http://schemas.openxmlformats.org/officeDocument/2006/relationships/image" Target="../media/image3.png"/><Relationship Id="rId18" Type="http://schemas.openxmlformats.org/officeDocument/2006/relationships/slideLayout" Target="../slideLayouts/slideLayout21.xml"/><Relationship Id="rId17" Type="http://schemas.openxmlformats.org/officeDocument/2006/relationships/slideLayout" Target="../slideLayouts/slideLayout20.xml"/><Relationship Id="rId16" Type="http://schemas.openxmlformats.org/officeDocument/2006/relationships/slideLayout" Target="../slideLayouts/slideLayout19.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矩形 10"/>
          <p:cNvSpPr/>
          <p:nvPr userDrawn="1"/>
        </p:nvSpPr>
        <p:spPr>
          <a:xfrm>
            <a:off x="9501" y="6597352"/>
            <a:ext cx="12172993" cy="72008"/>
          </a:xfrm>
          <a:prstGeom prst="rect">
            <a:avLst/>
          </a:prstGeom>
          <a:solidFill>
            <a:srgbClr val="137E89"/>
          </a:solidFill>
          <a:ln w="25400" cap="flat" cmpd="sng" algn="ctr">
            <a:noFill/>
            <a:prstDash val="solid"/>
          </a:ln>
          <a:effectLst/>
        </p:spPr>
        <p:style>
          <a:lnRef idx="2">
            <a:srgbClr val="137E89">
              <a:shade val="50000"/>
            </a:srgbClr>
          </a:lnRef>
          <a:fillRef idx="1">
            <a:srgbClr val="137E89"/>
          </a:fillRef>
          <a:effectRef idx="0">
            <a:srgbClr val="137E89"/>
          </a:effectRef>
          <a:fontRef idx="minor">
            <a:srgbClr val="FFFFFF"/>
          </a:fontRef>
        </p:style>
        <p:txBody>
          <a:bodyPr vertOverflow="overflow" horzOverflow="overflow" vert="horz" wrap="square" numCol="1" spcCol="0" rtlCol="0" fromWordArt="0" anchor="ctr" anchorCtr="0" forceAA="0" compatLnSpc="1">
            <a:noAutofit/>
          </a:bodyPr>
          <a:lstStyle/>
          <a:p>
            <a:pPr lvl="0" algn="ctr" fontAlgn="base">
              <a:buClrTx/>
              <a:buSzTx/>
              <a:buFontTx/>
            </a:pPr>
            <a:endParaRPr lang="zh-CN" altLang="en-US" sz="1620">
              <a:sym typeface="+mn-ea"/>
            </a:endParaRPr>
          </a:p>
        </p:txBody>
      </p:sp>
      <p:sp>
        <p:nvSpPr>
          <p:cNvPr id="2" name="矩形 1"/>
          <p:cNvSpPr/>
          <p:nvPr userDrawn="1">
            <p:custDataLst>
              <p:tags r:id="rId4"/>
            </p:custDataLst>
          </p:nvPr>
        </p:nvSpPr>
        <p:spPr>
          <a:xfrm>
            <a:off x="0" y="0"/>
            <a:ext cx="12212320" cy="676910"/>
          </a:xfrm>
          <a:prstGeom prst="rect">
            <a:avLst/>
          </a:prstGeom>
          <a:solidFill>
            <a:srgbClr val="137E89"/>
          </a:solidFill>
          <a:ln w="25400" cap="flat" cmpd="sng" algn="ctr">
            <a:noFill/>
            <a:prstDash val="solid"/>
          </a:ln>
          <a:effectLst/>
        </p:spPr>
        <p:style>
          <a:lnRef idx="2">
            <a:srgbClr val="137E89">
              <a:shade val="50000"/>
            </a:srgbClr>
          </a:lnRef>
          <a:fillRef idx="1">
            <a:srgbClr val="137E89"/>
          </a:fillRef>
          <a:effectRef idx="0">
            <a:srgbClr val="137E89"/>
          </a:effectRef>
          <a:fontRef idx="minor">
            <a:srgbClr val="FFFFFF"/>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620">
              <a:sym typeface="+mn-ea"/>
            </a:endParaRPr>
          </a:p>
        </p:txBody>
      </p:sp>
      <p:pic>
        <p:nvPicPr>
          <p:cNvPr id="8" name="图片 7"/>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154.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jpeg"/><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19.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70.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hyperlink" Target="http://www.bofety.com/" TargetMode="External"/><Relationship Id="rId7" Type="http://schemas.openxmlformats.org/officeDocument/2006/relationships/tags" Target="../tags/tag158.xml"/><Relationship Id="rId6" Type="http://schemas.openxmlformats.org/officeDocument/2006/relationships/image" Target="../media/image24.jpeg"/><Relationship Id="rId5" Type="http://schemas.openxmlformats.org/officeDocument/2006/relationships/tags" Target="../tags/tag157.xml"/><Relationship Id="rId4" Type="http://schemas.openxmlformats.org/officeDocument/2006/relationships/image" Target="../media/image23.jpeg"/><Relationship Id="rId3" Type="http://schemas.openxmlformats.org/officeDocument/2006/relationships/tags" Target="../tags/tag156.xml"/><Relationship Id="rId2" Type="http://schemas.openxmlformats.org/officeDocument/2006/relationships/tags" Target="../tags/tag155.xml"/><Relationship Id="rId10" Type="http://schemas.openxmlformats.org/officeDocument/2006/relationships/slideLayout" Target="../slideLayouts/slideLayout14.xml"/><Relationship Id="rId1"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484505" y="1673225"/>
            <a:ext cx="6560820"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危险化学品全流程管理第三讲：管理人员</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Rectangle 3"/>
          <p:cNvSpPr>
            <a:spLocks noGrp="1" noChangeArrowheads="1"/>
          </p:cNvSpPr>
          <p:nvPr>
            <p:ph type="body" idx="1"/>
          </p:nvPr>
        </p:nvSpPr>
        <p:spPr>
          <a:xfrm>
            <a:off x="2087723" y="2348880"/>
            <a:ext cx="5184576" cy="2860040"/>
          </a:xfrm>
        </p:spPr>
        <p:txBody>
          <a:bodyPr wrap="square">
            <a:spAutoFit/>
          </a:bodyPr>
          <a:lstStyle/>
          <a:p>
            <a:pPr marL="0" indent="0">
              <a:lnSpc>
                <a:spcPct val="150000"/>
              </a:lnSpc>
              <a:buNone/>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危险化学品安全技术说明书编写规定</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危险货物分类与品名编号</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化学品安全标签编写规定</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危险货物品名表</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常用危险化学品储存通则</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危险货物运输包装通用技术条件</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10"/>
          <p:cNvSpPr/>
          <p:nvPr/>
        </p:nvSpPr>
        <p:spPr>
          <a:xfrm>
            <a:off x="2087723" y="1196752"/>
            <a:ext cx="2520280" cy="747812"/>
          </a:xfrm>
          <a:prstGeom prst="roundRect">
            <a:avLst/>
          </a:prstGeom>
          <a:gradFill flip="none" rotWithShape="1">
            <a:gsLst>
              <a:gs pos="29000">
                <a:srgbClr val="FFFFFF"/>
              </a:gs>
              <a:gs pos="98000">
                <a:srgbClr val="FFFFFF">
                  <a:lumMod val="75000"/>
                </a:srgbClr>
              </a:gs>
            </a:gsLst>
            <a:lin ang="18600000" scaled="0"/>
            <a:tileRect/>
          </a:gradFill>
          <a:ln w="4445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2177465" y="1274788"/>
            <a:ext cx="2340793" cy="591739"/>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48705" name="Rectangle 2"/>
          <p:cNvSpPr>
            <a:spLocks noGrp="1" noChangeArrowheads="1"/>
          </p:cNvSpPr>
          <p:nvPr>
            <p:ph type="title"/>
          </p:nvPr>
        </p:nvSpPr>
        <p:spPr>
          <a:xfrm>
            <a:off x="2329638" y="1383418"/>
            <a:ext cx="2036445" cy="398780"/>
          </a:xfrm>
        </p:spPr>
        <p:txBody>
          <a:bodyPr wrap="none">
            <a:spAutoFit/>
          </a:bodyPr>
          <a:lstStyle/>
          <a:p>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cs typeface="+mn-cs"/>
              </a:rPr>
              <a:t>危化品安全标准 </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6" name="矩形 5"/>
          <p:cNvSpPr/>
          <p:nvPr/>
        </p:nvSpPr>
        <p:spPr>
          <a:xfrm>
            <a:off x="1617726" y="87015"/>
            <a:ext cx="2031325" cy="46037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法律法规体系</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圆角矩形 10"/>
          <p:cNvSpPr/>
          <p:nvPr/>
        </p:nvSpPr>
        <p:spPr>
          <a:xfrm>
            <a:off x="2034686" y="1196752"/>
            <a:ext cx="8165770" cy="4896544"/>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 name="圆角矩形 1"/>
          <p:cNvSpPr/>
          <p:nvPr/>
        </p:nvSpPr>
        <p:spPr>
          <a:xfrm>
            <a:off x="2279576" y="1412776"/>
            <a:ext cx="7704856" cy="4464496"/>
          </a:xfrm>
          <a:prstGeom prst="roundRect">
            <a:avLst/>
          </a:prstGeom>
          <a:noFill/>
          <a:ln>
            <a:solidFill>
              <a:schemeClr val="tx2"/>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07" name="Rectangle 2"/>
          <p:cNvSpPr>
            <a:spLocks noGrp="1" noChangeArrowheads="1"/>
          </p:cNvSpPr>
          <p:nvPr>
            <p:ph type="title"/>
          </p:nvPr>
        </p:nvSpPr>
        <p:spPr>
          <a:xfrm>
            <a:off x="767408" y="-387424"/>
            <a:ext cx="7560840" cy="82994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危险化学品安全管理条例</a:t>
            </a:r>
            <a:br>
              <a:rPr lang="zh-CN" altLang="en-US" sz="2400" b="1" dirty="0">
                <a:solidFill>
                  <a:schemeClr val="bg1"/>
                </a:solidFill>
                <a:latin typeface="微软雅黑" panose="020B0503020204020204" pitchFamily="34" charset="-122"/>
                <a:ea typeface="微软雅黑" panose="020B0503020204020204" pitchFamily="34" charset="-122"/>
                <a:cs typeface="迷你简菱心"/>
              </a:rPr>
            </a:b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708" name="Rectangle 3"/>
          <p:cNvSpPr>
            <a:spLocks noGrp="1" noChangeArrowheads="1"/>
          </p:cNvSpPr>
          <p:nvPr>
            <p:ph type="body" idx="1"/>
          </p:nvPr>
        </p:nvSpPr>
        <p:spPr>
          <a:xfrm>
            <a:off x="2508297" y="2096852"/>
            <a:ext cx="7218548" cy="2736304"/>
          </a:xfrm>
        </p:spPr>
        <p:txBody>
          <a:bodyPr/>
          <a:lstStyle/>
          <a:p>
            <a:pPr algn="ctr" eaLnBrk="1" hangingPunct="1">
              <a:lnSpc>
                <a:spcPct val="150000"/>
              </a:lnSpc>
              <a:buFontTx/>
              <a:buNone/>
            </a:pPr>
            <a:r>
              <a:rPr lang="zh-CN" sz="2000" b="1" dirty="0">
                <a:solidFill>
                  <a:schemeClr val="tx1">
                    <a:lumMod val="95000"/>
                    <a:lumOff val="5000"/>
                  </a:schemeClr>
                </a:solidFill>
                <a:latin typeface="微软雅黑" panose="020B0503020204020204" pitchFamily="34" charset="-122"/>
                <a:ea typeface="微软雅黑" panose="020B0503020204020204" pitchFamily="34" charset="-122"/>
              </a:rPr>
              <a:t>中华人民共和国国务院令</a:t>
            </a:r>
            <a:endParaRPr lang="zh-CN" sz="20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lnSpc>
                <a:spcPct val="150000"/>
              </a:lnSpc>
              <a:buNone/>
            </a:pPr>
            <a:r>
              <a:rPr lang="zh-CN" sz="1800" dirty="0">
                <a:solidFill>
                  <a:schemeClr val="tx1">
                    <a:lumMod val="95000"/>
                    <a:lumOff val="5000"/>
                  </a:schemeClr>
                </a:solidFill>
                <a:latin typeface="微软雅黑" panose="020B0503020204020204" pitchFamily="34" charset="-122"/>
                <a:ea typeface="微软雅黑" panose="020B0503020204020204" pitchFamily="34" charset="-122"/>
              </a:rPr>
              <a:t>第</a:t>
            </a:r>
            <a:r>
              <a:rPr lang="en-US" altLang="zh-CN" sz="1800" dirty="0">
                <a:solidFill>
                  <a:srgbClr val="333333"/>
                </a:solidFill>
                <a:latin typeface="Arial" panose="020B0604020202020204" pitchFamily="34" charset="0"/>
              </a:rPr>
              <a:t>645</a:t>
            </a:r>
            <a:r>
              <a:rPr lang="zh-CN" sz="1800" dirty="0">
                <a:solidFill>
                  <a:schemeClr val="tx1">
                    <a:lumMod val="95000"/>
                    <a:lumOff val="5000"/>
                  </a:schemeClr>
                </a:solidFill>
                <a:latin typeface="微软雅黑" panose="020B0503020204020204" pitchFamily="34" charset="-122"/>
                <a:ea typeface="微软雅黑" panose="020B0503020204020204" pitchFamily="34" charset="-122"/>
              </a:rPr>
              <a:t>号</a:t>
            </a:r>
            <a:endParaRPr lang="zh-CN"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spcBef>
                <a:spcPts val="0"/>
              </a:spcBef>
              <a:buNone/>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国务院关于修改部分行政法规的决定</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已经</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2013</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日国务院第</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次常务会议通过，现予公布，自公布之日起施行。</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lnSpc>
                <a:spcPct val="150000"/>
              </a:lnSpc>
              <a:spcBef>
                <a:spcPts val="0"/>
              </a:spcBef>
              <a:buNone/>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总理 　李克强</a:t>
            </a:r>
            <a:b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b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2013</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日</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617726" y="87015"/>
            <a:ext cx="2031325" cy="46037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法律法规体系</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标题 1"/>
          <p:cNvSpPr>
            <a:spLocks noGrp="1"/>
          </p:cNvSpPr>
          <p:nvPr>
            <p:ph type="title"/>
          </p:nvPr>
        </p:nvSpPr>
        <p:spPr>
          <a:xfrm>
            <a:off x="1631504" y="89759"/>
            <a:ext cx="8229600" cy="46037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条例核心内容</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4" name="组合 3"/>
          <p:cNvGrpSpPr/>
          <p:nvPr/>
        </p:nvGrpSpPr>
        <p:grpSpPr>
          <a:xfrm>
            <a:off x="3009561" y="1268310"/>
            <a:ext cx="988501" cy="990500"/>
            <a:chOff x="1181179" y="1294362"/>
            <a:chExt cx="715352" cy="716799"/>
          </a:xfrm>
          <a:effectLst/>
        </p:grpSpPr>
        <p:sp>
          <p:nvSpPr>
            <p:cNvPr id="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7" name="矩形 6"/>
          <p:cNvSpPr/>
          <p:nvPr/>
        </p:nvSpPr>
        <p:spPr>
          <a:xfrm>
            <a:off x="3318390" y="1560924"/>
            <a:ext cx="370840" cy="460375"/>
          </a:xfrm>
          <a:prstGeom prst="rect">
            <a:avLst/>
          </a:prstGeom>
        </p:spPr>
        <p:txBody>
          <a:bodyPr wrap="none">
            <a:spAutoFit/>
          </a:bodyPr>
          <a:lstStyle/>
          <a:p>
            <a:pPr algn="ct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1</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4151784" y="1574084"/>
            <a:ext cx="1402080" cy="46037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适用范围</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3009559" y="2504852"/>
            <a:ext cx="988501" cy="990500"/>
            <a:chOff x="1181179" y="1294362"/>
            <a:chExt cx="715352" cy="716799"/>
          </a:xfrm>
          <a:effectLst/>
        </p:grpSpPr>
        <p:sp>
          <p:nvSpPr>
            <p:cNvPr id="10"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1"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2" name="矩形 11"/>
          <p:cNvSpPr/>
          <p:nvPr/>
        </p:nvSpPr>
        <p:spPr>
          <a:xfrm>
            <a:off x="3318388" y="2768940"/>
            <a:ext cx="370840" cy="460375"/>
          </a:xfrm>
          <a:prstGeom prst="rect">
            <a:avLst/>
          </a:prstGeom>
        </p:spPr>
        <p:txBody>
          <a:bodyPr wrap="none">
            <a:spAutoFit/>
          </a:bodyPr>
          <a:lstStyle/>
          <a:p>
            <a:pPr algn="ct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2</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4151784" y="2811797"/>
            <a:ext cx="792480" cy="46037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特点</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984695" y="3675895"/>
            <a:ext cx="988501" cy="990500"/>
            <a:chOff x="1181179" y="1294362"/>
            <a:chExt cx="715352" cy="716799"/>
          </a:xfrm>
          <a:effectLst/>
        </p:grpSpPr>
        <p:sp>
          <p:nvSpPr>
            <p:cNvPr id="1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7" name="矩形 16"/>
          <p:cNvSpPr/>
          <p:nvPr/>
        </p:nvSpPr>
        <p:spPr>
          <a:xfrm>
            <a:off x="3293524" y="3939983"/>
            <a:ext cx="370840" cy="460375"/>
          </a:xfrm>
          <a:prstGeom prst="rect">
            <a:avLst/>
          </a:prstGeom>
        </p:spPr>
        <p:txBody>
          <a:bodyPr wrap="none">
            <a:spAutoFit/>
          </a:bodyPr>
          <a:lstStyle/>
          <a:p>
            <a:pPr algn="ct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3</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4151784" y="3986149"/>
            <a:ext cx="4450080" cy="46037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危险化学品安全监管的部门职责</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4151784" y="5157192"/>
            <a:ext cx="5740400" cy="46037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危险化学品安全监管设定的</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项基本制度</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2984693" y="4846608"/>
            <a:ext cx="988501" cy="990500"/>
            <a:chOff x="1181179" y="1294362"/>
            <a:chExt cx="715352" cy="716799"/>
          </a:xfrm>
          <a:effectLst/>
        </p:grpSpPr>
        <p:sp>
          <p:nvSpPr>
            <p:cNvPr id="22"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3"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4" name="矩形 23"/>
          <p:cNvSpPr/>
          <p:nvPr/>
        </p:nvSpPr>
        <p:spPr>
          <a:xfrm>
            <a:off x="3293522" y="5132688"/>
            <a:ext cx="370840" cy="460375"/>
          </a:xfrm>
          <a:prstGeom prst="rect">
            <a:avLst/>
          </a:prstGeom>
        </p:spPr>
        <p:txBody>
          <a:bodyPr wrap="none">
            <a:spAutoFit/>
          </a:bodyPr>
          <a:lstStyle/>
          <a:p>
            <a:pPr algn="ct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4</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Rectangle 3"/>
          <p:cNvSpPr>
            <a:spLocks noGrp="1" noChangeArrowheads="1"/>
          </p:cNvSpPr>
          <p:nvPr>
            <p:ph type="body" idx="1"/>
          </p:nvPr>
        </p:nvSpPr>
        <p:spPr>
          <a:xfrm>
            <a:off x="2116082" y="1682806"/>
            <a:ext cx="7813055" cy="1440160"/>
          </a:xfrm>
        </p:spPr>
        <p:txBody>
          <a:bodyPr>
            <a:normAutofit fontScale="94444"/>
          </a:bodyPr>
          <a:lstStyle/>
          <a:p>
            <a:pPr eaLnBrk="1" hangingPunct="1">
              <a:lnSpc>
                <a:spcPct val="150000"/>
              </a:lnSpc>
              <a:buFontTx/>
              <a:buNone/>
            </a:pP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3.1.1  </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危险化学品生产、储存、使用、经营和运输的安全管理，适用本条例。</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eaLnBrk="1" hangingPunct="1">
              <a:lnSpc>
                <a:spcPct val="150000"/>
              </a:lnSpc>
              <a:buFontTx/>
              <a:buNone/>
            </a:pP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3.1.2  </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本条例所称危险化学品，是指具有毒害、腐蚀、爆炸、燃烧、助燃等性质，       </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a:p>
            <a:pPr eaLnBrk="1" hangingPunct="1">
              <a:lnSpc>
                <a:spcPct val="150000"/>
              </a:lnSpc>
              <a:buFontTx/>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对人体、设施、环境具有危害的剧毒化学品和其他化学品。</a:t>
            </a:r>
            <a:endParaRPr lang="en-US" altLang="zh-CN" sz="18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48715" name="Text Box 6"/>
          <p:cNvSpPr txBox="1">
            <a:spLocks noChangeArrowheads="1"/>
          </p:cNvSpPr>
          <p:nvPr/>
        </p:nvSpPr>
        <p:spPr bwMode="auto">
          <a:xfrm>
            <a:off x="1631504" y="116632"/>
            <a:ext cx="4968875" cy="46037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en-US" altLang="zh-CN" dirty="0"/>
              <a:t>3.1  </a:t>
            </a:r>
            <a:r>
              <a:rPr lang="zh-CN" altLang="en-US" dirty="0"/>
              <a:t>条例的适用范围</a:t>
            </a:r>
            <a:endParaRPr lang="zh-CN" altLang="en-US" dirty="0"/>
          </a:p>
        </p:txBody>
      </p:sp>
      <p:grpSp>
        <p:nvGrpSpPr>
          <p:cNvPr id="3" name="组合 2"/>
          <p:cNvGrpSpPr/>
          <p:nvPr/>
        </p:nvGrpSpPr>
        <p:grpSpPr>
          <a:xfrm>
            <a:off x="2013115" y="3789040"/>
            <a:ext cx="8165770" cy="2088232"/>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5"/>
            <p:cNvSpPr/>
            <p:nvPr/>
          </p:nvSpPr>
          <p:spPr>
            <a:xfrm>
              <a:off x="581549" y="3897052"/>
              <a:ext cx="7960476" cy="1872208"/>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099556" y="4163742"/>
            <a:ext cx="7992888" cy="1337945"/>
          </a:xfrm>
          <a:prstGeom prst="rect">
            <a:avLst/>
          </a:prstGeom>
        </p:spPr>
        <p:txBody>
          <a:bodyPr wrap="square">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危险化学品目录，由国务院安全生产监督管理部门会同国务院工业和信息化、公安、环境保护、卫生、质量监督检验检疫、交通运输、铁路、民用航空、农业主管部门，根据化学品危险特性的鉴别和分类标准确定、公布，并适时调整。</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Text Box 6"/>
          <p:cNvSpPr txBox="1">
            <a:spLocks noChangeArrowheads="1"/>
          </p:cNvSpPr>
          <p:nvPr/>
        </p:nvSpPr>
        <p:spPr bwMode="auto">
          <a:xfrm>
            <a:off x="2207568" y="2204864"/>
            <a:ext cx="7401135" cy="2030095"/>
          </a:xfrm>
          <a:prstGeom prst="rect">
            <a:avLst/>
          </a:prstGeom>
          <a:noFill/>
          <a:ln w="9525">
            <a:noFill/>
            <a:miter lim="800000"/>
          </a:ln>
        </p:spPr>
        <p:txBody>
          <a:bodyPr wrap="square">
            <a:spAutoFit/>
          </a:bodyPr>
          <a:lstStyle/>
          <a:p>
            <a:pPr>
              <a:lnSpc>
                <a:spcPct val="150000"/>
              </a:lnSpc>
              <a:spcBef>
                <a:spcPct val="50000"/>
              </a:spcBef>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3.2.1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监管五个环节和整个过程。</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spcBef>
                <a:spcPct val="50000"/>
              </a:spcBef>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3.2.2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提出很多新的要求：</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spcBef>
                <a:spcPct val="50000"/>
              </a:spcBef>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如危险化学品使用的许可； 危险化学品管道的安全管理；易制爆化学品的安全管理； 增加了行业标准的要求。</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48720" name="Rectangle 8"/>
          <p:cNvSpPr>
            <a:spLocks noGrp="1" noChangeArrowheads="1"/>
          </p:cNvSpPr>
          <p:nvPr>
            <p:ph type="title"/>
          </p:nvPr>
        </p:nvSpPr>
        <p:spPr>
          <a:xfrm>
            <a:off x="1631504" y="116632"/>
            <a:ext cx="4896544" cy="460375"/>
          </a:xfrm>
          <a:noFill/>
          <a:ln w="9525">
            <a:noFill/>
            <a:miter lim="800000"/>
          </a:ln>
        </p:spPr>
        <p:txBody>
          <a:bodyPr>
            <a:spAutoFit/>
          </a:bodyPr>
          <a:lstStyle/>
          <a:p>
            <a:pPr algn="l">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3.2《</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条例</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的特点</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Rectangle 3"/>
          <p:cNvSpPr>
            <a:spLocks noGrp="1" noChangeArrowheads="1"/>
          </p:cNvSpPr>
          <p:nvPr>
            <p:ph type="body" idx="1"/>
          </p:nvPr>
        </p:nvSpPr>
        <p:spPr>
          <a:xfrm>
            <a:off x="1524000" y="92508"/>
            <a:ext cx="8229600" cy="460375"/>
          </a:xfrm>
          <a:noFill/>
          <a:ln w="9525">
            <a:noFill/>
            <a:miter lim="800000"/>
          </a:ln>
        </p:spPr>
        <p:txBody>
          <a:bodyPr>
            <a:spAutoFit/>
          </a:bodyPr>
          <a:lstStyle/>
          <a:p>
            <a:pPr marL="0" indent="0">
              <a:spcBef>
                <a:spcPct val="50000"/>
              </a:spcBef>
              <a:buNone/>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3.3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危险化学品安全监管的部门职责</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722" name="Text Box 4"/>
          <p:cNvSpPr txBox="1">
            <a:spLocks noChangeArrowheads="1"/>
          </p:cNvSpPr>
          <p:nvPr/>
        </p:nvSpPr>
        <p:spPr bwMode="auto">
          <a:xfrm>
            <a:off x="2060114" y="5160694"/>
            <a:ext cx="8748712" cy="1753235"/>
          </a:xfrm>
          <a:prstGeom prst="rect">
            <a:avLst/>
          </a:prstGeom>
        </p:spPr>
        <p:txBody>
          <a:bodyPr wrap="square">
            <a:spAutoFit/>
          </a:bodyPr>
          <a:lstStyle>
            <a:defPPr>
              <a:defRPr lang="zh-CN"/>
            </a:defPPr>
            <a:lvl1pPr>
              <a:lnSpc>
                <a:spcPct val="150000"/>
              </a:lnSpc>
              <a:defRPr>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en-US" altLang="zh-CN" dirty="0"/>
              <a:t>1</a:t>
            </a:r>
            <a:r>
              <a:rPr lang="zh-CN" altLang="en-US" dirty="0"/>
              <a:t>、核发剧毒化学品购买许可证；</a:t>
            </a:r>
            <a:endParaRPr lang="zh-CN" altLang="en-US" dirty="0"/>
          </a:p>
          <a:p>
            <a:r>
              <a:rPr lang="en-US" altLang="zh-CN" dirty="0"/>
              <a:t>2</a:t>
            </a:r>
            <a:r>
              <a:rPr lang="zh-CN" altLang="en-US" dirty="0"/>
              <a:t>、剧毒化学品道路运输通行证；</a:t>
            </a:r>
            <a:endParaRPr lang="zh-CN" altLang="en-US" dirty="0"/>
          </a:p>
          <a:p>
            <a:r>
              <a:rPr lang="en-US" altLang="zh-CN" dirty="0"/>
              <a:t>3</a:t>
            </a:r>
            <a:r>
              <a:rPr lang="zh-CN" altLang="en-US" dirty="0"/>
              <a:t>、负责危险化学品运输车辆的道路交通安全管理。</a:t>
            </a:r>
            <a:endParaRPr lang="zh-CN" altLang="en-US" dirty="0"/>
          </a:p>
          <a:p>
            <a:r>
              <a:rPr lang="zh-CN" altLang="en-US" dirty="0"/>
              <a:t>　　　　</a:t>
            </a:r>
            <a:endParaRPr lang="zh-CN" altLang="en-US" dirty="0"/>
          </a:p>
        </p:txBody>
      </p:sp>
      <p:grpSp>
        <p:nvGrpSpPr>
          <p:cNvPr id="4" name="组合 3"/>
          <p:cNvGrpSpPr/>
          <p:nvPr/>
        </p:nvGrpSpPr>
        <p:grpSpPr>
          <a:xfrm>
            <a:off x="2063750" y="929084"/>
            <a:ext cx="7981431" cy="754724"/>
            <a:chOff x="489115" y="3789040"/>
            <a:chExt cx="8165770" cy="2088232"/>
          </a:xfrm>
        </p:grpSpPr>
        <p:sp>
          <p:nvSpPr>
            <p:cNvPr id="5"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5"/>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225440" y="1121780"/>
            <a:ext cx="7128792" cy="368300"/>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（一）安全生产监督管理部门负责危险化学品安全监督管理综合工作</a:t>
            </a:r>
            <a:endParaRPr lang="zh-CN" altLang="en-US" b="1" dirty="0">
              <a:solidFill>
                <a:schemeClr val="tx1">
                  <a:lumMod val="75000"/>
                  <a:lumOff val="25000"/>
                </a:schemeClr>
              </a:solidFill>
            </a:endParaRPr>
          </a:p>
        </p:txBody>
      </p:sp>
      <p:sp>
        <p:nvSpPr>
          <p:cNvPr id="3" name="矩形 2"/>
          <p:cNvSpPr/>
          <p:nvPr/>
        </p:nvSpPr>
        <p:spPr>
          <a:xfrm>
            <a:off x="2063750" y="1678906"/>
            <a:ext cx="7871802" cy="2584450"/>
          </a:xfrm>
          <a:prstGeom prst="rect">
            <a:avLst/>
          </a:prstGeom>
        </p:spPr>
        <p:txBody>
          <a:bodyPr wrap="square">
            <a:spAutoFit/>
          </a:bodyPr>
          <a:lstStyle/>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、组织确定、公布、调整危险化学品目录；</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、新建、改建、扩建生产、储存危险化学品（包括使用长输管道输送危险化学品，下同）的建设项目进行安全条件审查；</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、核发危险化学品安全生产许可证、危险化学品安全使用许可证和危险化学品经营许可证；</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、负责危险化学品登记工作。</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2100956" y="4310117"/>
            <a:ext cx="7981431" cy="754724"/>
            <a:chOff x="489115" y="3789040"/>
            <a:chExt cx="8165770" cy="2088232"/>
          </a:xfrm>
        </p:grpSpPr>
        <p:sp>
          <p:nvSpPr>
            <p:cNvPr id="10"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1" name="圆角矩形 10"/>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7" name="矩形 6"/>
          <p:cNvSpPr/>
          <p:nvPr/>
        </p:nvSpPr>
        <p:spPr>
          <a:xfrm>
            <a:off x="2210583" y="4502813"/>
            <a:ext cx="6408712" cy="368300"/>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（二）公安机关负责危险化学品的公共安全管理</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4507" y="1820949"/>
            <a:ext cx="7971175" cy="1337945"/>
          </a:xfrm>
          <a:prstGeom prst="rect">
            <a:avLst/>
          </a:prstGeom>
        </p:spPr>
        <p:txBody>
          <a:bodyPr wrap="square">
            <a:spAutoFit/>
          </a:bodyPr>
          <a:lstStyle/>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、核发危险化学品及其包装物、容器（不包括储存危险化学品的固定式大型储罐，下同）生产企业的工业产品生产许可证，并依法对其产品质量实施监督；</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、负责对进出口危险化学品及其包装实施检验。</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074507" y="4221088"/>
            <a:ext cx="7992690" cy="2168525"/>
          </a:xfrm>
          <a:prstGeom prst="rect">
            <a:avLst/>
          </a:prstGeom>
        </p:spPr>
        <p:txBody>
          <a:bodyPr wrap="square">
            <a:spAutoFit/>
          </a:bodyPr>
          <a:lstStyle/>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、组织危险化学品的环境危害性鉴定和环境风险程度评估，确定实施重点环境管理的危险化学品；</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、负责危险化学品环境管理登记和新化学物质环境管理登记；</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、依照职责分工调查相关危险化学品环境污染事故和生态破坏事件，负责危险化学品事故现场的应急环境监测。</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100956" y="980728"/>
            <a:ext cx="7981431" cy="754724"/>
            <a:chOff x="489115" y="3789040"/>
            <a:chExt cx="8165770" cy="2088232"/>
          </a:xfrm>
        </p:grpSpPr>
        <p:sp>
          <p:nvSpPr>
            <p:cNvPr id="7"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8" name="圆角矩形 7"/>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9" name="矩形 8"/>
          <p:cNvSpPr/>
          <p:nvPr/>
        </p:nvSpPr>
        <p:spPr>
          <a:xfrm>
            <a:off x="2210583" y="1196752"/>
            <a:ext cx="3647152" cy="368300"/>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（三）质量监督检验检疫部门负责</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118384" y="3255660"/>
            <a:ext cx="7981431" cy="754724"/>
            <a:chOff x="489115" y="3789040"/>
            <a:chExt cx="8165770" cy="2088232"/>
          </a:xfrm>
        </p:grpSpPr>
        <p:sp>
          <p:nvSpPr>
            <p:cNvPr id="11"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2" name="圆角矩形 11"/>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13" name="矩形 12"/>
          <p:cNvSpPr/>
          <p:nvPr/>
        </p:nvSpPr>
        <p:spPr>
          <a:xfrm>
            <a:off x="2235196" y="3448356"/>
            <a:ext cx="6696744" cy="368300"/>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（四）环境保护主管部门负责废弃危险化学品处置的监督管理</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Rectangle 3"/>
          <p:cNvSpPr txBox="1">
            <a:spLocks noChangeArrowheads="1"/>
          </p:cNvSpPr>
          <p:nvPr/>
        </p:nvSpPr>
        <p:spPr>
          <a:xfrm>
            <a:off x="1524000" y="92508"/>
            <a:ext cx="8229600" cy="460375"/>
          </a:xfrm>
          <a:prstGeom prst="rect">
            <a:avLst/>
          </a:prstGeom>
          <a:noFill/>
          <a:ln w="9525">
            <a:noFill/>
            <a:miter lim="800000"/>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Font typeface="Arial" panose="020B0604020202020204" pitchFamily="34" charset="0"/>
              <a:buNone/>
            </a:pPr>
            <a:r>
              <a:rPr lang="en-US" altLang="zh-CN" sz="2400" b="1">
                <a:solidFill>
                  <a:schemeClr val="bg1"/>
                </a:solidFill>
                <a:latin typeface="微软雅黑" panose="020B0503020204020204" pitchFamily="34" charset="-122"/>
                <a:ea typeface="微软雅黑" panose="020B0503020204020204" pitchFamily="34" charset="-122"/>
                <a:cs typeface="迷你简菱心"/>
              </a:rPr>
              <a:t>3.3  </a:t>
            </a:r>
            <a:r>
              <a:rPr lang="zh-CN" altLang="en-US" sz="2400" b="1">
                <a:solidFill>
                  <a:schemeClr val="bg1"/>
                </a:solidFill>
                <a:latin typeface="微软雅黑" panose="020B0503020204020204" pitchFamily="34" charset="-122"/>
                <a:ea typeface="微软雅黑" panose="020B0503020204020204" pitchFamily="34" charset="-122"/>
                <a:cs typeface="迷你简菱心"/>
              </a:rPr>
              <a:t>危险化学品安全监管的部门职责</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Rectangle 3"/>
          <p:cNvSpPr>
            <a:spLocks noGrp="1" noChangeArrowheads="1"/>
          </p:cNvSpPr>
          <p:nvPr>
            <p:ph type="body" idx="1"/>
          </p:nvPr>
        </p:nvSpPr>
        <p:spPr>
          <a:xfrm>
            <a:off x="2063750" y="2348880"/>
            <a:ext cx="7909008" cy="3580765"/>
          </a:xfrm>
        </p:spPr>
        <p:txBody>
          <a:bodyPr wrap="square">
            <a:spAutoFit/>
          </a:bodyPr>
          <a:lstStyle/>
          <a:p>
            <a:pPr marL="0" indent="0">
              <a:lnSpc>
                <a:spcPct val="150000"/>
              </a:lnSpc>
              <a:buNone/>
            </a:pP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、负责危险化学品道路运输、水路运输的许可以及运输工具的安全管理，对危险化学品水路运输安全实施监督；</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、负责危险化学品道路运输企业、水路运输企业驾驶人员、船员、装卸管理人员、押运人员、申报人员、集装箱装箱现场检查员的资格认定。</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、铁路主管部门负责危险化学品铁路运输的安全管理，负责危险化学品铁路运输承运人、托运人的资质审批及其运输工具的安全管理。</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、民用航空主管部门负责危险化学品航空运输以及航空运输企业及其运输工具的安全管理</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100956" y="1234116"/>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210583" y="1426812"/>
            <a:ext cx="2723823" cy="368300"/>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（五）交通运输主管部门</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Rectangle 3"/>
          <p:cNvSpPr txBox="1">
            <a:spLocks noChangeArrowheads="1"/>
          </p:cNvSpPr>
          <p:nvPr/>
        </p:nvSpPr>
        <p:spPr>
          <a:xfrm>
            <a:off x="1524000" y="92508"/>
            <a:ext cx="8229600" cy="460375"/>
          </a:xfrm>
          <a:prstGeom prst="rect">
            <a:avLst/>
          </a:prstGeom>
          <a:noFill/>
          <a:ln w="9525">
            <a:noFill/>
            <a:miter lim="800000"/>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Font typeface="Arial" panose="020B0604020202020204" pitchFamily="34" charset="0"/>
              <a:buNone/>
            </a:pPr>
            <a:r>
              <a:rPr lang="en-US" altLang="zh-CN" sz="2400" b="1">
                <a:solidFill>
                  <a:schemeClr val="bg1"/>
                </a:solidFill>
                <a:latin typeface="微软雅黑" panose="020B0503020204020204" pitchFamily="34" charset="-122"/>
                <a:ea typeface="微软雅黑" panose="020B0503020204020204" pitchFamily="34" charset="-122"/>
                <a:cs typeface="迷你简菱心"/>
              </a:rPr>
              <a:t>3.3  </a:t>
            </a:r>
            <a:r>
              <a:rPr lang="zh-CN" altLang="en-US" sz="2400" b="1">
                <a:solidFill>
                  <a:schemeClr val="bg1"/>
                </a:solidFill>
                <a:latin typeface="微软雅黑" panose="020B0503020204020204" pitchFamily="34" charset="-122"/>
                <a:ea typeface="微软雅黑" panose="020B0503020204020204" pitchFamily="34" charset="-122"/>
                <a:cs typeface="迷你简菱心"/>
              </a:rPr>
              <a:t>危险化学品安全监管的部门职责</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41496" y="1628800"/>
            <a:ext cx="7909008" cy="3830955"/>
          </a:xfrm>
          <a:prstGeom prst="rect">
            <a:avLst/>
          </a:prstGeom>
        </p:spPr>
        <p:txBody>
          <a:bodyPr wrap="square">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（六）卫生主管部门负责危险化学品毒性鉴定的管理，负责组织、协调危险化学品事故受伤人员的医疗卫生救援工作。</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（七）工商行政管理部门</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、依据有关部门的许可证件，核发危险化学品生产、储存、经营、运输企业营业执照；</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、查处危险化学品经营企业违法采购危险化学品的行为。</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（八）邮政管理部门负责依法查处寄递危险化学品的行为。</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Rectangle 3"/>
          <p:cNvSpPr txBox="1">
            <a:spLocks noChangeArrowheads="1"/>
          </p:cNvSpPr>
          <p:nvPr/>
        </p:nvSpPr>
        <p:spPr>
          <a:xfrm>
            <a:off x="1524000" y="92508"/>
            <a:ext cx="8229600" cy="460375"/>
          </a:xfrm>
          <a:prstGeom prst="rect">
            <a:avLst/>
          </a:prstGeom>
          <a:noFill/>
          <a:ln w="9525">
            <a:noFill/>
            <a:miter lim="800000"/>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Font typeface="Arial" panose="020B0604020202020204" pitchFamily="34" charset="0"/>
              <a:buNone/>
            </a:pPr>
            <a:r>
              <a:rPr lang="en-US" altLang="zh-CN" sz="2400" b="1">
                <a:solidFill>
                  <a:schemeClr val="bg1"/>
                </a:solidFill>
                <a:latin typeface="微软雅黑" panose="020B0503020204020204" pitchFamily="34" charset="-122"/>
                <a:ea typeface="微软雅黑" panose="020B0503020204020204" pitchFamily="34" charset="-122"/>
                <a:cs typeface="迷你简菱心"/>
              </a:rPr>
              <a:t>3.3  </a:t>
            </a:r>
            <a:r>
              <a:rPr lang="zh-CN" altLang="en-US" sz="2400" b="1">
                <a:solidFill>
                  <a:schemeClr val="bg1"/>
                </a:solidFill>
                <a:latin typeface="微软雅黑" panose="020B0503020204020204" pitchFamily="34" charset="-122"/>
                <a:ea typeface="微软雅黑" panose="020B0503020204020204" pitchFamily="34" charset="-122"/>
                <a:cs typeface="迷你简菱心"/>
              </a:rPr>
              <a:t>危险化学品安全监管的部门职责</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Rectangle 3"/>
          <p:cNvSpPr>
            <a:spLocks noGrp="1" noChangeArrowheads="1"/>
          </p:cNvSpPr>
          <p:nvPr>
            <p:ph type="body" idx="1"/>
          </p:nvPr>
        </p:nvSpPr>
        <p:spPr>
          <a:xfrm>
            <a:off x="2100956" y="2105735"/>
            <a:ext cx="7909008" cy="3996055"/>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第十二条　新建、改建、扩建生产、储存危险化学品的建设项目（以下简称建设项目），应当由安全生产监督管理部门进行安全条件审查。</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建设单位应当对建设项目进行安全条件论证，委托具备国家规定的资质条件的机构对建设项目进行安全评价，并将安全条件论证和安全评价的情况报告报建设项目所在地设区的市级以上人民政府安全生产监督管理部门；安全生产监督管理部门应当自收到报告之日起</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45</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日内作出审查决定，并书面通知建设单位。具体办法由国务院安全生产监督管理部门制定。</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危险化学品建设项目安全许可实施办法</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（国家总局令第</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8</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号）</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48725" name="矩形 4"/>
          <p:cNvSpPr/>
          <p:nvPr/>
        </p:nvSpPr>
        <p:spPr>
          <a:xfrm>
            <a:off x="1508901" y="103089"/>
            <a:ext cx="8501063" cy="46037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4" name="组合 3"/>
          <p:cNvGrpSpPr/>
          <p:nvPr/>
        </p:nvGrpSpPr>
        <p:grpSpPr>
          <a:xfrm>
            <a:off x="2100956" y="980728"/>
            <a:ext cx="7981431" cy="754724"/>
            <a:chOff x="489115" y="3789040"/>
            <a:chExt cx="8165770" cy="2088232"/>
          </a:xfrm>
        </p:grpSpPr>
        <p:sp>
          <p:nvSpPr>
            <p:cNvPr id="5"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5"/>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318147" y="1196752"/>
            <a:ext cx="6912768" cy="368300"/>
          </a:xfrm>
          <a:prstGeom prst="rect">
            <a:avLst/>
          </a:prstGeom>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3.4.1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新、改、扩生产、储存危险化学品建设项目的安全条件审查</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Rectangle 3"/>
          <p:cNvSpPr>
            <a:spLocks noGrp="1" noChangeArrowheads="1"/>
          </p:cNvSpPr>
          <p:nvPr>
            <p:ph type="body" idx="1"/>
          </p:nvPr>
        </p:nvSpPr>
        <p:spPr>
          <a:xfrm>
            <a:off x="2100956" y="2276872"/>
            <a:ext cx="7960178" cy="3525520"/>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第十四条　危险化学品生产企业进行生产前，应当依照</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安全生产许可证条例</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的规定，取得危险化学品安全生产许可证。</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生产列入国家实行生产许可证制度的工业产品目录的危险化学品的企业，应当依照</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中华人民共和国工业产品生产许可证管理条例</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的规定，取得工业产品生产许可证。</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国务院于</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2004</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年</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月</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13</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日发布了</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安全生产许可证条例</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（国务院令第</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397</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号），对高危行业包括危化品生产企业实行安全生产许可证制度，主要是严把入门关，并规定了生产企业应具备的安全生产条件。</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100956" y="980728"/>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279576" y="1196752"/>
            <a:ext cx="4506362" cy="368300"/>
          </a:xfrm>
          <a:prstGeom prst="rect">
            <a:avLst/>
          </a:prstGeom>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3.4.2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危险化学品生产安全生产许可证制度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4"/>
          <p:cNvSpPr/>
          <p:nvPr/>
        </p:nvSpPr>
        <p:spPr>
          <a:xfrm>
            <a:off x="1508901" y="103089"/>
            <a:ext cx="8501063" cy="46037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Rectangle 3"/>
          <p:cNvSpPr>
            <a:spLocks noGrp="1" noChangeArrowheads="1"/>
          </p:cNvSpPr>
          <p:nvPr>
            <p:ph type="body" idx="1"/>
          </p:nvPr>
        </p:nvSpPr>
        <p:spPr>
          <a:xfrm>
            <a:off x="2063749" y="1772816"/>
            <a:ext cx="8018637" cy="4772025"/>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第十八条　生产列入国家实行生产许可证制度的工业产品目录的危险化学品包装物、容器的企业，应当依照</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中华人民共和国工业产品生产许可证管理条例</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的规定，取得工业产品生产许可证；其生产的危险化学品包装物、容器经国务院质量监督检验检疫部门认定的检验机构检验合格，方可出厂销售。</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b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b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运输危险化学品的船舶及其配载的容器，应当按照国家船舶检验规范进行生产，并经海事管理机构认定的船舶检验机构检验合格，方可投入使用。</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b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b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对重复使用的危险化学品包装物、容器，使用单位在重复使用前应当进行检查；发现存在安全隐患的，应当维修或者更换。使用单位应当对检查情况作出记录，记录的保存期限不得少于</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年。</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100956" y="980728"/>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210583" y="1187460"/>
            <a:ext cx="5112568" cy="368300"/>
          </a:xfrm>
          <a:prstGeom prst="rect">
            <a:avLst/>
          </a:prstGeom>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3.4.3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危险化学品包装物容器的生产许可制度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4"/>
          <p:cNvSpPr/>
          <p:nvPr/>
        </p:nvSpPr>
        <p:spPr>
          <a:xfrm>
            <a:off x="1508901" y="103089"/>
            <a:ext cx="8501063" cy="46037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Rectangle 3"/>
          <p:cNvSpPr>
            <a:spLocks noGrp="1" noChangeArrowheads="1"/>
          </p:cNvSpPr>
          <p:nvPr>
            <p:ph type="body" idx="1"/>
          </p:nvPr>
        </p:nvSpPr>
        <p:spPr>
          <a:xfrm>
            <a:off x="2100956" y="2708920"/>
            <a:ext cx="7931224" cy="2694305"/>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第二十九条　使用危险化学品从事生产并且使用量达到规定数量的化工企业（属于危险化学品生产企业的除外，下同），应当依照本条例的规定取得危险化学品安全使用许可证。</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前款规定的危险化学品使用量的数量标准，由国务院安全生产监督管理部门会同国务院公安部门、农业主管部门确定并公布。</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100956" y="1412776"/>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279576" y="1619508"/>
            <a:ext cx="3514104" cy="368300"/>
          </a:xfrm>
          <a:prstGeom prst="rect">
            <a:avLst/>
          </a:prstGeom>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3.4.4</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危险化学品使用许可制度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4"/>
          <p:cNvSpPr/>
          <p:nvPr/>
        </p:nvSpPr>
        <p:spPr>
          <a:xfrm>
            <a:off x="1508901" y="103089"/>
            <a:ext cx="8501063" cy="46037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Rectangle 3"/>
          <p:cNvSpPr>
            <a:spLocks noGrp="1" noChangeArrowheads="1"/>
          </p:cNvSpPr>
          <p:nvPr>
            <p:ph type="body" idx="1"/>
          </p:nvPr>
        </p:nvSpPr>
        <p:spPr>
          <a:xfrm>
            <a:off x="2092781" y="2852936"/>
            <a:ext cx="7851828" cy="2279015"/>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第三十三条　国家对危险化学品经营（包括仓储经营，下同）实行许可制度。未经许可，任何单位和个人不得经营危险化学品。</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依法设立的危险化学品生产企业在其厂区范围内销售本企业生产的危险化学品，不需要取得危险化学品经营许可。</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100956" y="1522148"/>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210583" y="1741806"/>
            <a:ext cx="3514104" cy="368300"/>
          </a:xfrm>
          <a:prstGeom prst="rect">
            <a:avLst/>
          </a:prstGeom>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3.4.5</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危险化学品经营许可制度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4"/>
          <p:cNvSpPr/>
          <p:nvPr/>
        </p:nvSpPr>
        <p:spPr>
          <a:xfrm>
            <a:off x="1508901" y="103089"/>
            <a:ext cx="8501063" cy="46037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63750" y="1052736"/>
            <a:ext cx="8208714" cy="5077460"/>
          </a:xfrm>
          <a:prstGeom prst="rect">
            <a:avLst/>
          </a:prstGeom>
        </p:spPr>
        <p:txBody>
          <a:bodyPr wrap="square">
            <a:spAutoFit/>
          </a:bodyPr>
          <a:lstStyle/>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第三十四条　从事危险化学品经营的企业应当具备下列条件：</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（一）有符合国家标准、行业标准的经营场所，储存危险化学品的，还应当有符合国家标准、行业标准的储存设施；</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（二）从业人员经过专业技术培训并经考核合格；</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（三）有健全的安全管理规章制度；</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（四）有专职安全管理人员；</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（五）有符合国家规定的危险化学品事故应急预案和必要的应急救援器材、设备；</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（六）法律、法规规定的其他条件。</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新设定：１　将仓储纳入经营许可；</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２　第三十五条　许可权限下放．</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３　在许可条件中明确了有专职安全管理人员。（</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安全生产法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明确规定）</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4"/>
          <p:cNvSpPr/>
          <p:nvPr/>
        </p:nvSpPr>
        <p:spPr>
          <a:xfrm>
            <a:off x="1508901" y="103089"/>
            <a:ext cx="8501063" cy="46037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00956" y="1018092"/>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229654" y="1259468"/>
            <a:ext cx="6674658" cy="368300"/>
          </a:xfrm>
          <a:prstGeom prst="rect">
            <a:avLst/>
          </a:prstGeom>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3.4.6</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剧毒化学品、易制爆化学品准购及剧毒化学品准运制度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075528" y="2060848"/>
            <a:ext cx="7995237" cy="4246245"/>
          </a:xfrm>
          <a:prstGeom prst="rect">
            <a:avLst/>
          </a:prstGeom>
        </p:spPr>
        <p:txBody>
          <a:bodyPr wrap="square">
            <a:spAutoFit/>
          </a:bodyPr>
          <a:lstStyle/>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第三十八条  依法取得危险化学品安全生产许可证、危险化学品安全使用许可证、危险化学品经营许可证的企业，凭相应的许可证件购买剧毒化学品、易制爆危险化学品。民用爆炸物品生产企业凭民用爆炸物品生产许可证购买易制爆危险化学品。</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前款规定以外的单位购买剧毒化学品的，应当向所在地县级人民政府公安机关申请取得剧毒化学品购买许可证；购买易制爆危险化学品的，应当持本单位出具的合法用途说明。</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个人不得购买剧毒化学品（属于剧毒化学品的农药除外）和易制爆危险化学品。</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矩形 4"/>
          <p:cNvSpPr/>
          <p:nvPr/>
        </p:nvSpPr>
        <p:spPr>
          <a:xfrm>
            <a:off x="1508901" y="103089"/>
            <a:ext cx="8501063" cy="46037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056748" y="1613406"/>
            <a:ext cx="8143708" cy="3830955"/>
          </a:xfrm>
          <a:prstGeom prst="rect">
            <a:avLst/>
          </a:prstGeom>
        </p:spPr>
        <p:txBody>
          <a:bodyPr wrap="square">
            <a:spAutoFit/>
          </a:bodyPr>
          <a:lstStyle>
            <a:defPPr>
              <a:defRPr lang="zh-CN"/>
            </a:defPPr>
            <a:lvl1pPr>
              <a:lnSpc>
                <a:spcPct val="150000"/>
              </a:lnSpc>
              <a:defRPr>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zh-CN" altLang="en-US" dirty="0"/>
              <a:t>第五十条　通过道路运输剧毒化学品的，托运人应当向运输始发地或者目的地县级人民政府公安机关申请剧毒化学品道路运输通行证。</a:t>
            </a:r>
            <a:endParaRPr lang="zh-CN" altLang="en-US" dirty="0"/>
          </a:p>
          <a:p>
            <a:r>
              <a:rPr lang="zh-CN" altLang="en-US" dirty="0"/>
              <a:t>申请道路通行证应提交的材料。</a:t>
            </a:r>
            <a:endParaRPr lang="zh-CN" altLang="en-US" dirty="0"/>
          </a:p>
          <a:p>
            <a:endParaRPr lang="zh-CN" altLang="en-US" dirty="0"/>
          </a:p>
          <a:p>
            <a:r>
              <a:rPr lang="zh-CN" altLang="en-US" dirty="0"/>
              <a:t>第三十九条规定了申请购买许可应提交的材料。</a:t>
            </a:r>
            <a:endParaRPr lang="zh-CN" altLang="en-US" dirty="0"/>
          </a:p>
          <a:p>
            <a:r>
              <a:rPr lang="zh-CN" altLang="en-US" dirty="0"/>
              <a:t>新要求：</a:t>
            </a:r>
            <a:endParaRPr lang="en-US" altLang="zh-CN" dirty="0"/>
          </a:p>
          <a:p>
            <a:r>
              <a:rPr lang="zh-CN" altLang="en-US" dirty="0"/>
              <a:t>１　新条例：生产经营许可证可之间可直接购买剧毒化学品（管资质）５日内公安部门备案</a:t>
            </a:r>
            <a:endParaRPr lang="zh-CN" altLang="en-US" dirty="0"/>
          </a:p>
          <a:p>
            <a:r>
              <a:rPr lang="zh-CN" altLang="en-US" dirty="0"/>
              <a:t>２　易制爆化学品概念。</a:t>
            </a:r>
            <a:endParaRPr lang="zh-CN" altLang="en-US" dirty="0"/>
          </a:p>
        </p:txBody>
      </p:sp>
      <p:sp>
        <p:nvSpPr>
          <p:cNvPr id="3" name="矩形 4"/>
          <p:cNvSpPr/>
          <p:nvPr/>
        </p:nvSpPr>
        <p:spPr>
          <a:xfrm>
            <a:off x="1508901" y="103089"/>
            <a:ext cx="8501063" cy="46037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Rectangle 3"/>
          <p:cNvSpPr>
            <a:spLocks noGrp="1" noChangeArrowheads="1"/>
          </p:cNvSpPr>
          <p:nvPr>
            <p:ph type="body" idx="1"/>
          </p:nvPr>
        </p:nvSpPr>
        <p:spPr>
          <a:xfrm>
            <a:off x="2100956" y="4869160"/>
            <a:ext cx="8085695" cy="1337945"/>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第四十四条　危险化学品道路运输企业、水路运输企业的驾驶人员、船员、装卸管理人员、押运人员、申报人员、集装箱装箱现场检查员应当经交通运输主管部门考核合格，取得从业资格。具体办法由国务院交通运输主管部门制定。</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100956" y="1018092"/>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210583" y="1231142"/>
            <a:ext cx="3744936" cy="368300"/>
          </a:xfrm>
          <a:prstGeom prst="rect">
            <a:avLst/>
          </a:prstGeom>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3.4.7</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危险货物道路运输许可制度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114761" y="1882009"/>
            <a:ext cx="7967626" cy="1753235"/>
          </a:xfrm>
          <a:prstGeom prst="rect">
            <a:avLst/>
          </a:prstGeom>
        </p:spPr>
        <p:txBody>
          <a:bodyPr wrap="square">
            <a:spAutoFit/>
          </a:bodyPr>
          <a:lstStyle/>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第四十三条　从事危险化学品道路运输、水路运输的，应当分别依照有关道路运输、水路运输的法律、行政法规的规定，取得危险货物道路运输许可、危险货物水路运输许可，并向工商行政管理部门办理登记手续。</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危险化学品道路运输企业、水路运输企业应当配备专职安全管理人员。</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084175" y="3933056"/>
            <a:ext cx="7981431" cy="754724"/>
            <a:chOff x="489115" y="3789040"/>
            <a:chExt cx="8165770" cy="2088232"/>
          </a:xfrm>
        </p:grpSpPr>
        <p:sp>
          <p:nvSpPr>
            <p:cNvPr id="9"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 name="圆角矩形 9"/>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7" name="矩形 6"/>
          <p:cNvSpPr/>
          <p:nvPr/>
        </p:nvSpPr>
        <p:spPr>
          <a:xfrm>
            <a:off x="2210583" y="4125752"/>
            <a:ext cx="3744936" cy="368300"/>
          </a:xfrm>
          <a:prstGeom prst="rect">
            <a:avLst/>
          </a:prstGeom>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3.4.8</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运输从业人员持证上岗制度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4"/>
          <p:cNvSpPr/>
          <p:nvPr/>
        </p:nvSpPr>
        <p:spPr>
          <a:xfrm>
            <a:off x="1508901" y="103089"/>
            <a:ext cx="8501063" cy="46037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1" name="Rectangle 3"/>
          <p:cNvSpPr>
            <a:spLocks noGrp="1" noChangeArrowheads="1"/>
          </p:cNvSpPr>
          <p:nvPr>
            <p:ph type="body" idx="1"/>
          </p:nvPr>
        </p:nvSpPr>
        <p:spPr>
          <a:xfrm>
            <a:off x="2117933" y="2852936"/>
            <a:ext cx="8229600" cy="2223770"/>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第四条第三款</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危险化学品单位应当具备法律、行政法规规定和国家标准、行业标准要求的安全条件，建立、健全安全管理规章制度和岗位安全责任制度，对从业人员进行安全教育、法制教育和岗位技术培训。从业人员应当接受教育和培训，考核合格后上岗作业；对有资格要求的岗位，应当配备依法取得相应资格的人员。</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100956" y="1306124"/>
            <a:ext cx="7981431" cy="754724"/>
            <a:chOff x="489115" y="3789040"/>
            <a:chExt cx="8165770" cy="2088232"/>
          </a:xfrm>
        </p:grpSpPr>
        <p:sp>
          <p:nvSpPr>
            <p:cNvPr id="7"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8" name="圆角矩形 7"/>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210583" y="1429570"/>
            <a:ext cx="4394200" cy="506730"/>
          </a:xfrm>
          <a:prstGeom prst="rect">
            <a:avLst/>
          </a:prstGeom>
        </p:spPr>
        <p:txBody>
          <a:bodyPr wrap="none">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3.4.9</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危险化学品从业人员培训考核制度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4"/>
          <p:cNvSpPr/>
          <p:nvPr/>
        </p:nvSpPr>
        <p:spPr>
          <a:xfrm>
            <a:off x="1508901" y="103089"/>
            <a:ext cx="8501063" cy="46037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Rectangle 3"/>
          <p:cNvSpPr>
            <a:spLocks noGrp="1" noChangeArrowheads="1"/>
          </p:cNvSpPr>
          <p:nvPr>
            <p:ph type="body" idx="1"/>
          </p:nvPr>
        </p:nvSpPr>
        <p:spPr>
          <a:xfrm>
            <a:off x="2087760" y="1700808"/>
            <a:ext cx="7994627" cy="4864100"/>
          </a:xfrm>
        </p:spPr>
        <p:txBody>
          <a:bodyPr wrap="square">
            <a:spAutoFit/>
          </a:bodyPr>
          <a:lstStyle/>
          <a:p>
            <a:pPr marL="0" indent="0">
              <a:lnSpc>
                <a:spcPct val="150000"/>
              </a:lnSpc>
              <a:buNone/>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第六十六条　国家实行危险化学品登记制度，为危险化学品安全管理以及危险化学品事故预防和应急救援提供技术、信息支持。</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第六十七条　危险化学品生产企业、进口企业，应当向国务院安全生产监督管理部门负责危险化学品登记的机构（以下简称危险化学品登记机构）办理危险化学品登记。</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危险化学品登记包括下列内容：</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（一）分类和标签信息；　　                  （二）物理、化学性质；　　</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（三）主要用途；                 　　           （四）危险特性；　　</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（五）储存、使用、运输的安全要求；　 （六）出现危险情况的应急处置措施。</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对同一企业生产、进口的同一品种的危险化学品，不进行重复登记。危险化学品生产企业、进口企业发现其生产、进口的危险化学品有新的危险特性的，应当及时向危险化学品登记机构办理登记内容变更手续。</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危险化学品登记的具体办法由国务院安全生产监督管理部门制定。</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100956" y="908720"/>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231196" y="1032166"/>
            <a:ext cx="3163570" cy="506730"/>
          </a:xfrm>
          <a:prstGeom prst="rect">
            <a:avLst/>
          </a:prstGeom>
        </p:spPr>
        <p:txBody>
          <a:bodyPr wrap="none">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3.4.10</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危险化学品登记制度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4"/>
          <p:cNvSpPr/>
          <p:nvPr/>
        </p:nvSpPr>
        <p:spPr>
          <a:xfrm>
            <a:off x="1508901" y="103089"/>
            <a:ext cx="8501063" cy="46037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p:cNvSpPr>
            <a:spLocks noChangeAspect="1"/>
          </p:cNvSpPr>
          <p:nvPr/>
        </p:nvSpPr>
        <p:spPr bwMode="auto">
          <a:xfrm>
            <a:off x="2069136" y="1043885"/>
            <a:ext cx="3546919" cy="3341479"/>
          </a:xfrm>
          <a:prstGeom prst="roundRect">
            <a:avLst>
              <a:gd name="adj" fmla="val 2841"/>
            </a:avLst>
          </a:pr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sp>
        <p:nvSpPr>
          <p:cNvPr id="1048600" name="Rectangle 4"/>
          <p:cNvSpPr txBox="1">
            <a:spLocks noChangeArrowheads="1"/>
          </p:cNvSpPr>
          <p:nvPr/>
        </p:nvSpPr>
        <p:spPr>
          <a:xfrm>
            <a:off x="6096000" y="1628800"/>
            <a:ext cx="3888432" cy="1957677"/>
          </a:xfrm>
          <a:prstGeom prst="rect">
            <a:avLst/>
          </a:prstGeom>
          <a:noFill/>
          <a:ln w="9525">
            <a:noFill/>
            <a:miter lim="800000"/>
          </a:ln>
          <a:effectLst/>
        </p:spPr>
        <p:txBody>
          <a:bodyPr/>
          <a:lstStyle/>
          <a:p>
            <a:pPr indent="-342900">
              <a:lnSpc>
                <a:spcPct val="150000"/>
              </a:lnSpc>
            </a:pPr>
            <a:r>
              <a:rPr lang="zh-CN" altLang="en-US" sz="2400" b="1" kern="0" dirty="0">
                <a:solidFill>
                  <a:schemeClr val="tx1">
                    <a:lumMod val="75000"/>
                    <a:lumOff val="25000"/>
                  </a:schemeClr>
                </a:solidFill>
                <a:latin typeface="微软雅黑" panose="020B0503020204020204" pitchFamily="34" charset="-122"/>
                <a:ea typeface="微软雅黑" panose="020B0503020204020204" pitchFamily="34" charset="-122"/>
              </a:rPr>
              <a:t>化学品： </a:t>
            </a:r>
            <a:b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化学品是指各种元素组成的纯净物和混合物，无论是天然的还是人造的，都属于化学品</a:t>
            </a:r>
            <a:br>
              <a:rPr lang="en-US" altLang="zh-CN" sz="2000" kern="0" dirty="0">
                <a:solidFill>
                  <a:schemeClr val="tx1">
                    <a:lumMod val="75000"/>
                    <a:lumOff val="25000"/>
                  </a:schemeClr>
                </a:solidFill>
                <a:latin typeface="微软雅黑" panose="020B0503020204020204" pitchFamily="34" charset="-122"/>
                <a:ea typeface="微软雅黑" panose="020B0503020204020204" pitchFamily="34" charset="-122"/>
              </a:rPr>
            </a:br>
            <a:br>
              <a:rPr lang="en-US" altLang="zh-CN" sz="2000" kern="0" dirty="0">
                <a:solidFill>
                  <a:schemeClr val="tx1">
                    <a:lumMod val="75000"/>
                    <a:lumOff val="25000"/>
                  </a:schemeClr>
                </a:solidFill>
                <a:latin typeface="微软雅黑" panose="020B0503020204020204" pitchFamily="34" charset="-122"/>
                <a:ea typeface="微软雅黑" panose="020B0503020204020204" pitchFamily="34" charset="-122"/>
              </a:rPr>
            </a:br>
            <a:endPar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097153" name="图片 3" descr="化学实验.jpg"/>
          <p:cNvPicPr>
            <a:picLocks noChangeAspect="1"/>
          </p:cNvPicPr>
          <p:nvPr/>
        </p:nvPicPr>
        <p:blipFill>
          <a:blip r:embed="rId1"/>
          <a:srcRect/>
          <a:stretch>
            <a:fillRect/>
          </a:stretch>
        </p:blipFill>
        <p:spPr bwMode="auto">
          <a:xfrm>
            <a:off x="2189041" y="1124743"/>
            <a:ext cx="3286125" cy="3179762"/>
          </a:xfrm>
          <a:prstGeom prst="rect">
            <a:avLst/>
          </a:prstGeom>
          <a:noFill/>
          <a:ln w="9525">
            <a:noFill/>
            <a:miter lim="800000"/>
            <a:headEnd/>
            <a:tailEnd/>
          </a:ln>
          <a:effectLst>
            <a:innerShdw blurRad="63500" dist="50800" dir="18900000">
              <a:prstClr val="black">
                <a:alpha val="50000"/>
              </a:prstClr>
            </a:innerShdw>
          </a:effectLst>
        </p:spPr>
      </p:pic>
      <p:sp>
        <p:nvSpPr>
          <p:cNvPr id="1048601" name="Rectangle 4"/>
          <p:cNvSpPr txBox="1">
            <a:spLocks noChangeArrowheads="1"/>
          </p:cNvSpPr>
          <p:nvPr/>
        </p:nvSpPr>
        <p:spPr>
          <a:xfrm>
            <a:off x="1991544" y="4653136"/>
            <a:ext cx="8358188" cy="1800200"/>
          </a:xfrm>
          <a:prstGeom prst="rect">
            <a:avLst/>
          </a:prstGeom>
          <a:noFill/>
          <a:ln w="9525">
            <a:noFill/>
            <a:miter lim="800000"/>
          </a:ln>
          <a:effectLst/>
        </p:spPr>
        <p:txBody>
          <a:bodyPr/>
          <a:lstStyle/>
          <a:p>
            <a:pPr indent="-342900">
              <a:lnSpc>
                <a:spcPct val="150000"/>
              </a:lnSpc>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危险化学品： </a:t>
            </a:r>
            <a:b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凡具有爆炸、易燃、毒害、腐蚀性质，在生产、储存、经营、使用、运输、废弃等过程中，容易造成人身伤害和财产损失而需要采取非常严格的安全措施和特别防护的化学品。</a:t>
            </a:r>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危险化学品安全管理条例</a:t>
            </a:r>
            <a:r>
              <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圆角矩形 1"/>
          <p:cNvSpPr/>
          <p:nvPr/>
        </p:nvSpPr>
        <p:spPr>
          <a:xfrm>
            <a:off x="5735960" y="1124744"/>
            <a:ext cx="4445969" cy="3179762"/>
          </a:xfrm>
          <a:prstGeom prst="roundRect">
            <a:avLst>
              <a:gd name="adj" fmla="val 3555"/>
            </a:avLst>
          </a:prstGeom>
          <a:noFill/>
          <a:ln w="3492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Rectangle 3"/>
          <p:cNvSpPr>
            <a:spLocks noGrp="1" noChangeArrowheads="1"/>
          </p:cNvSpPr>
          <p:nvPr>
            <p:ph type="body" idx="1"/>
          </p:nvPr>
        </p:nvSpPr>
        <p:spPr>
          <a:xfrm>
            <a:off x="2044780" y="2160158"/>
            <a:ext cx="8246244" cy="4411980"/>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第七十条　危险化学品单位应当制定本单位危险化学品事故应急预案，配备应急救援人员和必要的应急救援器材、设备，并定期组织应急救援演练。</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危险化学品单位应当将其危险化学品事故应急预案报所在地设区的市级人民政府安全生产监督管理部门备案。</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第二十二条　生产、储存危险化学品的企业，应当委托具备国家规定的资质条件的机构，对本企业的安全生产条件每</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年进行一次安全评价，提出安全评价报告。安全评价报告的内容应当包括对安全生产条件存在的问题进行整改的方案。</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生产、储存危险化学品的企业，应当将安全评价报告以及整改方案的落实情况报所在地县级人民政府安全生产监督管理部门备案。在港区内储存危险化学品的企业，应当将安全评价报告以及整改方案的落实情况报港口行政管理部门备案。</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100956" y="908720"/>
            <a:ext cx="7981431" cy="1152128"/>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7405" y="4015258"/>
              <a:ext cx="7941450" cy="163579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281084" y="1012707"/>
            <a:ext cx="7621174" cy="922020"/>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3.4.11</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危险化学品事故应急救援预案、安全条件评价、重大危险源及废弃处置方案备案制度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4"/>
          <p:cNvSpPr/>
          <p:nvPr/>
        </p:nvSpPr>
        <p:spPr>
          <a:xfrm>
            <a:off x="1508901" y="103089"/>
            <a:ext cx="8501063" cy="46037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8" name="Rectangle 2"/>
          <p:cNvSpPr>
            <a:spLocks noGrp="1" noChangeArrowheads="1"/>
          </p:cNvSpPr>
          <p:nvPr>
            <p:ph type="title"/>
          </p:nvPr>
        </p:nvSpPr>
        <p:spPr>
          <a:xfrm>
            <a:off x="1571268" y="91017"/>
            <a:ext cx="8153400" cy="46037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配套规章、文件</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4" name="圆角矩形 10"/>
          <p:cNvSpPr/>
          <p:nvPr/>
        </p:nvSpPr>
        <p:spPr>
          <a:xfrm>
            <a:off x="2804498" y="2047780"/>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solidFill>
              <a:srgbClr val="FF9900">
                <a:alpha val="98000"/>
              </a:srgbClr>
            </a:solid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 name="矩形 1"/>
          <p:cNvSpPr/>
          <p:nvPr/>
        </p:nvSpPr>
        <p:spPr>
          <a:xfrm>
            <a:off x="4468791" y="2153905"/>
            <a:ext cx="3222625" cy="506730"/>
          </a:xfrm>
          <a:prstGeom prst="rect">
            <a:avLst/>
          </a:prstGeom>
        </p:spPr>
        <p:txBody>
          <a:bodyPr wrap="none">
            <a:spAutoFit/>
          </a:bodyPr>
          <a:lstStyle/>
          <a:p>
            <a:pPr>
              <a:lnSpc>
                <a:spcPct val="150000"/>
              </a:lnSpc>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危险化学品登记 管理办法</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圆角矩形 10"/>
          <p:cNvSpPr/>
          <p:nvPr/>
        </p:nvSpPr>
        <p:spPr>
          <a:xfrm>
            <a:off x="2786241" y="3170438"/>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solidFill>
              <a:srgbClr val="FF9900">
                <a:alpha val="98000"/>
              </a:srgbClr>
            </a:solid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7" name="圆角矩形 10"/>
          <p:cNvSpPr/>
          <p:nvPr/>
        </p:nvSpPr>
        <p:spPr>
          <a:xfrm>
            <a:off x="2786241" y="4293096"/>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solidFill>
              <a:srgbClr val="FF9900">
                <a:alpha val="98000"/>
              </a:srgbClr>
            </a:solid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 name="矩形 2"/>
          <p:cNvSpPr/>
          <p:nvPr/>
        </p:nvSpPr>
        <p:spPr>
          <a:xfrm>
            <a:off x="4157007" y="3276562"/>
            <a:ext cx="3840480" cy="506730"/>
          </a:xfrm>
          <a:prstGeom prst="rect">
            <a:avLst/>
          </a:prstGeom>
        </p:spPr>
        <p:txBody>
          <a:bodyPr wrap="none">
            <a:spAutoFit/>
          </a:bodyPr>
          <a:lstStyle/>
          <a:p>
            <a:pPr>
              <a:lnSpc>
                <a:spcPct val="150000"/>
              </a:lnSpc>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危险化学品经营许可证管理办法</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3695343" y="4399220"/>
            <a:ext cx="4754880" cy="506730"/>
          </a:xfrm>
          <a:prstGeom prst="rect">
            <a:avLst/>
          </a:prstGeom>
        </p:spPr>
        <p:txBody>
          <a:bodyPr wrap="none">
            <a:spAutoFit/>
          </a:bodyPr>
          <a:lstStyle/>
          <a:p>
            <a:pPr>
              <a:lnSpc>
                <a:spcPct val="150000"/>
              </a:lnSpc>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危险化学品包装物容器定点生产管理办法</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53" name="Rectangle 2"/>
          <p:cNvSpPr>
            <a:spLocks noGrp="1" noChangeArrowheads="1"/>
          </p:cNvSpPr>
          <p:nvPr>
            <p:ph type="title"/>
          </p:nvPr>
        </p:nvSpPr>
        <p:spPr>
          <a:xfrm>
            <a:off x="1524000" y="107179"/>
            <a:ext cx="8229600" cy="46037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准备生产</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储存企业的要求</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4" name="组合 3"/>
          <p:cNvGrpSpPr/>
          <p:nvPr/>
        </p:nvGrpSpPr>
        <p:grpSpPr>
          <a:xfrm>
            <a:off x="2831103" y="1556792"/>
            <a:ext cx="663033" cy="664374"/>
            <a:chOff x="1181179" y="1294362"/>
            <a:chExt cx="715352" cy="716799"/>
          </a:xfrm>
          <a:effectLst/>
        </p:grpSpPr>
        <p:sp>
          <p:nvSpPr>
            <p:cNvPr id="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 name="矩形 1"/>
          <p:cNvSpPr/>
          <p:nvPr/>
        </p:nvSpPr>
        <p:spPr>
          <a:xfrm>
            <a:off x="3695199" y="1737196"/>
            <a:ext cx="1851025" cy="368300"/>
          </a:xfrm>
          <a:prstGeom prst="rect">
            <a:avLst/>
          </a:prstGeom>
        </p:spPr>
        <p:txBody>
          <a:bodyPr wrap="none">
            <a:spAutoFit/>
          </a:bodyPr>
          <a:lstStyle/>
          <a:p>
            <a:pPr marL="0" lvl="1" indent="-68453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可行性研究报告 </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820581" y="2360186"/>
            <a:ext cx="663033" cy="664374"/>
            <a:chOff x="1181179" y="1294362"/>
            <a:chExt cx="715352" cy="716799"/>
          </a:xfrm>
          <a:effectLst/>
        </p:grpSpPr>
        <p:sp>
          <p:nvSpPr>
            <p:cNvPr id="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0"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矩形 2"/>
          <p:cNvSpPr/>
          <p:nvPr/>
        </p:nvSpPr>
        <p:spPr>
          <a:xfrm>
            <a:off x="3695199" y="2553581"/>
            <a:ext cx="5514340" cy="368300"/>
          </a:xfrm>
          <a:prstGeom prst="rect">
            <a:avLst/>
          </a:prstGeom>
        </p:spPr>
        <p:txBody>
          <a:bodyPr wrap="none">
            <a:spAutoFit/>
          </a:bodyPr>
          <a:lstStyle/>
          <a:p>
            <a:pPr marL="0" lvl="1" indent="-68453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原料、中间体、最终产品、储存的危险化学品</a:t>
            </a:r>
            <a:r>
              <a:rPr kumimoji="1"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MSDS </a:t>
            </a:r>
            <a:endParaRPr kumimoji="1"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814424" y="3163580"/>
            <a:ext cx="663033" cy="664374"/>
            <a:chOff x="1181179" y="1294362"/>
            <a:chExt cx="715352" cy="716799"/>
          </a:xfrm>
          <a:effectLst/>
        </p:grpSpPr>
        <p:sp>
          <p:nvSpPr>
            <p:cNvPr id="13"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4"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7" name="矩形 6"/>
          <p:cNvSpPr/>
          <p:nvPr/>
        </p:nvSpPr>
        <p:spPr>
          <a:xfrm>
            <a:off x="3695199" y="3326406"/>
            <a:ext cx="3222625" cy="368300"/>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包装、储存、运输的技术要求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814424" y="3966974"/>
            <a:ext cx="663033" cy="664374"/>
            <a:chOff x="1181179" y="1294362"/>
            <a:chExt cx="715352" cy="716799"/>
          </a:xfrm>
          <a:effectLst/>
        </p:grpSpPr>
        <p:sp>
          <p:nvSpPr>
            <p:cNvPr id="17"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8"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1" name="矩形 10"/>
          <p:cNvSpPr/>
          <p:nvPr/>
        </p:nvSpPr>
        <p:spPr>
          <a:xfrm>
            <a:off x="3695199" y="4107349"/>
            <a:ext cx="1622425" cy="368300"/>
          </a:xfrm>
          <a:prstGeom prst="rect">
            <a:avLst/>
          </a:prstGeom>
        </p:spPr>
        <p:txBody>
          <a:bodyPr wrap="none">
            <a:spAutoFit/>
          </a:bodyPr>
          <a:lstStyle/>
          <a:p>
            <a:pPr marL="0" lvl="1" indent="-68453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安全评价报告 </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695199" y="4941787"/>
            <a:ext cx="2079625" cy="368300"/>
          </a:xfrm>
          <a:prstGeom prst="rect">
            <a:avLst/>
          </a:prstGeom>
        </p:spPr>
        <p:txBody>
          <a:bodyPr wrap="none">
            <a:spAutoFit/>
          </a:bodyPr>
          <a:lstStyle/>
          <a:p>
            <a:pPr marL="0" lvl="1" indent="-68453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事故应急救援措施 </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695199" y="5721282"/>
            <a:ext cx="4754880" cy="368300"/>
          </a:xfrm>
          <a:prstGeom prst="rect">
            <a:avLst/>
          </a:prstGeom>
        </p:spPr>
        <p:txBody>
          <a:bodyPr wrap="none">
            <a:spAutoFit/>
          </a:bodyPr>
          <a:lstStyle/>
          <a:p>
            <a:pPr marL="0" lvl="1" indent="-68453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本条例第八条的“五项”必备条件的证明文件</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2797745" y="4770368"/>
            <a:ext cx="663033" cy="664374"/>
            <a:chOff x="1181179" y="1294362"/>
            <a:chExt cx="715352" cy="716799"/>
          </a:xfrm>
          <a:effectLst/>
        </p:grpSpPr>
        <p:sp>
          <p:nvSpPr>
            <p:cNvPr id="23"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4"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25" name="组合 24"/>
          <p:cNvGrpSpPr/>
          <p:nvPr/>
        </p:nvGrpSpPr>
        <p:grpSpPr>
          <a:xfrm>
            <a:off x="2810311" y="5573761"/>
            <a:ext cx="663033" cy="664374"/>
            <a:chOff x="1181179" y="1294362"/>
            <a:chExt cx="715352" cy="716799"/>
          </a:xfrm>
          <a:effectLst/>
        </p:grpSpPr>
        <p:sp>
          <p:nvSpPr>
            <p:cNvPr id="26"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7"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1" name="矩形 20"/>
          <p:cNvSpPr/>
          <p:nvPr/>
        </p:nvSpPr>
        <p:spPr>
          <a:xfrm>
            <a:off x="2826232" y="986811"/>
            <a:ext cx="4594225" cy="368300"/>
          </a:xfrm>
          <a:prstGeom prst="rect">
            <a:avLst/>
          </a:prstGeom>
        </p:spPr>
        <p:txBody>
          <a:bodyPr wrap="none">
            <a:spAutoFit/>
          </a:bodyPr>
          <a:lstStyle/>
          <a:p>
            <a:pPr marL="0" lvl="1" indent="-684530"/>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rPr>
              <a:t>向化学品安全监督管理综合部门提交文件： </a:t>
            </a:r>
            <a:endPar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2910591" y="1656580"/>
            <a:ext cx="504056" cy="460375"/>
          </a:xfrm>
          <a:prstGeom prst="rect">
            <a:avLst/>
          </a:prstGeom>
          <a:noFill/>
        </p:spPr>
        <p:txBody>
          <a:bodyPr wrap="square" rtlCol="0">
            <a:spAutoFit/>
          </a:bodyPr>
          <a:lstStyle/>
          <a:p>
            <a:pPr algn="ctr"/>
            <a:r>
              <a:rPr lang="en-US" altLang="zh-CN" sz="2400" b="1" dirty="0">
                <a:solidFill>
                  <a:schemeClr val="tx1">
                    <a:lumMod val="75000"/>
                    <a:lumOff val="25000"/>
                  </a:schemeClr>
                </a:solidFill>
              </a:rPr>
              <a:t>1</a:t>
            </a:r>
            <a:endParaRPr lang="zh-CN" altLang="en-US" sz="2400" b="1" dirty="0">
              <a:solidFill>
                <a:schemeClr val="tx1">
                  <a:lumMod val="75000"/>
                  <a:lumOff val="25000"/>
                </a:schemeClr>
              </a:solidFill>
            </a:endParaRPr>
          </a:p>
        </p:txBody>
      </p:sp>
      <p:sp>
        <p:nvSpPr>
          <p:cNvPr id="31" name="文本框 30"/>
          <p:cNvSpPr txBox="1"/>
          <p:nvPr/>
        </p:nvSpPr>
        <p:spPr>
          <a:xfrm>
            <a:off x="2910591" y="2449115"/>
            <a:ext cx="504056" cy="460375"/>
          </a:xfrm>
          <a:prstGeom prst="rect">
            <a:avLst/>
          </a:prstGeom>
          <a:noFill/>
        </p:spPr>
        <p:txBody>
          <a:bodyPr wrap="square" rtlCol="0">
            <a:spAutoFit/>
          </a:bodyPr>
          <a:lstStyle/>
          <a:p>
            <a:pPr algn="ctr"/>
            <a:r>
              <a:rPr lang="en-US" altLang="zh-CN" sz="2400" b="1" dirty="0">
                <a:solidFill>
                  <a:schemeClr val="tx1">
                    <a:lumMod val="75000"/>
                    <a:lumOff val="25000"/>
                  </a:schemeClr>
                </a:solidFill>
              </a:rPr>
              <a:t>2</a:t>
            </a:r>
            <a:endParaRPr lang="zh-CN" altLang="en-US" sz="2400" b="1" dirty="0">
              <a:solidFill>
                <a:schemeClr val="tx1">
                  <a:lumMod val="75000"/>
                  <a:lumOff val="25000"/>
                </a:schemeClr>
              </a:solidFill>
            </a:endParaRPr>
          </a:p>
        </p:txBody>
      </p:sp>
      <p:sp>
        <p:nvSpPr>
          <p:cNvPr id="32" name="文本框 31"/>
          <p:cNvSpPr txBox="1"/>
          <p:nvPr/>
        </p:nvSpPr>
        <p:spPr>
          <a:xfrm>
            <a:off x="2891115" y="3268667"/>
            <a:ext cx="504056" cy="460375"/>
          </a:xfrm>
          <a:prstGeom prst="rect">
            <a:avLst/>
          </a:prstGeom>
          <a:noFill/>
        </p:spPr>
        <p:txBody>
          <a:bodyPr wrap="square" rtlCol="0">
            <a:spAutoFit/>
          </a:bodyPr>
          <a:lstStyle/>
          <a:p>
            <a:pPr algn="ctr"/>
            <a:r>
              <a:rPr lang="en-US" altLang="zh-CN" sz="2400" b="1" dirty="0">
                <a:solidFill>
                  <a:schemeClr val="tx1">
                    <a:lumMod val="75000"/>
                    <a:lumOff val="25000"/>
                  </a:schemeClr>
                </a:solidFill>
              </a:rPr>
              <a:t>3</a:t>
            </a:r>
            <a:endParaRPr lang="zh-CN" altLang="en-US" sz="2400" b="1" dirty="0">
              <a:solidFill>
                <a:schemeClr val="tx1">
                  <a:lumMod val="75000"/>
                  <a:lumOff val="25000"/>
                </a:schemeClr>
              </a:solidFill>
            </a:endParaRPr>
          </a:p>
        </p:txBody>
      </p:sp>
      <p:sp>
        <p:nvSpPr>
          <p:cNvPr id="33" name="文本框 32"/>
          <p:cNvSpPr txBox="1"/>
          <p:nvPr/>
        </p:nvSpPr>
        <p:spPr>
          <a:xfrm>
            <a:off x="2900069" y="4069969"/>
            <a:ext cx="504056" cy="460375"/>
          </a:xfrm>
          <a:prstGeom prst="rect">
            <a:avLst/>
          </a:prstGeom>
          <a:noFill/>
        </p:spPr>
        <p:txBody>
          <a:bodyPr wrap="square" rtlCol="0">
            <a:spAutoFit/>
          </a:bodyPr>
          <a:lstStyle/>
          <a:p>
            <a:pPr algn="ctr"/>
            <a:r>
              <a:rPr lang="en-US" altLang="zh-CN" sz="2400" b="1" dirty="0">
                <a:solidFill>
                  <a:schemeClr val="tx1">
                    <a:lumMod val="75000"/>
                    <a:lumOff val="25000"/>
                  </a:schemeClr>
                </a:solidFill>
              </a:rPr>
              <a:t>4</a:t>
            </a:r>
            <a:endParaRPr lang="zh-CN" altLang="en-US" sz="2400" b="1" dirty="0">
              <a:solidFill>
                <a:schemeClr val="tx1">
                  <a:lumMod val="75000"/>
                  <a:lumOff val="25000"/>
                </a:schemeClr>
              </a:solidFill>
            </a:endParaRPr>
          </a:p>
        </p:txBody>
      </p:sp>
      <p:sp>
        <p:nvSpPr>
          <p:cNvPr id="34" name="文本框 33"/>
          <p:cNvSpPr txBox="1"/>
          <p:nvPr/>
        </p:nvSpPr>
        <p:spPr>
          <a:xfrm>
            <a:off x="2877233" y="4883845"/>
            <a:ext cx="504056" cy="460375"/>
          </a:xfrm>
          <a:prstGeom prst="rect">
            <a:avLst/>
          </a:prstGeom>
          <a:noFill/>
        </p:spPr>
        <p:txBody>
          <a:bodyPr wrap="square" rtlCol="0">
            <a:spAutoFit/>
          </a:bodyPr>
          <a:lstStyle/>
          <a:p>
            <a:pPr algn="ctr"/>
            <a:r>
              <a:rPr lang="en-US" altLang="zh-CN" sz="2400" b="1" dirty="0">
                <a:solidFill>
                  <a:schemeClr val="tx1">
                    <a:lumMod val="75000"/>
                    <a:lumOff val="25000"/>
                  </a:schemeClr>
                </a:solidFill>
              </a:rPr>
              <a:t>5</a:t>
            </a:r>
            <a:endParaRPr lang="zh-CN" altLang="en-US" sz="2400" b="1" dirty="0">
              <a:solidFill>
                <a:schemeClr val="tx1">
                  <a:lumMod val="75000"/>
                  <a:lumOff val="25000"/>
                </a:schemeClr>
              </a:solidFill>
            </a:endParaRPr>
          </a:p>
        </p:txBody>
      </p:sp>
      <p:sp>
        <p:nvSpPr>
          <p:cNvPr id="35" name="文本框 34"/>
          <p:cNvSpPr txBox="1"/>
          <p:nvPr/>
        </p:nvSpPr>
        <p:spPr>
          <a:xfrm>
            <a:off x="2886187" y="5675115"/>
            <a:ext cx="504056" cy="460375"/>
          </a:xfrm>
          <a:prstGeom prst="rect">
            <a:avLst/>
          </a:prstGeom>
          <a:noFill/>
        </p:spPr>
        <p:txBody>
          <a:bodyPr wrap="square" rtlCol="0">
            <a:spAutoFit/>
          </a:bodyPr>
          <a:lstStyle/>
          <a:p>
            <a:pPr algn="ctr"/>
            <a:r>
              <a:rPr lang="en-US" altLang="zh-CN" sz="2400" b="1" dirty="0">
                <a:solidFill>
                  <a:schemeClr val="tx1">
                    <a:lumMod val="75000"/>
                    <a:lumOff val="25000"/>
                  </a:schemeClr>
                </a:solidFill>
              </a:rPr>
              <a:t>6</a:t>
            </a:r>
            <a:endParaRPr lang="zh-CN" altLang="en-US" sz="2400" b="1" dirty="0">
              <a:solidFill>
                <a:schemeClr val="tx1">
                  <a:lumMod val="75000"/>
                  <a:lumOff val="2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58" name="Rectangle 2"/>
          <p:cNvSpPr>
            <a:spLocks noGrp="1" noChangeArrowheads="1"/>
          </p:cNvSpPr>
          <p:nvPr>
            <p:ph type="title"/>
          </p:nvPr>
        </p:nvSpPr>
        <p:spPr>
          <a:xfrm>
            <a:off x="1524000" y="65496"/>
            <a:ext cx="3143250" cy="46037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生产、储存企业 </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2" name="矩形 1"/>
          <p:cNvSpPr/>
          <p:nvPr/>
        </p:nvSpPr>
        <p:spPr>
          <a:xfrm>
            <a:off x="2207568" y="1144790"/>
            <a:ext cx="2308225" cy="506730"/>
          </a:xfrm>
          <a:prstGeom prst="rect">
            <a:avLst/>
          </a:prstGeom>
        </p:spPr>
        <p:txBody>
          <a:bodyPr wrap="none">
            <a:spAutoFit/>
          </a:bodyPr>
          <a:lstStyle/>
          <a:p>
            <a:pPr marL="0" lvl="1" indent="-684530">
              <a:lnSpc>
                <a:spcPct val="150000"/>
              </a:lnSpc>
            </a:pPr>
            <a:r>
              <a:rPr kumimoji="1"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kumimoji="1" lang="zh-CN" altLang="en-US" dirty="0">
                <a:solidFill>
                  <a:schemeClr val="tx1">
                    <a:lumMod val="95000"/>
                    <a:lumOff val="5000"/>
                  </a:schemeClr>
                </a:solidFill>
                <a:latin typeface="微软雅黑" panose="020B0503020204020204" pitchFamily="34" charset="-122"/>
                <a:ea typeface="微软雅黑" panose="020B0503020204020204" pitchFamily="34" charset="-122"/>
              </a:rPr>
              <a:t>五项”必备条件： </a:t>
            </a:r>
            <a:endParaRPr kumimoji="1"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圆角矩形 2"/>
          <p:cNvSpPr/>
          <p:nvPr/>
        </p:nvSpPr>
        <p:spPr>
          <a:xfrm>
            <a:off x="2351584" y="2007128"/>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423592" y="2043342"/>
            <a:ext cx="556230" cy="557355"/>
            <a:chOff x="1181179" y="1294362"/>
            <a:chExt cx="715352" cy="716799"/>
          </a:xfrm>
          <a:effectLst/>
        </p:grpSpPr>
        <p:sp>
          <p:nvSpPr>
            <p:cNvPr id="8"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9"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4" name="矩形 3"/>
          <p:cNvSpPr/>
          <p:nvPr/>
        </p:nvSpPr>
        <p:spPr>
          <a:xfrm>
            <a:off x="3071679" y="2157020"/>
            <a:ext cx="6201037" cy="368300"/>
          </a:xfrm>
          <a:prstGeom prst="rect">
            <a:avLst/>
          </a:prstGeom>
        </p:spPr>
        <p:txBody>
          <a:bodyPr wrap="square">
            <a:spAutoFit/>
          </a:bodyPr>
          <a:lstStyle/>
          <a:p>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有符合国家标准的生产工艺、设备或者储存方式、设施 </a:t>
            </a:r>
            <a:endParaRPr lang="zh-CN" altLang="en-US" b="1" dirty="0">
              <a:solidFill>
                <a:schemeClr val="tx1">
                  <a:lumMod val="75000"/>
                  <a:lumOff val="25000"/>
                </a:schemeClr>
              </a:solidFill>
            </a:endParaRPr>
          </a:p>
        </p:txBody>
      </p:sp>
      <p:sp>
        <p:nvSpPr>
          <p:cNvPr id="11" name="圆角矩形 10"/>
          <p:cNvSpPr/>
          <p:nvPr/>
        </p:nvSpPr>
        <p:spPr>
          <a:xfrm>
            <a:off x="2351584" y="2811133"/>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423592" y="2847347"/>
            <a:ext cx="556230" cy="557355"/>
            <a:chOff x="1181179" y="1294362"/>
            <a:chExt cx="715352" cy="716799"/>
          </a:xfrm>
          <a:effectLst/>
        </p:grpSpPr>
        <p:sp>
          <p:nvSpPr>
            <p:cNvPr id="13"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4"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5" name="圆角矩形 14"/>
          <p:cNvSpPr/>
          <p:nvPr/>
        </p:nvSpPr>
        <p:spPr>
          <a:xfrm>
            <a:off x="2351584" y="3617530"/>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2423592" y="3653744"/>
            <a:ext cx="556230" cy="557355"/>
            <a:chOff x="1181179" y="1294362"/>
            <a:chExt cx="715352" cy="716799"/>
          </a:xfrm>
          <a:effectLst/>
        </p:grpSpPr>
        <p:sp>
          <p:nvSpPr>
            <p:cNvPr id="17"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8"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9" name="圆角矩形 18"/>
          <p:cNvSpPr/>
          <p:nvPr/>
        </p:nvSpPr>
        <p:spPr>
          <a:xfrm>
            <a:off x="2339430" y="4423927"/>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2411438" y="4460141"/>
            <a:ext cx="556230" cy="557355"/>
            <a:chOff x="1181179" y="1294362"/>
            <a:chExt cx="715352" cy="716799"/>
          </a:xfrm>
          <a:effectLst/>
        </p:grpSpPr>
        <p:sp>
          <p:nvSpPr>
            <p:cNvPr id="21"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2"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3" name="圆角矩形 22"/>
          <p:cNvSpPr/>
          <p:nvPr/>
        </p:nvSpPr>
        <p:spPr>
          <a:xfrm>
            <a:off x="2354288" y="5227932"/>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2426296" y="5264146"/>
            <a:ext cx="556230" cy="557355"/>
            <a:chOff x="1181179" y="1294362"/>
            <a:chExt cx="715352" cy="716799"/>
          </a:xfrm>
          <a:effectLst/>
        </p:grpSpPr>
        <p:sp>
          <p:nvSpPr>
            <p:cNvPr id="2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5" name="矩形 4"/>
          <p:cNvSpPr/>
          <p:nvPr/>
        </p:nvSpPr>
        <p:spPr>
          <a:xfrm>
            <a:off x="3071679" y="2970658"/>
            <a:ext cx="4570482" cy="368300"/>
          </a:xfrm>
          <a:prstGeom prst="rect">
            <a:avLst/>
          </a:prstGeom>
        </p:spPr>
        <p:txBody>
          <a:bodyPr wrap="square">
            <a:spAutoFit/>
          </a:bodyPr>
          <a:lstStyle/>
          <a:p>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周边防护距离符合国家标准或国家有关规定</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3071679" y="3766695"/>
            <a:ext cx="4968552" cy="368300"/>
          </a:xfrm>
          <a:prstGeom prst="rect">
            <a:avLst/>
          </a:prstGeom>
        </p:spPr>
        <p:txBody>
          <a:bodyPr wrap="square">
            <a:spAutoFit/>
          </a:bodyPr>
          <a:lstStyle/>
          <a:p>
            <a:pPr marL="0" lvl="1"/>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有符合生产、储存需要的管理和技术人员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069849" y="4566384"/>
            <a:ext cx="2492990" cy="368300"/>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有健全的安全管理制度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3084707" y="5358158"/>
            <a:ext cx="6082848" cy="368300"/>
          </a:xfrm>
          <a:prstGeom prst="rect">
            <a:avLst/>
          </a:prstGeom>
        </p:spPr>
        <p:txBody>
          <a:bodyPr wrap="square">
            <a:spAutoFit/>
          </a:bodyPr>
          <a:lstStyle/>
          <a:p>
            <a:pPr marL="0" lvl="1"/>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符合法律、法规规定和国家标准要求的其它条件</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512186" y="2117688"/>
            <a:ext cx="379040" cy="398780"/>
          </a:xfrm>
          <a:prstGeom prst="rect">
            <a:avLst/>
          </a:prstGeom>
          <a:noFill/>
        </p:spPr>
        <p:txBody>
          <a:bodyPr wrap="square" rtlCol="0">
            <a:spAutoFit/>
          </a:bodyPr>
          <a:lstStyle/>
          <a:p>
            <a:pPr algn="ctr"/>
            <a:r>
              <a:rPr lang="en-US" altLang="zh-CN" sz="2000" b="1" dirty="0">
                <a:solidFill>
                  <a:schemeClr val="tx1">
                    <a:lumMod val="75000"/>
                    <a:lumOff val="25000"/>
                  </a:schemeClr>
                </a:solidFill>
              </a:rPr>
              <a:t>1</a:t>
            </a:r>
            <a:endParaRPr lang="zh-CN" altLang="en-US" sz="2000" b="1" dirty="0">
              <a:solidFill>
                <a:schemeClr val="tx1">
                  <a:lumMod val="75000"/>
                  <a:lumOff val="25000"/>
                </a:schemeClr>
              </a:solidFill>
            </a:endParaRPr>
          </a:p>
        </p:txBody>
      </p:sp>
      <p:sp>
        <p:nvSpPr>
          <p:cNvPr id="33" name="文本框 32"/>
          <p:cNvSpPr txBox="1"/>
          <p:nvPr/>
        </p:nvSpPr>
        <p:spPr>
          <a:xfrm>
            <a:off x="2500032" y="2933407"/>
            <a:ext cx="379040" cy="398780"/>
          </a:xfrm>
          <a:prstGeom prst="rect">
            <a:avLst/>
          </a:prstGeom>
          <a:noFill/>
        </p:spPr>
        <p:txBody>
          <a:bodyPr wrap="square" rtlCol="0">
            <a:spAutoFit/>
          </a:bodyPr>
          <a:lstStyle/>
          <a:p>
            <a:pPr algn="ctr"/>
            <a:r>
              <a:rPr lang="en-US" altLang="zh-CN" sz="2000" b="1" dirty="0">
                <a:solidFill>
                  <a:schemeClr val="tx1">
                    <a:lumMod val="75000"/>
                    <a:lumOff val="25000"/>
                  </a:schemeClr>
                </a:solidFill>
              </a:rPr>
              <a:t>2</a:t>
            </a:r>
            <a:endParaRPr lang="zh-CN" altLang="en-US" sz="2000" b="1" dirty="0">
              <a:solidFill>
                <a:schemeClr val="tx1">
                  <a:lumMod val="75000"/>
                  <a:lumOff val="25000"/>
                </a:schemeClr>
              </a:solidFill>
            </a:endParaRPr>
          </a:p>
        </p:txBody>
      </p:sp>
      <p:sp>
        <p:nvSpPr>
          <p:cNvPr id="34" name="文本框 33"/>
          <p:cNvSpPr txBox="1"/>
          <p:nvPr/>
        </p:nvSpPr>
        <p:spPr>
          <a:xfrm>
            <a:off x="2512186" y="3747770"/>
            <a:ext cx="379040" cy="398780"/>
          </a:xfrm>
          <a:prstGeom prst="rect">
            <a:avLst/>
          </a:prstGeom>
          <a:noFill/>
        </p:spPr>
        <p:txBody>
          <a:bodyPr wrap="square" rtlCol="0">
            <a:spAutoFit/>
          </a:bodyPr>
          <a:lstStyle/>
          <a:p>
            <a:pPr algn="ctr"/>
            <a:r>
              <a:rPr lang="en-US" altLang="zh-CN" sz="2000" b="1" dirty="0">
                <a:solidFill>
                  <a:schemeClr val="tx1">
                    <a:lumMod val="75000"/>
                    <a:lumOff val="25000"/>
                  </a:schemeClr>
                </a:solidFill>
              </a:rPr>
              <a:t>3</a:t>
            </a:r>
            <a:endParaRPr lang="zh-CN" altLang="en-US" sz="2000" b="1" dirty="0">
              <a:solidFill>
                <a:schemeClr val="tx1">
                  <a:lumMod val="75000"/>
                  <a:lumOff val="25000"/>
                </a:schemeClr>
              </a:solidFill>
            </a:endParaRPr>
          </a:p>
        </p:txBody>
      </p:sp>
      <p:sp>
        <p:nvSpPr>
          <p:cNvPr id="35" name="文本框 34"/>
          <p:cNvSpPr txBox="1"/>
          <p:nvPr/>
        </p:nvSpPr>
        <p:spPr>
          <a:xfrm>
            <a:off x="2504251" y="4550995"/>
            <a:ext cx="379040" cy="398780"/>
          </a:xfrm>
          <a:prstGeom prst="rect">
            <a:avLst/>
          </a:prstGeom>
          <a:noFill/>
        </p:spPr>
        <p:txBody>
          <a:bodyPr wrap="square" rtlCol="0">
            <a:spAutoFit/>
          </a:bodyPr>
          <a:lstStyle/>
          <a:p>
            <a:pPr algn="ctr"/>
            <a:r>
              <a:rPr lang="en-US" altLang="zh-CN" sz="2000" b="1" dirty="0">
                <a:solidFill>
                  <a:schemeClr val="tx1">
                    <a:lumMod val="75000"/>
                    <a:lumOff val="25000"/>
                  </a:schemeClr>
                </a:solidFill>
              </a:rPr>
              <a:t>4</a:t>
            </a:r>
            <a:endParaRPr lang="zh-CN" altLang="en-US" sz="2000" b="1" dirty="0">
              <a:solidFill>
                <a:schemeClr val="tx1">
                  <a:lumMod val="75000"/>
                  <a:lumOff val="25000"/>
                </a:schemeClr>
              </a:solidFill>
            </a:endParaRPr>
          </a:p>
        </p:txBody>
      </p:sp>
      <p:sp>
        <p:nvSpPr>
          <p:cNvPr id="36" name="文本框 35"/>
          <p:cNvSpPr txBox="1"/>
          <p:nvPr/>
        </p:nvSpPr>
        <p:spPr>
          <a:xfrm>
            <a:off x="2497788" y="5342769"/>
            <a:ext cx="379040" cy="398780"/>
          </a:xfrm>
          <a:prstGeom prst="rect">
            <a:avLst/>
          </a:prstGeom>
          <a:noFill/>
        </p:spPr>
        <p:txBody>
          <a:bodyPr wrap="square" rtlCol="0">
            <a:spAutoFit/>
          </a:bodyPr>
          <a:lstStyle/>
          <a:p>
            <a:pPr algn="ctr"/>
            <a:r>
              <a:rPr lang="en-US" altLang="zh-CN" sz="2000" b="1" dirty="0">
                <a:solidFill>
                  <a:schemeClr val="tx1">
                    <a:lumMod val="75000"/>
                    <a:lumOff val="25000"/>
                  </a:schemeClr>
                </a:solidFill>
              </a:rPr>
              <a:t>5</a:t>
            </a:r>
            <a:endParaRPr lang="zh-CN" altLang="en-US" sz="2000" b="1" dirty="0">
              <a:solidFill>
                <a:schemeClr val="tx1">
                  <a:lumMod val="75000"/>
                  <a:lumOff val="2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63" name="Rectangle 4"/>
          <p:cNvSpPr>
            <a:spLocks noGrp="1" noChangeArrowheads="1"/>
          </p:cNvSpPr>
          <p:nvPr>
            <p:ph type="title"/>
          </p:nvPr>
        </p:nvSpPr>
        <p:spPr>
          <a:xfrm>
            <a:off x="1919536" y="2276872"/>
            <a:ext cx="8534400" cy="2448272"/>
          </a:xfrm>
        </p:spPr>
        <p:txBody>
          <a:bodyPr anchor="t"/>
          <a:lstStyle/>
          <a:p>
            <a:pPr algn="l" eaLnBrk="1" hangingPunct="1">
              <a:lnSpc>
                <a:spcPct val="200000"/>
              </a:lnSpc>
              <a:spcBef>
                <a:spcPts val="0"/>
              </a:spcBef>
            </a:pPr>
            <a:r>
              <a:rPr kumimoji="1"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  必须向质检部门申领</a:t>
            </a:r>
            <a:r>
              <a:rPr kumimoji="1"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生产许可证</a:t>
            </a:r>
            <a:r>
              <a:rPr kumimoji="1"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br>
              <a:rPr kumimoji="1"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br>
            <a:r>
              <a:rPr kumimoji="1"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   </a:t>
            </a:r>
            <a:r>
              <a:rPr kumimoji="1"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提供与危险化学产品一致的“一书一签”  （安全技术说明书 </a:t>
            </a:r>
            <a:r>
              <a:rPr kumimoji="1"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MSDS </a:t>
            </a:r>
            <a:r>
              <a:rPr kumimoji="1"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安全标签）</a:t>
            </a:r>
            <a:br>
              <a:rPr kumimoji="1"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br>
            <a:r>
              <a:rPr kumimoji="1"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   </a:t>
            </a:r>
            <a:r>
              <a:rPr kumimoji="1"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应及时修订</a:t>
            </a:r>
            <a:r>
              <a:rPr kumimoji="1"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MSDS</a:t>
            </a:r>
            <a:r>
              <a:rPr kumimoji="1"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、安全标签 </a:t>
            </a:r>
            <a:br>
              <a:rPr kumimoji="1"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br>
            <a:r>
              <a:rPr kumimoji="1"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   </a:t>
            </a:r>
            <a:r>
              <a:rPr kumimoji="1"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不得生产、经营、使用国家明令禁止的危险化学品。</a:t>
            </a:r>
            <a:endParaRPr kumimoji="1"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764" name="矩形 2"/>
          <p:cNvSpPr/>
          <p:nvPr/>
        </p:nvSpPr>
        <p:spPr>
          <a:xfrm>
            <a:off x="1524000" y="116632"/>
            <a:ext cx="1814513" cy="46037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生产企业：</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Rectangle 2"/>
          <p:cNvSpPr>
            <a:spLocks noGrp="1" noChangeArrowheads="1"/>
          </p:cNvSpPr>
          <p:nvPr>
            <p:ph type="title"/>
          </p:nvPr>
        </p:nvSpPr>
        <p:spPr>
          <a:xfrm>
            <a:off x="2063750" y="4293096"/>
            <a:ext cx="8208714" cy="1224136"/>
          </a:xfrm>
        </p:spPr>
        <p:txBody>
          <a:bodyPr anchor="t"/>
          <a:lstStyle/>
          <a:p>
            <a:pPr algn="l">
              <a:lnSpc>
                <a:spcPct val="200000"/>
              </a:lnSpc>
              <a:spcBef>
                <a:spcPts val="0"/>
              </a:spcBef>
            </a:pPr>
            <a:r>
              <a:rPr kumimoji="1"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设置的上列安全设施、设备，应当按照国家标准和国家有关规定做好维护、保养，保证符合安全运行要求</a:t>
            </a:r>
            <a:endParaRPr kumimoji="1"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769" name="矩形 2"/>
          <p:cNvSpPr/>
          <p:nvPr/>
        </p:nvSpPr>
        <p:spPr>
          <a:xfrm>
            <a:off x="1552997" y="82146"/>
            <a:ext cx="2357438" cy="46037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车间、库房：</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4" name="组合 3"/>
          <p:cNvGrpSpPr/>
          <p:nvPr/>
        </p:nvGrpSpPr>
        <p:grpSpPr>
          <a:xfrm>
            <a:off x="2063750" y="1660604"/>
            <a:ext cx="5291188" cy="682716"/>
            <a:chOff x="489115" y="3789040"/>
            <a:chExt cx="8165770" cy="2088232"/>
          </a:xfrm>
        </p:grpSpPr>
        <p:sp>
          <p:nvSpPr>
            <p:cNvPr id="5"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5"/>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169841" y="1834008"/>
            <a:ext cx="2926080" cy="368300"/>
          </a:xfrm>
          <a:prstGeom prst="rect">
            <a:avLst/>
          </a:prstGeom>
        </p:spPr>
        <p:txBody>
          <a:bodyPr wrap="none">
            <a:spAutoFit/>
          </a:bodyPr>
          <a:lstStyle/>
          <a:p>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设置相应的安全设施、设备</a:t>
            </a:r>
            <a:endParaRPr lang="zh-CN" altLang="en-US" dirty="0"/>
          </a:p>
        </p:txBody>
      </p:sp>
      <p:sp>
        <p:nvSpPr>
          <p:cNvPr id="3" name="矩形 2"/>
          <p:cNvSpPr/>
          <p:nvPr/>
        </p:nvSpPr>
        <p:spPr>
          <a:xfrm>
            <a:off x="2080518" y="2996952"/>
            <a:ext cx="7776666" cy="922020"/>
          </a:xfrm>
          <a:prstGeom prst="rect">
            <a:avLst/>
          </a:prstGeom>
        </p:spPr>
        <p:txBody>
          <a:bodyPr wrap="square">
            <a:spAutoFit/>
          </a:bodyPr>
          <a:lstStyle/>
          <a:p>
            <a:pPr>
              <a:lnSpc>
                <a:spcPct val="150000"/>
              </a:lnSpc>
            </a:pPr>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rPr>
              <a:t>监测、通风、防晒、调温、防火、灭火、防爆、泄压、防毒、消毒、中和、防潮、防雷、防静电、防腐、防渗漏、防护围堤或者隔离操作</a:t>
            </a:r>
            <a:r>
              <a:rPr kumimoji="1"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3" name="Rectangle 2"/>
          <p:cNvSpPr>
            <a:spLocks noGrp="1" noChangeArrowheads="1"/>
          </p:cNvSpPr>
          <p:nvPr>
            <p:ph type="title"/>
          </p:nvPr>
        </p:nvSpPr>
        <p:spPr>
          <a:xfrm>
            <a:off x="3556349" y="3717031"/>
            <a:ext cx="5112568" cy="506730"/>
          </a:xfrm>
        </p:spPr>
        <p:txBody>
          <a:bodyPr wrap="square">
            <a:spAutoFit/>
          </a:bodyPr>
          <a:lstStyle/>
          <a:p>
            <a:pPr indent="-342900" eaLnBrk="1" hangingPunct="1">
              <a:lnSpc>
                <a:spcPct val="150000"/>
              </a:lnSpc>
            </a:pPr>
            <a:r>
              <a:rPr kumimoji="1"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保证在任何情况下处于正常适用状态</a:t>
            </a:r>
            <a:endParaRPr kumimoji="1"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48774" name="矩形 2"/>
          <p:cNvSpPr/>
          <p:nvPr/>
        </p:nvSpPr>
        <p:spPr>
          <a:xfrm>
            <a:off x="1502747" y="116632"/>
            <a:ext cx="3786188" cy="46037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生产、储存、使用场所</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4" name="组合 3"/>
          <p:cNvGrpSpPr/>
          <p:nvPr/>
        </p:nvGrpSpPr>
        <p:grpSpPr>
          <a:xfrm>
            <a:off x="3450406" y="2420888"/>
            <a:ext cx="5291188" cy="682716"/>
            <a:chOff x="489115" y="3789040"/>
            <a:chExt cx="8165770" cy="2088232"/>
          </a:xfrm>
        </p:grpSpPr>
        <p:sp>
          <p:nvSpPr>
            <p:cNvPr id="5"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5"/>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4777728" y="2577580"/>
            <a:ext cx="2646040" cy="368300"/>
          </a:xfrm>
          <a:prstGeom prst="rect">
            <a:avLst/>
          </a:prstGeom>
        </p:spPr>
        <p:txBody>
          <a:bodyPr wrap="square">
            <a:spAutoFit/>
          </a:bodyPr>
          <a:lstStyle/>
          <a:p>
            <a:pPr algn="ctr"/>
            <a:r>
              <a:rPr kumimoji="1"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设置通讯、报警装置</a:t>
            </a:r>
            <a:endParaRPr lang="zh-CN" altLang="en-US"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79" name="矩形 2"/>
          <p:cNvSpPr/>
          <p:nvPr/>
        </p:nvSpPr>
        <p:spPr>
          <a:xfrm>
            <a:off x="1524000" y="86717"/>
            <a:ext cx="2351088" cy="46037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安全评价和报告</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2" name="组合 1"/>
          <p:cNvGrpSpPr/>
          <p:nvPr/>
        </p:nvGrpSpPr>
        <p:grpSpPr>
          <a:xfrm>
            <a:off x="2819390" y="2060848"/>
            <a:ext cx="6583004" cy="720080"/>
            <a:chOff x="1331640" y="1916832"/>
            <a:chExt cx="6583004" cy="720080"/>
          </a:xfrm>
        </p:grpSpPr>
        <p:sp>
          <p:nvSpPr>
            <p:cNvPr id="4"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3" name="矩形 2"/>
          <p:cNvSpPr/>
          <p:nvPr/>
        </p:nvSpPr>
        <p:spPr>
          <a:xfrm>
            <a:off x="3076837" y="2246576"/>
            <a:ext cx="5965825" cy="368300"/>
          </a:xfrm>
          <a:prstGeom prst="rect">
            <a:avLst/>
          </a:prstGeom>
        </p:spPr>
        <p:txBody>
          <a:bodyPr wrap="none">
            <a:spAutoFit/>
          </a:bodyPr>
          <a:lstStyle/>
          <a:p>
            <a:pPr algn="ctr"/>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生产、储存、使用剧毒化学品单位每年进行一次安全评价 </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816117" y="3176972"/>
            <a:ext cx="6583004" cy="720080"/>
            <a:chOff x="1331640" y="1916832"/>
            <a:chExt cx="6583004" cy="720080"/>
          </a:xfrm>
        </p:grpSpPr>
        <p:sp>
          <p:nvSpPr>
            <p:cNvPr id="9"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6" name="矩形 5"/>
          <p:cNvSpPr/>
          <p:nvPr/>
        </p:nvSpPr>
        <p:spPr>
          <a:xfrm>
            <a:off x="2815779" y="3358455"/>
            <a:ext cx="6583680" cy="368300"/>
          </a:xfrm>
          <a:prstGeom prst="rect">
            <a:avLst/>
          </a:prstGeom>
        </p:spPr>
        <p:txBody>
          <a:bodyPr wrap="none">
            <a:spAutoFit/>
          </a:bodyPr>
          <a:lstStyle/>
          <a:p>
            <a:pPr algn="ctr"/>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生产、储存、使用其他危险化学品单位每二年进行一次安全评价</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783632" y="4293096"/>
            <a:ext cx="6583004" cy="720080"/>
            <a:chOff x="1331640" y="1916832"/>
            <a:chExt cx="6583004" cy="720080"/>
          </a:xfrm>
        </p:grpSpPr>
        <p:sp>
          <p:nvSpPr>
            <p:cNvPr id="13"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b="1" kern="0">
                <a:solidFill>
                  <a:srgbClr val="641638"/>
                </a:solidFill>
                <a:cs typeface="+mn-ea"/>
              </a:endParaRPr>
            </a:p>
          </p:txBody>
        </p:sp>
        <p:sp>
          <p:nvSpPr>
            <p:cNvPr id="14"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b="1" kern="0">
                <a:solidFill>
                  <a:srgbClr val="641638"/>
                </a:solidFill>
                <a:cs typeface="+mn-ea"/>
              </a:endParaRPr>
            </a:p>
          </p:txBody>
        </p:sp>
      </p:grpSp>
      <p:sp>
        <p:nvSpPr>
          <p:cNvPr id="11" name="矩形 10"/>
          <p:cNvSpPr/>
          <p:nvPr/>
        </p:nvSpPr>
        <p:spPr>
          <a:xfrm>
            <a:off x="3092222" y="4482425"/>
            <a:ext cx="5965825" cy="368300"/>
          </a:xfrm>
          <a:prstGeom prst="rect">
            <a:avLst/>
          </a:prstGeom>
        </p:spPr>
        <p:txBody>
          <a:bodyPr wrap="none">
            <a:spAutoFit/>
          </a:bodyPr>
          <a:lstStyle/>
          <a:p>
            <a:pPr marL="0" lvl="1"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安全评价报告应报政府化学品安全监督管理综合部门备案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3" name="Rectangle 2"/>
          <p:cNvSpPr>
            <a:spLocks noGrp="1" noChangeArrowheads="1"/>
          </p:cNvSpPr>
          <p:nvPr>
            <p:ph type="title"/>
          </p:nvPr>
        </p:nvSpPr>
        <p:spPr>
          <a:xfrm>
            <a:off x="1524000" y="87015"/>
            <a:ext cx="5954713" cy="46037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剧毒化学品生产、储存和使用的单位</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784" name="Rectangle 3"/>
          <p:cNvSpPr>
            <a:spLocks noGrp="1" noChangeArrowheads="1"/>
          </p:cNvSpPr>
          <p:nvPr>
            <p:ph type="body" idx="1"/>
          </p:nvPr>
        </p:nvSpPr>
        <p:spPr>
          <a:xfrm>
            <a:off x="2351584" y="2636912"/>
            <a:ext cx="7488832" cy="1584176"/>
          </a:xfrm>
        </p:spPr>
        <p:txBody>
          <a:bodyPr/>
          <a:lstStyle/>
          <a:p>
            <a:pPr marL="285750" lvl="1" eaLnBrk="1" hangingPunct="1">
              <a:lnSpc>
                <a:spcPct val="150000"/>
              </a:lnSpc>
              <a:spcBef>
                <a:spcPts val="0"/>
              </a:spcBef>
              <a:buFont typeface="Wingdings" panose="05000000000000000000" pitchFamily="2" charset="2"/>
              <a:buChar char="Ø"/>
            </a:pPr>
            <a:r>
              <a:rPr kumimoji="1" lang="zh-CN" altLang="en-US" sz="1800" b="1" dirty="0">
                <a:solidFill>
                  <a:schemeClr val="tx1">
                    <a:lumMod val="95000"/>
                    <a:lumOff val="5000"/>
                  </a:schemeClr>
                </a:solidFill>
                <a:latin typeface="微软雅黑" panose="020B0503020204020204" pitchFamily="34" charset="-122"/>
                <a:ea typeface="微软雅黑" panose="020B0503020204020204" pitchFamily="34" charset="-122"/>
              </a:rPr>
              <a:t>产量、流向、储存量和用途如实记录，并采取必要的保安措施，防止被盗、丢失、误售、误用；</a:t>
            </a:r>
            <a:endParaRPr kumimoji="1" lang="zh-CN" altLang="en-US" sz="1800" b="1" dirty="0">
              <a:solidFill>
                <a:schemeClr val="tx1">
                  <a:lumMod val="95000"/>
                  <a:lumOff val="5000"/>
                </a:schemeClr>
              </a:solidFill>
              <a:latin typeface="微软雅黑" panose="020B0503020204020204" pitchFamily="34" charset="-122"/>
              <a:ea typeface="微软雅黑" panose="020B0503020204020204" pitchFamily="34" charset="-122"/>
            </a:endParaRPr>
          </a:p>
          <a:p>
            <a:pPr marL="285750" lvl="1" eaLnBrk="1" hangingPunct="1">
              <a:lnSpc>
                <a:spcPct val="150000"/>
              </a:lnSpc>
              <a:buFont typeface="Wingdings" panose="05000000000000000000" pitchFamily="2" charset="2"/>
              <a:buChar char="Ø"/>
            </a:pPr>
            <a:r>
              <a:rPr kumimoji="1" lang="zh-CN" altLang="en-US" sz="1800" b="1" dirty="0">
                <a:solidFill>
                  <a:schemeClr val="tx1">
                    <a:lumMod val="95000"/>
                    <a:lumOff val="5000"/>
                  </a:schemeClr>
                </a:solidFill>
                <a:latin typeface="微软雅黑" panose="020B0503020204020204" pitchFamily="34" charset="-122"/>
                <a:ea typeface="微软雅黑" panose="020B0503020204020204" pitchFamily="34" charset="-122"/>
              </a:rPr>
              <a:t>发现被盗、丢失、误售、误用时，必须立即向当地公安部门报告。</a:t>
            </a:r>
            <a:endParaRPr kumimoji="1" lang="zh-CN" altLang="en-US" sz="18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88" name="Rectangle 4"/>
          <p:cNvSpPr>
            <a:spLocks noGrp="1" noChangeArrowheads="1"/>
          </p:cNvSpPr>
          <p:nvPr>
            <p:ph type="title"/>
          </p:nvPr>
        </p:nvSpPr>
        <p:spPr>
          <a:xfrm>
            <a:off x="2495600" y="2564904"/>
            <a:ext cx="8229600" cy="504056"/>
          </a:xfrm>
        </p:spPr>
        <p:txBody>
          <a:bodyPr anchor="t"/>
          <a:lstStyle/>
          <a:p>
            <a:pPr marL="285750" indent="-285750" algn="l" eaLnBrk="1" hangingPunct="1">
              <a:lnSpc>
                <a:spcPct val="150000"/>
              </a:lnSpc>
              <a:spcBef>
                <a:spcPts val="0"/>
              </a:spcBef>
              <a:buFont typeface="Wingdings" panose="05000000000000000000" pitchFamily="2" charset="2"/>
              <a:buChar char="Ø"/>
            </a:pPr>
            <a:r>
              <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包装必须符合国家法律、法规、规章的规定和国家标准的要求；</a:t>
            </a:r>
            <a:endPar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789" name="矩形 2"/>
          <p:cNvSpPr/>
          <p:nvPr/>
        </p:nvSpPr>
        <p:spPr>
          <a:xfrm>
            <a:off x="1524000" y="86717"/>
            <a:ext cx="2646363" cy="46037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危险化学品的包装</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2" name="矩形 1"/>
          <p:cNvSpPr/>
          <p:nvPr/>
        </p:nvSpPr>
        <p:spPr>
          <a:xfrm>
            <a:off x="2495600" y="3429000"/>
            <a:ext cx="7200800" cy="978197"/>
          </a:xfrm>
          <a:prstGeom prst="rect">
            <a:avLst/>
          </a:prstGeom>
        </p:spPr>
        <p:txBody>
          <a:bodyPr anchor="t"/>
          <a:lstStyle/>
          <a:p>
            <a:pPr marL="285750" indent="-285750">
              <a:lnSpc>
                <a:spcPct val="150000"/>
              </a:lnSpc>
              <a:buFont typeface="Wingdings" panose="05000000000000000000" pitchFamily="2" charset="2"/>
              <a:buChar char="Ø"/>
            </a:pPr>
            <a:r>
              <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j-cs"/>
              </a:rPr>
              <a:t>包装的材质、型式、规格、方法和单件质量（重量），应当与其性质和用途相容，便于装运和储存。</a:t>
            </a:r>
            <a:endPar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noChangeAspect="1"/>
          </p:cNvSpPr>
          <p:nvPr/>
        </p:nvSpPr>
        <p:spPr bwMode="auto">
          <a:xfrm>
            <a:off x="6456040" y="1700808"/>
            <a:ext cx="3546919" cy="3960440"/>
          </a:xfrm>
          <a:prstGeom prst="roundRect">
            <a:avLst>
              <a:gd name="adj" fmla="val 2841"/>
            </a:avLst>
          </a:pr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37610" y="1801991"/>
            <a:ext cx="3383778" cy="3758074"/>
          </a:xfrm>
          <a:prstGeom prst="rect">
            <a:avLst/>
          </a:prstGeom>
          <a:effectLst>
            <a:innerShdw blurRad="63500" dist="50800" dir="13500000">
              <a:prstClr val="black">
                <a:alpha val="50000"/>
              </a:prstClr>
            </a:innerShdw>
          </a:effectLst>
        </p:spPr>
      </p:pic>
      <p:sp>
        <p:nvSpPr>
          <p:cNvPr id="3" name="Text Box 9"/>
          <p:cNvSpPr txBox="1">
            <a:spLocks noChangeArrowheads="1"/>
          </p:cNvSpPr>
          <p:nvPr/>
        </p:nvSpPr>
        <p:spPr bwMode="auto">
          <a:xfrm>
            <a:off x="2423592" y="1773492"/>
            <a:ext cx="3600400" cy="387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342900" indent="-342900">
              <a:lnSpc>
                <a:spcPct val="150000"/>
              </a:lnSpc>
              <a:spcBef>
                <a:spcPct val="30000"/>
              </a:spcBef>
              <a:buBlip>
                <a:blip r:embed="rId2"/>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爆炸品</a:t>
            </a:r>
            <a:endPar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spcBef>
                <a:spcPct val="30000"/>
              </a:spcBef>
              <a:buBlip>
                <a:blip r:embed="rId2"/>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压缩和液化气体</a:t>
            </a:r>
            <a:endPar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spcBef>
                <a:spcPct val="30000"/>
              </a:spcBef>
              <a:buBlip>
                <a:blip r:embed="rId2"/>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易燃物品和遇湿易燃物品</a:t>
            </a:r>
            <a:endPar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spcBef>
                <a:spcPct val="30000"/>
              </a:spcBef>
              <a:buBlip>
                <a:blip r:embed="rId2"/>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氧化剂和有机过氧化物</a:t>
            </a:r>
            <a:endPar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spcBef>
                <a:spcPct val="30000"/>
              </a:spcBef>
              <a:buBlip>
                <a:blip r:embed="rId2"/>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毒害品</a:t>
            </a:r>
            <a:endPar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spcBef>
                <a:spcPct val="30000"/>
              </a:spcBef>
              <a:buBlip>
                <a:blip r:embed="rId2"/>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放射性物品</a:t>
            </a:r>
            <a:endPar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spcBef>
                <a:spcPct val="30000"/>
              </a:spcBef>
              <a:buBlip>
                <a:blip r:embed="rId2"/>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腐蚀品</a:t>
            </a:r>
            <a:endPar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548433" y="116632"/>
            <a:ext cx="1814920" cy="46037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危化品分类 </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9" presetClass="entr" presetSubtype="0" accel="10000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9" presetClass="entr" presetSubtype="0" accel="10000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39" presetClass="entr" presetSubtype="0" accel="10000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39" presetClass="entr" presetSubtype="0" accel="100000"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39" presetClass="entr" presetSubtype="0" accel="100000" fill="hold"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39" presetClass="entr" presetSubtype="0" accel="100000" fill="hold"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39" presetClass="entr" presetSubtype="0" accel="10000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3" name="Rectangle 2"/>
          <p:cNvSpPr>
            <a:spLocks noGrp="1" noChangeArrowheads="1"/>
          </p:cNvSpPr>
          <p:nvPr>
            <p:ph type="title"/>
          </p:nvPr>
        </p:nvSpPr>
        <p:spPr>
          <a:xfrm>
            <a:off x="2207667" y="2204864"/>
            <a:ext cx="7776666" cy="1080120"/>
          </a:xfrm>
        </p:spPr>
        <p:txBody>
          <a:bodyPr anchor="t"/>
          <a:lstStyle/>
          <a:p>
            <a:pPr marL="285750" indent="-285750" algn="l">
              <a:lnSpc>
                <a:spcPct val="150000"/>
              </a:lnSpc>
              <a:buFont typeface="Wingdings" panose="05000000000000000000" pitchFamily="2" charset="2"/>
              <a:buChar char="Ø"/>
            </a:pPr>
            <a:r>
              <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必须由省级经委审查合格的专业生产企 业定点生产，并经质检部门认可的专业检测、检验机构检测、检验合格，方可使用。</a:t>
            </a:r>
            <a:br>
              <a:rPr kumimoji="1"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br>
            <a:endPar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794" name="矩形 2"/>
          <p:cNvSpPr/>
          <p:nvPr/>
        </p:nvSpPr>
        <p:spPr>
          <a:xfrm>
            <a:off x="1524000" y="86718"/>
            <a:ext cx="5143500" cy="46037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危险化学品的包装物、容器</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2" name="矩形 1"/>
          <p:cNvSpPr/>
          <p:nvPr/>
        </p:nvSpPr>
        <p:spPr>
          <a:xfrm>
            <a:off x="2207667" y="3645024"/>
            <a:ext cx="8029312" cy="1008112"/>
          </a:xfrm>
          <a:prstGeom prst="rect">
            <a:avLst/>
          </a:prstGeom>
        </p:spPr>
        <p:txBody>
          <a:bodyPr anchor="t"/>
          <a:lstStyle/>
          <a:p>
            <a:pPr marL="285750" indent="-285750">
              <a:lnSpc>
                <a:spcPct val="150000"/>
              </a:lnSpc>
              <a:spcBef>
                <a:spcPct val="0"/>
              </a:spcBef>
              <a:buFont typeface="Wingdings" panose="05000000000000000000" pitchFamily="2" charset="2"/>
              <a:buChar char="Ø"/>
            </a:pPr>
            <a:r>
              <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j-cs"/>
              </a:rPr>
              <a:t>重复使用的包装物、容器在使用前，要进行检查，并作出记录；检查记录至少保存二年。 </a:t>
            </a:r>
            <a:br>
              <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j-cs"/>
              </a:rPr>
            </a:br>
            <a:endPar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Rectangle 2"/>
          <p:cNvSpPr>
            <a:spLocks noGrp="1" noChangeArrowheads="1"/>
          </p:cNvSpPr>
          <p:nvPr>
            <p:ph type="title"/>
          </p:nvPr>
        </p:nvSpPr>
        <p:spPr>
          <a:xfrm>
            <a:off x="1524000" y="116632"/>
            <a:ext cx="8229601" cy="46037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危险化学品的储存</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799" name="Rectangle 3"/>
          <p:cNvSpPr>
            <a:spLocks noGrp="1" noChangeArrowheads="1"/>
          </p:cNvSpPr>
          <p:nvPr>
            <p:ph type="body" idx="1"/>
          </p:nvPr>
        </p:nvSpPr>
        <p:spPr>
          <a:xfrm>
            <a:off x="1981200" y="1772816"/>
            <a:ext cx="8229600" cy="3857600"/>
          </a:xfrm>
        </p:spPr>
        <p:txBody>
          <a:bodyPr anchor="t"/>
          <a:lstStyle/>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必须储存在专用的仓库、场地或储存室内</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储存方式、方法、数量符合</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GB15603 《</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常用危险化学品贮存通则</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隔离、隔开、分离储存</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，专人管理 </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出入库进行核查登记，库存品应定期检查</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剧毒化学品和构成重大危险源的危险化学品必须在专用仓库单独存放，实行双人收发、双人保管制度</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剧毒化学品和构成重大危险源的危险化学品的数量、地点及管理人员的情况，报当地公安部门和安监部门备案 </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805" name="矩形 2"/>
          <p:cNvSpPr/>
          <p:nvPr/>
        </p:nvSpPr>
        <p:spPr>
          <a:xfrm>
            <a:off x="1548512" y="116632"/>
            <a:ext cx="2968625" cy="46037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危险化学品废弃处置</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4" name="组合 3"/>
          <p:cNvGrpSpPr/>
          <p:nvPr/>
        </p:nvGrpSpPr>
        <p:grpSpPr>
          <a:xfrm>
            <a:off x="2368263" y="2132856"/>
            <a:ext cx="663033" cy="664374"/>
            <a:chOff x="1181179" y="1294362"/>
            <a:chExt cx="715352" cy="716799"/>
          </a:xfrm>
          <a:effectLst/>
        </p:grpSpPr>
        <p:sp>
          <p:nvSpPr>
            <p:cNvPr id="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7" name="组合 6"/>
          <p:cNvGrpSpPr/>
          <p:nvPr/>
        </p:nvGrpSpPr>
        <p:grpSpPr>
          <a:xfrm>
            <a:off x="2357741" y="2936250"/>
            <a:ext cx="663033" cy="664374"/>
            <a:chOff x="1181179" y="1294362"/>
            <a:chExt cx="715352" cy="716799"/>
          </a:xfrm>
          <a:effectLst/>
        </p:grpSpPr>
        <p:sp>
          <p:nvSpPr>
            <p:cNvPr id="8"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9"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0" name="组合 9"/>
          <p:cNvGrpSpPr/>
          <p:nvPr/>
        </p:nvGrpSpPr>
        <p:grpSpPr>
          <a:xfrm>
            <a:off x="2351584" y="3739644"/>
            <a:ext cx="663033" cy="664374"/>
            <a:chOff x="1181179" y="1294362"/>
            <a:chExt cx="715352" cy="716799"/>
          </a:xfrm>
          <a:effectLst/>
        </p:grpSpPr>
        <p:sp>
          <p:nvSpPr>
            <p:cNvPr id="11"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2"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3" name="文本框 12"/>
          <p:cNvSpPr txBox="1"/>
          <p:nvPr/>
        </p:nvSpPr>
        <p:spPr>
          <a:xfrm>
            <a:off x="2447751" y="2232644"/>
            <a:ext cx="504056" cy="460375"/>
          </a:xfrm>
          <a:prstGeom prst="rect">
            <a:avLst/>
          </a:prstGeom>
          <a:noFill/>
        </p:spPr>
        <p:txBody>
          <a:bodyPr wrap="square" rtlCol="0">
            <a:spAutoFit/>
          </a:bodyPr>
          <a:lstStyle/>
          <a:p>
            <a:pPr algn="ctr"/>
            <a:r>
              <a:rPr lang="en-US" altLang="zh-CN" sz="2400" b="1" dirty="0">
                <a:solidFill>
                  <a:schemeClr val="tx1">
                    <a:lumMod val="75000"/>
                    <a:lumOff val="25000"/>
                  </a:schemeClr>
                </a:solidFill>
              </a:rPr>
              <a:t>1</a:t>
            </a:r>
            <a:endParaRPr lang="zh-CN" altLang="en-US" sz="2400" b="1" dirty="0">
              <a:solidFill>
                <a:schemeClr val="tx1">
                  <a:lumMod val="75000"/>
                  <a:lumOff val="25000"/>
                </a:schemeClr>
              </a:solidFill>
            </a:endParaRPr>
          </a:p>
        </p:txBody>
      </p:sp>
      <p:sp>
        <p:nvSpPr>
          <p:cNvPr id="14" name="文本框 13"/>
          <p:cNvSpPr txBox="1"/>
          <p:nvPr/>
        </p:nvSpPr>
        <p:spPr>
          <a:xfrm>
            <a:off x="2447751" y="3025179"/>
            <a:ext cx="504056" cy="460375"/>
          </a:xfrm>
          <a:prstGeom prst="rect">
            <a:avLst/>
          </a:prstGeom>
          <a:noFill/>
        </p:spPr>
        <p:txBody>
          <a:bodyPr wrap="square" rtlCol="0">
            <a:spAutoFit/>
          </a:bodyPr>
          <a:lstStyle/>
          <a:p>
            <a:pPr algn="ctr"/>
            <a:r>
              <a:rPr lang="en-US" altLang="zh-CN" sz="2400" b="1" dirty="0">
                <a:solidFill>
                  <a:schemeClr val="tx1">
                    <a:lumMod val="75000"/>
                    <a:lumOff val="25000"/>
                  </a:schemeClr>
                </a:solidFill>
              </a:rPr>
              <a:t>2</a:t>
            </a:r>
            <a:endParaRPr lang="zh-CN" altLang="en-US" sz="2400" b="1" dirty="0">
              <a:solidFill>
                <a:schemeClr val="tx1">
                  <a:lumMod val="75000"/>
                  <a:lumOff val="25000"/>
                </a:schemeClr>
              </a:solidFill>
            </a:endParaRPr>
          </a:p>
        </p:txBody>
      </p:sp>
      <p:sp>
        <p:nvSpPr>
          <p:cNvPr id="15" name="文本框 14"/>
          <p:cNvSpPr txBox="1"/>
          <p:nvPr/>
        </p:nvSpPr>
        <p:spPr>
          <a:xfrm>
            <a:off x="2428275" y="3844731"/>
            <a:ext cx="504056" cy="460375"/>
          </a:xfrm>
          <a:prstGeom prst="rect">
            <a:avLst/>
          </a:prstGeom>
          <a:noFill/>
        </p:spPr>
        <p:txBody>
          <a:bodyPr wrap="square" rtlCol="0">
            <a:spAutoFit/>
          </a:bodyPr>
          <a:lstStyle/>
          <a:p>
            <a:pPr algn="ctr"/>
            <a:r>
              <a:rPr lang="en-US" altLang="zh-CN" sz="2400" b="1" dirty="0">
                <a:solidFill>
                  <a:schemeClr val="tx1">
                    <a:lumMod val="75000"/>
                    <a:lumOff val="25000"/>
                  </a:schemeClr>
                </a:solidFill>
              </a:rPr>
              <a:t>3</a:t>
            </a:r>
            <a:endParaRPr lang="zh-CN" altLang="en-US" sz="2400" b="1" dirty="0">
              <a:solidFill>
                <a:schemeClr val="tx1">
                  <a:lumMod val="75000"/>
                  <a:lumOff val="25000"/>
                </a:schemeClr>
              </a:solidFill>
            </a:endParaRPr>
          </a:p>
        </p:txBody>
      </p:sp>
      <p:sp>
        <p:nvSpPr>
          <p:cNvPr id="2" name="矩形 1"/>
          <p:cNvSpPr/>
          <p:nvPr/>
        </p:nvSpPr>
        <p:spPr>
          <a:xfrm>
            <a:off x="3153095" y="2271542"/>
            <a:ext cx="6922042" cy="398780"/>
          </a:xfrm>
          <a:prstGeom prst="rect">
            <a:avLst/>
          </a:prstGeom>
        </p:spPr>
        <p:txBody>
          <a:bodyPr wrap="square">
            <a:spAutoFit/>
          </a:bodyPr>
          <a:lstStyle/>
          <a:p>
            <a:r>
              <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废弃处置依照固体废物污染环境防治法和国家有关规定执行；</a:t>
            </a:r>
            <a:endParaRPr lang="zh-CN" altLang="en-US" sz="2000" b="1" dirty="0">
              <a:solidFill>
                <a:schemeClr val="tx1">
                  <a:lumMod val="75000"/>
                  <a:lumOff val="25000"/>
                </a:schemeClr>
              </a:solidFill>
            </a:endParaRPr>
          </a:p>
        </p:txBody>
      </p:sp>
      <p:sp>
        <p:nvSpPr>
          <p:cNvPr id="3" name="矩形 2"/>
          <p:cNvSpPr/>
          <p:nvPr/>
        </p:nvSpPr>
        <p:spPr>
          <a:xfrm>
            <a:off x="3153095" y="3111893"/>
            <a:ext cx="6534472" cy="398780"/>
          </a:xfrm>
          <a:prstGeom prst="rect">
            <a:avLst/>
          </a:prstGeom>
        </p:spPr>
        <p:txBody>
          <a:bodyPr wrap="square">
            <a:spAutoFit/>
          </a:bodyPr>
          <a:lstStyle/>
          <a:p>
            <a:r>
              <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上缴危险化学品由公安接收，环保认定的专业单位处理；</a:t>
            </a:r>
            <a:endPar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124665" y="3734346"/>
            <a:ext cx="6904338" cy="1014730"/>
          </a:xfrm>
          <a:prstGeom prst="rect">
            <a:avLst/>
          </a:prstGeom>
        </p:spPr>
        <p:txBody>
          <a:bodyPr wrap="square">
            <a:spAutoFit/>
          </a:bodyPr>
          <a:lstStyle/>
          <a:p>
            <a:pPr>
              <a:lnSpc>
                <a:spcPct val="150000"/>
              </a:lnSpc>
            </a:pPr>
            <a:r>
              <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关、停、转企业应当向安全、环保、公安上报处理方案，安全部门要进行监检。</a:t>
            </a:r>
            <a:endPar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809" name="Rectangle 2"/>
          <p:cNvSpPr>
            <a:spLocks noGrp="1" noChangeArrowheads="1"/>
          </p:cNvSpPr>
          <p:nvPr>
            <p:ph type="title"/>
          </p:nvPr>
        </p:nvSpPr>
        <p:spPr>
          <a:xfrm>
            <a:off x="1524000" y="87015"/>
            <a:ext cx="2646878" cy="46037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危险化学品的运输</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810" name="Rectangle 3"/>
          <p:cNvSpPr>
            <a:spLocks noGrp="1" noChangeArrowheads="1"/>
          </p:cNvSpPr>
          <p:nvPr>
            <p:ph type="body" idx="1"/>
          </p:nvPr>
        </p:nvSpPr>
        <p:spPr>
          <a:xfrm>
            <a:off x="2223827" y="2132856"/>
            <a:ext cx="7744345" cy="3022451"/>
          </a:xfrm>
        </p:spPr>
        <p:txBody>
          <a:bodyPr anchor="t"/>
          <a:lstStyle/>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危险化学品的运输实行资质认定制度； </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驾驶员、船员、装卸、押运员等必须进行运输安全知识培训，经交通部门考核合格方可上岗； </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装卸作业必须在装卸管理人员现场指挥下进行； </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剧毒化学品运输须向公安部门办理通行证； </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禁止水运剧毒及另有规定的危险化学品。</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4" name="标题 1"/>
          <p:cNvSpPr>
            <a:spLocks noGrp="1"/>
          </p:cNvSpPr>
          <p:nvPr>
            <p:ph type="title"/>
          </p:nvPr>
        </p:nvSpPr>
        <p:spPr>
          <a:xfrm>
            <a:off x="1524000" y="115662"/>
            <a:ext cx="8229600" cy="460375"/>
          </a:xfrm>
          <a:noFill/>
          <a:ln w="9525">
            <a:noFill/>
            <a:miter lim="800000"/>
          </a:ln>
        </p:spPr>
        <p:txBody>
          <a:bodyPr>
            <a:spAutoFit/>
          </a:bodyPr>
          <a:lstStyle/>
          <a:p>
            <a:pPr algn="l">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MSDS</a:t>
            </a:r>
            <a:r>
              <a:rPr lang="zh-CN" sz="2400" b="1" dirty="0">
                <a:solidFill>
                  <a:schemeClr val="bg1"/>
                </a:solidFill>
                <a:latin typeface="微软雅黑" panose="020B0503020204020204" pitchFamily="34" charset="-122"/>
                <a:ea typeface="微软雅黑" panose="020B0503020204020204" pitchFamily="34" charset="-122"/>
                <a:cs typeface="迷你简菱心"/>
              </a:rPr>
              <a:t>其内容应包含以下内容</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4" name="组合 3"/>
          <p:cNvGrpSpPr/>
          <p:nvPr/>
        </p:nvGrpSpPr>
        <p:grpSpPr>
          <a:xfrm>
            <a:off x="2063750" y="1677968"/>
            <a:ext cx="3816424" cy="483488"/>
            <a:chOff x="1331640" y="1916832"/>
            <a:chExt cx="6583004" cy="720080"/>
          </a:xfrm>
        </p:grpSpPr>
        <p:sp>
          <p:nvSpPr>
            <p:cNvPr id="5"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7" name="组合 6"/>
          <p:cNvGrpSpPr/>
          <p:nvPr/>
        </p:nvGrpSpPr>
        <p:grpSpPr>
          <a:xfrm>
            <a:off x="6312024" y="1677968"/>
            <a:ext cx="3816424" cy="483488"/>
            <a:chOff x="1331640" y="1916832"/>
            <a:chExt cx="6583004" cy="720080"/>
          </a:xfrm>
        </p:grpSpPr>
        <p:sp>
          <p:nvSpPr>
            <p:cNvPr id="8"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9"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16" name="组合 15"/>
          <p:cNvGrpSpPr/>
          <p:nvPr/>
        </p:nvGrpSpPr>
        <p:grpSpPr>
          <a:xfrm>
            <a:off x="2063750" y="2305472"/>
            <a:ext cx="3816424" cy="483488"/>
            <a:chOff x="1331640" y="1916832"/>
            <a:chExt cx="6583004" cy="720080"/>
          </a:xfrm>
        </p:grpSpPr>
        <p:sp>
          <p:nvSpPr>
            <p:cNvPr id="17"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8"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19" name="组合 18"/>
          <p:cNvGrpSpPr/>
          <p:nvPr/>
        </p:nvGrpSpPr>
        <p:grpSpPr>
          <a:xfrm>
            <a:off x="6312024" y="2305472"/>
            <a:ext cx="3816424" cy="483488"/>
            <a:chOff x="1331640" y="1916832"/>
            <a:chExt cx="6583004" cy="720080"/>
          </a:xfrm>
        </p:grpSpPr>
        <p:sp>
          <p:nvSpPr>
            <p:cNvPr id="20"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1"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2" name="组合 21"/>
          <p:cNvGrpSpPr/>
          <p:nvPr/>
        </p:nvGrpSpPr>
        <p:grpSpPr>
          <a:xfrm>
            <a:off x="2063750" y="3046120"/>
            <a:ext cx="3816424" cy="483488"/>
            <a:chOff x="1331640" y="1916832"/>
            <a:chExt cx="6583004" cy="720080"/>
          </a:xfrm>
        </p:grpSpPr>
        <p:sp>
          <p:nvSpPr>
            <p:cNvPr id="23"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4"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5" name="组合 24"/>
          <p:cNvGrpSpPr/>
          <p:nvPr/>
        </p:nvGrpSpPr>
        <p:grpSpPr>
          <a:xfrm>
            <a:off x="6312024" y="3046120"/>
            <a:ext cx="3816424" cy="483488"/>
            <a:chOff x="1331640" y="1916832"/>
            <a:chExt cx="6583004" cy="720080"/>
          </a:xfrm>
        </p:grpSpPr>
        <p:sp>
          <p:nvSpPr>
            <p:cNvPr id="26"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7"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8" name="组合 27"/>
          <p:cNvGrpSpPr/>
          <p:nvPr/>
        </p:nvGrpSpPr>
        <p:grpSpPr>
          <a:xfrm>
            <a:off x="2063750" y="3819537"/>
            <a:ext cx="3816424" cy="483488"/>
            <a:chOff x="1331640" y="1916832"/>
            <a:chExt cx="6583004" cy="720080"/>
          </a:xfrm>
        </p:grpSpPr>
        <p:sp>
          <p:nvSpPr>
            <p:cNvPr id="29"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0"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31" name="组合 30"/>
          <p:cNvGrpSpPr/>
          <p:nvPr/>
        </p:nvGrpSpPr>
        <p:grpSpPr>
          <a:xfrm>
            <a:off x="6312024" y="3819537"/>
            <a:ext cx="3816424" cy="483488"/>
            <a:chOff x="1331640" y="1916832"/>
            <a:chExt cx="6583004" cy="720080"/>
          </a:xfrm>
        </p:grpSpPr>
        <p:sp>
          <p:nvSpPr>
            <p:cNvPr id="32"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3"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34" name="组合 33"/>
          <p:cNvGrpSpPr/>
          <p:nvPr/>
        </p:nvGrpSpPr>
        <p:grpSpPr>
          <a:xfrm>
            <a:off x="2063750" y="4551801"/>
            <a:ext cx="3816424" cy="483488"/>
            <a:chOff x="1331640" y="1916832"/>
            <a:chExt cx="6583004" cy="720080"/>
          </a:xfrm>
        </p:grpSpPr>
        <p:sp>
          <p:nvSpPr>
            <p:cNvPr id="35"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6"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37" name="组合 36"/>
          <p:cNvGrpSpPr/>
          <p:nvPr/>
        </p:nvGrpSpPr>
        <p:grpSpPr>
          <a:xfrm>
            <a:off x="6312024" y="4551801"/>
            <a:ext cx="3816424" cy="483488"/>
            <a:chOff x="1331640" y="1916832"/>
            <a:chExt cx="6583004" cy="720080"/>
          </a:xfrm>
        </p:grpSpPr>
        <p:sp>
          <p:nvSpPr>
            <p:cNvPr id="38"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9"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40" name="组合 39"/>
          <p:cNvGrpSpPr/>
          <p:nvPr/>
        </p:nvGrpSpPr>
        <p:grpSpPr>
          <a:xfrm>
            <a:off x="2055738" y="5257117"/>
            <a:ext cx="3816424" cy="483488"/>
            <a:chOff x="1331640" y="1916832"/>
            <a:chExt cx="6583004" cy="720080"/>
          </a:xfrm>
        </p:grpSpPr>
        <p:sp>
          <p:nvSpPr>
            <p:cNvPr id="41"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2"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43" name="组合 42"/>
          <p:cNvGrpSpPr/>
          <p:nvPr/>
        </p:nvGrpSpPr>
        <p:grpSpPr>
          <a:xfrm>
            <a:off x="6304012" y="5257117"/>
            <a:ext cx="3816424" cy="483488"/>
            <a:chOff x="1331640" y="1916832"/>
            <a:chExt cx="6583004" cy="720080"/>
          </a:xfrm>
        </p:grpSpPr>
        <p:sp>
          <p:nvSpPr>
            <p:cNvPr id="44"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5"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46" name="组合 45"/>
          <p:cNvGrpSpPr/>
          <p:nvPr/>
        </p:nvGrpSpPr>
        <p:grpSpPr>
          <a:xfrm>
            <a:off x="2063750" y="5903655"/>
            <a:ext cx="3816424" cy="483488"/>
            <a:chOff x="1331640" y="1916832"/>
            <a:chExt cx="6583004" cy="720080"/>
          </a:xfrm>
        </p:grpSpPr>
        <p:sp>
          <p:nvSpPr>
            <p:cNvPr id="47"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8"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49" name="组合 48"/>
          <p:cNvGrpSpPr/>
          <p:nvPr/>
        </p:nvGrpSpPr>
        <p:grpSpPr>
          <a:xfrm>
            <a:off x="6312024" y="5903655"/>
            <a:ext cx="3816424" cy="483488"/>
            <a:chOff x="1331640" y="1916832"/>
            <a:chExt cx="6583004" cy="720080"/>
          </a:xfrm>
        </p:grpSpPr>
        <p:sp>
          <p:nvSpPr>
            <p:cNvPr id="50"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1"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52" name="组合 51"/>
          <p:cNvGrpSpPr/>
          <p:nvPr/>
        </p:nvGrpSpPr>
        <p:grpSpPr>
          <a:xfrm>
            <a:off x="2063750" y="1019455"/>
            <a:ext cx="3816424" cy="483488"/>
            <a:chOff x="1331640" y="1916832"/>
            <a:chExt cx="6583004" cy="720080"/>
          </a:xfrm>
        </p:grpSpPr>
        <p:sp>
          <p:nvSpPr>
            <p:cNvPr id="53"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4"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55" name="组合 54"/>
          <p:cNvGrpSpPr/>
          <p:nvPr/>
        </p:nvGrpSpPr>
        <p:grpSpPr>
          <a:xfrm>
            <a:off x="6312024" y="1019455"/>
            <a:ext cx="3816424" cy="483488"/>
            <a:chOff x="1331640" y="1916832"/>
            <a:chExt cx="6583004" cy="720080"/>
          </a:xfrm>
        </p:grpSpPr>
        <p:sp>
          <p:nvSpPr>
            <p:cNvPr id="56"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7"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500910" y="1093339"/>
            <a:ext cx="2926080" cy="368300"/>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化学产品的标识和公司身份</a:t>
            </a:r>
            <a:endParaRPr lang="zh-CN" altLang="en-US" b="1" dirty="0">
              <a:solidFill>
                <a:schemeClr val="tx1">
                  <a:lumMod val="75000"/>
                  <a:lumOff val="25000"/>
                </a:schemeClr>
              </a:solidFill>
            </a:endParaRPr>
          </a:p>
        </p:txBody>
      </p:sp>
      <p:sp>
        <p:nvSpPr>
          <p:cNvPr id="3" name="矩形 2"/>
          <p:cNvSpPr/>
          <p:nvPr/>
        </p:nvSpPr>
        <p:spPr>
          <a:xfrm>
            <a:off x="7340906" y="1085427"/>
            <a:ext cx="1554480" cy="368300"/>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组成成份信息</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0" name="矩形 1048799"/>
          <p:cNvSpPr/>
          <p:nvPr/>
        </p:nvSpPr>
        <p:spPr>
          <a:xfrm>
            <a:off x="3423322" y="1765897"/>
            <a:ext cx="1097280" cy="368300"/>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危害鉴别</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1" name="矩形 1048800"/>
          <p:cNvSpPr/>
          <p:nvPr/>
        </p:nvSpPr>
        <p:spPr>
          <a:xfrm>
            <a:off x="7556324" y="1742041"/>
            <a:ext cx="1097280" cy="368300"/>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急救措施</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2" name="矩形 1048801"/>
          <p:cNvSpPr/>
          <p:nvPr/>
        </p:nvSpPr>
        <p:spPr>
          <a:xfrm>
            <a:off x="3389349" y="2401785"/>
            <a:ext cx="1165225" cy="368300"/>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消防措施</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3" name="矩形 1048802"/>
          <p:cNvSpPr/>
          <p:nvPr/>
        </p:nvSpPr>
        <p:spPr>
          <a:xfrm>
            <a:off x="7350174" y="2355555"/>
            <a:ext cx="1554480" cy="368300"/>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事故释放措施</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4" name="矩形 1048803"/>
          <p:cNvSpPr/>
          <p:nvPr/>
        </p:nvSpPr>
        <p:spPr>
          <a:xfrm>
            <a:off x="3274953" y="3103198"/>
            <a:ext cx="1325880" cy="368300"/>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搬运和储存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5" name="矩形 1048804"/>
          <p:cNvSpPr/>
          <p:nvPr/>
        </p:nvSpPr>
        <p:spPr>
          <a:xfrm>
            <a:off x="6863484" y="3120575"/>
            <a:ext cx="2697480" cy="368300"/>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接触控制、个人防护措施</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6" name="矩形 1048805"/>
          <p:cNvSpPr/>
          <p:nvPr/>
        </p:nvSpPr>
        <p:spPr>
          <a:xfrm>
            <a:off x="3160653" y="3883789"/>
            <a:ext cx="1554480" cy="368300"/>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物理化学性质</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7" name="矩形 1048806"/>
          <p:cNvSpPr/>
          <p:nvPr/>
        </p:nvSpPr>
        <p:spPr>
          <a:xfrm>
            <a:off x="7213425" y="3874542"/>
            <a:ext cx="1783080" cy="368300"/>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稳定性和反应性</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8" name="矩形 1048807"/>
          <p:cNvSpPr/>
          <p:nvPr/>
        </p:nvSpPr>
        <p:spPr>
          <a:xfrm>
            <a:off x="3240981" y="4620038"/>
            <a:ext cx="1393825" cy="368300"/>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毒理学信息</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9" name="矩形 1048808"/>
          <p:cNvSpPr/>
          <p:nvPr/>
        </p:nvSpPr>
        <p:spPr>
          <a:xfrm>
            <a:off x="7455206" y="4621594"/>
            <a:ext cx="1325880" cy="368300"/>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生态学信息</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10" name="矩形 1048809"/>
          <p:cNvSpPr/>
          <p:nvPr/>
        </p:nvSpPr>
        <p:spPr>
          <a:xfrm>
            <a:off x="3322710" y="5340661"/>
            <a:ext cx="1165225" cy="368300"/>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处置事项</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11" name="矩形 1048810"/>
          <p:cNvSpPr/>
          <p:nvPr/>
        </p:nvSpPr>
        <p:spPr>
          <a:xfrm>
            <a:off x="3322218" y="5971576"/>
            <a:ext cx="1097280" cy="368300"/>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法规信息</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12" name="矩形 1048811"/>
          <p:cNvSpPr/>
          <p:nvPr/>
        </p:nvSpPr>
        <p:spPr>
          <a:xfrm>
            <a:off x="7569506" y="5314195"/>
            <a:ext cx="1097280" cy="368300"/>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运输信息</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13" name="矩形 1048812"/>
          <p:cNvSpPr/>
          <p:nvPr/>
        </p:nvSpPr>
        <p:spPr>
          <a:xfrm>
            <a:off x="7569506" y="5960733"/>
            <a:ext cx="1097280" cy="368300"/>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其它信息</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9123" y="887099"/>
            <a:ext cx="5761914" cy="5532517"/>
          </a:xfrm>
          <a:prstGeom prst="rect">
            <a:avLst/>
          </a:prstGeom>
        </p:spPr>
      </p:pic>
      <p:grpSp>
        <p:nvGrpSpPr>
          <p:cNvPr id="8" name="组合 7"/>
          <p:cNvGrpSpPr/>
          <p:nvPr/>
        </p:nvGrpSpPr>
        <p:grpSpPr>
          <a:xfrm>
            <a:off x="7032104" y="1556792"/>
            <a:ext cx="2091780" cy="2096010"/>
            <a:chOff x="1181179" y="1294362"/>
            <a:chExt cx="715352" cy="716799"/>
          </a:xfrm>
          <a:effectLst/>
        </p:grpSpPr>
        <p:sp>
          <p:nvSpPr>
            <p:cNvPr id="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0" name="椭圆 80"/>
            <p:cNvSpPr/>
            <p:nvPr/>
          </p:nvSpPr>
          <p:spPr bwMode="auto">
            <a:xfrm>
              <a:off x="1276600" y="1389976"/>
              <a:ext cx="524509" cy="525571"/>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文本框 2"/>
          <p:cNvSpPr txBox="1"/>
          <p:nvPr/>
        </p:nvSpPr>
        <p:spPr>
          <a:xfrm>
            <a:off x="7528736" y="1881521"/>
            <a:ext cx="1098507" cy="1445260"/>
          </a:xfrm>
          <a:prstGeom prst="rect">
            <a:avLst/>
          </a:prstGeom>
          <a:noFill/>
        </p:spPr>
        <p:txBody>
          <a:bodyPr wrap="square" rtlCol="0">
            <a:spAutoFit/>
          </a:bodyPr>
          <a:lstStyle/>
          <a:p>
            <a:pPr algn="ctr"/>
            <a:r>
              <a:rPr lang="en-US" altLang="zh-CN" sz="8800" b="1" dirty="0">
                <a:solidFill>
                  <a:schemeClr val="bg1"/>
                </a:solidFill>
                <a:latin typeface="微软雅黑" panose="020B0503020204020204" pitchFamily="34" charset="-122"/>
                <a:ea typeface="微软雅黑" panose="020B0503020204020204" pitchFamily="34" charset="-122"/>
              </a:rPr>
              <a:t>3</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5591944" y="4509120"/>
            <a:ext cx="5214937"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rPr>
              <a:t>危化品日常管理</a:t>
            </a:r>
            <a:endPar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2"/>
          <p:cNvSpPr txBox="1"/>
          <p:nvPr/>
        </p:nvSpPr>
        <p:spPr>
          <a:xfrm>
            <a:off x="1524000" y="0"/>
            <a:ext cx="5874106"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安环健资料库出品，请勿侵权</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3" name="TextBox 1"/>
          <p:cNvSpPr txBox="1">
            <a:spLocks noChangeArrowheads="1"/>
          </p:cNvSpPr>
          <p:nvPr/>
        </p:nvSpPr>
        <p:spPr bwMode="auto">
          <a:xfrm>
            <a:off x="1524000" y="87015"/>
            <a:ext cx="7643813" cy="46037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目的</a:t>
            </a:r>
            <a:endParaRPr lang="zh-CN" altLang="en-US" dirty="0"/>
          </a:p>
        </p:txBody>
      </p:sp>
      <p:sp>
        <p:nvSpPr>
          <p:cNvPr id="1048824" name="矩形 2"/>
          <p:cNvSpPr>
            <a:spLocks noChangeArrowheads="1"/>
          </p:cNvSpPr>
          <p:nvPr/>
        </p:nvSpPr>
        <p:spPr bwMode="auto">
          <a:xfrm>
            <a:off x="2166937" y="1700808"/>
            <a:ext cx="7858125" cy="1476375"/>
          </a:xfrm>
          <a:prstGeom prst="rect">
            <a:avLst/>
          </a:prstGeom>
          <a:noFill/>
          <a:ln w="9525">
            <a:noFill/>
            <a:miter lim="800000"/>
          </a:ln>
        </p:spPr>
        <p:txBody>
          <a:bodyPr>
            <a:spAutoFit/>
          </a:bodyPr>
          <a:lstStyle/>
          <a:p>
            <a:pPr>
              <a:lnSpc>
                <a:spcPct val="150000"/>
              </a:lnSpc>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规范公司化学危险品管理，通过对危险化学危险品的计划、采购、登记入库、搬运、储存、发放、识别、废弃及紧急事件之控制，以达成减少或避免因化学危险品导致的环境影响及对人体的危害。</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2639616" y="4013349"/>
            <a:ext cx="1293801" cy="1071835"/>
          </a:xfrm>
          <a:custGeom>
            <a:avLst/>
            <a:gdLst>
              <a:gd name="connsiteX0" fmla="*/ 504056 w 1216882"/>
              <a:gd name="connsiteY0" fmla="*/ 0 h 1008112"/>
              <a:gd name="connsiteX1" fmla="*/ 968501 w 1216882"/>
              <a:gd name="connsiteY1" fmla="*/ 307855 h 1008112"/>
              <a:gd name="connsiteX2" fmla="*/ 991424 w 1216882"/>
              <a:gd name="connsiteY2" fmla="*/ 381702 h 1008112"/>
              <a:gd name="connsiteX3" fmla="*/ 1216882 w 1216882"/>
              <a:gd name="connsiteY3" fmla="*/ 504056 h 1008112"/>
              <a:gd name="connsiteX4" fmla="*/ 991424 w 1216882"/>
              <a:gd name="connsiteY4" fmla="*/ 626410 h 1008112"/>
              <a:gd name="connsiteX5" fmla="*/ 968501 w 1216882"/>
              <a:gd name="connsiteY5" fmla="*/ 700257 h 1008112"/>
              <a:gd name="connsiteX6" fmla="*/ 504056 w 1216882"/>
              <a:gd name="connsiteY6" fmla="*/ 1008112 h 1008112"/>
              <a:gd name="connsiteX7" fmla="*/ 0 w 1216882"/>
              <a:gd name="connsiteY7" fmla="*/ 504056 h 1008112"/>
              <a:gd name="connsiteX8" fmla="*/ 504056 w 1216882"/>
              <a:gd name="connsiteY8"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882" h="1008112">
                <a:moveTo>
                  <a:pt x="504056" y="0"/>
                </a:moveTo>
                <a:cubicBezTo>
                  <a:pt x="712843" y="0"/>
                  <a:pt x="891981" y="126942"/>
                  <a:pt x="968501" y="307855"/>
                </a:cubicBezTo>
                <a:lnTo>
                  <a:pt x="991424" y="381702"/>
                </a:lnTo>
                <a:lnTo>
                  <a:pt x="1216882" y="504056"/>
                </a:lnTo>
                <a:lnTo>
                  <a:pt x="991424" y="626410"/>
                </a:lnTo>
                <a:lnTo>
                  <a:pt x="968501" y="700257"/>
                </a:lnTo>
                <a:cubicBezTo>
                  <a:pt x="891981" y="881171"/>
                  <a:pt x="712843" y="1008112"/>
                  <a:pt x="504056" y="1008112"/>
                </a:cubicBezTo>
                <a:cubicBezTo>
                  <a:pt x="225674" y="1008112"/>
                  <a:pt x="0" y="782438"/>
                  <a:pt x="0" y="504056"/>
                </a:cubicBezTo>
                <a:cubicBezTo>
                  <a:pt x="0" y="225674"/>
                  <a:pt x="225674" y="0"/>
                  <a:pt x="504056" y="0"/>
                </a:cubicBezTo>
                <a:close/>
              </a:path>
            </a:pathLst>
          </a:custGeom>
          <a:solidFill>
            <a:srgbClr val="FF9900"/>
          </a:soli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3" name="任意多边形 12"/>
          <p:cNvSpPr/>
          <p:nvPr/>
        </p:nvSpPr>
        <p:spPr>
          <a:xfrm>
            <a:off x="4079292" y="4013349"/>
            <a:ext cx="1293801" cy="1071835"/>
          </a:xfrm>
          <a:custGeom>
            <a:avLst/>
            <a:gdLst>
              <a:gd name="connsiteX0" fmla="*/ 504056 w 1216882"/>
              <a:gd name="connsiteY0" fmla="*/ 0 h 1008112"/>
              <a:gd name="connsiteX1" fmla="*/ 968501 w 1216882"/>
              <a:gd name="connsiteY1" fmla="*/ 307855 h 1008112"/>
              <a:gd name="connsiteX2" fmla="*/ 991424 w 1216882"/>
              <a:gd name="connsiteY2" fmla="*/ 381702 h 1008112"/>
              <a:gd name="connsiteX3" fmla="*/ 1216882 w 1216882"/>
              <a:gd name="connsiteY3" fmla="*/ 504056 h 1008112"/>
              <a:gd name="connsiteX4" fmla="*/ 991424 w 1216882"/>
              <a:gd name="connsiteY4" fmla="*/ 626410 h 1008112"/>
              <a:gd name="connsiteX5" fmla="*/ 968501 w 1216882"/>
              <a:gd name="connsiteY5" fmla="*/ 700257 h 1008112"/>
              <a:gd name="connsiteX6" fmla="*/ 504056 w 1216882"/>
              <a:gd name="connsiteY6" fmla="*/ 1008112 h 1008112"/>
              <a:gd name="connsiteX7" fmla="*/ 0 w 1216882"/>
              <a:gd name="connsiteY7" fmla="*/ 504056 h 1008112"/>
              <a:gd name="connsiteX8" fmla="*/ 504056 w 1216882"/>
              <a:gd name="connsiteY8"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882" h="1008112">
                <a:moveTo>
                  <a:pt x="504056" y="0"/>
                </a:moveTo>
                <a:cubicBezTo>
                  <a:pt x="712843" y="0"/>
                  <a:pt x="891981" y="126942"/>
                  <a:pt x="968501" y="307855"/>
                </a:cubicBezTo>
                <a:lnTo>
                  <a:pt x="991424" y="381702"/>
                </a:lnTo>
                <a:lnTo>
                  <a:pt x="1216882" y="504056"/>
                </a:lnTo>
                <a:lnTo>
                  <a:pt x="991424" y="626410"/>
                </a:lnTo>
                <a:lnTo>
                  <a:pt x="968501" y="700257"/>
                </a:lnTo>
                <a:cubicBezTo>
                  <a:pt x="891981" y="881171"/>
                  <a:pt x="712843" y="1008112"/>
                  <a:pt x="504056" y="1008112"/>
                </a:cubicBezTo>
                <a:cubicBezTo>
                  <a:pt x="225674" y="1008112"/>
                  <a:pt x="0" y="782438"/>
                  <a:pt x="0" y="504056"/>
                </a:cubicBezTo>
                <a:cubicBezTo>
                  <a:pt x="0" y="225674"/>
                  <a:pt x="225674" y="0"/>
                  <a:pt x="504056" y="0"/>
                </a:cubicBezTo>
                <a:close/>
              </a:path>
            </a:pathLst>
          </a:custGeom>
          <a:solidFill>
            <a:srgbClr val="FF9900"/>
          </a:soli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4" name="任意多边形 13"/>
          <p:cNvSpPr/>
          <p:nvPr/>
        </p:nvSpPr>
        <p:spPr>
          <a:xfrm>
            <a:off x="5518968" y="4012183"/>
            <a:ext cx="1293801" cy="1071835"/>
          </a:xfrm>
          <a:custGeom>
            <a:avLst/>
            <a:gdLst>
              <a:gd name="connsiteX0" fmla="*/ 504056 w 1216882"/>
              <a:gd name="connsiteY0" fmla="*/ 0 h 1008112"/>
              <a:gd name="connsiteX1" fmla="*/ 968501 w 1216882"/>
              <a:gd name="connsiteY1" fmla="*/ 307855 h 1008112"/>
              <a:gd name="connsiteX2" fmla="*/ 991424 w 1216882"/>
              <a:gd name="connsiteY2" fmla="*/ 381702 h 1008112"/>
              <a:gd name="connsiteX3" fmla="*/ 1216882 w 1216882"/>
              <a:gd name="connsiteY3" fmla="*/ 504056 h 1008112"/>
              <a:gd name="connsiteX4" fmla="*/ 991424 w 1216882"/>
              <a:gd name="connsiteY4" fmla="*/ 626410 h 1008112"/>
              <a:gd name="connsiteX5" fmla="*/ 968501 w 1216882"/>
              <a:gd name="connsiteY5" fmla="*/ 700257 h 1008112"/>
              <a:gd name="connsiteX6" fmla="*/ 504056 w 1216882"/>
              <a:gd name="connsiteY6" fmla="*/ 1008112 h 1008112"/>
              <a:gd name="connsiteX7" fmla="*/ 0 w 1216882"/>
              <a:gd name="connsiteY7" fmla="*/ 504056 h 1008112"/>
              <a:gd name="connsiteX8" fmla="*/ 504056 w 1216882"/>
              <a:gd name="connsiteY8"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882" h="1008112">
                <a:moveTo>
                  <a:pt x="504056" y="0"/>
                </a:moveTo>
                <a:cubicBezTo>
                  <a:pt x="712843" y="0"/>
                  <a:pt x="891981" y="126942"/>
                  <a:pt x="968501" y="307855"/>
                </a:cubicBezTo>
                <a:lnTo>
                  <a:pt x="991424" y="381702"/>
                </a:lnTo>
                <a:lnTo>
                  <a:pt x="1216882" y="504056"/>
                </a:lnTo>
                <a:lnTo>
                  <a:pt x="991424" y="626410"/>
                </a:lnTo>
                <a:lnTo>
                  <a:pt x="968501" y="700257"/>
                </a:lnTo>
                <a:cubicBezTo>
                  <a:pt x="891981" y="881171"/>
                  <a:pt x="712843" y="1008112"/>
                  <a:pt x="504056" y="1008112"/>
                </a:cubicBezTo>
                <a:cubicBezTo>
                  <a:pt x="225674" y="1008112"/>
                  <a:pt x="0" y="782438"/>
                  <a:pt x="0" y="504056"/>
                </a:cubicBezTo>
                <a:cubicBezTo>
                  <a:pt x="0" y="225674"/>
                  <a:pt x="225674" y="0"/>
                  <a:pt x="504056" y="0"/>
                </a:cubicBezTo>
                <a:close/>
              </a:path>
            </a:pathLst>
          </a:custGeom>
          <a:solidFill>
            <a:srgbClr val="FF9900"/>
          </a:soli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5" name="任意多边形 14"/>
          <p:cNvSpPr/>
          <p:nvPr/>
        </p:nvSpPr>
        <p:spPr>
          <a:xfrm>
            <a:off x="6992615" y="4012183"/>
            <a:ext cx="1293801" cy="1071835"/>
          </a:xfrm>
          <a:custGeom>
            <a:avLst/>
            <a:gdLst>
              <a:gd name="connsiteX0" fmla="*/ 504056 w 1216882"/>
              <a:gd name="connsiteY0" fmla="*/ 0 h 1008112"/>
              <a:gd name="connsiteX1" fmla="*/ 968501 w 1216882"/>
              <a:gd name="connsiteY1" fmla="*/ 307855 h 1008112"/>
              <a:gd name="connsiteX2" fmla="*/ 991424 w 1216882"/>
              <a:gd name="connsiteY2" fmla="*/ 381702 h 1008112"/>
              <a:gd name="connsiteX3" fmla="*/ 1216882 w 1216882"/>
              <a:gd name="connsiteY3" fmla="*/ 504056 h 1008112"/>
              <a:gd name="connsiteX4" fmla="*/ 991424 w 1216882"/>
              <a:gd name="connsiteY4" fmla="*/ 626410 h 1008112"/>
              <a:gd name="connsiteX5" fmla="*/ 968501 w 1216882"/>
              <a:gd name="connsiteY5" fmla="*/ 700257 h 1008112"/>
              <a:gd name="connsiteX6" fmla="*/ 504056 w 1216882"/>
              <a:gd name="connsiteY6" fmla="*/ 1008112 h 1008112"/>
              <a:gd name="connsiteX7" fmla="*/ 0 w 1216882"/>
              <a:gd name="connsiteY7" fmla="*/ 504056 h 1008112"/>
              <a:gd name="connsiteX8" fmla="*/ 504056 w 1216882"/>
              <a:gd name="connsiteY8"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882" h="1008112">
                <a:moveTo>
                  <a:pt x="504056" y="0"/>
                </a:moveTo>
                <a:cubicBezTo>
                  <a:pt x="712843" y="0"/>
                  <a:pt x="891981" y="126942"/>
                  <a:pt x="968501" y="307855"/>
                </a:cubicBezTo>
                <a:lnTo>
                  <a:pt x="991424" y="381702"/>
                </a:lnTo>
                <a:lnTo>
                  <a:pt x="1216882" y="504056"/>
                </a:lnTo>
                <a:lnTo>
                  <a:pt x="991424" y="626410"/>
                </a:lnTo>
                <a:lnTo>
                  <a:pt x="968501" y="700257"/>
                </a:lnTo>
                <a:cubicBezTo>
                  <a:pt x="891981" y="881171"/>
                  <a:pt x="712843" y="1008112"/>
                  <a:pt x="504056" y="1008112"/>
                </a:cubicBezTo>
                <a:cubicBezTo>
                  <a:pt x="225674" y="1008112"/>
                  <a:pt x="0" y="782438"/>
                  <a:pt x="0" y="504056"/>
                </a:cubicBezTo>
                <a:cubicBezTo>
                  <a:pt x="0" y="225674"/>
                  <a:pt x="225674" y="0"/>
                  <a:pt x="504056" y="0"/>
                </a:cubicBezTo>
                <a:close/>
              </a:path>
            </a:pathLst>
          </a:custGeom>
          <a:solidFill>
            <a:srgbClr val="FF9900"/>
          </a:soli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6" name="任意多边形 15"/>
          <p:cNvSpPr/>
          <p:nvPr/>
        </p:nvSpPr>
        <p:spPr>
          <a:xfrm>
            <a:off x="8411640" y="4012182"/>
            <a:ext cx="1293801" cy="1071835"/>
          </a:xfrm>
          <a:custGeom>
            <a:avLst/>
            <a:gdLst>
              <a:gd name="connsiteX0" fmla="*/ 504056 w 1216882"/>
              <a:gd name="connsiteY0" fmla="*/ 0 h 1008112"/>
              <a:gd name="connsiteX1" fmla="*/ 968501 w 1216882"/>
              <a:gd name="connsiteY1" fmla="*/ 307855 h 1008112"/>
              <a:gd name="connsiteX2" fmla="*/ 991424 w 1216882"/>
              <a:gd name="connsiteY2" fmla="*/ 381702 h 1008112"/>
              <a:gd name="connsiteX3" fmla="*/ 1216882 w 1216882"/>
              <a:gd name="connsiteY3" fmla="*/ 504056 h 1008112"/>
              <a:gd name="connsiteX4" fmla="*/ 991424 w 1216882"/>
              <a:gd name="connsiteY4" fmla="*/ 626410 h 1008112"/>
              <a:gd name="connsiteX5" fmla="*/ 968501 w 1216882"/>
              <a:gd name="connsiteY5" fmla="*/ 700257 h 1008112"/>
              <a:gd name="connsiteX6" fmla="*/ 504056 w 1216882"/>
              <a:gd name="connsiteY6" fmla="*/ 1008112 h 1008112"/>
              <a:gd name="connsiteX7" fmla="*/ 0 w 1216882"/>
              <a:gd name="connsiteY7" fmla="*/ 504056 h 1008112"/>
              <a:gd name="connsiteX8" fmla="*/ 504056 w 1216882"/>
              <a:gd name="connsiteY8"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882" h="1008112">
                <a:moveTo>
                  <a:pt x="504056" y="0"/>
                </a:moveTo>
                <a:cubicBezTo>
                  <a:pt x="712843" y="0"/>
                  <a:pt x="891981" y="126942"/>
                  <a:pt x="968501" y="307855"/>
                </a:cubicBezTo>
                <a:lnTo>
                  <a:pt x="991424" y="381702"/>
                </a:lnTo>
                <a:lnTo>
                  <a:pt x="1216882" y="504056"/>
                </a:lnTo>
                <a:lnTo>
                  <a:pt x="991424" y="626410"/>
                </a:lnTo>
                <a:lnTo>
                  <a:pt x="968501" y="700257"/>
                </a:lnTo>
                <a:cubicBezTo>
                  <a:pt x="891981" y="881171"/>
                  <a:pt x="712843" y="1008112"/>
                  <a:pt x="504056" y="1008112"/>
                </a:cubicBezTo>
                <a:cubicBezTo>
                  <a:pt x="225674" y="1008112"/>
                  <a:pt x="0" y="782438"/>
                  <a:pt x="0" y="504056"/>
                </a:cubicBezTo>
                <a:cubicBezTo>
                  <a:pt x="0" y="225674"/>
                  <a:pt x="225674" y="0"/>
                  <a:pt x="504056" y="0"/>
                </a:cubicBezTo>
                <a:close/>
              </a:path>
            </a:pathLst>
          </a:custGeom>
          <a:solidFill>
            <a:srgbClr val="FF9900"/>
          </a:soli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 name="矩形 3"/>
          <p:cNvSpPr/>
          <p:nvPr/>
        </p:nvSpPr>
        <p:spPr>
          <a:xfrm>
            <a:off x="2858766" y="4363433"/>
            <a:ext cx="640080" cy="368300"/>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运输</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4295800" y="4363433"/>
            <a:ext cx="646331" cy="368300"/>
          </a:xfrm>
          <a:prstGeom prst="rect">
            <a:avLst/>
          </a:prstGeom>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储存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736470" y="4363433"/>
            <a:ext cx="640080" cy="368300"/>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使用</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7211765" y="4363433"/>
            <a:ext cx="640080" cy="368300"/>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防护</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603432" y="4363433"/>
            <a:ext cx="640080" cy="368300"/>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废弃</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1" name="TextBox 1"/>
          <p:cNvSpPr txBox="1">
            <a:spLocks noChangeArrowheads="1"/>
          </p:cNvSpPr>
          <p:nvPr/>
        </p:nvSpPr>
        <p:spPr bwMode="auto">
          <a:xfrm>
            <a:off x="1548061" y="116632"/>
            <a:ext cx="1928813" cy="46037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职责</a:t>
            </a:r>
            <a:endParaRPr lang="zh-CN" altLang="en-US" dirty="0"/>
          </a:p>
        </p:txBody>
      </p:sp>
      <p:sp>
        <p:nvSpPr>
          <p:cNvPr id="1048832" name="矩形 2"/>
          <p:cNvSpPr>
            <a:spLocks noChangeArrowheads="1"/>
          </p:cNvSpPr>
          <p:nvPr/>
        </p:nvSpPr>
        <p:spPr bwMode="auto">
          <a:xfrm>
            <a:off x="2063750" y="836712"/>
            <a:ext cx="7992888" cy="5544616"/>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化学危险品使用部门负责化学危险品采购申请及安全使用；</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采购部负责危险化学危险品申购及要求供应商提供化学危险品的</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MSDS</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资料；</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企业发展部负责危险化学危险品管理活动文件的制定及化学危险品</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MSDS</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作业指引的编制；</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质监部负责制定危险化学危险品外观检验标准及品质检验；</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仓库负责化学危险品验收、登记入库、搬运、储存、识别管理、运输安全；</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工程部负责化学危险品周边消防设施及防泄漏装置配备；</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培训中心负责化学危险品日常管理培训及化学危险品管理员资质培训安排；</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行政部负责化学危险品使用后废弃物的处置。</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3" name="TextBox 1"/>
          <p:cNvSpPr txBox="1">
            <a:spLocks noChangeArrowheads="1"/>
          </p:cNvSpPr>
          <p:nvPr/>
        </p:nvSpPr>
        <p:spPr bwMode="auto">
          <a:xfrm>
            <a:off x="1603301" y="86718"/>
            <a:ext cx="1468363" cy="46037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关联表单</a:t>
            </a:r>
            <a:endParaRPr lang="zh-CN" altLang="en-US" dirty="0"/>
          </a:p>
        </p:txBody>
      </p:sp>
      <p:sp>
        <p:nvSpPr>
          <p:cNvPr id="1048834" name="矩形 2"/>
          <p:cNvSpPr>
            <a:spLocks noChangeArrowheads="1"/>
          </p:cNvSpPr>
          <p:nvPr/>
        </p:nvSpPr>
        <p:spPr bwMode="auto">
          <a:xfrm>
            <a:off x="4943872" y="5301208"/>
            <a:ext cx="2468880" cy="398780"/>
          </a:xfrm>
          <a:prstGeom prst="rect">
            <a:avLst/>
          </a:prstGeom>
        </p:spPr>
        <p:txBody>
          <a:bodyPr wrap="none">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辅助材料领用单</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159040" y="1607043"/>
            <a:ext cx="663033" cy="664374"/>
            <a:chOff x="1181179" y="1294362"/>
            <a:chExt cx="715352" cy="716799"/>
          </a:xfrm>
          <a:effectLst/>
        </p:grpSpPr>
        <p:sp>
          <p:nvSpPr>
            <p:cNvPr id="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7" name="Freeform 4030"/>
          <p:cNvSpPr/>
          <p:nvPr/>
        </p:nvSpPr>
        <p:spPr bwMode="auto">
          <a:xfrm>
            <a:off x="4375064" y="1823067"/>
            <a:ext cx="250341" cy="250920"/>
          </a:xfrm>
          <a:custGeom>
            <a:avLst/>
            <a:gdLst>
              <a:gd name="T0" fmla="*/ 1798 w 1798"/>
              <a:gd name="T1" fmla="*/ 903 h 1806"/>
              <a:gd name="T2" fmla="*/ 0 w 1798"/>
              <a:gd name="T3" fmla="*/ 1806 h 1806"/>
              <a:gd name="T4" fmla="*/ 596 w 1798"/>
              <a:gd name="T5" fmla="*/ 903 h 1806"/>
              <a:gd name="T6" fmla="*/ 0 w 1798"/>
              <a:gd name="T7" fmla="*/ 0 h 1806"/>
              <a:gd name="T8" fmla="*/ 1798 w 1798"/>
              <a:gd name="T9" fmla="*/ 903 h 1806"/>
            </a:gdLst>
            <a:ahLst/>
            <a:cxnLst>
              <a:cxn ang="0">
                <a:pos x="T0" y="T1"/>
              </a:cxn>
              <a:cxn ang="0">
                <a:pos x="T2" y="T3"/>
              </a:cxn>
              <a:cxn ang="0">
                <a:pos x="T4" y="T5"/>
              </a:cxn>
              <a:cxn ang="0">
                <a:pos x="T6" y="T7"/>
              </a:cxn>
              <a:cxn ang="0">
                <a:pos x="T8" y="T9"/>
              </a:cxn>
            </a:cxnLst>
            <a:rect l="0" t="0" r="r" b="b"/>
            <a:pathLst>
              <a:path w="1798" h="1806">
                <a:moveTo>
                  <a:pt x="1798" y="903"/>
                </a:moveTo>
                <a:lnTo>
                  <a:pt x="0" y="1806"/>
                </a:lnTo>
                <a:lnTo>
                  <a:pt x="596" y="903"/>
                </a:lnTo>
                <a:lnTo>
                  <a:pt x="0" y="0"/>
                </a:lnTo>
                <a:lnTo>
                  <a:pt x="1798" y="903"/>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 name="矩形 1"/>
          <p:cNvSpPr/>
          <p:nvPr/>
        </p:nvSpPr>
        <p:spPr>
          <a:xfrm>
            <a:off x="4943872" y="1760436"/>
            <a:ext cx="2468880" cy="398780"/>
          </a:xfrm>
          <a:prstGeom prst="rect">
            <a:avLst/>
          </a:prstGeom>
        </p:spPr>
        <p:txBody>
          <a:bodyPr wrap="none">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化学危险品清单</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159040" y="2492802"/>
            <a:ext cx="663033" cy="664374"/>
            <a:chOff x="1181179" y="1294362"/>
            <a:chExt cx="715352" cy="716799"/>
          </a:xfrm>
          <a:effectLst/>
        </p:grpSpPr>
        <p:sp>
          <p:nvSpPr>
            <p:cNvPr id="10"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1"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2" name="Freeform 4030"/>
          <p:cNvSpPr/>
          <p:nvPr/>
        </p:nvSpPr>
        <p:spPr bwMode="auto">
          <a:xfrm>
            <a:off x="4375064" y="2708826"/>
            <a:ext cx="250341" cy="250920"/>
          </a:xfrm>
          <a:custGeom>
            <a:avLst/>
            <a:gdLst>
              <a:gd name="T0" fmla="*/ 1798 w 1798"/>
              <a:gd name="T1" fmla="*/ 903 h 1806"/>
              <a:gd name="T2" fmla="*/ 0 w 1798"/>
              <a:gd name="T3" fmla="*/ 1806 h 1806"/>
              <a:gd name="T4" fmla="*/ 596 w 1798"/>
              <a:gd name="T5" fmla="*/ 903 h 1806"/>
              <a:gd name="T6" fmla="*/ 0 w 1798"/>
              <a:gd name="T7" fmla="*/ 0 h 1806"/>
              <a:gd name="T8" fmla="*/ 1798 w 1798"/>
              <a:gd name="T9" fmla="*/ 903 h 1806"/>
            </a:gdLst>
            <a:ahLst/>
            <a:cxnLst>
              <a:cxn ang="0">
                <a:pos x="T0" y="T1"/>
              </a:cxn>
              <a:cxn ang="0">
                <a:pos x="T2" y="T3"/>
              </a:cxn>
              <a:cxn ang="0">
                <a:pos x="T4" y="T5"/>
              </a:cxn>
              <a:cxn ang="0">
                <a:pos x="T6" y="T7"/>
              </a:cxn>
              <a:cxn ang="0">
                <a:pos x="T8" y="T9"/>
              </a:cxn>
            </a:cxnLst>
            <a:rect l="0" t="0" r="r" b="b"/>
            <a:pathLst>
              <a:path w="1798" h="1806">
                <a:moveTo>
                  <a:pt x="1798" y="903"/>
                </a:moveTo>
                <a:lnTo>
                  <a:pt x="0" y="1806"/>
                </a:lnTo>
                <a:lnTo>
                  <a:pt x="596" y="903"/>
                </a:lnTo>
                <a:lnTo>
                  <a:pt x="0" y="0"/>
                </a:lnTo>
                <a:lnTo>
                  <a:pt x="1798" y="903"/>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矩形 2"/>
          <p:cNvSpPr/>
          <p:nvPr/>
        </p:nvSpPr>
        <p:spPr>
          <a:xfrm>
            <a:off x="4943872" y="2668445"/>
            <a:ext cx="3230880" cy="398780"/>
          </a:xfrm>
          <a:prstGeom prst="rect">
            <a:avLst/>
          </a:prstGeom>
        </p:spPr>
        <p:txBody>
          <a:bodyPr wrap="none">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化学危险品进出登记表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159040" y="3389393"/>
            <a:ext cx="663033" cy="664374"/>
            <a:chOff x="1181179" y="1294362"/>
            <a:chExt cx="715352" cy="716799"/>
          </a:xfrm>
          <a:effectLst/>
        </p:grpSpPr>
        <p:sp>
          <p:nvSpPr>
            <p:cNvPr id="1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7" name="Freeform 4030"/>
          <p:cNvSpPr/>
          <p:nvPr/>
        </p:nvSpPr>
        <p:spPr bwMode="auto">
          <a:xfrm>
            <a:off x="4375064" y="3605417"/>
            <a:ext cx="250341" cy="250920"/>
          </a:xfrm>
          <a:custGeom>
            <a:avLst/>
            <a:gdLst>
              <a:gd name="T0" fmla="*/ 1798 w 1798"/>
              <a:gd name="T1" fmla="*/ 903 h 1806"/>
              <a:gd name="T2" fmla="*/ 0 w 1798"/>
              <a:gd name="T3" fmla="*/ 1806 h 1806"/>
              <a:gd name="T4" fmla="*/ 596 w 1798"/>
              <a:gd name="T5" fmla="*/ 903 h 1806"/>
              <a:gd name="T6" fmla="*/ 0 w 1798"/>
              <a:gd name="T7" fmla="*/ 0 h 1806"/>
              <a:gd name="T8" fmla="*/ 1798 w 1798"/>
              <a:gd name="T9" fmla="*/ 903 h 1806"/>
            </a:gdLst>
            <a:ahLst/>
            <a:cxnLst>
              <a:cxn ang="0">
                <a:pos x="T0" y="T1"/>
              </a:cxn>
              <a:cxn ang="0">
                <a:pos x="T2" y="T3"/>
              </a:cxn>
              <a:cxn ang="0">
                <a:pos x="T4" y="T5"/>
              </a:cxn>
              <a:cxn ang="0">
                <a:pos x="T6" y="T7"/>
              </a:cxn>
              <a:cxn ang="0">
                <a:pos x="T8" y="T9"/>
              </a:cxn>
            </a:cxnLst>
            <a:rect l="0" t="0" r="r" b="b"/>
            <a:pathLst>
              <a:path w="1798" h="1806">
                <a:moveTo>
                  <a:pt x="1798" y="903"/>
                </a:moveTo>
                <a:lnTo>
                  <a:pt x="0" y="1806"/>
                </a:lnTo>
                <a:lnTo>
                  <a:pt x="596" y="903"/>
                </a:lnTo>
                <a:lnTo>
                  <a:pt x="0" y="0"/>
                </a:lnTo>
                <a:lnTo>
                  <a:pt x="1798" y="903"/>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4960551" y="3530822"/>
            <a:ext cx="3738880" cy="398780"/>
          </a:xfrm>
          <a:prstGeom prst="rect">
            <a:avLst/>
          </a:prstGeom>
        </p:spPr>
        <p:txBody>
          <a:bodyPr wrap="none">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化学危险品每周安全检查表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142361" y="4287934"/>
            <a:ext cx="663033" cy="664374"/>
            <a:chOff x="1181179" y="1294362"/>
            <a:chExt cx="715352" cy="716799"/>
          </a:xfrm>
          <a:effectLst/>
        </p:grpSpPr>
        <p:sp>
          <p:nvSpPr>
            <p:cNvPr id="20"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1"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2" name="Freeform 4030"/>
          <p:cNvSpPr/>
          <p:nvPr/>
        </p:nvSpPr>
        <p:spPr bwMode="auto">
          <a:xfrm>
            <a:off x="4358385" y="4503958"/>
            <a:ext cx="250341" cy="250920"/>
          </a:xfrm>
          <a:custGeom>
            <a:avLst/>
            <a:gdLst>
              <a:gd name="T0" fmla="*/ 1798 w 1798"/>
              <a:gd name="T1" fmla="*/ 903 h 1806"/>
              <a:gd name="T2" fmla="*/ 0 w 1798"/>
              <a:gd name="T3" fmla="*/ 1806 h 1806"/>
              <a:gd name="T4" fmla="*/ 596 w 1798"/>
              <a:gd name="T5" fmla="*/ 903 h 1806"/>
              <a:gd name="T6" fmla="*/ 0 w 1798"/>
              <a:gd name="T7" fmla="*/ 0 h 1806"/>
              <a:gd name="T8" fmla="*/ 1798 w 1798"/>
              <a:gd name="T9" fmla="*/ 903 h 1806"/>
            </a:gdLst>
            <a:ahLst/>
            <a:cxnLst>
              <a:cxn ang="0">
                <a:pos x="T0" y="T1"/>
              </a:cxn>
              <a:cxn ang="0">
                <a:pos x="T2" y="T3"/>
              </a:cxn>
              <a:cxn ang="0">
                <a:pos x="T4" y="T5"/>
              </a:cxn>
              <a:cxn ang="0">
                <a:pos x="T6" y="T7"/>
              </a:cxn>
              <a:cxn ang="0">
                <a:pos x="T8" y="T9"/>
              </a:cxn>
            </a:cxnLst>
            <a:rect l="0" t="0" r="r" b="b"/>
            <a:pathLst>
              <a:path w="1798" h="1806">
                <a:moveTo>
                  <a:pt x="1798" y="903"/>
                </a:moveTo>
                <a:lnTo>
                  <a:pt x="0" y="1806"/>
                </a:lnTo>
                <a:lnTo>
                  <a:pt x="596" y="903"/>
                </a:lnTo>
                <a:lnTo>
                  <a:pt x="0" y="0"/>
                </a:lnTo>
                <a:lnTo>
                  <a:pt x="1798" y="903"/>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3" name="矩形 12"/>
          <p:cNvSpPr/>
          <p:nvPr/>
        </p:nvSpPr>
        <p:spPr>
          <a:xfrm>
            <a:off x="4960551" y="4429363"/>
            <a:ext cx="2214880" cy="398780"/>
          </a:xfrm>
          <a:prstGeom prst="rect">
            <a:avLst/>
          </a:prstGeom>
        </p:spPr>
        <p:txBody>
          <a:bodyPr wrap="none">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废弃物处理表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4142361" y="5125565"/>
            <a:ext cx="663033" cy="664374"/>
            <a:chOff x="1181179" y="1294362"/>
            <a:chExt cx="715352" cy="716799"/>
          </a:xfrm>
          <a:effectLst/>
        </p:grpSpPr>
        <p:sp>
          <p:nvSpPr>
            <p:cNvPr id="2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7" name="Freeform 4030"/>
          <p:cNvSpPr/>
          <p:nvPr/>
        </p:nvSpPr>
        <p:spPr bwMode="auto">
          <a:xfrm>
            <a:off x="4358385" y="5341589"/>
            <a:ext cx="250341" cy="250920"/>
          </a:xfrm>
          <a:custGeom>
            <a:avLst/>
            <a:gdLst>
              <a:gd name="T0" fmla="*/ 1798 w 1798"/>
              <a:gd name="T1" fmla="*/ 903 h 1806"/>
              <a:gd name="T2" fmla="*/ 0 w 1798"/>
              <a:gd name="T3" fmla="*/ 1806 h 1806"/>
              <a:gd name="T4" fmla="*/ 596 w 1798"/>
              <a:gd name="T5" fmla="*/ 903 h 1806"/>
              <a:gd name="T6" fmla="*/ 0 w 1798"/>
              <a:gd name="T7" fmla="*/ 0 h 1806"/>
              <a:gd name="T8" fmla="*/ 1798 w 1798"/>
              <a:gd name="T9" fmla="*/ 903 h 1806"/>
            </a:gdLst>
            <a:ahLst/>
            <a:cxnLst>
              <a:cxn ang="0">
                <a:pos x="T0" y="T1"/>
              </a:cxn>
              <a:cxn ang="0">
                <a:pos x="T2" y="T3"/>
              </a:cxn>
              <a:cxn ang="0">
                <a:pos x="T4" y="T5"/>
              </a:cxn>
              <a:cxn ang="0">
                <a:pos x="T6" y="T7"/>
              </a:cxn>
              <a:cxn ang="0">
                <a:pos x="T8" y="T9"/>
              </a:cxn>
            </a:cxnLst>
            <a:rect l="0" t="0" r="r" b="b"/>
            <a:pathLst>
              <a:path w="1798" h="1806">
                <a:moveTo>
                  <a:pt x="1798" y="903"/>
                </a:moveTo>
                <a:lnTo>
                  <a:pt x="0" y="1806"/>
                </a:lnTo>
                <a:lnTo>
                  <a:pt x="596" y="903"/>
                </a:lnTo>
                <a:lnTo>
                  <a:pt x="0" y="0"/>
                </a:lnTo>
                <a:lnTo>
                  <a:pt x="1798" y="903"/>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5" name="TextBox 1"/>
          <p:cNvSpPr txBox="1">
            <a:spLocks noChangeArrowheads="1"/>
          </p:cNvSpPr>
          <p:nvPr/>
        </p:nvSpPr>
        <p:spPr bwMode="auto">
          <a:xfrm>
            <a:off x="1524000" y="91108"/>
            <a:ext cx="7643813" cy="46037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化学品暂存管理</a:t>
            </a:r>
            <a:endParaRPr lang="zh-CN" altLang="en-US" dirty="0"/>
          </a:p>
        </p:txBody>
      </p:sp>
      <p:sp>
        <p:nvSpPr>
          <p:cNvPr id="1048836" name="矩形 2"/>
          <p:cNvSpPr>
            <a:spLocks noChangeArrowheads="1"/>
          </p:cNvSpPr>
          <p:nvPr/>
        </p:nvSpPr>
        <p:spPr bwMode="auto">
          <a:xfrm>
            <a:off x="1883532" y="1268760"/>
            <a:ext cx="8424936" cy="5124480"/>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所有的化学危险品都放置在化学危险品周转区内暂存，且保存在密封塑料桶或铁桶中。</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化学危险品周转区保持通风，避免阳光直接照射，配置适用的消防设施，安装防泄漏装置。</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化学危险品分类分项稳妥避光摆放在卡板上，避免靠墙，防止因潮湿引起对容器的锈化和腐蚀斑驳。</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化学危险品堆栈限高</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1.3m</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，不得超最高存量储存，并在相应放置点醒目位置粘贴对应的</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MSDS</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报告。</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对以上储存环境无法满足而有特殊储存要求的化学危险品依据其</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MSDS</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另作相应安排。</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descr="公众号：安环健"/>
          <p:cNvPicPr>
            <a:picLocks noChangeAspect="1"/>
          </p:cNvPicPr>
          <p:nvPr/>
        </p:nvPicPr>
        <p:blipFill>
          <a:blip r:embed="rId1"/>
          <a:stretch>
            <a:fillRect/>
          </a:stretch>
        </p:blipFill>
        <p:spPr>
          <a:xfrm>
            <a:off x="1055370" y="38735"/>
            <a:ext cx="565150" cy="5651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flipV="1">
            <a:off x="6196864" y="1969126"/>
            <a:ext cx="144016" cy="469345"/>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6774232" y="2674378"/>
            <a:ext cx="438110" cy="244632"/>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6739074" y="3526555"/>
            <a:ext cx="466149" cy="202188"/>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223288" y="3803518"/>
            <a:ext cx="363906" cy="371127"/>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709525" y="3215039"/>
            <a:ext cx="584298" cy="0"/>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5202942" y="2117599"/>
            <a:ext cx="364571" cy="495148"/>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6232167" y="3966288"/>
            <a:ext cx="108713" cy="487915"/>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048634" name="Text Box 7"/>
          <p:cNvSpPr txBox="1">
            <a:spLocks noChangeArrowheads="1"/>
          </p:cNvSpPr>
          <p:nvPr/>
        </p:nvSpPr>
        <p:spPr bwMode="auto">
          <a:xfrm>
            <a:off x="1538908" y="100012"/>
            <a:ext cx="6048375" cy="46037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危化品自身属性</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2" name="组合 1"/>
          <p:cNvGrpSpPr/>
          <p:nvPr/>
        </p:nvGrpSpPr>
        <p:grpSpPr>
          <a:xfrm>
            <a:off x="5247203" y="2372825"/>
            <a:ext cx="1662629" cy="1665992"/>
            <a:chOff x="1181179" y="1294362"/>
            <a:chExt cx="715352" cy="716799"/>
          </a:xfrm>
          <a:effectLst/>
        </p:grpSpPr>
        <p:sp>
          <p:nvSpPr>
            <p:cNvPr id="16"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7" name="椭圆 80"/>
            <p:cNvSpPr/>
            <p:nvPr/>
          </p:nvSpPr>
          <p:spPr bwMode="auto">
            <a:xfrm>
              <a:off x="1276600" y="1389976"/>
              <a:ext cx="524509" cy="525571"/>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43" name="组合 42"/>
          <p:cNvGrpSpPr/>
          <p:nvPr/>
        </p:nvGrpSpPr>
        <p:grpSpPr>
          <a:xfrm>
            <a:off x="3666848" y="2582515"/>
            <a:ext cx="1185327" cy="1187724"/>
            <a:chOff x="1181179" y="1294362"/>
            <a:chExt cx="715352" cy="716799"/>
          </a:xfrm>
          <a:effectLst/>
        </p:grpSpPr>
        <p:sp>
          <p:nvSpPr>
            <p:cNvPr id="44"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45"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46" name="组合 45"/>
          <p:cNvGrpSpPr/>
          <p:nvPr/>
        </p:nvGrpSpPr>
        <p:grpSpPr>
          <a:xfrm>
            <a:off x="4341064" y="1182489"/>
            <a:ext cx="1185327" cy="1187724"/>
            <a:chOff x="1181179" y="1294362"/>
            <a:chExt cx="715352" cy="716799"/>
          </a:xfrm>
          <a:effectLst/>
        </p:grpSpPr>
        <p:sp>
          <p:nvSpPr>
            <p:cNvPr id="47"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48"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49" name="组合 48"/>
          <p:cNvGrpSpPr/>
          <p:nvPr/>
        </p:nvGrpSpPr>
        <p:grpSpPr>
          <a:xfrm>
            <a:off x="5856016" y="836712"/>
            <a:ext cx="1185327" cy="1187724"/>
            <a:chOff x="1181179" y="1294362"/>
            <a:chExt cx="715352" cy="716799"/>
          </a:xfrm>
          <a:effectLst/>
        </p:grpSpPr>
        <p:sp>
          <p:nvSpPr>
            <p:cNvPr id="50"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51"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52" name="组合 51"/>
          <p:cNvGrpSpPr/>
          <p:nvPr/>
        </p:nvGrpSpPr>
        <p:grpSpPr>
          <a:xfrm>
            <a:off x="7070913" y="1805559"/>
            <a:ext cx="1185327" cy="1187724"/>
            <a:chOff x="1181179" y="1294362"/>
            <a:chExt cx="715352" cy="716799"/>
          </a:xfrm>
          <a:effectLst/>
        </p:grpSpPr>
        <p:sp>
          <p:nvSpPr>
            <p:cNvPr id="53"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54"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55" name="组合 54"/>
          <p:cNvGrpSpPr/>
          <p:nvPr/>
        </p:nvGrpSpPr>
        <p:grpSpPr>
          <a:xfrm>
            <a:off x="7070913" y="3359471"/>
            <a:ext cx="1185327" cy="1187724"/>
            <a:chOff x="1181179" y="1294362"/>
            <a:chExt cx="715352" cy="716799"/>
          </a:xfrm>
          <a:effectLst/>
        </p:grpSpPr>
        <p:sp>
          <p:nvSpPr>
            <p:cNvPr id="56"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57"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58" name="组合 57"/>
          <p:cNvGrpSpPr/>
          <p:nvPr/>
        </p:nvGrpSpPr>
        <p:grpSpPr>
          <a:xfrm>
            <a:off x="5856016" y="4328319"/>
            <a:ext cx="1185327" cy="1187724"/>
            <a:chOff x="1181179" y="1294362"/>
            <a:chExt cx="715352" cy="716799"/>
          </a:xfrm>
          <a:effectLst/>
        </p:grpSpPr>
        <p:sp>
          <p:nvSpPr>
            <p:cNvPr id="5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0"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61" name="组合 60"/>
          <p:cNvGrpSpPr/>
          <p:nvPr/>
        </p:nvGrpSpPr>
        <p:grpSpPr>
          <a:xfrm>
            <a:off x="4341065" y="3982541"/>
            <a:ext cx="1185327" cy="1187724"/>
            <a:chOff x="1181179" y="1294362"/>
            <a:chExt cx="715352" cy="716799"/>
          </a:xfrm>
          <a:effectLst/>
        </p:grpSpPr>
        <p:sp>
          <p:nvSpPr>
            <p:cNvPr id="62"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3"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矩形 2"/>
          <p:cNvSpPr/>
          <p:nvPr/>
        </p:nvSpPr>
        <p:spPr>
          <a:xfrm>
            <a:off x="5338544" y="2968705"/>
            <a:ext cx="1479944" cy="39878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自身属性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128638" y="1232718"/>
            <a:ext cx="640080" cy="368300"/>
          </a:xfrm>
          <a:prstGeom prst="rect">
            <a:avLst/>
          </a:prstGeom>
        </p:spPr>
        <p:txBody>
          <a:bodyPr wrap="none">
            <a:spAutoFit/>
          </a:bodyPr>
          <a:lstStyle/>
          <a:p>
            <a:pPr algn="just"/>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易燃</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7343535" y="2225720"/>
            <a:ext cx="640080" cy="368300"/>
          </a:xfrm>
          <a:prstGeom prst="rect">
            <a:avLst/>
          </a:prstGeom>
        </p:spPr>
        <p:txBody>
          <a:bodyPr wrap="none">
            <a:spAutoFit/>
          </a:bodyPr>
          <a:lstStyle/>
          <a:p>
            <a:pPr algn="just"/>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易爆</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7216584" y="3768122"/>
            <a:ext cx="868680" cy="368300"/>
          </a:xfrm>
          <a:prstGeom prst="rect">
            <a:avLst/>
          </a:prstGeom>
        </p:spPr>
        <p:txBody>
          <a:bodyPr wrap="none">
            <a:spAutoFit/>
          </a:bodyPr>
          <a:lstStyle/>
          <a:p>
            <a:pPr algn="just"/>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易挥发</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6032147" y="4741338"/>
            <a:ext cx="868680" cy="368300"/>
          </a:xfrm>
          <a:prstGeom prst="rect">
            <a:avLst/>
          </a:prstGeom>
        </p:spPr>
        <p:txBody>
          <a:bodyPr wrap="none">
            <a:spAutoFit/>
          </a:bodyPr>
          <a:lstStyle/>
          <a:p>
            <a:pPr algn="just"/>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易溶解</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4490341" y="4407715"/>
            <a:ext cx="868680" cy="368300"/>
          </a:xfrm>
          <a:prstGeom prst="rect">
            <a:avLst/>
          </a:prstGeom>
        </p:spPr>
        <p:txBody>
          <a:bodyPr wrap="none">
            <a:spAutoFit/>
          </a:bodyPr>
          <a:lstStyle/>
          <a:p>
            <a:pPr algn="just"/>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易变质</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3823538" y="2999483"/>
            <a:ext cx="868680" cy="368300"/>
          </a:xfrm>
          <a:prstGeom prst="rect">
            <a:avLst/>
          </a:prstGeom>
        </p:spPr>
        <p:txBody>
          <a:bodyPr wrap="none">
            <a:spAutoFit/>
          </a:bodyPr>
          <a:lstStyle/>
          <a:p>
            <a:pPr algn="just"/>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放射性</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4604642" y="1591686"/>
            <a:ext cx="640080" cy="368300"/>
          </a:xfrm>
          <a:prstGeom prst="rect">
            <a:avLst/>
          </a:prstGeom>
        </p:spPr>
        <p:txBody>
          <a:bodyPr wrap="none">
            <a:spAutoFit/>
          </a:bodyPr>
          <a:lstStyle/>
          <a:p>
            <a:pPr algn="just"/>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稳定</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3008784" y="5887253"/>
            <a:ext cx="6174432" cy="398780"/>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化工品的自身属性，是我们保管化工品的保障依据</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7" name="TextBox 1"/>
          <p:cNvSpPr txBox="1">
            <a:spLocks noChangeArrowheads="1"/>
          </p:cNvSpPr>
          <p:nvPr/>
        </p:nvSpPr>
        <p:spPr bwMode="auto">
          <a:xfrm>
            <a:off x="1524000" y="105966"/>
            <a:ext cx="7643813" cy="46037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运输管理</a:t>
            </a:r>
            <a:endParaRPr lang="zh-CN" altLang="en-US" dirty="0"/>
          </a:p>
        </p:txBody>
      </p:sp>
      <p:sp>
        <p:nvSpPr>
          <p:cNvPr id="1048838" name="矩形 2"/>
          <p:cNvSpPr>
            <a:spLocks noChangeArrowheads="1"/>
          </p:cNvSpPr>
          <p:nvPr/>
        </p:nvSpPr>
        <p:spPr bwMode="auto">
          <a:xfrm>
            <a:off x="2041649" y="2132856"/>
            <a:ext cx="8100962" cy="2400657"/>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化学危险品管理员及使用人员搬运时应采用适合的工具与方法，轻拿轻放，严防滴、冒、跑、漏。</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化学危险品管理员检查化学危险品卸车入周转区搬运状态的适合性，若发现存有问题时责成供应商送货人员或厂内有关搬运人员加以改善。</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9" name="TextBox 1"/>
          <p:cNvSpPr txBox="1">
            <a:spLocks noChangeArrowheads="1"/>
          </p:cNvSpPr>
          <p:nvPr/>
        </p:nvSpPr>
        <p:spPr bwMode="auto">
          <a:xfrm>
            <a:off x="1524000" y="116632"/>
            <a:ext cx="7643813" cy="46037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化学危险品的使用</a:t>
            </a:r>
            <a:endParaRPr lang="zh-CN" altLang="en-US" dirty="0"/>
          </a:p>
        </p:txBody>
      </p:sp>
      <p:sp>
        <p:nvSpPr>
          <p:cNvPr id="1048840" name="矩形 2"/>
          <p:cNvSpPr>
            <a:spLocks noChangeArrowheads="1"/>
          </p:cNvSpPr>
          <p:nvPr/>
        </p:nvSpPr>
        <p:spPr bwMode="auto">
          <a:xfrm>
            <a:off x="2048148" y="1052736"/>
            <a:ext cx="8352928" cy="5124480"/>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化工品需每日领取，不得库存，做好防泄漏措施；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化工品配伍时需在指定地点由专人负责，配伍区需做好相应警示标识。配伍时应保证每桶逐一完全使用，严禁残留；并做好消防、防泄漏等措施；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化工品使用过程中需遵照“三定”（定点</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定量</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定人）原则，闲置时及时封闭使用容器，防止挥发及泄露，使用非定制容器时需保持表面光洁，化学危险品使用时必须在醒目位置做好标示；</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化学危险品使用部门在使用化学危险品前应准备与化学危险品使用有关的指引及所需的劳保用具，了解与化学危险品使用有关的环境影响及危险性。</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使用暂存点张贴化学危险品的数据资料。</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化学危险品使用注意事项参见各类化学危险品数据资料中的规定。</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2" name="TextBox 1"/>
          <p:cNvSpPr txBox="1">
            <a:spLocks noChangeArrowheads="1"/>
          </p:cNvSpPr>
          <p:nvPr/>
        </p:nvSpPr>
        <p:spPr bwMode="auto">
          <a:xfrm>
            <a:off x="1524000" y="116632"/>
            <a:ext cx="2822575" cy="46037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化学危险品的防护</a:t>
            </a:r>
            <a:endParaRPr lang="zh-CN" altLang="en-US" dirty="0"/>
          </a:p>
        </p:txBody>
      </p:sp>
      <p:grpSp>
        <p:nvGrpSpPr>
          <p:cNvPr id="29" name="组合 28"/>
          <p:cNvGrpSpPr/>
          <p:nvPr/>
        </p:nvGrpSpPr>
        <p:grpSpPr>
          <a:xfrm>
            <a:off x="4950664" y="2180039"/>
            <a:ext cx="2290672" cy="2595109"/>
            <a:chOff x="3743908" y="2579270"/>
            <a:chExt cx="1656184" cy="1876296"/>
          </a:xfrm>
        </p:grpSpPr>
        <p:sp>
          <p:nvSpPr>
            <p:cNvPr id="112" name="Freeform 20"/>
            <p:cNvSpPr/>
            <p:nvPr/>
          </p:nvSpPr>
          <p:spPr bwMode="auto">
            <a:xfrm>
              <a:off x="3743908" y="2579270"/>
              <a:ext cx="1656184" cy="1876296"/>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gradFill flip="none" rotWithShape="1">
              <a:gsLst>
                <a:gs pos="29000">
                  <a:srgbClr val="FFFFFF"/>
                </a:gs>
                <a:gs pos="98000">
                  <a:srgbClr val="FFFFFF">
                    <a:lumMod val="75000"/>
                  </a:srgbClr>
                </a:gs>
              </a:gsLst>
              <a:lin ang="168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13" name="Freeform 20"/>
            <p:cNvSpPr/>
            <p:nvPr/>
          </p:nvSpPr>
          <p:spPr bwMode="auto">
            <a:xfrm>
              <a:off x="3904613" y="2780928"/>
              <a:ext cx="1334773" cy="1512168"/>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8" name="矩形 27"/>
          <p:cNvSpPr/>
          <p:nvPr/>
        </p:nvSpPr>
        <p:spPr>
          <a:xfrm>
            <a:off x="5623559" y="3031318"/>
            <a:ext cx="944880" cy="891540"/>
          </a:xfrm>
          <a:prstGeom prst="rect">
            <a:avLst/>
          </a:prstGeom>
        </p:spPr>
        <p:txBody>
          <a:bodyPr wrap="none">
            <a:spAutoFit/>
          </a:bodyPr>
          <a:lstStyle/>
          <a:p>
            <a:pPr algn="ctr">
              <a:lnSpc>
                <a:spcPct val="130000"/>
              </a:lnSpc>
            </a:pPr>
            <a:r>
              <a:rPr lang="zh-CN" altLang="en-US" sz="2000" b="1" dirty="0">
                <a:solidFill>
                  <a:schemeClr val="bg1"/>
                </a:solidFill>
                <a:latin typeface="微软雅黑" panose="020B0503020204020204" pitchFamily="34" charset="-122"/>
                <a:ea typeface="微软雅黑" panose="020B0503020204020204" pitchFamily="34" charset="-122"/>
              </a:rPr>
              <a:t>危化品</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2000" b="1" dirty="0">
                <a:solidFill>
                  <a:schemeClr val="bg1"/>
                </a:solidFill>
                <a:latin typeface="微软雅黑" panose="020B0503020204020204" pitchFamily="34" charset="-122"/>
                <a:ea typeface="微软雅黑" panose="020B0503020204020204" pitchFamily="34" charset="-122"/>
              </a:rPr>
              <a:t>防护</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16" name="组合 115"/>
          <p:cNvGrpSpPr/>
          <p:nvPr/>
        </p:nvGrpSpPr>
        <p:grpSpPr>
          <a:xfrm>
            <a:off x="7023193" y="2052854"/>
            <a:ext cx="1185327" cy="1187724"/>
            <a:chOff x="1181179" y="1294362"/>
            <a:chExt cx="715352" cy="716799"/>
          </a:xfrm>
          <a:effectLst/>
        </p:grpSpPr>
        <p:sp>
          <p:nvSpPr>
            <p:cNvPr id="117"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18"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21" name="组合 120"/>
          <p:cNvGrpSpPr/>
          <p:nvPr/>
        </p:nvGrpSpPr>
        <p:grpSpPr>
          <a:xfrm>
            <a:off x="5503336" y="1174371"/>
            <a:ext cx="1185327" cy="1187724"/>
            <a:chOff x="1181179" y="1294362"/>
            <a:chExt cx="715352" cy="716799"/>
          </a:xfrm>
          <a:effectLst/>
        </p:grpSpPr>
        <p:sp>
          <p:nvSpPr>
            <p:cNvPr id="122"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23"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24" name="组合 123"/>
          <p:cNvGrpSpPr/>
          <p:nvPr/>
        </p:nvGrpSpPr>
        <p:grpSpPr>
          <a:xfrm>
            <a:off x="5498278" y="4617540"/>
            <a:ext cx="1185327" cy="1187724"/>
            <a:chOff x="1181179" y="1294362"/>
            <a:chExt cx="715352" cy="716799"/>
          </a:xfrm>
          <a:effectLst/>
        </p:grpSpPr>
        <p:sp>
          <p:nvSpPr>
            <p:cNvPr id="12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2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27" name="组合 126"/>
          <p:cNvGrpSpPr/>
          <p:nvPr/>
        </p:nvGrpSpPr>
        <p:grpSpPr>
          <a:xfrm>
            <a:off x="3983479" y="3714609"/>
            <a:ext cx="1185327" cy="1187724"/>
            <a:chOff x="1181179" y="1294362"/>
            <a:chExt cx="715352" cy="716799"/>
          </a:xfrm>
          <a:effectLst/>
        </p:grpSpPr>
        <p:sp>
          <p:nvSpPr>
            <p:cNvPr id="128"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29"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30" name="组合 129"/>
          <p:cNvGrpSpPr/>
          <p:nvPr/>
        </p:nvGrpSpPr>
        <p:grpSpPr>
          <a:xfrm>
            <a:off x="7053206" y="3738290"/>
            <a:ext cx="1185326" cy="1187723"/>
            <a:chOff x="1181177" y="1294363"/>
            <a:chExt cx="715351" cy="716799"/>
          </a:xfrm>
          <a:effectLst/>
        </p:grpSpPr>
        <p:sp>
          <p:nvSpPr>
            <p:cNvPr id="131" name="任意多边形 83"/>
            <p:cNvSpPr/>
            <p:nvPr/>
          </p:nvSpPr>
          <p:spPr bwMode="auto">
            <a:xfrm rot="16377237">
              <a:off x="1180453" y="1295087"/>
              <a:ext cx="716799" cy="71535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32" name="椭圆 80"/>
            <p:cNvSpPr/>
            <p:nvPr/>
          </p:nvSpPr>
          <p:spPr bwMode="auto">
            <a:xfrm>
              <a:off x="1276599" y="1389977"/>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33" name="组合 132"/>
          <p:cNvGrpSpPr/>
          <p:nvPr/>
        </p:nvGrpSpPr>
        <p:grpSpPr>
          <a:xfrm>
            <a:off x="4032545" y="1979090"/>
            <a:ext cx="1185327" cy="1187724"/>
            <a:chOff x="1181179" y="1294362"/>
            <a:chExt cx="715352" cy="716799"/>
          </a:xfrm>
          <a:effectLst/>
        </p:grpSpPr>
        <p:sp>
          <p:nvSpPr>
            <p:cNvPr id="134"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35"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0" name="矩形 29"/>
          <p:cNvSpPr/>
          <p:nvPr/>
        </p:nvSpPr>
        <p:spPr>
          <a:xfrm>
            <a:off x="5770899" y="1571755"/>
            <a:ext cx="640080" cy="368300"/>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替代</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32" name="矩形 1048831"/>
          <p:cNvSpPr/>
          <p:nvPr/>
        </p:nvSpPr>
        <p:spPr>
          <a:xfrm>
            <a:off x="7295815" y="2462050"/>
            <a:ext cx="640080" cy="368300"/>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变更</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33" name="矩形 1048832"/>
          <p:cNvSpPr/>
          <p:nvPr/>
        </p:nvSpPr>
        <p:spPr>
          <a:xfrm>
            <a:off x="7316617" y="4147486"/>
            <a:ext cx="640080" cy="368300"/>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隔离</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34" name="矩形 1048833"/>
          <p:cNvSpPr/>
          <p:nvPr/>
        </p:nvSpPr>
        <p:spPr>
          <a:xfrm>
            <a:off x="5775960" y="5033616"/>
            <a:ext cx="640080" cy="368300"/>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通风</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35" name="矩形 1048834"/>
          <p:cNvSpPr/>
          <p:nvPr/>
        </p:nvSpPr>
        <p:spPr>
          <a:xfrm>
            <a:off x="4272937" y="4123805"/>
            <a:ext cx="640080" cy="368300"/>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卫生</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36" name="矩形 1048835"/>
          <p:cNvSpPr/>
          <p:nvPr/>
        </p:nvSpPr>
        <p:spPr>
          <a:xfrm>
            <a:off x="4305167" y="2249786"/>
            <a:ext cx="640080" cy="645160"/>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个体</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防护</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9" name="TextBox 1"/>
          <p:cNvSpPr txBox="1">
            <a:spLocks noChangeArrowheads="1"/>
          </p:cNvSpPr>
          <p:nvPr/>
        </p:nvSpPr>
        <p:spPr bwMode="auto">
          <a:xfrm>
            <a:off x="1524000" y="86717"/>
            <a:ext cx="7643813" cy="46037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化学危险品的防护</a:t>
            </a:r>
            <a:endParaRPr lang="zh-CN" altLang="en-US" dirty="0"/>
          </a:p>
        </p:txBody>
      </p:sp>
      <p:sp>
        <p:nvSpPr>
          <p:cNvPr id="1048850" name="矩形 2"/>
          <p:cNvSpPr>
            <a:spLocks noChangeArrowheads="1"/>
          </p:cNvSpPr>
          <p:nvPr/>
        </p:nvSpPr>
        <p:spPr bwMode="auto">
          <a:xfrm>
            <a:off x="1954795" y="1052736"/>
            <a:ext cx="8282409" cy="5170646"/>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工程部根据</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化学危险品清单</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及其</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MSDS</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中的信息配备灭火器、抹布、消防沙、胶手套等应急物资。</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液体化学危险品发生泄漏，首先应根据其化学特性，戴上相应的防护手套，面罩及防护鞋等。</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根据泄漏化学危险品特性，使用相应的清理工具。</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迅速将其它化学危险品与泄漏液隔离，防止发生化学反应或产生爆炸。</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泄漏场所不得带有任何火种或可能产生火花、火种之物品。</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迅速找出并堵塞泄漏源，或将正在泄漏之化学危险品转装到其它安全容器中。</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防止泄漏液蔓延：在泄漏液上铺上干燥沙粒、石灰、干燥剂、碎布等其它吸附物（注意此泄漏液不得与此吸附物发生反应方可）。</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24000" y="86717"/>
            <a:ext cx="7643813" cy="46037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化学危险品的防护</a:t>
            </a:r>
            <a:endParaRPr lang="zh-CN" altLang="en-US" dirty="0"/>
          </a:p>
        </p:txBody>
      </p:sp>
      <p:sp>
        <p:nvSpPr>
          <p:cNvPr id="3" name="矩形 2"/>
          <p:cNvSpPr/>
          <p:nvPr/>
        </p:nvSpPr>
        <p:spPr>
          <a:xfrm>
            <a:off x="2063750" y="1412776"/>
            <a:ext cx="8154652" cy="4248472"/>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清理吸附物，并将泄漏液污染之地板清洗干净（吸附物、清洗之碎布及水均需装入专门容器中）。</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对泄漏污染物之处理：泄漏液、吸附物、碎布、清洗水等泄漏污染物，不得与其它垃圾一同倒入垃圾桶，而应根据</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废弃物管理程序</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中的规定进行处理。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必要时，上报公司消防队，公安消防部门或相关政府主管部门处理。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泄漏事故应急措施处理完毕后，应检讨事故发生原因，并制订相应防范措施， 防止同类泄漏事件再次发生</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特别注意：在泄漏场所，绝不可用火焚烧化学泄漏液。</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2" name="矩形 2"/>
          <p:cNvSpPr>
            <a:spLocks noChangeArrowheads="1"/>
          </p:cNvSpPr>
          <p:nvPr/>
        </p:nvSpPr>
        <p:spPr bwMode="auto">
          <a:xfrm>
            <a:off x="1939668" y="1729886"/>
            <a:ext cx="8358063" cy="3785652"/>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化学危险品废弃物指失效的、残留的、不用丢弃的废化学危险品及载体、化学危险品包装物，化学危险品废弃物的处理遵照</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废弃物管理程序</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办理。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危险化学危险品的包装物均属危险废弃物，应尽量重复回收利用，或由供应方回收处理。不能重复使用或供方不予回收的，由行政部门统一交有资质的回收公司进行回收处理。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使用后的危险化学危险品废料不得随意倾倒，应妥善存放在专门容器中，由行政部门统一交有资质的回收公司进行回收处理。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51" name="TextBox 1"/>
          <p:cNvSpPr txBox="1">
            <a:spLocks noChangeArrowheads="1"/>
          </p:cNvSpPr>
          <p:nvPr/>
        </p:nvSpPr>
        <p:spPr bwMode="auto">
          <a:xfrm>
            <a:off x="1524000" y="86717"/>
            <a:ext cx="4604866" cy="46037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化学危险品的进出账目管理</a:t>
            </a:r>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3" name="TextBox 1"/>
          <p:cNvSpPr txBox="1">
            <a:spLocks noChangeArrowheads="1"/>
          </p:cNvSpPr>
          <p:nvPr/>
        </p:nvSpPr>
        <p:spPr bwMode="auto">
          <a:xfrm>
            <a:off x="1524000" y="87015"/>
            <a:ext cx="8501063" cy="46037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化学危险品的危险废料、包装物的废弃</a:t>
            </a:r>
            <a:endParaRPr lang="zh-CN" altLang="en-US" dirty="0"/>
          </a:p>
        </p:txBody>
      </p:sp>
      <p:sp>
        <p:nvSpPr>
          <p:cNvPr id="1048854" name="矩形 2"/>
          <p:cNvSpPr>
            <a:spLocks noChangeArrowheads="1"/>
          </p:cNvSpPr>
          <p:nvPr/>
        </p:nvSpPr>
        <p:spPr bwMode="auto">
          <a:xfrm>
            <a:off x="1937507" y="1700808"/>
            <a:ext cx="8316986" cy="3725515"/>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化学危险品使用部门安排人员到化学危险品品管理员处领用化学危险品，化学危险品管理员在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化学危险品进出登记表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中如实详细填写领用部门、领用日期、物料名称及规格、单位、领用数量，双方签名确认。</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化学危险品入库时，化学危险品管理员在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化学危险品进出登记表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如实详细填写入库日期、供应商、送货单号、物料名称及规格、数量、单位、存放地点等信息。</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化学危险品每次出入仓，化学危险品管理员须及时将相关信息登记在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化学危险品进出登记表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中。</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9123" y="887099"/>
            <a:ext cx="5761914" cy="5532517"/>
          </a:xfrm>
          <a:prstGeom prst="rect">
            <a:avLst/>
          </a:prstGeom>
        </p:spPr>
      </p:pic>
      <p:grpSp>
        <p:nvGrpSpPr>
          <p:cNvPr id="8" name="组合 7"/>
          <p:cNvGrpSpPr/>
          <p:nvPr/>
        </p:nvGrpSpPr>
        <p:grpSpPr>
          <a:xfrm>
            <a:off x="7032104" y="1556792"/>
            <a:ext cx="2091780" cy="2096010"/>
            <a:chOff x="1181179" y="1294362"/>
            <a:chExt cx="715352" cy="716799"/>
          </a:xfrm>
          <a:effectLst/>
        </p:grpSpPr>
        <p:sp>
          <p:nvSpPr>
            <p:cNvPr id="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0" name="椭圆 80"/>
            <p:cNvSpPr/>
            <p:nvPr/>
          </p:nvSpPr>
          <p:spPr bwMode="auto">
            <a:xfrm>
              <a:off x="1276600" y="1389976"/>
              <a:ext cx="524509" cy="525571"/>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文本框 2"/>
          <p:cNvSpPr txBox="1"/>
          <p:nvPr/>
        </p:nvSpPr>
        <p:spPr>
          <a:xfrm>
            <a:off x="7528736" y="1881521"/>
            <a:ext cx="1098507" cy="1445260"/>
          </a:xfrm>
          <a:prstGeom prst="rect">
            <a:avLst/>
          </a:prstGeom>
          <a:noFill/>
        </p:spPr>
        <p:txBody>
          <a:bodyPr wrap="square" rtlCol="0">
            <a:spAutoFit/>
          </a:bodyPr>
          <a:lstStyle/>
          <a:p>
            <a:pPr algn="ctr"/>
            <a:r>
              <a:rPr lang="en-US" altLang="zh-CN" sz="8800" b="1" dirty="0">
                <a:solidFill>
                  <a:schemeClr val="bg1"/>
                </a:solidFill>
                <a:latin typeface="微软雅黑" panose="020B0503020204020204" pitchFamily="34" charset="-122"/>
                <a:ea typeface="微软雅黑" panose="020B0503020204020204" pitchFamily="34" charset="-122"/>
              </a:rPr>
              <a:t>4</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sp>
        <p:nvSpPr>
          <p:cNvPr id="11" name="矩形 3"/>
          <p:cNvSpPr/>
          <p:nvPr/>
        </p:nvSpPr>
        <p:spPr bwMode="auto">
          <a:xfrm>
            <a:off x="5591944" y="4509120"/>
            <a:ext cx="5214938"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rPr>
              <a:t>消防应急与处置</a:t>
            </a:r>
            <a:endPar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2"/>
          <p:cNvSpPr txBox="1"/>
          <p:nvPr/>
        </p:nvSpPr>
        <p:spPr>
          <a:xfrm>
            <a:off x="1654630" y="0"/>
            <a:ext cx="5874106"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安环健资料库出品，请勿侵权</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8" name="TextBox 1"/>
          <p:cNvSpPr txBox="1">
            <a:spLocks noChangeArrowheads="1"/>
          </p:cNvSpPr>
          <p:nvPr/>
        </p:nvSpPr>
        <p:spPr bwMode="auto">
          <a:xfrm>
            <a:off x="1572246" y="116632"/>
            <a:ext cx="1714500" cy="46037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消防职责</a:t>
            </a:r>
            <a:endParaRPr lang="zh-CN" altLang="en-US" dirty="0"/>
          </a:p>
        </p:txBody>
      </p:sp>
      <p:sp>
        <p:nvSpPr>
          <p:cNvPr id="1048859" name="矩形 2"/>
          <p:cNvSpPr>
            <a:spLocks noChangeArrowheads="1"/>
          </p:cNvSpPr>
          <p:nvPr/>
        </p:nvSpPr>
        <p:spPr bwMode="auto">
          <a:xfrm>
            <a:off x="1991544" y="1997839"/>
            <a:ext cx="8208912" cy="2862322"/>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工程部负责对化学危险品周转区库配置相应的消防设施，如干粉灭火器、防火沙、</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化学危险品周转区及附近严禁吸烟和使用明火，严禁进行焊接、切割、打磨等易产生高温高热和火花作业。</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化工品管理人员维护化工品的清洁、安全检查并有权制止不安全的违规行为，上报领导。</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0" name="Rectangle 2"/>
          <p:cNvSpPr>
            <a:spLocks noGrp="1" noChangeArrowheads="1"/>
          </p:cNvSpPr>
          <p:nvPr>
            <p:ph type="title"/>
          </p:nvPr>
        </p:nvSpPr>
        <p:spPr>
          <a:xfrm>
            <a:off x="1553766" y="116632"/>
            <a:ext cx="1928813" cy="46037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消防安全</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861" name="Rectangle 3"/>
          <p:cNvSpPr>
            <a:spLocks noChangeArrowheads="1"/>
          </p:cNvSpPr>
          <p:nvPr/>
        </p:nvSpPr>
        <p:spPr bwMode="auto">
          <a:xfrm>
            <a:off x="5078933" y="2132856"/>
            <a:ext cx="5072062" cy="3681730"/>
          </a:xfrm>
          <a:prstGeom prst="rect">
            <a:avLst/>
          </a:prstGeom>
          <a:noFill/>
          <a:ln w="9525">
            <a:noFill/>
            <a:miter lim="800000"/>
          </a:ln>
        </p:spPr>
        <p:txBody>
          <a:bodyPr>
            <a:spAutoFit/>
          </a:bodyPr>
          <a:lstStyle/>
          <a:p>
            <a:pPr>
              <a:lnSpc>
                <a:spcPts val="4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无论是火灾还是爆炸，不管它们的发展过程如何，其发生的内在根据都必须建立在燃烧的条件理论基础上，即燃烧必须是可燃物、助燃物和火源这三个基本条件相互作用才能发生。因此，针对火灾爆炸形成发展的过程，采取措施，防止燃烧三个基本条件的同时存在或者避免它们的相互作用，是防火防爆技术的基本原理。</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KSO_Shape"/>
          <p:cNvSpPr/>
          <p:nvPr/>
        </p:nvSpPr>
        <p:spPr bwMode="auto">
          <a:xfrm>
            <a:off x="2000498" y="1630313"/>
            <a:ext cx="2716262" cy="4024092"/>
          </a:xfrm>
          <a:custGeom>
            <a:avLst/>
            <a:gdLst>
              <a:gd name="T0" fmla="*/ 1265235 w 989013"/>
              <a:gd name="T1" fmla="*/ 1541677 h 1466850"/>
              <a:gd name="T2" fmla="*/ 1285875 w 989013"/>
              <a:gd name="T3" fmla="*/ 1713588 h 1466850"/>
              <a:gd name="T4" fmla="*/ 4469 w 989013"/>
              <a:gd name="T5" fmla="*/ 1535945 h 1466850"/>
              <a:gd name="T6" fmla="*/ 330018 w 989013"/>
              <a:gd name="T7" fmla="*/ 582622 h 1466850"/>
              <a:gd name="T8" fmla="*/ 503561 w 989013"/>
              <a:gd name="T9" fmla="*/ 1011022 h 1466850"/>
              <a:gd name="T10" fmla="*/ 546946 w 989013"/>
              <a:gd name="T11" fmla="*/ 1162423 h 1466850"/>
              <a:gd name="T12" fmla="*/ 563129 w 989013"/>
              <a:gd name="T13" fmla="*/ 1316579 h 1466850"/>
              <a:gd name="T14" fmla="*/ 531108 w 989013"/>
              <a:gd name="T15" fmla="*/ 1420496 h 1466850"/>
              <a:gd name="T16" fmla="*/ 444681 w 989013"/>
              <a:gd name="T17" fmla="*/ 1385742 h 1466850"/>
              <a:gd name="T18" fmla="*/ 374092 w 989013"/>
              <a:gd name="T19" fmla="*/ 1333783 h 1466850"/>
              <a:gd name="T20" fmla="*/ 301784 w 989013"/>
              <a:gd name="T21" fmla="*/ 1260835 h 1466850"/>
              <a:gd name="T22" fmla="*/ 241182 w 989013"/>
              <a:gd name="T23" fmla="*/ 1171714 h 1466850"/>
              <a:gd name="T24" fmla="*/ 206404 w 989013"/>
              <a:gd name="T25" fmla="*/ 1070895 h 1466850"/>
              <a:gd name="T26" fmla="*/ 205027 w 989013"/>
              <a:gd name="T27" fmla="*/ 970074 h 1466850"/>
              <a:gd name="T28" fmla="*/ 226031 w 989013"/>
              <a:gd name="T29" fmla="*/ 828995 h 1466850"/>
              <a:gd name="T30" fmla="*/ 266661 w 989013"/>
              <a:gd name="T31" fmla="*/ 630452 h 1466850"/>
              <a:gd name="T32" fmla="*/ 276993 w 989013"/>
              <a:gd name="T33" fmla="*/ 464942 h 1466850"/>
              <a:gd name="T34" fmla="*/ 835544 w 989013"/>
              <a:gd name="T35" fmla="*/ 349909 h 1466850"/>
              <a:gd name="T36" fmla="*/ 851069 w 989013"/>
              <a:gd name="T37" fmla="*/ 460342 h 1466850"/>
              <a:gd name="T38" fmla="*/ 879704 w 989013"/>
              <a:gd name="T39" fmla="*/ 553227 h 1466850"/>
              <a:gd name="T40" fmla="*/ 923518 w 989013"/>
              <a:gd name="T41" fmla="*/ 633730 h 1466850"/>
              <a:gd name="T42" fmla="*/ 984928 w 989013"/>
              <a:gd name="T43" fmla="*/ 711479 h 1466850"/>
              <a:gd name="T44" fmla="*/ 1049788 w 989013"/>
              <a:gd name="T45" fmla="*/ 817094 h 1466850"/>
              <a:gd name="T46" fmla="*/ 1082907 w 989013"/>
              <a:gd name="T47" fmla="*/ 940599 h 1466850"/>
              <a:gd name="T48" fmla="*/ 1084288 w 989013"/>
              <a:gd name="T49" fmla="*/ 1011812 h 1466850"/>
              <a:gd name="T50" fmla="*/ 1053928 w 989013"/>
              <a:gd name="T51" fmla="*/ 1130156 h 1466850"/>
              <a:gd name="T52" fmla="*/ 993552 w 989013"/>
              <a:gd name="T53" fmla="*/ 1236458 h 1466850"/>
              <a:gd name="T54" fmla="*/ 917999 w 989013"/>
              <a:gd name="T55" fmla="*/ 1323497 h 1466850"/>
              <a:gd name="T56" fmla="*/ 841063 w 989013"/>
              <a:gd name="T57" fmla="*/ 1385765 h 1466850"/>
              <a:gd name="T58" fmla="*/ 792763 w 989013"/>
              <a:gd name="T59" fmla="*/ 1397462 h 1466850"/>
              <a:gd name="T60" fmla="*/ 854863 w 989013"/>
              <a:gd name="T61" fmla="*/ 1293910 h 1466850"/>
              <a:gd name="T62" fmla="*/ 876253 w 989013"/>
              <a:gd name="T63" fmla="*/ 1228891 h 1466850"/>
              <a:gd name="T64" fmla="*/ 883153 w 989013"/>
              <a:gd name="T65" fmla="*/ 1158022 h 1466850"/>
              <a:gd name="T66" fmla="*/ 869699 w 989013"/>
              <a:gd name="T67" fmla="*/ 1078896 h 1466850"/>
              <a:gd name="T68" fmla="*/ 819328 w 989013"/>
              <a:gd name="T69" fmla="*/ 952983 h 1466850"/>
              <a:gd name="T70" fmla="*/ 775859 w 989013"/>
              <a:gd name="T71" fmla="*/ 817094 h 1466850"/>
              <a:gd name="T72" fmla="*/ 746189 w 989013"/>
              <a:gd name="T73" fmla="*/ 675356 h 1466850"/>
              <a:gd name="T74" fmla="*/ 728594 w 989013"/>
              <a:gd name="T75" fmla="*/ 456213 h 1466850"/>
              <a:gd name="T76" fmla="*/ 765509 w 989013"/>
              <a:gd name="T77" fmla="*/ 358166 h 1466850"/>
              <a:gd name="T78" fmla="*/ 821398 w 989013"/>
              <a:gd name="T79" fmla="*/ 270096 h 1466850"/>
              <a:gd name="T80" fmla="*/ 592560 w 989013"/>
              <a:gd name="T81" fmla="*/ 122612 h 1466850"/>
              <a:gd name="T82" fmla="*/ 667152 w 989013"/>
              <a:gd name="T83" fmla="*/ 308418 h 1466850"/>
              <a:gd name="T84" fmla="*/ 701870 w 989013"/>
              <a:gd name="T85" fmla="*/ 531317 h 1466850"/>
              <a:gd name="T86" fmla="*/ 736589 w 989013"/>
              <a:gd name="T87" fmla="*/ 782379 h 1466850"/>
              <a:gd name="T88" fmla="*/ 774744 w 989013"/>
              <a:gd name="T89" fmla="*/ 923194 h 1466850"/>
              <a:gd name="T90" fmla="*/ 823556 w 989013"/>
              <a:gd name="T91" fmla="*/ 1056109 h 1466850"/>
              <a:gd name="T92" fmla="*/ 845556 w 989013"/>
              <a:gd name="T93" fmla="*/ 1146094 h 1466850"/>
              <a:gd name="T94" fmla="*/ 846244 w 989013"/>
              <a:gd name="T95" fmla="*/ 1214783 h 1466850"/>
              <a:gd name="T96" fmla="*/ 825275 w 989013"/>
              <a:gd name="T97" fmla="*/ 1285190 h 1466850"/>
              <a:gd name="T98" fmla="*/ 772339 w 989013"/>
              <a:gd name="T99" fmla="*/ 1372083 h 1466850"/>
              <a:gd name="T100" fmla="*/ 645497 w 989013"/>
              <a:gd name="T101" fmla="*/ 1432874 h 1466850"/>
              <a:gd name="T102" fmla="*/ 595654 w 989013"/>
              <a:gd name="T103" fmla="*/ 1352162 h 1466850"/>
              <a:gd name="T104" fmla="*/ 587748 w 989013"/>
              <a:gd name="T105" fmla="*/ 1215126 h 1466850"/>
              <a:gd name="T106" fmla="*/ 562655 w 989013"/>
              <a:gd name="T107" fmla="*/ 1083929 h 1466850"/>
              <a:gd name="T108" fmla="*/ 508686 w 989013"/>
              <a:gd name="T109" fmla="*/ 928688 h 1466850"/>
              <a:gd name="T110" fmla="*/ 407969 w 989013"/>
              <a:gd name="T111" fmla="*/ 688961 h 1466850"/>
              <a:gd name="T112" fmla="*/ 428594 w 989013"/>
              <a:gd name="T113" fmla="*/ 563945 h 1466850"/>
              <a:gd name="T114" fmla="*/ 484967 w 989013"/>
              <a:gd name="T115" fmla="*/ 459192 h 1466850"/>
              <a:gd name="T116" fmla="*/ 520030 w 989013"/>
              <a:gd name="T117" fmla="*/ 354783 h 1466850"/>
              <a:gd name="T118" fmla="*/ 535498 w 989013"/>
              <a:gd name="T119" fmla="*/ 245910 h 1466850"/>
              <a:gd name="T120" fmla="*/ 534124 w 989013"/>
              <a:gd name="T121" fmla="*/ 126045 h 1466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89013" h="1466850">
                <a:moveTo>
                  <a:pt x="216571" y="1271588"/>
                </a:moveTo>
                <a:lnTo>
                  <a:pt x="447675" y="1337470"/>
                </a:lnTo>
                <a:lnTo>
                  <a:pt x="50779" y="1450976"/>
                </a:lnTo>
                <a:lnTo>
                  <a:pt x="15875" y="1329003"/>
                </a:lnTo>
                <a:lnTo>
                  <a:pt x="216571" y="1271588"/>
                </a:lnTo>
                <a:close/>
                <a:moveTo>
                  <a:pt x="938235" y="1065213"/>
                </a:moveTo>
                <a:lnTo>
                  <a:pt x="973138" y="1187091"/>
                </a:lnTo>
                <a:lnTo>
                  <a:pt x="772707" y="1244601"/>
                </a:lnTo>
                <a:lnTo>
                  <a:pt x="541338" y="1178649"/>
                </a:lnTo>
                <a:lnTo>
                  <a:pt x="938235" y="1065213"/>
                </a:lnTo>
                <a:close/>
                <a:moveTo>
                  <a:pt x="42035" y="1047750"/>
                </a:moveTo>
                <a:lnTo>
                  <a:pt x="54461" y="1051461"/>
                </a:lnTo>
                <a:lnTo>
                  <a:pt x="976323" y="1315752"/>
                </a:lnTo>
                <a:lnTo>
                  <a:pt x="989013" y="1319463"/>
                </a:lnTo>
                <a:lnTo>
                  <a:pt x="985312" y="1331657"/>
                </a:lnTo>
                <a:lnTo>
                  <a:pt x="950415" y="1454656"/>
                </a:lnTo>
                <a:lnTo>
                  <a:pt x="946978" y="1466850"/>
                </a:lnTo>
                <a:lnTo>
                  <a:pt x="934553" y="1463139"/>
                </a:lnTo>
                <a:lnTo>
                  <a:pt x="12161" y="1198848"/>
                </a:lnTo>
                <a:lnTo>
                  <a:pt x="0" y="1195137"/>
                </a:lnTo>
                <a:lnTo>
                  <a:pt x="3437" y="1182678"/>
                </a:lnTo>
                <a:lnTo>
                  <a:pt x="38598" y="1059944"/>
                </a:lnTo>
                <a:lnTo>
                  <a:pt x="42035" y="1047750"/>
                </a:lnTo>
                <a:close/>
                <a:moveTo>
                  <a:pt x="213045" y="341313"/>
                </a:moveTo>
                <a:lnTo>
                  <a:pt x="220990" y="364099"/>
                </a:lnTo>
                <a:lnTo>
                  <a:pt x="230789" y="389799"/>
                </a:lnTo>
                <a:lnTo>
                  <a:pt x="241647" y="418149"/>
                </a:lnTo>
                <a:lnTo>
                  <a:pt x="253829" y="448619"/>
                </a:lnTo>
                <a:lnTo>
                  <a:pt x="280843" y="514328"/>
                </a:lnTo>
                <a:lnTo>
                  <a:pt x="309710" y="583745"/>
                </a:lnTo>
                <a:lnTo>
                  <a:pt x="338577" y="653163"/>
                </a:lnTo>
                <a:lnTo>
                  <a:pt x="352083" y="686548"/>
                </a:lnTo>
                <a:lnTo>
                  <a:pt x="365060" y="719137"/>
                </a:lnTo>
                <a:lnTo>
                  <a:pt x="376713" y="749872"/>
                </a:lnTo>
                <a:lnTo>
                  <a:pt x="387307" y="778487"/>
                </a:lnTo>
                <a:lnTo>
                  <a:pt x="396576" y="804452"/>
                </a:lnTo>
                <a:lnTo>
                  <a:pt x="400548" y="816375"/>
                </a:lnTo>
                <a:lnTo>
                  <a:pt x="403991" y="827503"/>
                </a:lnTo>
                <a:lnTo>
                  <a:pt x="408758" y="844460"/>
                </a:lnTo>
                <a:lnTo>
                  <a:pt x="413525" y="861417"/>
                </a:lnTo>
                <a:lnTo>
                  <a:pt x="417233" y="878109"/>
                </a:lnTo>
                <a:lnTo>
                  <a:pt x="420676" y="895066"/>
                </a:lnTo>
                <a:lnTo>
                  <a:pt x="423589" y="912288"/>
                </a:lnTo>
                <a:lnTo>
                  <a:pt x="426238" y="928980"/>
                </a:lnTo>
                <a:lnTo>
                  <a:pt x="428621" y="945937"/>
                </a:lnTo>
                <a:lnTo>
                  <a:pt x="430210" y="962894"/>
                </a:lnTo>
                <a:lnTo>
                  <a:pt x="431799" y="980116"/>
                </a:lnTo>
                <a:lnTo>
                  <a:pt x="432594" y="996809"/>
                </a:lnTo>
                <a:lnTo>
                  <a:pt x="433123" y="1013766"/>
                </a:lnTo>
                <a:lnTo>
                  <a:pt x="433388" y="1030988"/>
                </a:lnTo>
                <a:lnTo>
                  <a:pt x="433388" y="1047680"/>
                </a:lnTo>
                <a:lnTo>
                  <a:pt x="433123" y="1064637"/>
                </a:lnTo>
                <a:lnTo>
                  <a:pt x="432329" y="1081859"/>
                </a:lnTo>
                <a:lnTo>
                  <a:pt x="431005" y="1098551"/>
                </a:lnTo>
                <a:lnTo>
                  <a:pt x="419617" y="1096431"/>
                </a:lnTo>
                <a:lnTo>
                  <a:pt x="408494" y="1093782"/>
                </a:lnTo>
                <a:lnTo>
                  <a:pt x="397370" y="1090867"/>
                </a:lnTo>
                <a:lnTo>
                  <a:pt x="386777" y="1087688"/>
                </a:lnTo>
                <a:lnTo>
                  <a:pt x="376713" y="1083978"/>
                </a:lnTo>
                <a:lnTo>
                  <a:pt x="367179" y="1080004"/>
                </a:lnTo>
                <a:lnTo>
                  <a:pt x="357645" y="1075765"/>
                </a:lnTo>
                <a:lnTo>
                  <a:pt x="349170" y="1071261"/>
                </a:lnTo>
                <a:lnTo>
                  <a:pt x="342020" y="1067021"/>
                </a:lnTo>
                <a:lnTo>
                  <a:pt x="334869" y="1062252"/>
                </a:lnTo>
                <a:lnTo>
                  <a:pt x="327189" y="1057483"/>
                </a:lnTo>
                <a:lnTo>
                  <a:pt x="319773" y="1052184"/>
                </a:lnTo>
                <a:lnTo>
                  <a:pt x="311564" y="1046355"/>
                </a:lnTo>
                <a:lnTo>
                  <a:pt x="303618" y="1040261"/>
                </a:lnTo>
                <a:lnTo>
                  <a:pt x="295673" y="1033637"/>
                </a:lnTo>
                <a:lnTo>
                  <a:pt x="287728" y="1027013"/>
                </a:lnTo>
                <a:lnTo>
                  <a:pt x="279518" y="1020124"/>
                </a:lnTo>
                <a:lnTo>
                  <a:pt x="271308" y="1012706"/>
                </a:lnTo>
                <a:lnTo>
                  <a:pt x="263363" y="1004757"/>
                </a:lnTo>
                <a:lnTo>
                  <a:pt x="255418" y="996544"/>
                </a:lnTo>
                <a:lnTo>
                  <a:pt x="247473" y="988330"/>
                </a:lnTo>
                <a:lnTo>
                  <a:pt x="239528" y="979587"/>
                </a:lnTo>
                <a:lnTo>
                  <a:pt x="232113" y="970843"/>
                </a:lnTo>
                <a:lnTo>
                  <a:pt x="224697" y="962100"/>
                </a:lnTo>
                <a:lnTo>
                  <a:pt x="217282" y="952561"/>
                </a:lnTo>
                <a:lnTo>
                  <a:pt x="210396" y="942758"/>
                </a:lnTo>
                <a:lnTo>
                  <a:pt x="203510" y="933220"/>
                </a:lnTo>
                <a:lnTo>
                  <a:pt x="197419" y="923151"/>
                </a:lnTo>
                <a:lnTo>
                  <a:pt x="191328" y="912818"/>
                </a:lnTo>
                <a:lnTo>
                  <a:pt x="185502" y="902220"/>
                </a:lnTo>
                <a:lnTo>
                  <a:pt x="180470" y="891622"/>
                </a:lnTo>
                <a:lnTo>
                  <a:pt x="175703" y="881024"/>
                </a:lnTo>
                <a:lnTo>
                  <a:pt x="170936" y="869896"/>
                </a:lnTo>
                <a:lnTo>
                  <a:pt x="167228" y="858768"/>
                </a:lnTo>
                <a:lnTo>
                  <a:pt x="163785" y="847640"/>
                </a:lnTo>
                <a:lnTo>
                  <a:pt x="161137" y="836246"/>
                </a:lnTo>
                <a:lnTo>
                  <a:pt x="158753" y="824589"/>
                </a:lnTo>
                <a:lnTo>
                  <a:pt x="156899" y="812931"/>
                </a:lnTo>
                <a:lnTo>
                  <a:pt x="156105" y="801273"/>
                </a:lnTo>
                <a:lnTo>
                  <a:pt x="155840" y="795444"/>
                </a:lnTo>
                <a:lnTo>
                  <a:pt x="155575" y="789615"/>
                </a:lnTo>
                <a:lnTo>
                  <a:pt x="155840" y="775572"/>
                </a:lnTo>
                <a:lnTo>
                  <a:pt x="156370" y="761530"/>
                </a:lnTo>
                <a:lnTo>
                  <a:pt x="157694" y="746957"/>
                </a:lnTo>
                <a:lnTo>
                  <a:pt x="159018" y="732120"/>
                </a:lnTo>
                <a:lnTo>
                  <a:pt x="160607" y="717017"/>
                </a:lnTo>
                <a:lnTo>
                  <a:pt x="162726" y="701385"/>
                </a:lnTo>
                <a:lnTo>
                  <a:pt x="165374" y="686018"/>
                </a:lnTo>
                <a:lnTo>
                  <a:pt x="167758" y="670385"/>
                </a:lnTo>
                <a:lnTo>
                  <a:pt x="170671" y="654223"/>
                </a:lnTo>
                <a:lnTo>
                  <a:pt x="173849" y="638326"/>
                </a:lnTo>
                <a:lnTo>
                  <a:pt x="180735" y="606002"/>
                </a:lnTo>
                <a:lnTo>
                  <a:pt x="187885" y="573677"/>
                </a:lnTo>
                <a:lnTo>
                  <a:pt x="195565" y="541088"/>
                </a:lnTo>
                <a:lnTo>
                  <a:pt x="197419" y="533934"/>
                </a:lnTo>
                <a:lnTo>
                  <a:pt x="198743" y="525986"/>
                </a:lnTo>
                <a:lnTo>
                  <a:pt x="201921" y="507174"/>
                </a:lnTo>
                <a:lnTo>
                  <a:pt x="205099" y="485448"/>
                </a:lnTo>
                <a:lnTo>
                  <a:pt x="207483" y="461337"/>
                </a:lnTo>
                <a:lnTo>
                  <a:pt x="209867" y="434312"/>
                </a:lnTo>
                <a:lnTo>
                  <a:pt x="210661" y="420004"/>
                </a:lnTo>
                <a:lnTo>
                  <a:pt x="211720" y="405167"/>
                </a:lnTo>
                <a:lnTo>
                  <a:pt x="212250" y="389799"/>
                </a:lnTo>
                <a:lnTo>
                  <a:pt x="212780" y="373902"/>
                </a:lnTo>
                <a:lnTo>
                  <a:pt x="213045" y="358005"/>
                </a:lnTo>
                <a:lnTo>
                  <a:pt x="213045" y="341313"/>
                </a:lnTo>
                <a:close/>
                <a:moveTo>
                  <a:pt x="640524" y="198438"/>
                </a:moveTo>
                <a:lnTo>
                  <a:pt x="640524" y="213272"/>
                </a:lnTo>
                <a:lnTo>
                  <a:pt x="640789" y="228106"/>
                </a:lnTo>
                <a:lnTo>
                  <a:pt x="641320" y="242411"/>
                </a:lnTo>
                <a:lnTo>
                  <a:pt x="641851" y="256186"/>
                </a:lnTo>
                <a:lnTo>
                  <a:pt x="642647" y="269430"/>
                </a:lnTo>
                <a:lnTo>
                  <a:pt x="643974" y="282675"/>
                </a:lnTo>
                <a:lnTo>
                  <a:pt x="645035" y="295655"/>
                </a:lnTo>
                <a:lnTo>
                  <a:pt x="646627" y="307841"/>
                </a:lnTo>
                <a:lnTo>
                  <a:pt x="648219" y="320291"/>
                </a:lnTo>
                <a:lnTo>
                  <a:pt x="649811" y="331946"/>
                </a:lnTo>
                <a:lnTo>
                  <a:pt x="652199" y="343337"/>
                </a:lnTo>
                <a:lnTo>
                  <a:pt x="654588" y="354463"/>
                </a:lnTo>
                <a:lnTo>
                  <a:pt x="656976" y="365324"/>
                </a:lnTo>
                <a:lnTo>
                  <a:pt x="659629" y="376185"/>
                </a:lnTo>
                <a:lnTo>
                  <a:pt x="662548" y="386516"/>
                </a:lnTo>
                <a:lnTo>
                  <a:pt x="665732" y="396847"/>
                </a:lnTo>
                <a:lnTo>
                  <a:pt x="669182" y="406383"/>
                </a:lnTo>
                <a:lnTo>
                  <a:pt x="672897" y="416184"/>
                </a:lnTo>
                <a:lnTo>
                  <a:pt x="676612" y="425985"/>
                </a:lnTo>
                <a:lnTo>
                  <a:pt x="680857" y="434992"/>
                </a:lnTo>
                <a:lnTo>
                  <a:pt x="685103" y="444528"/>
                </a:lnTo>
                <a:lnTo>
                  <a:pt x="689614" y="453270"/>
                </a:lnTo>
                <a:lnTo>
                  <a:pt x="694656" y="462276"/>
                </a:lnTo>
                <a:lnTo>
                  <a:pt x="699432" y="471018"/>
                </a:lnTo>
                <a:lnTo>
                  <a:pt x="705004" y="479760"/>
                </a:lnTo>
                <a:lnTo>
                  <a:pt x="710311" y="487972"/>
                </a:lnTo>
                <a:lnTo>
                  <a:pt x="716149" y="496448"/>
                </a:lnTo>
                <a:lnTo>
                  <a:pt x="721987" y="504925"/>
                </a:lnTo>
                <a:lnTo>
                  <a:pt x="728355" y="513137"/>
                </a:lnTo>
                <a:lnTo>
                  <a:pt x="734989" y="521084"/>
                </a:lnTo>
                <a:lnTo>
                  <a:pt x="741888" y="529561"/>
                </a:lnTo>
                <a:lnTo>
                  <a:pt x="749052" y="537508"/>
                </a:lnTo>
                <a:lnTo>
                  <a:pt x="757544" y="547839"/>
                </a:lnTo>
                <a:lnTo>
                  <a:pt x="766300" y="558699"/>
                </a:lnTo>
                <a:lnTo>
                  <a:pt x="774261" y="569560"/>
                </a:lnTo>
                <a:lnTo>
                  <a:pt x="781691" y="580951"/>
                </a:lnTo>
                <a:lnTo>
                  <a:pt x="788855" y="592342"/>
                </a:lnTo>
                <a:lnTo>
                  <a:pt x="795489" y="604262"/>
                </a:lnTo>
                <a:lnTo>
                  <a:pt x="801857" y="616712"/>
                </a:lnTo>
                <a:lnTo>
                  <a:pt x="807430" y="629162"/>
                </a:lnTo>
                <a:lnTo>
                  <a:pt x="812737" y="642142"/>
                </a:lnTo>
                <a:lnTo>
                  <a:pt x="817513" y="654857"/>
                </a:lnTo>
                <a:lnTo>
                  <a:pt x="821759" y="668367"/>
                </a:lnTo>
                <a:lnTo>
                  <a:pt x="825208" y="682142"/>
                </a:lnTo>
                <a:lnTo>
                  <a:pt x="828392" y="695917"/>
                </a:lnTo>
                <a:lnTo>
                  <a:pt x="831046" y="709956"/>
                </a:lnTo>
                <a:lnTo>
                  <a:pt x="832903" y="724261"/>
                </a:lnTo>
                <a:lnTo>
                  <a:pt x="834495" y="738565"/>
                </a:lnTo>
                <a:lnTo>
                  <a:pt x="834761" y="745188"/>
                </a:lnTo>
                <a:lnTo>
                  <a:pt x="835026" y="752075"/>
                </a:lnTo>
                <a:lnTo>
                  <a:pt x="835026" y="758963"/>
                </a:lnTo>
                <a:lnTo>
                  <a:pt x="835026" y="765585"/>
                </a:lnTo>
                <a:lnTo>
                  <a:pt x="834761" y="772472"/>
                </a:lnTo>
                <a:lnTo>
                  <a:pt x="833965" y="779095"/>
                </a:lnTo>
                <a:lnTo>
                  <a:pt x="832373" y="792605"/>
                </a:lnTo>
                <a:lnTo>
                  <a:pt x="830250" y="805585"/>
                </a:lnTo>
                <a:lnTo>
                  <a:pt x="827596" y="818830"/>
                </a:lnTo>
                <a:lnTo>
                  <a:pt x="824147" y="832074"/>
                </a:lnTo>
                <a:lnTo>
                  <a:pt x="820166" y="844790"/>
                </a:lnTo>
                <a:lnTo>
                  <a:pt x="815390" y="857770"/>
                </a:lnTo>
                <a:lnTo>
                  <a:pt x="810614" y="870220"/>
                </a:lnTo>
                <a:lnTo>
                  <a:pt x="805042" y="882670"/>
                </a:lnTo>
                <a:lnTo>
                  <a:pt x="799204" y="894590"/>
                </a:lnTo>
                <a:lnTo>
                  <a:pt x="792835" y="906511"/>
                </a:lnTo>
                <a:lnTo>
                  <a:pt x="786202" y="918166"/>
                </a:lnTo>
                <a:lnTo>
                  <a:pt x="779037" y="929822"/>
                </a:lnTo>
                <a:lnTo>
                  <a:pt x="771873" y="940948"/>
                </a:lnTo>
                <a:lnTo>
                  <a:pt x="764177" y="952073"/>
                </a:lnTo>
                <a:lnTo>
                  <a:pt x="756482" y="962669"/>
                </a:lnTo>
                <a:lnTo>
                  <a:pt x="748256" y="973000"/>
                </a:lnTo>
                <a:lnTo>
                  <a:pt x="740031" y="982802"/>
                </a:lnTo>
                <a:lnTo>
                  <a:pt x="731539" y="992603"/>
                </a:lnTo>
                <a:lnTo>
                  <a:pt x="723313" y="1001874"/>
                </a:lnTo>
                <a:lnTo>
                  <a:pt x="714557" y="1010616"/>
                </a:lnTo>
                <a:lnTo>
                  <a:pt x="706066" y="1019093"/>
                </a:lnTo>
                <a:lnTo>
                  <a:pt x="697309" y="1027569"/>
                </a:lnTo>
                <a:lnTo>
                  <a:pt x="688553" y="1035251"/>
                </a:lnTo>
                <a:lnTo>
                  <a:pt x="680061" y="1042404"/>
                </a:lnTo>
                <a:lnTo>
                  <a:pt x="671835" y="1049291"/>
                </a:lnTo>
                <a:lnTo>
                  <a:pt x="663079" y="1055649"/>
                </a:lnTo>
                <a:lnTo>
                  <a:pt x="654853" y="1061476"/>
                </a:lnTo>
                <a:lnTo>
                  <a:pt x="646892" y="1067039"/>
                </a:lnTo>
                <a:lnTo>
                  <a:pt x="638667" y="1071807"/>
                </a:lnTo>
                <a:lnTo>
                  <a:pt x="634421" y="1074456"/>
                </a:lnTo>
                <a:lnTo>
                  <a:pt x="630175" y="1076576"/>
                </a:lnTo>
                <a:lnTo>
                  <a:pt x="620623" y="1081344"/>
                </a:lnTo>
                <a:lnTo>
                  <a:pt x="611070" y="1085317"/>
                </a:lnTo>
                <a:lnTo>
                  <a:pt x="600721" y="1089026"/>
                </a:lnTo>
                <a:lnTo>
                  <a:pt x="609743" y="1076046"/>
                </a:lnTo>
                <a:lnTo>
                  <a:pt x="619031" y="1063331"/>
                </a:lnTo>
                <a:lnTo>
                  <a:pt x="627522" y="1050086"/>
                </a:lnTo>
                <a:lnTo>
                  <a:pt x="636013" y="1036841"/>
                </a:lnTo>
                <a:lnTo>
                  <a:pt x="643708" y="1023861"/>
                </a:lnTo>
                <a:lnTo>
                  <a:pt x="650873" y="1010351"/>
                </a:lnTo>
                <a:lnTo>
                  <a:pt x="654322" y="1003464"/>
                </a:lnTo>
                <a:lnTo>
                  <a:pt x="657506" y="996311"/>
                </a:lnTo>
                <a:lnTo>
                  <a:pt x="660160" y="989424"/>
                </a:lnTo>
                <a:lnTo>
                  <a:pt x="663079" y="982272"/>
                </a:lnTo>
                <a:lnTo>
                  <a:pt x="665732" y="975384"/>
                </a:lnTo>
                <a:lnTo>
                  <a:pt x="668386" y="968232"/>
                </a:lnTo>
                <a:lnTo>
                  <a:pt x="670243" y="960815"/>
                </a:lnTo>
                <a:lnTo>
                  <a:pt x="672366" y="953398"/>
                </a:lnTo>
                <a:lnTo>
                  <a:pt x="673958" y="946246"/>
                </a:lnTo>
                <a:lnTo>
                  <a:pt x="675816" y="938564"/>
                </a:lnTo>
                <a:lnTo>
                  <a:pt x="676877" y="931146"/>
                </a:lnTo>
                <a:lnTo>
                  <a:pt x="677938" y="923464"/>
                </a:lnTo>
                <a:lnTo>
                  <a:pt x="678469" y="915782"/>
                </a:lnTo>
                <a:lnTo>
                  <a:pt x="679265" y="907835"/>
                </a:lnTo>
                <a:lnTo>
                  <a:pt x="679265" y="899624"/>
                </a:lnTo>
                <a:lnTo>
                  <a:pt x="679265" y="891677"/>
                </a:lnTo>
                <a:lnTo>
                  <a:pt x="678735" y="883465"/>
                </a:lnTo>
                <a:lnTo>
                  <a:pt x="677938" y="874988"/>
                </a:lnTo>
                <a:lnTo>
                  <a:pt x="676877" y="866511"/>
                </a:lnTo>
                <a:lnTo>
                  <a:pt x="675550" y="858034"/>
                </a:lnTo>
                <a:lnTo>
                  <a:pt x="673693" y="848763"/>
                </a:lnTo>
                <a:lnTo>
                  <a:pt x="671305" y="839757"/>
                </a:lnTo>
                <a:lnTo>
                  <a:pt x="668917" y="830750"/>
                </a:lnTo>
                <a:lnTo>
                  <a:pt x="665998" y="821743"/>
                </a:lnTo>
                <a:lnTo>
                  <a:pt x="663079" y="812737"/>
                </a:lnTo>
                <a:lnTo>
                  <a:pt x="659629" y="803995"/>
                </a:lnTo>
                <a:lnTo>
                  <a:pt x="652465" y="786247"/>
                </a:lnTo>
                <a:lnTo>
                  <a:pt x="645035" y="768764"/>
                </a:lnTo>
                <a:lnTo>
                  <a:pt x="637605" y="751280"/>
                </a:lnTo>
                <a:lnTo>
                  <a:pt x="630175" y="733797"/>
                </a:lnTo>
                <a:lnTo>
                  <a:pt x="626726" y="725320"/>
                </a:lnTo>
                <a:lnTo>
                  <a:pt x="623276" y="716314"/>
                </a:lnTo>
                <a:lnTo>
                  <a:pt x="617173" y="699360"/>
                </a:lnTo>
                <a:lnTo>
                  <a:pt x="611601" y="681877"/>
                </a:lnTo>
                <a:lnTo>
                  <a:pt x="606294" y="664394"/>
                </a:lnTo>
                <a:lnTo>
                  <a:pt x="601252" y="646646"/>
                </a:lnTo>
                <a:lnTo>
                  <a:pt x="596741" y="629162"/>
                </a:lnTo>
                <a:lnTo>
                  <a:pt x="592496" y="611149"/>
                </a:lnTo>
                <a:lnTo>
                  <a:pt x="587985" y="593401"/>
                </a:lnTo>
                <a:lnTo>
                  <a:pt x="584004" y="575653"/>
                </a:lnTo>
                <a:lnTo>
                  <a:pt x="581085" y="561878"/>
                </a:lnTo>
                <a:lnTo>
                  <a:pt x="578697" y="548103"/>
                </a:lnTo>
                <a:lnTo>
                  <a:pt x="576309" y="534064"/>
                </a:lnTo>
                <a:lnTo>
                  <a:pt x="573921" y="520024"/>
                </a:lnTo>
                <a:lnTo>
                  <a:pt x="572064" y="505985"/>
                </a:lnTo>
                <a:lnTo>
                  <a:pt x="570206" y="491945"/>
                </a:lnTo>
                <a:lnTo>
                  <a:pt x="567287" y="463866"/>
                </a:lnTo>
                <a:lnTo>
                  <a:pt x="564899" y="436052"/>
                </a:lnTo>
                <a:lnTo>
                  <a:pt x="562776" y="407707"/>
                </a:lnTo>
                <a:lnTo>
                  <a:pt x="561450" y="379363"/>
                </a:lnTo>
                <a:lnTo>
                  <a:pt x="560388" y="351284"/>
                </a:lnTo>
                <a:lnTo>
                  <a:pt x="566226" y="332476"/>
                </a:lnTo>
                <a:lnTo>
                  <a:pt x="569410" y="322940"/>
                </a:lnTo>
                <a:lnTo>
                  <a:pt x="572860" y="313669"/>
                </a:lnTo>
                <a:lnTo>
                  <a:pt x="576309" y="304132"/>
                </a:lnTo>
                <a:lnTo>
                  <a:pt x="580289" y="294596"/>
                </a:lnTo>
                <a:lnTo>
                  <a:pt x="584270" y="285324"/>
                </a:lnTo>
                <a:lnTo>
                  <a:pt x="588781" y="275788"/>
                </a:lnTo>
                <a:lnTo>
                  <a:pt x="593557" y="266252"/>
                </a:lnTo>
                <a:lnTo>
                  <a:pt x="598599" y="256715"/>
                </a:lnTo>
                <a:lnTo>
                  <a:pt x="604436" y="246914"/>
                </a:lnTo>
                <a:lnTo>
                  <a:pt x="610539" y="237643"/>
                </a:lnTo>
                <a:lnTo>
                  <a:pt x="616908" y="227841"/>
                </a:lnTo>
                <a:lnTo>
                  <a:pt x="624072" y="218040"/>
                </a:lnTo>
                <a:lnTo>
                  <a:pt x="631767" y="207974"/>
                </a:lnTo>
                <a:lnTo>
                  <a:pt x="640524" y="198438"/>
                </a:lnTo>
                <a:close/>
                <a:moveTo>
                  <a:pt x="401296" y="0"/>
                </a:moveTo>
                <a:lnTo>
                  <a:pt x="413458" y="18512"/>
                </a:lnTo>
                <a:lnTo>
                  <a:pt x="424562" y="37024"/>
                </a:lnTo>
                <a:lnTo>
                  <a:pt x="435402" y="55800"/>
                </a:lnTo>
                <a:lnTo>
                  <a:pt x="445977" y="74841"/>
                </a:lnTo>
                <a:lnTo>
                  <a:pt x="455759" y="94411"/>
                </a:lnTo>
                <a:lnTo>
                  <a:pt x="465542" y="113981"/>
                </a:lnTo>
                <a:lnTo>
                  <a:pt x="474795" y="134079"/>
                </a:lnTo>
                <a:lnTo>
                  <a:pt x="483256" y="154178"/>
                </a:lnTo>
                <a:lnTo>
                  <a:pt x="491452" y="174806"/>
                </a:lnTo>
                <a:lnTo>
                  <a:pt x="499119" y="195698"/>
                </a:lnTo>
                <a:lnTo>
                  <a:pt x="506786" y="216590"/>
                </a:lnTo>
                <a:lnTo>
                  <a:pt x="513131" y="237482"/>
                </a:lnTo>
                <a:lnTo>
                  <a:pt x="519477" y="258903"/>
                </a:lnTo>
                <a:lnTo>
                  <a:pt x="525558" y="280588"/>
                </a:lnTo>
                <a:lnTo>
                  <a:pt x="530581" y="302803"/>
                </a:lnTo>
                <a:lnTo>
                  <a:pt x="535604" y="324752"/>
                </a:lnTo>
                <a:lnTo>
                  <a:pt x="536662" y="352785"/>
                </a:lnTo>
                <a:lnTo>
                  <a:pt x="537719" y="381082"/>
                </a:lnTo>
                <a:lnTo>
                  <a:pt x="539834" y="409114"/>
                </a:lnTo>
                <a:lnTo>
                  <a:pt x="541950" y="437147"/>
                </a:lnTo>
                <a:lnTo>
                  <a:pt x="544593" y="464914"/>
                </a:lnTo>
                <a:lnTo>
                  <a:pt x="548030" y="492418"/>
                </a:lnTo>
                <a:lnTo>
                  <a:pt x="551732" y="520186"/>
                </a:lnTo>
                <a:lnTo>
                  <a:pt x="555962" y="547689"/>
                </a:lnTo>
                <a:lnTo>
                  <a:pt x="561250" y="574928"/>
                </a:lnTo>
                <a:lnTo>
                  <a:pt x="566537" y="602432"/>
                </a:lnTo>
                <a:lnTo>
                  <a:pt x="572883" y="629407"/>
                </a:lnTo>
                <a:lnTo>
                  <a:pt x="576320" y="643158"/>
                </a:lnTo>
                <a:lnTo>
                  <a:pt x="580021" y="656910"/>
                </a:lnTo>
                <a:lnTo>
                  <a:pt x="583723" y="670397"/>
                </a:lnTo>
                <a:lnTo>
                  <a:pt x="587424" y="683620"/>
                </a:lnTo>
                <a:lnTo>
                  <a:pt x="591654" y="697372"/>
                </a:lnTo>
                <a:lnTo>
                  <a:pt x="595884" y="710859"/>
                </a:lnTo>
                <a:lnTo>
                  <a:pt x="600643" y="724346"/>
                </a:lnTo>
                <a:lnTo>
                  <a:pt x="605138" y="737569"/>
                </a:lnTo>
                <a:lnTo>
                  <a:pt x="609897" y="751057"/>
                </a:lnTo>
                <a:lnTo>
                  <a:pt x="615185" y="764544"/>
                </a:lnTo>
                <a:lnTo>
                  <a:pt x="621530" y="781469"/>
                </a:lnTo>
                <a:lnTo>
                  <a:pt x="627611" y="797601"/>
                </a:lnTo>
                <a:lnTo>
                  <a:pt x="633427" y="813204"/>
                </a:lnTo>
                <a:lnTo>
                  <a:pt x="638186" y="829071"/>
                </a:lnTo>
                <a:lnTo>
                  <a:pt x="642681" y="844410"/>
                </a:lnTo>
                <a:lnTo>
                  <a:pt x="644796" y="852079"/>
                </a:lnTo>
                <a:lnTo>
                  <a:pt x="646382" y="859748"/>
                </a:lnTo>
                <a:lnTo>
                  <a:pt x="648233" y="867682"/>
                </a:lnTo>
                <a:lnTo>
                  <a:pt x="649291" y="875087"/>
                </a:lnTo>
                <a:lnTo>
                  <a:pt x="650348" y="882492"/>
                </a:lnTo>
                <a:lnTo>
                  <a:pt x="651406" y="890161"/>
                </a:lnTo>
                <a:lnTo>
                  <a:pt x="651934" y="897566"/>
                </a:lnTo>
                <a:lnTo>
                  <a:pt x="652199" y="905235"/>
                </a:lnTo>
                <a:lnTo>
                  <a:pt x="652463" y="912640"/>
                </a:lnTo>
                <a:lnTo>
                  <a:pt x="652199" y="920044"/>
                </a:lnTo>
                <a:lnTo>
                  <a:pt x="651670" y="927714"/>
                </a:lnTo>
                <a:lnTo>
                  <a:pt x="650877" y="935383"/>
                </a:lnTo>
                <a:lnTo>
                  <a:pt x="649555" y="942788"/>
                </a:lnTo>
                <a:lnTo>
                  <a:pt x="647969" y="950721"/>
                </a:lnTo>
                <a:lnTo>
                  <a:pt x="646118" y="958391"/>
                </a:lnTo>
                <a:lnTo>
                  <a:pt x="644003" y="966060"/>
                </a:lnTo>
                <a:lnTo>
                  <a:pt x="641359" y="973993"/>
                </a:lnTo>
                <a:lnTo>
                  <a:pt x="638186" y="981663"/>
                </a:lnTo>
                <a:lnTo>
                  <a:pt x="634749" y="989596"/>
                </a:lnTo>
                <a:lnTo>
                  <a:pt x="631048" y="998059"/>
                </a:lnTo>
                <a:lnTo>
                  <a:pt x="626818" y="1005993"/>
                </a:lnTo>
                <a:lnTo>
                  <a:pt x="622059" y="1014191"/>
                </a:lnTo>
                <a:lnTo>
                  <a:pt x="615449" y="1025034"/>
                </a:lnTo>
                <a:lnTo>
                  <a:pt x="608575" y="1035612"/>
                </a:lnTo>
                <a:lnTo>
                  <a:pt x="601437" y="1046190"/>
                </a:lnTo>
                <a:lnTo>
                  <a:pt x="594034" y="1056504"/>
                </a:lnTo>
                <a:lnTo>
                  <a:pt x="578964" y="1077132"/>
                </a:lnTo>
                <a:lnTo>
                  <a:pt x="563365" y="1097230"/>
                </a:lnTo>
                <a:lnTo>
                  <a:pt x="550410" y="1099346"/>
                </a:lnTo>
                <a:lnTo>
                  <a:pt x="537191" y="1100933"/>
                </a:lnTo>
                <a:lnTo>
                  <a:pt x="523707" y="1102255"/>
                </a:lnTo>
                <a:lnTo>
                  <a:pt x="509959" y="1103048"/>
                </a:lnTo>
                <a:lnTo>
                  <a:pt x="496475" y="1103313"/>
                </a:lnTo>
                <a:lnTo>
                  <a:pt x="482991" y="1103048"/>
                </a:lnTo>
                <a:lnTo>
                  <a:pt x="469243" y="1102255"/>
                </a:lnTo>
                <a:lnTo>
                  <a:pt x="455759" y="1100933"/>
                </a:lnTo>
                <a:lnTo>
                  <a:pt x="456817" y="1085859"/>
                </a:lnTo>
                <a:lnTo>
                  <a:pt x="457346" y="1071049"/>
                </a:lnTo>
                <a:lnTo>
                  <a:pt x="457875" y="1056240"/>
                </a:lnTo>
                <a:lnTo>
                  <a:pt x="458139" y="1041165"/>
                </a:lnTo>
                <a:lnTo>
                  <a:pt x="458139" y="1026091"/>
                </a:lnTo>
                <a:lnTo>
                  <a:pt x="457875" y="1011017"/>
                </a:lnTo>
                <a:lnTo>
                  <a:pt x="457346" y="995943"/>
                </a:lnTo>
                <a:lnTo>
                  <a:pt x="456553" y="980869"/>
                </a:lnTo>
                <a:lnTo>
                  <a:pt x="455231" y="966060"/>
                </a:lnTo>
                <a:lnTo>
                  <a:pt x="453909" y="950986"/>
                </a:lnTo>
                <a:lnTo>
                  <a:pt x="452058" y="935647"/>
                </a:lnTo>
                <a:lnTo>
                  <a:pt x="450207" y="920573"/>
                </a:lnTo>
                <a:lnTo>
                  <a:pt x="447828" y="905499"/>
                </a:lnTo>
                <a:lnTo>
                  <a:pt x="445184" y="890425"/>
                </a:lnTo>
                <a:lnTo>
                  <a:pt x="442540" y="875351"/>
                </a:lnTo>
                <a:lnTo>
                  <a:pt x="439103" y="860013"/>
                </a:lnTo>
                <a:lnTo>
                  <a:pt x="436195" y="847319"/>
                </a:lnTo>
                <a:lnTo>
                  <a:pt x="432758" y="834625"/>
                </a:lnTo>
                <a:lnTo>
                  <a:pt x="429321" y="822195"/>
                </a:lnTo>
                <a:lnTo>
                  <a:pt x="425884" y="809766"/>
                </a:lnTo>
                <a:lnTo>
                  <a:pt x="421918" y="797865"/>
                </a:lnTo>
                <a:lnTo>
                  <a:pt x="417952" y="785700"/>
                </a:lnTo>
                <a:lnTo>
                  <a:pt x="409756" y="761899"/>
                </a:lnTo>
                <a:lnTo>
                  <a:pt x="400767" y="738627"/>
                </a:lnTo>
                <a:lnTo>
                  <a:pt x="391249" y="715090"/>
                </a:lnTo>
                <a:lnTo>
                  <a:pt x="381731" y="692347"/>
                </a:lnTo>
                <a:lnTo>
                  <a:pt x="371949" y="669075"/>
                </a:lnTo>
                <a:lnTo>
                  <a:pt x="352120" y="623588"/>
                </a:lnTo>
                <a:lnTo>
                  <a:pt x="342073" y="600581"/>
                </a:lnTo>
                <a:lnTo>
                  <a:pt x="332291" y="577573"/>
                </a:lnTo>
                <a:lnTo>
                  <a:pt x="322509" y="554036"/>
                </a:lnTo>
                <a:lnTo>
                  <a:pt x="313784" y="530500"/>
                </a:lnTo>
                <a:lnTo>
                  <a:pt x="304795" y="506434"/>
                </a:lnTo>
                <a:lnTo>
                  <a:pt x="300829" y="494269"/>
                </a:lnTo>
                <a:lnTo>
                  <a:pt x="296863" y="481840"/>
                </a:lnTo>
                <a:lnTo>
                  <a:pt x="305852" y="469939"/>
                </a:lnTo>
                <a:lnTo>
                  <a:pt x="314048" y="458039"/>
                </a:lnTo>
                <a:lnTo>
                  <a:pt x="321980" y="445874"/>
                </a:lnTo>
                <a:lnTo>
                  <a:pt x="329647" y="434238"/>
                </a:lnTo>
                <a:lnTo>
                  <a:pt x="337050" y="422601"/>
                </a:lnTo>
                <a:lnTo>
                  <a:pt x="343924" y="410965"/>
                </a:lnTo>
                <a:lnTo>
                  <a:pt x="350534" y="399329"/>
                </a:lnTo>
                <a:lnTo>
                  <a:pt x="356615" y="387693"/>
                </a:lnTo>
                <a:lnTo>
                  <a:pt x="362431" y="376322"/>
                </a:lnTo>
                <a:lnTo>
                  <a:pt x="367983" y="364950"/>
                </a:lnTo>
                <a:lnTo>
                  <a:pt x="373006" y="353578"/>
                </a:lnTo>
                <a:lnTo>
                  <a:pt x="378030" y="341942"/>
                </a:lnTo>
                <a:lnTo>
                  <a:pt x="382260" y="330835"/>
                </a:lnTo>
                <a:lnTo>
                  <a:pt x="386490" y="319463"/>
                </a:lnTo>
                <a:lnTo>
                  <a:pt x="390192" y="308092"/>
                </a:lnTo>
                <a:lnTo>
                  <a:pt x="393893" y="296456"/>
                </a:lnTo>
                <a:lnTo>
                  <a:pt x="397066" y="285084"/>
                </a:lnTo>
                <a:lnTo>
                  <a:pt x="399974" y="273183"/>
                </a:lnTo>
                <a:lnTo>
                  <a:pt x="402618" y="261547"/>
                </a:lnTo>
                <a:lnTo>
                  <a:pt x="404733" y="249911"/>
                </a:lnTo>
                <a:lnTo>
                  <a:pt x="406848" y="238011"/>
                </a:lnTo>
                <a:lnTo>
                  <a:pt x="408434" y="225846"/>
                </a:lnTo>
                <a:lnTo>
                  <a:pt x="410021" y="213945"/>
                </a:lnTo>
                <a:lnTo>
                  <a:pt x="411078" y="201516"/>
                </a:lnTo>
                <a:lnTo>
                  <a:pt x="411871" y="189351"/>
                </a:lnTo>
                <a:lnTo>
                  <a:pt x="412400" y="176392"/>
                </a:lnTo>
                <a:lnTo>
                  <a:pt x="412664" y="163963"/>
                </a:lnTo>
                <a:lnTo>
                  <a:pt x="413193" y="150740"/>
                </a:lnTo>
                <a:lnTo>
                  <a:pt x="412664" y="137782"/>
                </a:lnTo>
                <a:lnTo>
                  <a:pt x="412136" y="124559"/>
                </a:lnTo>
                <a:lnTo>
                  <a:pt x="411607" y="110807"/>
                </a:lnTo>
                <a:lnTo>
                  <a:pt x="410814" y="97055"/>
                </a:lnTo>
                <a:lnTo>
                  <a:pt x="408963" y="75105"/>
                </a:lnTo>
                <a:lnTo>
                  <a:pt x="407112" y="48395"/>
                </a:lnTo>
                <a:lnTo>
                  <a:pt x="406055" y="34644"/>
                </a:lnTo>
                <a:lnTo>
                  <a:pt x="404468" y="21421"/>
                </a:lnTo>
                <a:lnTo>
                  <a:pt x="403147" y="9785"/>
                </a:lnTo>
                <a:lnTo>
                  <a:pt x="401296" y="0"/>
                </a:lnTo>
                <a:close/>
              </a:path>
            </a:pathLst>
          </a:custGeom>
          <a:blipFill dpi="0" rotWithShape="1">
            <a:blip r:embed="rId1">
              <a:extLst>
                <a:ext uri="{28A0092B-C50C-407E-A947-70E740481C1C}">
                  <a14:useLocalDpi xmlns:a14="http://schemas.microsoft.com/office/drawing/2010/main" val="0"/>
                </a:ext>
              </a:extLst>
            </a:blip>
            <a:srcRect/>
            <a:stretch>
              <a:fillRect/>
            </a:stretch>
          </a:blipFill>
          <a:ln w="28575">
            <a:solidFill>
              <a:srgbClr val="F2F2F2"/>
            </a:solidFill>
            <a:round/>
          </a:ln>
          <a:effectLst>
            <a:outerShdw blurRad="88900" dist="75434" dir="2699985" rotWithShape="0">
              <a:scrgbClr r="0" g="0" b="0">
                <a:alpha val="23000"/>
              </a:scrgb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000000"/>
              </a:solidFill>
            </a:endParaRPr>
          </a:p>
        </p:txBody>
      </p:sp>
      <p:sp>
        <p:nvSpPr>
          <p:cNvPr id="2" name="矩形 1"/>
          <p:cNvSpPr/>
          <p:nvPr/>
        </p:nvSpPr>
        <p:spPr>
          <a:xfrm>
            <a:off x="5078933" y="1628800"/>
            <a:ext cx="2034133" cy="398780"/>
          </a:xfrm>
          <a:prstGeom prst="rect">
            <a:avLst/>
          </a:prstGeom>
          <a:noFill/>
          <a:ln w="9525">
            <a:noFill/>
            <a:miter lim="800000"/>
          </a:ln>
        </p:spPr>
        <p:txBody>
          <a:bodyPr wrap="square">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燃烧的基本原理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弧形 39"/>
          <p:cNvSpPr/>
          <p:nvPr/>
        </p:nvSpPr>
        <p:spPr>
          <a:xfrm flipH="1">
            <a:off x="4247568" y="1953856"/>
            <a:ext cx="3308744" cy="3308744"/>
          </a:xfrm>
          <a:prstGeom prst="arc">
            <a:avLst>
              <a:gd name="adj1" fmla="val 18438007"/>
              <a:gd name="adj2" fmla="val 3365937"/>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弧形 8"/>
          <p:cNvSpPr/>
          <p:nvPr/>
        </p:nvSpPr>
        <p:spPr>
          <a:xfrm>
            <a:off x="4545292" y="2046188"/>
            <a:ext cx="3308744" cy="3308744"/>
          </a:xfrm>
          <a:prstGeom prst="arc">
            <a:avLst>
              <a:gd name="adj1" fmla="val 18438007"/>
              <a:gd name="adj2" fmla="val 3365937"/>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647" name="Text Box 7"/>
          <p:cNvSpPr txBox="1">
            <a:spLocks noChangeArrowheads="1"/>
          </p:cNvSpPr>
          <p:nvPr/>
        </p:nvSpPr>
        <p:spPr bwMode="auto">
          <a:xfrm>
            <a:off x="1612618" y="73597"/>
            <a:ext cx="6048375" cy="46037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危化品作用特质</a:t>
            </a:r>
            <a:endParaRPr lang="zh-CN" altLang="en-US" dirty="0"/>
          </a:p>
        </p:txBody>
      </p:sp>
      <p:sp>
        <p:nvSpPr>
          <p:cNvPr id="1048656" name="Rectangle 12"/>
          <p:cNvSpPr>
            <a:spLocks noChangeArrowheads="1"/>
          </p:cNvSpPr>
          <p:nvPr/>
        </p:nvSpPr>
        <p:spPr bwMode="auto">
          <a:xfrm>
            <a:off x="2891631" y="5897802"/>
            <a:ext cx="6408738" cy="398780"/>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化工品的作用特质是我们使用化工品的基本依据</a:t>
            </a:r>
            <a:endParaRPr lang="zh-CN" altLang="en-US" sz="2000" b="1" dirty="0">
              <a:latin typeface="微软雅黑" panose="020B0503020204020204" pitchFamily="34" charset="-122"/>
              <a:ea typeface="微软雅黑" panose="020B0503020204020204" pitchFamily="34" charset="-122"/>
            </a:endParaRPr>
          </a:p>
        </p:txBody>
      </p:sp>
      <p:sp>
        <p:nvSpPr>
          <p:cNvPr id="12" name="Freeform 20"/>
          <p:cNvSpPr/>
          <p:nvPr/>
        </p:nvSpPr>
        <p:spPr bwMode="auto">
          <a:xfrm>
            <a:off x="5267908" y="2579270"/>
            <a:ext cx="1656184" cy="1876296"/>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gradFill flip="none" rotWithShape="1">
            <a:gsLst>
              <a:gs pos="29000">
                <a:srgbClr val="FFFFFF"/>
              </a:gs>
              <a:gs pos="98000">
                <a:srgbClr val="FFFFFF">
                  <a:lumMod val="75000"/>
                </a:srgbClr>
              </a:gs>
            </a:gsLst>
            <a:lin ang="168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3" name="Freeform 20"/>
          <p:cNvSpPr/>
          <p:nvPr/>
        </p:nvSpPr>
        <p:spPr bwMode="auto">
          <a:xfrm>
            <a:off x="5428613" y="2780928"/>
            <a:ext cx="1334773" cy="1512168"/>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 name="矩形 1"/>
          <p:cNvSpPr/>
          <p:nvPr/>
        </p:nvSpPr>
        <p:spPr>
          <a:xfrm>
            <a:off x="5322180" y="3317363"/>
            <a:ext cx="1547638" cy="39878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作用特质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6676462" y="1643982"/>
            <a:ext cx="988501" cy="990500"/>
            <a:chOff x="1181179" y="1294362"/>
            <a:chExt cx="715352" cy="716799"/>
          </a:xfrm>
          <a:effectLst/>
        </p:grpSpPr>
        <p:sp>
          <p:nvSpPr>
            <p:cNvPr id="16"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7"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8" name="组合 17"/>
          <p:cNvGrpSpPr/>
          <p:nvPr/>
        </p:nvGrpSpPr>
        <p:grpSpPr>
          <a:xfrm>
            <a:off x="7369734" y="3107035"/>
            <a:ext cx="988501" cy="990500"/>
            <a:chOff x="1181179" y="1294362"/>
            <a:chExt cx="715352" cy="716799"/>
          </a:xfrm>
          <a:effectLst/>
        </p:grpSpPr>
        <p:sp>
          <p:nvSpPr>
            <p:cNvPr id="1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0"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21" name="组合 20"/>
          <p:cNvGrpSpPr/>
          <p:nvPr/>
        </p:nvGrpSpPr>
        <p:grpSpPr>
          <a:xfrm>
            <a:off x="6651596" y="4477677"/>
            <a:ext cx="988501" cy="990500"/>
            <a:chOff x="1181179" y="1294362"/>
            <a:chExt cx="715352" cy="716799"/>
          </a:xfrm>
          <a:effectLst/>
        </p:grpSpPr>
        <p:sp>
          <p:nvSpPr>
            <p:cNvPr id="22"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3"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24" name="组合 23"/>
          <p:cNvGrpSpPr/>
          <p:nvPr/>
        </p:nvGrpSpPr>
        <p:grpSpPr>
          <a:xfrm>
            <a:off x="4671946" y="4456906"/>
            <a:ext cx="988501" cy="990500"/>
            <a:chOff x="1181179" y="1294362"/>
            <a:chExt cx="715352" cy="716799"/>
          </a:xfrm>
          <a:effectLst/>
        </p:grpSpPr>
        <p:sp>
          <p:nvSpPr>
            <p:cNvPr id="2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27" name="组合 26"/>
          <p:cNvGrpSpPr/>
          <p:nvPr/>
        </p:nvGrpSpPr>
        <p:grpSpPr>
          <a:xfrm>
            <a:off x="3808900" y="3065330"/>
            <a:ext cx="988501" cy="990500"/>
            <a:chOff x="1181179" y="1294362"/>
            <a:chExt cx="715352" cy="716799"/>
          </a:xfrm>
          <a:effectLst/>
        </p:grpSpPr>
        <p:sp>
          <p:nvSpPr>
            <p:cNvPr id="28"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9"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30" name="组合 29"/>
          <p:cNvGrpSpPr/>
          <p:nvPr/>
        </p:nvGrpSpPr>
        <p:grpSpPr>
          <a:xfrm>
            <a:off x="4652938" y="1613234"/>
            <a:ext cx="988501" cy="990500"/>
            <a:chOff x="1181179" y="1294362"/>
            <a:chExt cx="715352" cy="716799"/>
          </a:xfrm>
          <a:effectLst/>
        </p:grpSpPr>
        <p:sp>
          <p:nvSpPr>
            <p:cNvPr id="31"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32"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矩形 2"/>
          <p:cNvSpPr/>
          <p:nvPr/>
        </p:nvSpPr>
        <p:spPr>
          <a:xfrm>
            <a:off x="6871991" y="1953856"/>
            <a:ext cx="640080" cy="368300"/>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粘固</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7548045" y="3429857"/>
            <a:ext cx="640080" cy="368300"/>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稀释</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6820538" y="4788261"/>
            <a:ext cx="640080" cy="368300"/>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催化</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4827147" y="1915785"/>
            <a:ext cx="640080" cy="368300"/>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燃料</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981620" y="3375914"/>
            <a:ext cx="640080" cy="368300"/>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清洗</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4846155" y="4650076"/>
            <a:ext cx="640080" cy="645160"/>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化学</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改变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56"/>
                                        </p:tgtEl>
                                        <p:attrNameLst>
                                          <p:attrName>style.visibility</p:attrName>
                                        </p:attrNameLst>
                                      </p:cBhvr>
                                      <p:to>
                                        <p:strVal val="visible"/>
                                      </p:to>
                                    </p:set>
                                    <p:animEffect transition="in" filter="blinds(horizontal)">
                                      <p:cBhvr>
                                        <p:cTn id="7" dur="500"/>
                                        <p:tgtEl>
                                          <p:spTgt spid="1048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096000" y="5013176"/>
            <a:ext cx="4551477" cy="576609"/>
            <a:chOff x="1331640" y="1916832"/>
            <a:chExt cx="6583004" cy="720080"/>
          </a:xfrm>
        </p:grpSpPr>
        <p:sp>
          <p:nvSpPr>
            <p:cNvPr id="9"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pic>
        <p:nvPicPr>
          <p:cNvPr id="2097174" name="Picture 2" descr="SNV32198"/>
          <p:cNvPicPr>
            <a:picLocks noGrp="1" noChangeAspect="1" noChangeArrowheads="1"/>
          </p:cNvPicPr>
          <p:nvPr>
            <p:ph type="body" idx="1"/>
          </p:nvPr>
        </p:nvPicPr>
        <p:blipFill>
          <a:blip r:embed="rId1">
            <a:lum bright="10000" contrast="-8000"/>
          </a:blip>
          <a:srcRect/>
          <a:stretch>
            <a:fillRect/>
          </a:stretch>
        </p:blipFill>
        <p:spPr>
          <a:xfrm>
            <a:off x="6217915" y="1844824"/>
            <a:ext cx="4087813" cy="2879725"/>
          </a:xfrm>
          <a:noFill/>
          <a:ln>
            <a:noFill/>
          </a:ln>
          <a:effectLst>
            <a:outerShdw blurRad="50800" dist="38100" dir="5400000" algn="t" rotWithShape="0">
              <a:prstClr val="black">
                <a:alpha val="40000"/>
              </a:prstClr>
            </a:outerShdw>
          </a:effectLst>
        </p:spPr>
      </p:pic>
      <p:sp>
        <p:nvSpPr>
          <p:cNvPr id="1048863" name="Rectangle 3"/>
          <p:cNvSpPr>
            <a:spLocks noGrp="1" noChangeArrowheads="1"/>
          </p:cNvSpPr>
          <p:nvPr>
            <p:ph type="title"/>
          </p:nvPr>
        </p:nvSpPr>
        <p:spPr>
          <a:xfrm>
            <a:off x="1545754" y="88677"/>
            <a:ext cx="2051720" cy="46037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火灾死伤原因</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864" name="Rectangle 4"/>
          <p:cNvSpPr>
            <a:spLocks noChangeArrowheads="1"/>
          </p:cNvSpPr>
          <p:nvPr/>
        </p:nvSpPr>
        <p:spPr bwMode="auto">
          <a:xfrm>
            <a:off x="1774825" y="2720232"/>
            <a:ext cx="4321175" cy="2584450"/>
          </a:xfrm>
          <a:prstGeom prst="rect">
            <a:avLst/>
          </a:prstGeom>
          <a:noFill/>
          <a:ln w="9525">
            <a:noFill/>
            <a:miter lim="800000"/>
          </a:ln>
        </p:spPr>
        <p:txBody>
          <a:bodyPr wrap="square">
            <a:spAutoFit/>
          </a:bodyPr>
          <a:lstStyle/>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）高温火焰直接烧伤人体，或者烧死；</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）燃烧产生的烟雾使人中毒或者窒息死亡；</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）发生火灾人群混乱挤踩致死；</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）发生火灾时急于脱离火场盲目跳楼致死．</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48866" name="Text Box 7"/>
          <p:cNvSpPr txBox="1">
            <a:spLocks noChangeArrowheads="1"/>
          </p:cNvSpPr>
          <p:nvPr/>
        </p:nvSpPr>
        <p:spPr bwMode="auto">
          <a:xfrm>
            <a:off x="6217915" y="5047564"/>
            <a:ext cx="4364583" cy="506730"/>
          </a:xfrm>
          <a:prstGeom prst="rect">
            <a:avLst/>
          </a:prstGeom>
          <a:noFill/>
          <a:ln w="9525">
            <a:noFill/>
            <a:miter lim="800000"/>
          </a:ln>
        </p:spPr>
        <p:txBody>
          <a:bodyPr wrap="square">
            <a:spAutoFit/>
          </a:bodyPr>
          <a:lstStyle>
            <a:defPPr>
              <a:defRPr lang="zh-CN"/>
            </a:defPPr>
            <a:lvl1pPr>
              <a:lnSpc>
                <a:spcPct val="150000"/>
              </a:lnSpc>
              <a:defRPr>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据调查，</a:t>
            </a:r>
            <a:r>
              <a:rPr lang="en-US" altLang="zh-CN" dirty="0">
                <a:solidFill>
                  <a:schemeClr val="tx1">
                    <a:lumMod val="75000"/>
                    <a:lumOff val="25000"/>
                  </a:schemeClr>
                </a:solidFill>
              </a:rPr>
              <a:t>60%</a:t>
            </a:r>
            <a:r>
              <a:rPr lang="zh-CN" altLang="en-US" dirty="0">
                <a:solidFill>
                  <a:schemeClr val="tx1">
                    <a:lumMod val="75000"/>
                    <a:lumOff val="25000"/>
                  </a:schemeClr>
                </a:solidFill>
              </a:rPr>
              <a:t>以上人员中毒或窒息死亡的</a:t>
            </a:r>
            <a:endParaRPr lang="zh-CN" altLang="en-US" dirty="0">
              <a:solidFill>
                <a:schemeClr val="tx1">
                  <a:lumMod val="75000"/>
                  <a:lumOff val="25000"/>
                </a:schemeClr>
              </a:solidFill>
            </a:endParaRPr>
          </a:p>
        </p:txBody>
      </p:sp>
      <p:sp>
        <p:nvSpPr>
          <p:cNvPr id="2" name="矩形 1"/>
          <p:cNvSpPr/>
          <p:nvPr/>
        </p:nvSpPr>
        <p:spPr>
          <a:xfrm>
            <a:off x="1885851" y="1696497"/>
            <a:ext cx="3096344" cy="553085"/>
          </a:xfrm>
          <a:prstGeom prst="rect">
            <a:avLst/>
          </a:prstGeom>
          <a:noFill/>
          <a:ln w="9525">
            <a:noFill/>
            <a:miter lim="800000"/>
          </a:ln>
        </p:spPr>
        <p:txBody>
          <a:bodyPr wrap="square">
            <a:spAutoFit/>
          </a:bodyPr>
          <a:lstStyle/>
          <a:p>
            <a:pPr>
              <a:lnSpc>
                <a:spcPct val="15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火灾造成死伤的几种情形</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013115" y="1412776"/>
            <a:ext cx="8165770" cy="4464496"/>
            <a:chOff x="489115" y="3789040"/>
            <a:chExt cx="8165770" cy="2088232"/>
          </a:xfrm>
        </p:grpSpPr>
        <p:sp>
          <p:nvSpPr>
            <p:cNvPr id="10"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1" name="圆角矩形 10"/>
            <p:cNvSpPr/>
            <p:nvPr/>
          </p:nvSpPr>
          <p:spPr>
            <a:xfrm>
              <a:off x="629562" y="3849724"/>
              <a:ext cx="7884876" cy="196686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pic>
        <p:nvPicPr>
          <p:cNvPr id="2097175" name="Picture 2" descr="灭火"/>
          <p:cNvPicPr>
            <a:picLocks noChangeAspect="1" noChangeArrowheads="1"/>
          </p:cNvPicPr>
          <p:nvPr/>
        </p:nvPicPr>
        <p:blipFill>
          <a:blip r:embed="rId1"/>
          <a:srcRect/>
          <a:stretch>
            <a:fillRect/>
          </a:stretch>
        </p:blipFill>
        <p:spPr bwMode="auto">
          <a:xfrm>
            <a:off x="6061590" y="2214799"/>
            <a:ext cx="3720585" cy="2690250"/>
          </a:xfrm>
          <a:prstGeom prst="rect">
            <a:avLst/>
          </a:prstGeom>
          <a:noFill/>
          <a:ln w="9525">
            <a:noFill/>
            <a:miter lim="800000"/>
            <a:headEnd/>
            <a:tailEnd/>
          </a:ln>
        </p:spPr>
      </p:pic>
      <p:sp>
        <p:nvSpPr>
          <p:cNvPr id="1048867" name="Rectangle 3"/>
          <p:cNvSpPr>
            <a:spLocks noGrp="1" noChangeArrowheads="1"/>
          </p:cNvSpPr>
          <p:nvPr>
            <p:ph type="title"/>
          </p:nvPr>
        </p:nvSpPr>
        <p:spPr>
          <a:xfrm>
            <a:off x="1552575" y="116632"/>
            <a:ext cx="8229600" cy="46037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灭火方法</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868" name="Rectangle 4"/>
          <p:cNvSpPr>
            <a:spLocks noChangeArrowheads="1"/>
          </p:cNvSpPr>
          <p:nvPr/>
        </p:nvSpPr>
        <p:spPr bwMode="auto">
          <a:xfrm>
            <a:off x="2318265" y="2074040"/>
            <a:ext cx="3743325" cy="2999740"/>
          </a:xfrm>
          <a:prstGeom prst="rect">
            <a:avLst/>
          </a:prstGeom>
          <a:noFill/>
          <a:ln w="9525">
            <a:noFill/>
            <a:miter lim="800000"/>
          </a:ln>
        </p:spPr>
        <p:txBody>
          <a:bodyPr>
            <a:spAutoFit/>
          </a:bodyPr>
          <a:lstStyle/>
          <a:p>
            <a:pPr indent="360045">
              <a:lnSpc>
                <a:spcPct val="150000"/>
              </a:lnSpc>
              <a:buClr>
                <a:schemeClr val="tx1">
                  <a:lumMod val="75000"/>
                  <a:lumOff val="25000"/>
                </a:schemeClr>
              </a:buClr>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在火灾发生的初始阶段，如果采取适当的扑救措施，火灾一般是可以扑灭的。例如采用水浇、被子盖等方法，更常见的是用灭火器。</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60045">
              <a:lnSpc>
                <a:spcPct val="150000"/>
              </a:lnSpc>
              <a:buClr>
                <a:schemeClr val="tx1">
                  <a:lumMod val="75000"/>
                  <a:lumOff val="25000"/>
                </a:schemeClr>
              </a:buClr>
              <a:buFont typeface="Wingdings" panose="05000000000000000000" pitchFamily="2" charset="2"/>
              <a:buChar char="Ø"/>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60045">
              <a:lnSpc>
                <a:spcPct val="150000"/>
              </a:lnSpc>
              <a:buClr>
                <a:schemeClr val="tx1">
                  <a:lumMod val="75000"/>
                  <a:lumOff val="25000"/>
                </a:schemeClr>
              </a:buClr>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如果火灾比较大，则须赶紧逃离现场。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351584" y="2007128"/>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2423592" y="2043342"/>
            <a:ext cx="556230" cy="557355"/>
            <a:chOff x="1181179" y="1294362"/>
            <a:chExt cx="715352" cy="716799"/>
          </a:xfrm>
          <a:effectLst/>
        </p:grpSpPr>
        <p:sp>
          <p:nvSpPr>
            <p:cNvPr id="6"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7"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9" name="圆角矩形 8"/>
          <p:cNvSpPr/>
          <p:nvPr/>
        </p:nvSpPr>
        <p:spPr>
          <a:xfrm>
            <a:off x="2351584" y="2811133"/>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423592" y="2847347"/>
            <a:ext cx="556230" cy="557355"/>
            <a:chOff x="1181179" y="1294362"/>
            <a:chExt cx="715352" cy="716799"/>
          </a:xfrm>
          <a:effectLst/>
        </p:grpSpPr>
        <p:sp>
          <p:nvSpPr>
            <p:cNvPr id="11"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2"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3" name="圆角矩形 12"/>
          <p:cNvSpPr/>
          <p:nvPr/>
        </p:nvSpPr>
        <p:spPr>
          <a:xfrm>
            <a:off x="2351584" y="3617530"/>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2423592" y="3653744"/>
            <a:ext cx="556230" cy="557355"/>
            <a:chOff x="1181179" y="1294362"/>
            <a:chExt cx="715352" cy="716799"/>
          </a:xfrm>
          <a:effectLst/>
        </p:grpSpPr>
        <p:sp>
          <p:nvSpPr>
            <p:cNvPr id="1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7" name="圆角矩形 16"/>
          <p:cNvSpPr/>
          <p:nvPr/>
        </p:nvSpPr>
        <p:spPr>
          <a:xfrm>
            <a:off x="2339430" y="4423927"/>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2411438" y="4460141"/>
            <a:ext cx="556230" cy="557355"/>
            <a:chOff x="1181179" y="1294362"/>
            <a:chExt cx="715352" cy="716799"/>
          </a:xfrm>
          <a:effectLst/>
        </p:grpSpPr>
        <p:sp>
          <p:nvSpPr>
            <p:cNvPr id="1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0"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4" name="文本框 23"/>
          <p:cNvSpPr txBox="1"/>
          <p:nvPr/>
        </p:nvSpPr>
        <p:spPr>
          <a:xfrm>
            <a:off x="2512186" y="2117688"/>
            <a:ext cx="379040" cy="398780"/>
          </a:xfrm>
          <a:prstGeom prst="rect">
            <a:avLst/>
          </a:prstGeom>
          <a:noFill/>
        </p:spPr>
        <p:txBody>
          <a:bodyPr wrap="square" rtlCol="0">
            <a:spAutoFit/>
          </a:bodyPr>
          <a:lstStyle/>
          <a:p>
            <a:pPr algn="ctr"/>
            <a:r>
              <a:rPr lang="en-US" altLang="zh-CN" sz="2000" b="1" dirty="0">
                <a:solidFill>
                  <a:schemeClr val="tx1">
                    <a:lumMod val="75000"/>
                    <a:lumOff val="25000"/>
                  </a:schemeClr>
                </a:solidFill>
              </a:rPr>
              <a:t>1</a:t>
            </a:r>
            <a:endParaRPr lang="zh-CN" altLang="en-US" sz="2000" b="1" dirty="0">
              <a:solidFill>
                <a:schemeClr val="tx1">
                  <a:lumMod val="75000"/>
                  <a:lumOff val="25000"/>
                </a:schemeClr>
              </a:solidFill>
            </a:endParaRPr>
          </a:p>
        </p:txBody>
      </p:sp>
      <p:sp>
        <p:nvSpPr>
          <p:cNvPr id="25" name="文本框 24"/>
          <p:cNvSpPr txBox="1"/>
          <p:nvPr/>
        </p:nvSpPr>
        <p:spPr>
          <a:xfrm>
            <a:off x="2500032" y="2933407"/>
            <a:ext cx="379040" cy="398780"/>
          </a:xfrm>
          <a:prstGeom prst="rect">
            <a:avLst/>
          </a:prstGeom>
          <a:noFill/>
        </p:spPr>
        <p:txBody>
          <a:bodyPr wrap="square" rtlCol="0">
            <a:spAutoFit/>
          </a:bodyPr>
          <a:lstStyle/>
          <a:p>
            <a:pPr algn="ctr"/>
            <a:r>
              <a:rPr lang="en-US" altLang="zh-CN" sz="2000" b="1" dirty="0">
                <a:solidFill>
                  <a:schemeClr val="tx1">
                    <a:lumMod val="75000"/>
                    <a:lumOff val="25000"/>
                  </a:schemeClr>
                </a:solidFill>
              </a:rPr>
              <a:t>2</a:t>
            </a:r>
            <a:endParaRPr lang="zh-CN" altLang="en-US" sz="2000" b="1" dirty="0">
              <a:solidFill>
                <a:schemeClr val="tx1">
                  <a:lumMod val="75000"/>
                  <a:lumOff val="25000"/>
                </a:schemeClr>
              </a:solidFill>
            </a:endParaRPr>
          </a:p>
        </p:txBody>
      </p:sp>
      <p:sp>
        <p:nvSpPr>
          <p:cNvPr id="26" name="文本框 25"/>
          <p:cNvSpPr txBox="1"/>
          <p:nvPr/>
        </p:nvSpPr>
        <p:spPr>
          <a:xfrm>
            <a:off x="2512186" y="3747770"/>
            <a:ext cx="379040" cy="398780"/>
          </a:xfrm>
          <a:prstGeom prst="rect">
            <a:avLst/>
          </a:prstGeom>
          <a:noFill/>
        </p:spPr>
        <p:txBody>
          <a:bodyPr wrap="square" rtlCol="0">
            <a:spAutoFit/>
          </a:bodyPr>
          <a:lstStyle/>
          <a:p>
            <a:pPr algn="ctr"/>
            <a:r>
              <a:rPr lang="en-US" altLang="zh-CN" sz="2000" b="1" dirty="0">
                <a:solidFill>
                  <a:schemeClr val="tx1">
                    <a:lumMod val="75000"/>
                    <a:lumOff val="25000"/>
                  </a:schemeClr>
                </a:solidFill>
              </a:rPr>
              <a:t>3</a:t>
            </a:r>
            <a:endParaRPr lang="zh-CN" altLang="en-US" sz="2000" b="1" dirty="0">
              <a:solidFill>
                <a:schemeClr val="tx1">
                  <a:lumMod val="75000"/>
                  <a:lumOff val="25000"/>
                </a:schemeClr>
              </a:solidFill>
            </a:endParaRPr>
          </a:p>
        </p:txBody>
      </p:sp>
      <p:sp>
        <p:nvSpPr>
          <p:cNvPr id="27" name="文本框 26"/>
          <p:cNvSpPr txBox="1"/>
          <p:nvPr/>
        </p:nvSpPr>
        <p:spPr>
          <a:xfrm>
            <a:off x="2504251" y="4550995"/>
            <a:ext cx="379040" cy="398780"/>
          </a:xfrm>
          <a:prstGeom prst="rect">
            <a:avLst/>
          </a:prstGeom>
          <a:noFill/>
        </p:spPr>
        <p:txBody>
          <a:bodyPr wrap="square" rtlCol="0">
            <a:spAutoFit/>
          </a:bodyPr>
          <a:lstStyle/>
          <a:p>
            <a:pPr algn="ctr"/>
            <a:r>
              <a:rPr lang="en-US" altLang="zh-CN" sz="2000" b="1" dirty="0">
                <a:solidFill>
                  <a:schemeClr val="tx1">
                    <a:lumMod val="75000"/>
                    <a:lumOff val="25000"/>
                  </a:schemeClr>
                </a:solidFill>
              </a:rPr>
              <a:t>4</a:t>
            </a:r>
            <a:endParaRPr lang="zh-CN" altLang="en-US" sz="2000" b="1" dirty="0">
              <a:solidFill>
                <a:schemeClr val="tx1">
                  <a:lumMod val="75000"/>
                  <a:lumOff val="25000"/>
                </a:schemeClr>
              </a:solidFill>
            </a:endParaRPr>
          </a:p>
        </p:txBody>
      </p:sp>
      <p:sp>
        <p:nvSpPr>
          <p:cNvPr id="1048870" name="Rectangle 2"/>
          <p:cNvSpPr>
            <a:spLocks noGrp="1" noChangeArrowheads="1"/>
          </p:cNvSpPr>
          <p:nvPr>
            <p:ph type="title"/>
          </p:nvPr>
        </p:nvSpPr>
        <p:spPr>
          <a:xfrm>
            <a:off x="1631504" y="116632"/>
            <a:ext cx="8229600" cy="46037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扑灭化学危险物品火灾的四个禁忌 </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2" name="矩形 1"/>
          <p:cNvSpPr/>
          <p:nvPr/>
        </p:nvSpPr>
        <p:spPr>
          <a:xfrm>
            <a:off x="3271642" y="2168829"/>
            <a:ext cx="4365625" cy="368300"/>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禁止用水（包括含水的泡沫灭火）的物品 </a:t>
            </a:r>
            <a:endParaRPr lang="zh-CN" altLang="en-US" b="1" dirty="0">
              <a:solidFill>
                <a:schemeClr val="tx1">
                  <a:lumMod val="75000"/>
                  <a:lumOff val="25000"/>
                </a:schemeClr>
              </a:solidFill>
            </a:endParaRPr>
          </a:p>
        </p:txBody>
      </p:sp>
      <p:sp>
        <p:nvSpPr>
          <p:cNvPr id="3" name="矩形 2"/>
          <p:cNvSpPr/>
          <p:nvPr/>
        </p:nvSpPr>
        <p:spPr>
          <a:xfrm>
            <a:off x="3271642" y="2941359"/>
            <a:ext cx="2308225" cy="368300"/>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禁用泡沫灭火的物品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3271642" y="3747756"/>
            <a:ext cx="3222625" cy="368300"/>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禁止使用二氧化碳灭火的物品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3271642" y="4566384"/>
            <a:ext cx="2308225" cy="368300"/>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禁止砂土覆盖的物品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Picture 4" descr="DSC06896"/>
          <p:cNvPicPr>
            <a:picLocks noChangeArrowheads="1"/>
          </p:cNvPicPr>
          <p:nvPr/>
        </p:nvPicPr>
        <p:blipFill>
          <a:blip r:embed="rId1"/>
          <a:srcRect l="15749" r="14955" b="6306"/>
          <a:stretch>
            <a:fillRect/>
          </a:stretch>
        </p:blipFill>
        <p:spPr bwMode="auto">
          <a:xfrm>
            <a:off x="6076554" y="1094791"/>
            <a:ext cx="1571625" cy="2987675"/>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097177" name="图片 3" descr="二氧化碳灭火器.jpg"/>
          <p:cNvPicPr/>
          <p:nvPr/>
        </p:nvPicPr>
        <p:blipFill>
          <a:blip r:embed="rId2"/>
          <a:srcRect l="33333" t="3125" r="23958" b="6250"/>
          <a:stretch>
            <a:fillRect/>
          </a:stretch>
        </p:blipFill>
        <p:spPr bwMode="auto">
          <a:xfrm>
            <a:off x="4136035" y="1094791"/>
            <a:ext cx="1476375" cy="2987675"/>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097178" name="图片 4" descr="推车式.png"/>
          <p:cNvPicPr/>
          <p:nvPr/>
        </p:nvPicPr>
        <p:blipFill>
          <a:blip r:embed="rId3"/>
          <a:srcRect l="15875" r="31207"/>
          <a:stretch>
            <a:fillRect/>
          </a:stretch>
        </p:blipFill>
        <p:spPr bwMode="auto">
          <a:xfrm>
            <a:off x="8112323" y="1094791"/>
            <a:ext cx="2016125" cy="2987675"/>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097179" name="Picture 3" descr="DSC06892"/>
          <p:cNvPicPr>
            <a:picLocks noChangeArrowheads="1"/>
          </p:cNvPicPr>
          <p:nvPr/>
        </p:nvPicPr>
        <p:blipFill>
          <a:blip r:embed="rId4"/>
          <a:srcRect t="6593" r="23077" b="7692"/>
          <a:stretch>
            <a:fillRect/>
          </a:stretch>
        </p:blipFill>
        <p:spPr bwMode="auto">
          <a:xfrm>
            <a:off x="2218361" y="1094791"/>
            <a:ext cx="1476375" cy="2987675"/>
          </a:xfrm>
          <a:prstGeom prst="rect">
            <a:avLst/>
          </a:prstGeom>
          <a:noFill/>
          <a:ln w="9525">
            <a:noFill/>
            <a:miter lim="800000"/>
            <a:headEnd/>
            <a:tailEnd/>
          </a:ln>
          <a:effectLst>
            <a:outerShdw blurRad="50800" dist="38100" dir="8100000" algn="tr" rotWithShape="0">
              <a:prstClr val="black">
                <a:alpha val="40000"/>
              </a:prstClr>
            </a:outerShdw>
          </a:effectLst>
        </p:spPr>
      </p:pic>
      <p:cxnSp>
        <p:nvCxnSpPr>
          <p:cNvPr id="3145729" name="直接箭头连接符 7"/>
          <p:cNvCxnSpPr/>
          <p:nvPr/>
        </p:nvCxnSpPr>
        <p:spPr>
          <a:xfrm rot="16200000" flipV="1">
            <a:off x="6648177" y="4224547"/>
            <a:ext cx="285750" cy="158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48873" name="Rectangle 2"/>
          <p:cNvSpPr>
            <a:spLocks noGrp="1" noChangeArrowheads="1"/>
          </p:cNvSpPr>
          <p:nvPr>
            <p:ph type="title"/>
          </p:nvPr>
        </p:nvSpPr>
        <p:spPr>
          <a:xfrm>
            <a:off x="1524000" y="116632"/>
            <a:ext cx="3500438" cy="46037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公司常用消防设施</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9" name="组合 8"/>
          <p:cNvGrpSpPr/>
          <p:nvPr/>
        </p:nvGrpSpPr>
        <p:grpSpPr>
          <a:xfrm>
            <a:off x="2013115" y="4437112"/>
            <a:ext cx="8165770" cy="2088232"/>
            <a:chOff x="489115" y="3789040"/>
            <a:chExt cx="8165770" cy="2088232"/>
          </a:xfrm>
        </p:grpSpPr>
        <p:sp>
          <p:nvSpPr>
            <p:cNvPr id="10" name="圆角矩形 10"/>
            <p:cNvSpPr/>
            <p:nvPr/>
          </p:nvSpPr>
          <p:spPr>
            <a:xfrm>
              <a:off x="489115" y="3789040"/>
              <a:ext cx="8165770" cy="2088232"/>
            </a:xfrm>
            <a:prstGeom prst="roundRect">
              <a:avLst>
                <a:gd name="adj" fmla="val 6426"/>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1" name="圆角矩形 10"/>
            <p:cNvSpPr/>
            <p:nvPr/>
          </p:nvSpPr>
          <p:spPr>
            <a:xfrm>
              <a:off x="622254" y="3912136"/>
              <a:ext cx="7884876" cy="1842040"/>
            </a:xfrm>
            <a:prstGeom prst="roundRect">
              <a:avLst>
                <a:gd name="adj" fmla="val 5115"/>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434716" y="4560208"/>
            <a:ext cx="7307952" cy="1799590"/>
          </a:xfrm>
          <a:prstGeom prst="rect">
            <a:avLst/>
          </a:prstGeom>
        </p:spPr>
        <p:txBody>
          <a:bodyPr wrap="square">
            <a:spAutoFit/>
          </a:bodyPr>
          <a:lstStyle/>
          <a:p>
            <a:pPr>
              <a:lnSpc>
                <a:spcPct val="15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使用方法：</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一般由两个人操作，先将灭火器推或拉到火场，在距燃烧处</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米左右停下，一人快速放开喷射软管，紧握喷枪，对准燃烧处：另一个则快速打开灭火器阀门。</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83"/>
          <p:cNvSpPr/>
          <p:nvPr/>
        </p:nvSpPr>
        <p:spPr bwMode="auto">
          <a:xfrm rot="16377237">
            <a:off x="7512600" y="3695918"/>
            <a:ext cx="2423384" cy="241849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8" name="任意多边形 83"/>
          <p:cNvSpPr/>
          <p:nvPr/>
        </p:nvSpPr>
        <p:spPr bwMode="auto">
          <a:xfrm rot="16377237">
            <a:off x="7512600" y="1054729"/>
            <a:ext cx="2423384" cy="241849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pic>
        <p:nvPicPr>
          <p:cNvPr id="10" name="图片 9" descr="消防栓报警按钮"/>
          <p:cNvPicPr>
            <a:picLocks noChangeAspect="1" noChangeArrowheads="1"/>
          </p:cNvPicPr>
          <p:nvPr/>
        </p:nvPicPr>
        <p:blipFill>
          <a:blip r:embed="rId1">
            <a:clrChange>
              <a:clrFrom>
                <a:srgbClr val="FFFFFF"/>
              </a:clrFrom>
              <a:clrTo>
                <a:srgbClr val="FFFFFF">
                  <a:alpha val="0"/>
                </a:srgbClr>
              </a:clrTo>
            </a:clrChange>
          </a:blip>
          <a:srcRect l="11121" t="5526" r="11121" b="8650"/>
          <a:stretch>
            <a:fillRect/>
          </a:stretch>
        </p:blipFill>
        <p:spPr bwMode="auto">
          <a:xfrm>
            <a:off x="7716180" y="1255863"/>
            <a:ext cx="2016224" cy="2016224"/>
          </a:xfrm>
          <a:custGeom>
            <a:avLst/>
            <a:gdLst>
              <a:gd name="connsiteX0" fmla="*/ 972108 w 1944216"/>
              <a:gd name="connsiteY0" fmla="*/ 0 h 1944216"/>
              <a:gd name="connsiteX1" fmla="*/ 1944216 w 1944216"/>
              <a:gd name="connsiteY1" fmla="*/ 972108 h 1944216"/>
              <a:gd name="connsiteX2" fmla="*/ 972108 w 1944216"/>
              <a:gd name="connsiteY2" fmla="*/ 1944216 h 1944216"/>
              <a:gd name="connsiteX3" fmla="*/ 0 w 1944216"/>
              <a:gd name="connsiteY3" fmla="*/ 972108 h 1944216"/>
              <a:gd name="connsiteX4" fmla="*/ 972108 w 1944216"/>
              <a:gd name="connsiteY4" fmla="*/ 0 h 1944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216" h="1944216">
                <a:moveTo>
                  <a:pt x="972108" y="0"/>
                </a:moveTo>
                <a:cubicBezTo>
                  <a:pt x="1508988" y="0"/>
                  <a:pt x="1944216" y="435228"/>
                  <a:pt x="1944216" y="972108"/>
                </a:cubicBezTo>
                <a:cubicBezTo>
                  <a:pt x="1944216" y="1508988"/>
                  <a:pt x="1508988" y="1944216"/>
                  <a:pt x="972108" y="1944216"/>
                </a:cubicBezTo>
                <a:cubicBezTo>
                  <a:pt x="435228" y="1944216"/>
                  <a:pt x="0" y="1508988"/>
                  <a:pt x="0" y="972108"/>
                </a:cubicBezTo>
                <a:cubicBezTo>
                  <a:pt x="0" y="435228"/>
                  <a:pt x="435228" y="0"/>
                  <a:pt x="972108" y="0"/>
                </a:cubicBezTo>
                <a:close/>
              </a:path>
            </a:pathLst>
          </a:custGeom>
          <a:noFill/>
          <a:ln w="28575">
            <a:noFill/>
          </a:ln>
        </p:spPr>
      </p:pic>
      <p:sp>
        <p:nvSpPr>
          <p:cNvPr id="1048876" name="Rectangle 11"/>
          <p:cNvSpPr>
            <a:spLocks noChangeArrowheads="1"/>
          </p:cNvSpPr>
          <p:nvPr/>
        </p:nvSpPr>
        <p:spPr bwMode="auto">
          <a:xfrm>
            <a:off x="2567608" y="1874380"/>
            <a:ext cx="3888432" cy="3322955"/>
          </a:xfrm>
          <a:prstGeom prst="rect">
            <a:avLst/>
          </a:prstGeom>
          <a:noFill/>
          <a:ln w="28575">
            <a:solidFill>
              <a:schemeClr val="bg1">
                <a:lumMod val="50000"/>
              </a:schemeClr>
            </a:solidFill>
            <a:prstDash val="dash"/>
            <a:miter lim="800000"/>
          </a:ln>
          <a:effectLst/>
        </p:spPr>
        <p:txBody>
          <a:bodyPr wrap="square">
            <a:spAutoFit/>
          </a:bodyPr>
          <a:lstStyle/>
          <a:p>
            <a:pPr>
              <a:lnSpc>
                <a:spcPts val="36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名       称：消火栓报警按钮</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36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型       号：</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TCMK3205F</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36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36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使用说明：</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36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当发生火灾时按下报警按钮，消防警铃就会发出火警警报，提醒人们发生火灾。同时，启动消防栓水泵。</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2" name="图片 11" descr="火灾报警器"/>
          <p:cNvPicPr>
            <a:picLocks noChangeAspect="1" noChangeArrowheads="1"/>
          </p:cNvPicPr>
          <p:nvPr/>
        </p:nvPicPr>
        <p:blipFill>
          <a:blip r:embed="rId2">
            <a:clrChange>
              <a:clrFrom>
                <a:srgbClr val="FFFFFF"/>
              </a:clrFrom>
              <a:clrTo>
                <a:srgbClr val="FFFFFF">
                  <a:alpha val="0"/>
                </a:srgbClr>
              </a:clrTo>
            </a:clrChange>
          </a:blip>
          <a:srcRect l="11520" t="3360" r="10721" b="5921"/>
          <a:stretch>
            <a:fillRect/>
          </a:stretch>
        </p:blipFill>
        <p:spPr bwMode="auto">
          <a:xfrm>
            <a:off x="7752184" y="3933056"/>
            <a:ext cx="1944216" cy="1944216"/>
          </a:xfrm>
          <a:custGeom>
            <a:avLst/>
            <a:gdLst>
              <a:gd name="connsiteX0" fmla="*/ 972108 w 1944216"/>
              <a:gd name="connsiteY0" fmla="*/ 0 h 1944216"/>
              <a:gd name="connsiteX1" fmla="*/ 1944216 w 1944216"/>
              <a:gd name="connsiteY1" fmla="*/ 972108 h 1944216"/>
              <a:gd name="connsiteX2" fmla="*/ 972108 w 1944216"/>
              <a:gd name="connsiteY2" fmla="*/ 1944216 h 1944216"/>
              <a:gd name="connsiteX3" fmla="*/ 0 w 1944216"/>
              <a:gd name="connsiteY3" fmla="*/ 972108 h 1944216"/>
              <a:gd name="connsiteX4" fmla="*/ 972108 w 1944216"/>
              <a:gd name="connsiteY4" fmla="*/ 0 h 1944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216" h="1944216">
                <a:moveTo>
                  <a:pt x="972108" y="0"/>
                </a:moveTo>
                <a:cubicBezTo>
                  <a:pt x="1508988" y="0"/>
                  <a:pt x="1944216" y="435228"/>
                  <a:pt x="1944216" y="972108"/>
                </a:cubicBezTo>
                <a:cubicBezTo>
                  <a:pt x="1944216" y="1508988"/>
                  <a:pt x="1508988" y="1944216"/>
                  <a:pt x="972108" y="1944216"/>
                </a:cubicBezTo>
                <a:cubicBezTo>
                  <a:pt x="435228" y="1944216"/>
                  <a:pt x="0" y="1508988"/>
                  <a:pt x="0" y="972108"/>
                </a:cubicBezTo>
                <a:cubicBezTo>
                  <a:pt x="0" y="435228"/>
                  <a:pt x="435228" y="0"/>
                  <a:pt x="972108" y="0"/>
                </a:cubicBezTo>
                <a:close/>
              </a:path>
            </a:pathLst>
          </a:custGeom>
          <a:noFill/>
          <a:ln w="28575">
            <a:solidFill>
              <a:schemeClr val="accent6">
                <a:lumMod val="75000"/>
              </a:schemeClr>
            </a:solidFill>
          </a:ln>
        </p:spPr>
      </p:pic>
      <p:sp>
        <p:nvSpPr>
          <p:cNvPr id="1048877" name="Rectangle 2"/>
          <p:cNvSpPr txBox="1">
            <a:spLocks noChangeArrowheads="1"/>
          </p:cNvSpPr>
          <p:nvPr/>
        </p:nvSpPr>
        <p:spPr bwMode="auto">
          <a:xfrm>
            <a:off x="1522140" y="87015"/>
            <a:ext cx="3500438" cy="46037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公司常用消防设施</a:t>
            </a:r>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83"/>
          <p:cNvSpPr/>
          <p:nvPr/>
        </p:nvSpPr>
        <p:spPr bwMode="auto">
          <a:xfrm rot="16377237">
            <a:off x="6742543" y="1990630"/>
            <a:ext cx="3287830" cy="32811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pic>
        <p:nvPicPr>
          <p:cNvPr id="6" name="图片 5" descr="应急灯.jpg"/>
          <p:cNvPicPr>
            <a:picLocks noChangeAspect="1"/>
          </p:cNvPicPr>
          <p:nvPr/>
        </p:nvPicPr>
        <p:blipFill>
          <a:blip r:embed="rId1">
            <a:clrChange>
              <a:clrFrom>
                <a:srgbClr val="1964B7"/>
              </a:clrFrom>
              <a:clrTo>
                <a:srgbClr val="1964B7">
                  <a:alpha val="0"/>
                </a:srgbClr>
              </a:clrTo>
            </a:clrChange>
          </a:blip>
          <a:srcRect l="20114" t="5252" r="20378" b="9779"/>
          <a:stretch>
            <a:fillRect/>
          </a:stretch>
        </p:blipFill>
        <p:spPr>
          <a:xfrm>
            <a:off x="6960096" y="2204864"/>
            <a:ext cx="2852723" cy="2852723"/>
          </a:xfrm>
          <a:custGeom>
            <a:avLst/>
            <a:gdLst>
              <a:gd name="connsiteX0" fmla="*/ 1512168 w 3024336"/>
              <a:gd name="connsiteY0" fmla="*/ 0 h 3024336"/>
              <a:gd name="connsiteX1" fmla="*/ 3024336 w 3024336"/>
              <a:gd name="connsiteY1" fmla="*/ 1512168 h 3024336"/>
              <a:gd name="connsiteX2" fmla="*/ 1512168 w 3024336"/>
              <a:gd name="connsiteY2" fmla="*/ 3024336 h 3024336"/>
              <a:gd name="connsiteX3" fmla="*/ 0 w 3024336"/>
              <a:gd name="connsiteY3" fmla="*/ 1512168 h 3024336"/>
              <a:gd name="connsiteX4" fmla="*/ 1512168 w 3024336"/>
              <a:gd name="connsiteY4" fmla="*/ 0 h 302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336" h="3024336">
                <a:moveTo>
                  <a:pt x="1512168" y="0"/>
                </a:moveTo>
                <a:cubicBezTo>
                  <a:pt x="2347315" y="0"/>
                  <a:pt x="3024336" y="677021"/>
                  <a:pt x="3024336" y="1512168"/>
                </a:cubicBezTo>
                <a:cubicBezTo>
                  <a:pt x="3024336" y="2347315"/>
                  <a:pt x="2347315" y="3024336"/>
                  <a:pt x="1512168" y="3024336"/>
                </a:cubicBezTo>
                <a:cubicBezTo>
                  <a:pt x="677021" y="3024336"/>
                  <a:pt x="0" y="2347315"/>
                  <a:pt x="0" y="1512168"/>
                </a:cubicBezTo>
                <a:cubicBezTo>
                  <a:pt x="0" y="677021"/>
                  <a:pt x="677021" y="0"/>
                  <a:pt x="1512168" y="0"/>
                </a:cubicBezTo>
                <a:close/>
              </a:path>
            </a:pathLst>
          </a:custGeom>
          <a:ln w="28575">
            <a:solidFill>
              <a:srgbClr val="FF9900"/>
            </a:solidFill>
          </a:ln>
        </p:spPr>
      </p:pic>
      <p:sp>
        <p:nvSpPr>
          <p:cNvPr id="1048878" name="Rectangle 3"/>
          <p:cNvSpPr txBox="1">
            <a:spLocks noChangeArrowheads="1"/>
          </p:cNvSpPr>
          <p:nvPr/>
        </p:nvSpPr>
        <p:spPr>
          <a:xfrm>
            <a:off x="2223178" y="1628800"/>
            <a:ext cx="4143375" cy="4357688"/>
          </a:xfrm>
          <a:prstGeom prst="rect">
            <a:avLst/>
          </a:prstGeom>
          <a:ln w="28575">
            <a:solidFill>
              <a:schemeClr val="bg1">
                <a:lumMod val="50000"/>
              </a:schemeClr>
            </a:solidFill>
            <a:prstDash val="dash"/>
          </a:ln>
        </p:spPr>
        <p:txBody>
          <a:bodyPr/>
          <a:lstStyle/>
          <a:p>
            <a:pPr fontAlgn="auto">
              <a:lnSpc>
                <a:spcPts val="3600"/>
              </a:lnSpc>
              <a:spcBef>
                <a:spcPct val="20000"/>
              </a:spcBef>
              <a:spcAft>
                <a:spcPts val="0"/>
              </a:spcAft>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名       称：消防应急灯</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3600"/>
              </a:lnSpc>
              <a:spcBef>
                <a:spcPct val="20000"/>
              </a:spcBef>
              <a:spcAft>
                <a:spcPts val="0"/>
              </a:spcAft>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规       格：</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YD-127</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3600"/>
              </a:lnSpc>
              <a:spcBef>
                <a:spcPct val="20000"/>
              </a:spcBef>
              <a:spcAft>
                <a:spcPts val="0"/>
              </a:spcAft>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配置要求：</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20M/</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个</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3600"/>
              </a:lnSpc>
              <a:spcBef>
                <a:spcPct val="20000"/>
              </a:spcBef>
              <a:spcAft>
                <a:spcPts val="0"/>
              </a:spcAft>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说    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3600"/>
              </a:lnSpc>
              <a:spcBef>
                <a:spcPct val="20000"/>
              </a:spcBef>
              <a:spcAft>
                <a:spcPts val="0"/>
              </a:spcAft>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当发生火灾时通常会伴有停电等现象，消防应急灯是一种自动充电的照明灯，当发生火灾或停电时，消防应急灯会自动工作照明，指示人们安全通道和出口的位置，以免顾客找不到安全出口撞伤。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79" name="Rectangle 2"/>
          <p:cNvSpPr>
            <a:spLocks noGrp="1" noChangeArrowheads="1"/>
          </p:cNvSpPr>
          <p:nvPr>
            <p:ph type="title"/>
          </p:nvPr>
        </p:nvSpPr>
        <p:spPr>
          <a:xfrm>
            <a:off x="1525266" y="116632"/>
            <a:ext cx="3500438" cy="46037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公司常用消防设施</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0" name="Rectangle 2"/>
          <p:cNvSpPr>
            <a:spLocks noGrp="1" noChangeArrowheads="1"/>
          </p:cNvSpPr>
          <p:nvPr>
            <p:ph type="title"/>
          </p:nvPr>
        </p:nvSpPr>
        <p:spPr>
          <a:xfrm>
            <a:off x="1533517" y="85713"/>
            <a:ext cx="1857375" cy="46037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火灾报警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881" name="Rectangle 3"/>
          <p:cNvSpPr>
            <a:spLocks noChangeArrowheads="1"/>
          </p:cNvSpPr>
          <p:nvPr/>
        </p:nvSpPr>
        <p:spPr bwMode="auto">
          <a:xfrm>
            <a:off x="3008233" y="5606003"/>
            <a:ext cx="4911725" cy="491490"/>
          </a:xfrm>
          <a:prstGeom prst="rect">
            <a:avLst/>
          </a:prstGeom>
        </p:spPr>
        <p:txBody>
          <a:bodyPr wrap="none">
            <a:spAutoFit/>
          </a:bodyPr>
          <a:lstStyle/>
          <a:p>
            <a:pPr>
              <a:lnSpc>
                <a:spcPct val="13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、报警后应有人到路口等候引导消防车。</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331365" y="2141013"/>
            <a:ext cx="2489762" cy="652385"/>
            <a:chOff x="1331640" y="1916832"/>
            <a:chExt cx="6583004" cy="720080"/>
          </a:xfrm>
        </p:grpSpPr>
        <p:sp>
          <p:nvSpPr>
            <p:cNvPr id="7"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8"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2992211" y="914953"/>
            <a:ext cx="2924810" cy="491490"/>
          </a:xfrm>
          <a:prstGeom prst="rect">
            <a:avLst/>
          </a:prstGeom>
        </p:spPr>
        <p:txBody>
          <a:bodyPr wrap="none">
            <a:spAutoFit/>
          </a:bodyPr>
          <a:lstStyle/>
          <a:p>
            <a:pPr>
              <a:lnSpc>
                <a:spcPct val="13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、火警电话：</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119/110</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2982810" y="1527470"/>
            <a:ext cx="1863725" cy="491490"/>
          </a:xfrm>
          <a:prstGeom prst="rect">
            <a:avLst/>
          </a:prstGeom>
        </p:spPr>
        <p:txBody>
          <a:bodyPr wrap="none">
            <a:spAutoFit/>
          </a:bodyPr>
          <a:lstStyle/>
          <a:p>
            <a:pPr>
              <a:lnSpc>
                <a:spcPct val="13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、报警内容：</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342542" y="2141012"/>
            <a:ext cx="2489762" cy="652385"/>
            <a:chOff x="1331640" y="1916832"/>
            <a:chExt cx="6583004" cy="720080"/>
          </a:xfrm>
        </p:grpSpPr>
        <p:sp>
          <p:nvSpPr>
            <p:cNvPr id="13"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4"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15" name="组合 14"/>
          <p:cNvGrpSpPr/>
          <p:nvPr/>
        </p:nvGrpSpPr>
        <p:grpSpPr>
          <a:xfrm>
            <a:off x="3331364" y="2936868"/>
            <a:ext cx="2489762" cy="652385"/>
            <a:chOff x="1331640" y="1916832"/>
            <a:chExt cx="6583004" cy="720080"/>
          </a:xfrm>
        </p:grpSpPr>
        <p:sp>
          <p:nvSpPr>
            <p:cNvPr id="16"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7"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18" name="组合 17"/>
          <p:cNvGrpSpPr/>
          <p:nvPr/>
        </p:nvGrpSpPr>
        <p:grpSpPr>
          <a:xfrm>
            <a:off x="6342541" y="2934083"/>
            <a:ext cx="2489762" cy="652385"/>
            <a:chOff x="1331640" y="1916832"/>
            <a:chExt cx="6583004" cy="720080"/>
          </a:xfrm>
        </p:grpSpPr>
        <p:sp>
          <p:nvSpPr>
            <p:cNvPr id="19"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0"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1" name="组合 20"/>
          <p:cNvGrpSpPr/>
          <p:nvPr/>
        </p:nvGrpSpPr>
        <p:grpSpPr>
          <a:xfrm>
            <a:off x="3331365" y="3764344"/>
            <a:ext cx="2489762" cy="652385"/>
            <a:chOff x="1331640" y="1916832"/>
            <a:chExt cx="6583004" cy="720080"/>
          </a:xfrm>
        </p:grpSpPr>
        <p:sp>
          <p:nvSpPr>
            <p:cNvPr id="22"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3"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4" name="组合 23"/>
          <p:cNvGrpSpPr/>
          <p:nvPr/>
        </p:nvGrpSpPr>
        <p:grpSpPr>
          <a:xfrm>
            <a:off x="6342542" y="3764343"/>
            <a:ext cx="2489762" cy="652385"/>
            <a:chOff x="1331640" y="1916832"/>
            <a:chExt cx="6583004" cy="720080"/>
          </a:xfrm>
        </p:grpSpPr>
        <p:sp>
          <p:nvSpPr>
            <p:cNvPr id="25"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6"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7" name="组合 26"/>
          <p:cNvGrpSpPr/>
          <p:nvPr/>
        </p:nvGrpSpPr>
        <p:grpSpPr>
          <a:xfrm>
            <a:off x="3331364" y="4560199"/>
            <a:ext cx="2489762" cy="652385"/>
            <a:chOff x="1331640" y="1916832"/>
            <a:chExt cx="6583004" cy="720080"/>
          </a:xfrm>
        </p:grpSpPr>
        <p:sp>
          <p:nvSpPr>
            <p:cNvPr id="28"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9"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30" name="组合 29"/>
          <p:cNvGrpSpPr/>
          <p:nvPr/>
        </p:nvGrpSpPr>
        <p:grpSpPr>
          <a:xfrm>
            <a:off x="6342541" y="4557414"/>
            <a:ext cx="2489762" cy="652385"/>
            <a:chOff x="1331640" y="1916832"/>
            <a:chExt cx="6583004" cy="720080"/>
          </a:xfrm>
        </p:grpSpPr>
        <p:sp>
          <p:nvSpPr>
            <p:cNvPr id="31"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2"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5" name="矩形 4"/>
          <p:cNvSpPr/>
          <p:nvPr/>
        </p:nvSpPr>
        <p:spPr>
          <a:xfrm>
            <a:off x="4022246" y="2277965"/>
            <a:ext cx="1097280" cy="368300"/>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起火地点</a:t>
            </a:r>
            <a:endParaRPr lang="zh-CN" altLang="en-US" b="1" dirty="0">
              <a:solidFill>
                <a:schemeClr val="tx1">
                  <a:lumMod val="75000"/>
                  <a:lumOff val="25000"/>
                </a:schemeClr>
              </a:solidFill>
            </a:endParaRPr>
          </a:p>
        </p:txBody>
      </p:sp>
      <p:sp>
        <p:nvSpPr>
          <p:cNvPr id="9" name="矩形 8"/>
          <p:cNvSpPr/>
          <p:nvPr/>
        </p:nvSpPr>
        <p:spPr>
          <a:xfrm>
            <a:off x="4147174" y="3083142"/>
            <a:ext cx="640080" cy="368300"/>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单位</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4001733" y="3907118"/>
            <a:ext cx="1097280" cy="368300"/>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具体方位</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4001733" y="4714835"/>
            <a:ext cx="1097280" cy="368300"/>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行走路线</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812488" y="2309742"/>
            <a:ext cx="1554480" cy="368300"/>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什么物质燃烧</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927904" y="3072356"/>
            <a:ext cx="1325880" cy="368300"/>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火势的大小</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6812488" y="3908193"/>
            <a:ext cx="1554480" cy="368300"/>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报警人的姓名</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7033423" y="4703937"/>
            <a:ext cx="1097280" cy="368300"/>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联系电话</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66246" y="87015"/>
            <a:ext cx="2031325" cy="46037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火场逃生原则</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7" name="组合 6"/>
          <p:cNvGrpSpPr/>
          <p:nvPr/>
        </p:nvGrpSpPr>
        <p:grpSpPr>
          <a:xfrm>
            <a:off x="2135560" y="1491073"/>
            <a:ext cx="7992888" cy="790368"/>
            <a:chOff x="2484661" y="983099"/>
            <a:chExt cx="7433884" cy="735092"/>
          </a:xfrm>
        </p:grpSpPr>
        <p:grpSp>
          <p:nvGrpSpPr>
            <p:cNvPr id="8" name="组合 76"/>
            <p:cNvGrpSpPr/>
            <p:nvPr/>
          </p:nvGrpSpPr>
          <p:grpSpPr bwMode="auto">
            <a:xfrm>
              <a:off x="2484661" y="983099"/>
              <a:ext cx="7433884" cy="735092"/>
              <a:chOff x="3300347" y="1368497"/>
              <a:chExt cx="14159827" cy="1417865"/>
            </a:xfrm>
          </p:grpSpPr>
          <p:grpSp>
            <p:nvGrpSpPr>
              <p:cNvPr id="13" name="组合 77"/>
              <p:cNvGrpSpPr/>
              <p:nvPr/>
            </p:nvGrpSpPr>
            <p:grpSpPr bwMode="auto">
              <a:xfrm>
                <a:off x="4631859" y="1393831"/>
                <a:ext cx="12828315" cy="1392531"/>
                <a:chOff x="1986534" y="4135265"/>
                <a:chExt cx="12828315" cy="1392531"/>
              </a:xfrm>
            </p:grpSpPr>
            <p:sp>
              <p:nvSpPr>
                <p:cNvPr id="17"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sp>
              <p:nvSpPr>
                <p:cNvPr id="18"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grpSp>
          <p:grpSp>
            <p:nvGrpSpPr>
              <p:cNvPr id="14" name="组合 78"/>
              <p:cNvGrpSpPr/>
              <p:nvPr/>
            </p:nvGrpSpPr>
            <p:grpSpPr bwMode="auto">
              <a:xfrm>
                <a:off x="3300347" y="1368497"/>
                <a:ext cx="1581466" cy="1417865"/>
                <a:chOff x="1349437" y="779714"/>
                <a:chExt cx="2923167" cy="2620769"/>
              </a:xfrm>
            </p:grpSpPr>
            <p:sp>
              <p:nvSpPr>
                <p:cNvPr id="15"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defTabSz="1146810">
                    <a:defRPr/>
                  </a:pPr>
                  <a:endParaRPr lang="zh-CN" altLang="en-US" sz="2255" kern="0">
                    <a:solidFill>
                      <a:prstClr val="black"/>
                    </a:solidFill>
                  </a:endParaRPr>
                </a:p>
              </p:txBody>
            </p:sp>
            <p:sp>
              <p:nvSpPr>
                <p:cNvPr id="16" name="Freeform 21"/>
                <p:cNvSpPr>
                  <a:spLocks noChangeAspect="1"/>
                </p:cNvSpPr>
                <p:nvPr/>
              </p:nvSpPr>
              <p:spPr bwMode="auto">
                <a:xfrm rot="16200000">
                  <a:off x="1623019" y="1024994"/>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FF9900"/>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grpSp>
        </p:grpSp>
        <p:sp>
          <p:nvSpPr>
            <p:cNvPr id="12" name="Freeform 57"/>
            <p:cNvSpPr/>
            <p:nvPr/>
          </p:nvSpPr>
          <p:spPr bwMode="auto">
            <a:xfrm>
              <a:off x="2846456" y="1187589"/>
              <a:ext cx="71367" cy="297284"/>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chemeClr val="tx1">
                <a:lumMod val="75000"/>
                <a:lumOff val="25000"/>
              </a:schemeClr>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1146810"/>
              <a:endParaRPr lang="zh-CN" altLang="en-US" sz="2255" kern="0">
                <a:solidFill>
                  <a:sysClr val="windowText" lastClr="000000"/>
                </a:solidFill>
              </a:endParaRPr>
            </a:p>
          </p:txBody>
        </p:sp>
      </p:grpSp>
      <p:sp>
        <p:nvSpPr>
          <p:cNvPr id="3" name="矩形 2"/>
          <p:cNvSpPr/>
          <p:nvPr/>
        </p:nvSpPr>
        <p:spPr>
          <a:xfrm>
            <a:off x="3427868" y="1513426"/>
            <a:ext cx="5908290" cy="810260"/>
          </a:xfrm>
          <a:prstGeom prst="rect">
            <a:avLst/>
          </a:prstGeom>
        </p:spPr>
        <p:txBody>
          <a:bodyPr wrap="square">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扑救火灾要力所能及，如你判断火势无法控制，就要设法逃生，保护生命</a:t>
            </a:r>
            <a:endParaRPr lang="zh-CN" altLang="en-US" dirty="0">
              <a:solidFill>
                <a:schemeClr val="tx1">
                  <a:lumMod val="75000"/>
                  <a:lumOff val="25000"/>
                </a:schemeClr>
              </a:solidFill>
            </a:endParaRPr>
          </a:p>
        </p:txBody>
      </p:sp>
      <p:grpSp>
        <p:nvGrpSpPr>
          <p:cNvPr id="21" name="组合 76"/>
          <p:cNvGrpSpPr/>
          <p:nvPr/>
        </p:nvGrpSpPr>
        <p:grpSpPr bwMode="auto">
          <a:xfrm>
            <a:off x="2135560" y="2561407"/>
            <a:ext cx="7992888" cy="790368"/>
            <a:chOff x="3300347" y="1368497"/>
            <a:chExt cx="14159827" cy="1417865"/>
          </a:xfrm>
        </p:grpSpPr>
        <p:grpSp>
          <p:nvGrpSpPr>
            <p:cNvPr id="26" name="组合 77"/>
            <p:cNvGrpSpPr/>
            <p:nvPr/>
          </p:nvGrpSpPr>
          <p:grpSpPr bwMode="auto">
            <a:xfrm>
              <a:off x="4631859" y="1393831"/>
              <a:ext cx="12828315" cy="1392531"/>
              <a:chOff x="1986534" y="4135265"/>
              <a:chExt cx="12828315" cy="1392531"/>
            </a:xfrm>
          </p:grpSpPr>
          <p:sp>
            <p:nvSpPr>
              <p:cNvPr id="30"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sp>
            <p:nvSpPr>
              <p:cNvPr id="31"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grpSp>
        <p:grpSp>
          <p:nvGrpSpPr>
            <p:cNvPr id="27" name="组合 78"/>
            <p:cNvGrpSpPr/>
            <p:nvPr/>
          </p:nvGrpSpPr>
          <p:grpSpPr bwMode="auto">
            <a:xfrm>
              <a:off x="3300347" y="1368497"/>
              <a:ext cx="1581466" cy="1417865"/>
              <a:chOff x="1349437" y="779714"/>
              <a:chExt cx="2923167" cy="2620769"/>
            </a:xfrm>
          </p:grpSpPr>
          <p:sp>
            <p:nvSpPr>
              <p:cNvPr id="28"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defTabSz="1146810">
                  <a:defRPr/>
                </a:pPr>
                <a:endParaRPr lang="zh-CN" altLang="en-US" sz="2255" kern="0">
                  <a:solidFill>
                    <a:prstClr val="black"/>
                  </a:solidFill>
                </a:endParaRPr>
              </a:p>
            </p:txBody>
          </p:sp>
          <p:sp>
            <p:nvSpPr>
              <p:cNvPr id="29"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FF9900"/>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grpSp>
      </p:grpSp>
      <p:sp>
        <p:nvSpPr>
          <p:cNvPr id="4" name="矩形 3"/>
          <p:cNvSpPr/>
          <p:nvPr/>
        </p:nvSpPr>
        <p:spPr>
          <a:xfrm>
            <a:off x="3427868" y="2579089"/>
            <a:ext cx="6264712" cy="810260"/>
          </a:xfrm>
          <a:prstGeom prst="rect">
            <a:avLst/>
          </a:prstGeom>
        </p:spPr>
        <p:txBody>
          <a:bodyPr wrap="square">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要保持清醒的头脑，弄清自己的位置和周围逃生的路线，千万不要因为慌张走错了方向</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239871" y="2598315"/>
            <a:ext cx="684076" cy="645160"/>
          </a:xfrm>
          <a:prstGeom prst="rect">
            <a:avLst/>
          </a:prstGeom>
          <a:noFill/>
        </p:spPr>
        <p:txBody>
          <a:bodyPr wrap="square" rtlCol="0">
            <a:spAutoFit/>
          </a:bodyPr>
          <a:lstStyle/>
          <a:p>
            <a:pPr algn="ctr"/>
            <a:r>
              <a:rPr lang="en-US" altLang="zh-CN" sz="3600" b="1" dirty="0">
                <a:solidFill>
                  <a:schemeClr val="tx1">
                    <a:lumMod val="75000"/>
                    <a:lumOff val="25000"/>
                  </a:schemeClr>
                </a:solidFill>
                <a:latin typeface="GulimChe" panose="020B0609000101010101" pitchFamily="49" charset="-127"/>
                <a:ea typeface="GulimChe" panose="020B0609000101010101" pitchFamily="49" charset="-127"/>
              </a:rPr>
              <a:t>2</a:t>
            </a:r>
            <a:endParaRPr lang="zh-CN" altLang="en-US" sz="3600" b="1" dirty="0">
              <a:solidFill>
                <a:schemeClr val="tx1">
                  <a:lumMod val="75000"/>
                  <a:lumOff val="25000"/>
                </a:schemeClr>
              </a:solidFill>
              <a:latin typeface="GulimChe" panose="020B0609000101010101" pitchFamily="49" charset="-127"/>
              <a:ea typeface="GulimChe" panose="020B0609000101010101" pitchFamily="49" charset="-127"/>
            </a:endParaRPr>
          </a:p>
        </p:txBody>
      </p:sp>
      <p:grpSp>
        <p:nvGrpSpPr>
          <p:cNvPr id="34" name="组合 76"/>
          <p:cNvGrpSpPr/>
          <p:nvPr/>
        </p:nvGrpSpPr>
        <p:grpSpPr bwMode="auto">
          <a:xfrm>
            <a:off x="2135560" y="3610681"/>
            <a:ext cx="7992888" cy="790368"/>
            <a:chOff x="3300347" y="1368497"/>
            <a:chExt cx="14159827" cy="1417865"/>
          </a:xfrm>
        </p:grpSpPr>
        <p:grpSp>
          <p:nvGrpSpPr>
            <p:cNvPr id="35" name="组合 77"/>
            <p:cNvGrpSpPr/>
            <p:nvPr/>
          </p:nvGrpSpPr>
          <p:grpSpPr bwMode="auto">
            <a:xfrm>
              <a:off x="4631859" y="1393831"/>
              <a:ext cx="12828315" cy="1392531"/>
              <a:chOff x="1986534" y="4135265"/>
              <a:chExt cx="12828315" cy="1392531"/>
            </a:xfrm>
          </p:grpSpPr>
          <p:sp>
            <p:nvSpPr>
              <p:cNvPr id="39"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sp>
            <p:nvSpPr>
              <p:cNvPr id="40"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grpSp>
        <p:grpSp>
          <p:nvGrpSpPr>
            <p:cNvPr id="36" name="组合 78"/>
            <p:cNvGrpSpPr/>
            <p:nvPr/>
          </p:nvGrpSpPr>
          <p:grpSpPr bwMode="auto">
            <a:xfrm>
              <a:off x="3300347" y="1368497"/>
              <a:ext cx="1581466" cy="1417865"/>
              <a:chOff x="1349437" y="779714"/>
              <a:chExt cx="2923167" cy="2620769"/>
            </a:xfrm>
          </p:grpSpPr>
          <p:sp>
            <p:nvSpPr>
              <p:cNvPr id="37"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defTabSz="1146810">
                  <a:defRPr/>
                </a:pPr>
                <a:endParaRPr lang="zh-CN" altLang="en-US" sz="2255" kern="0">
                  <a:solidFill>
                    <a:prstClr val="black"/>
                  </a:solidFill>
                </a:endParaRPr>
              </a:p>
            </p:txBody>
          </p:sp>
          <p:sp>
            <p:nvSpPr>
              <p:cNvPr id="38"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FF9900"/>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grpSp>
      </p:grpSp>
      <p:sp>
        <p:nvSpPr>
          <p:cNvPr id="6" name="矩形 5"/>
          <p:cNvSpPr/>
          <p:nvPr/>
        </p:nvSpPr>
        <p:spPr>
          <a:xfrm>
            <a:off x="3427868" y="3786710"/>
            <a:ext cx="3647152" cy="450850"/>
          </a:xfrm>
          <a:prstGeom prst="rect">
            <a:avLst/>
          </a:prstGeom>
        </p:spPr>
        <p:txBody>
          <a:bodyPr wrap="square">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不要为了顾及财物延误了逃生时机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2" name="组合 76"/>
          <p:cNvGrpSpPr/>
          <p:nvPr/>
        </p:nvGrpSpPr>
        <p:grpSpPr bwMode="auto">
          <a:xfrm>
            <a:off x="2135560" y="4761931"/>
            <a:ext cx="7992888" cy="790368"/>
            <a:chOff x="3300347" y="1368497"/>
            <a:chExt cx="14159827" cy="1417865"/>
          </a:xfrm>
        </p:grpSpPr>
        <p:grpSp>
          <p:nvGrpSpPr>
            <p:cNvPr id="43" name="组合 77"/>
            <p:cNvGrpSpPr/>
            <p:nvPr/>
          </p:nvGrpSpPr>
          <p:grpSpPr bwMode="auto">
            <a:xfrm>
              <a:off x="4631859" y="1393831"/>
              <a:ext cx="12828315" cy="1392531"/>
              <a:chOff x="1986534" y="4135265"/>
              <a:chExt cx="12828315" cy="1392531"/>
            </a:xfrm>
          </p:grpSpPr>
          <p:sp>
            <p:nvSpPr>
              <p:cNvPr id="47"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sp>
            <p:nvSpPr>
              <p:cNvPr id="48"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grpSp>
        <p:grpSp>
          <p:nvGrpSpPr>
            <p:cNvPr id="44" name="组合 78"/>
            <p:cNvGrpSpPr/>
            <p:nvPr/>
          </p:nvGrpSpPr>
          <p:grpSpPr bwMode="auto">
            <a:xfrm>
              <a:off x="3300347" y="1368497"/>
              <a:ext cx="1581466" cy="1417865"/>
              <a:chOff x="1349437" y="779714"/>
              <a:chExt cx="2923167" cy="2620769"/>
            </a:xfrm>
          </p:grpSpPr>
          <p:sp>
            <p:nvSpPr>
              <p:cNvPr id="45"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defTabSz="1146810">
                  <a:defRPr/>
                </a:pPr>
                <a:endParaRPr lang="zh-CN" altLang="en-US" sz="2255" kern="0">
                  <a:solidFill>
                    <a:prstClr val="black"/>
                  </a:solidFill>
                </a:endParaRPr>
              </a:p>
            </p:txBody>
          </p:sp>
          <p:sp>
            <p:nvSpPr>
              <p:cNvPr id="46"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FF9900"/>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grpSp>
      </p:grpSp>
      <p:sp>
        <p:nvSpPr>
          <p:cNvPr id="19" name="矩形 18"/>
          <p:cNvSpPr/>
          <p:nvPr/>
        </p:nvSpPr>
        <p:spPr>
          <a:xfrm>
            <a:off x="3427868" y="4776710"/>
            <a:ext cx="6264712" cy="810260"/>
          </a:xfrm>
          <a:prstGeom prst="rect">
            <a:avLst/>
          </a:prstGeom>
        </p:spPr>
        <p:txBody>
          <a:bodyPr wrap="square">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如果火势较大，自己无法逃生，要尽量通过呼喊、灯光等方法使救援人员知道自己的位置。</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229865" y="3671957"/>
            <a:ext cx="684076" cy="645160"/>
          </a:xfrm>
          <a:prstGeom prst="rect">
            <a:avLst/>
          </a:prstGeom>
          <a:noFill/>
        </p:spPr>
        <p:txBody>
          <a:bodyPr wrap="square" rtlCol="0">
            <a:spAutoFit/>
          </a:bodyPr>
          <a:lstStyle/>
          <a:p>
            <a:pPr algn="ctr"/>
            <a:r>
              <a:rPr lang="en-US" altLang="zh-CN" sz="3600" b="1" dirty="0">
                <a:solidFill>
                  <a:schemeClr val="tx1">
                    <a:lumMod val="75000"/>
                    <a:lumOff val="25000"/>
                  </a:schemeClr>
                </a:solidFill>
                <a:latin typeface="GulimChe" panose="020B0609000101010101" pitchFamily="49" charset="-127"/>
                <a:ea typeface="GulimChe" panose="020B0609000101010101" pitchFamily="49" charset="-127"/>
              </a:rPr>
              <a:t>3</a:t>
            </a:r>
            <a:endParaRPr lang="zh-CN" altLang="en-US" sz="3600" b="1" dirty="0">
              <a:solidFill>
                <a:schemeClr val="tx1">
                  <a:lumMod val="75000"/>
                  <a:lumOff val="25000"/>
                </a:schemeClr>
              </a:solidFill>
              <a:latin typeface="GulimChe" panose="020B0609000101010101" pitchFamily="49" charset="-127"/>
              <a:ea typeface="GulimChe" panose="020B0609000101010101" pitchFamily="49" charset="-127"/>
            </a:endParaRPr>
          </a:p>
        </p:txBody>
      </p:sp>
      <p:sp>
        <p:nvSpPr>
          <p:cNvPr id="51" name="文本框 50"/>
          <p:cNvSpPr txBox="1"/>
          <p:nvPr/>
        </p:nvSpPr>
        <p:spPr>
          <a:xfrm>
            <a:off x="2220080" y="4810858"/>
            <a:ext cx="684076" cy="645160"/>
          </a:xfrm>
          <a:prstGeom prst="rect">
            <a:avLst/>
          </a:prstGeom>
          <a:noFill/>
        </p:spPr>
        <p:txBody>
          <a:bodyPr wrap="square" rtlCol="0">
            <a:spAutoFit/>
          </a:bodyPr>
          <a:lstStyle/>
          <a:p>
            <a:pPr algn="ctr"/>
            <a:r>
              <a:rPr lang="en-US" altLang="zh-CN" sz="3600" b="1" dirty="0">
                <a:solidFill>
                  <a:schemeClr val="tx1">
                    <a:lumMod val="75000"/>
                    <a:lumOff val="25000"/>
                  </a:schemeClr>
                </a:solidFill>
                <a:latin typeface="GulimChe" panose="020B0609000101010101" pitchFamily="49" charset="-127"/>
                <a:ea typeface="GulimChe" panose="020B0609000101010101" pitchFamily="49" charset="-127"/>
              </a:rPr>
              <a:t>4</a:t>
            </a:r>
            <a:endParaRPr lang="zh-CN" altLang="en-US" sz="3600" b="1" dirty="0">
              <a:solidFill>
                <a:schemeClr val="tx1">
                  <a:lumMod val="75000"/>
                  <a:lumOff val="25000"/>
                </a:schemeClr>
              </a:solidFill>
              <a:latin typeface="GulimChe" panose="020B0609000101010101" pitchFamily="49" charset="-127"/>
              <a:ea typeface="GulimChe" panose="020B0609000101010101" pitchFamily="49"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6" name="Rectangle 2"/>
          <p:cNvSpPr>
            <a:spLocks noGrp="1" noChangeArrowheads="1"/>
          </p:cNvSpPr>
          <p:nvPr>
            <p:ph type="title"/>
          </p:nvPr>
        </p:nvSpPr>
        <p:spPr>
          <a:xfrm>
            <a:off x="1551087" y="116632"/>
            <a:ext cx="3786188" cy="46037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火场逃生方法</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887" name="Rectangle 3"/>
          <p:cNvSpPr>
            <a:spLocks noChangeArrowheads="1"/>
          </p:cNvSpPr>
          <p:nvPr/>
        </p:nvSpPr>
        <p:spPr bwMode="auto">
          <a:xfrm>
            <a:off x="2279650" y="2132856"/>
            <a:ext cx="7632848" cy="2999740"/>
          </a:xfrm>
          <a:prstGeom prst="rect">
            <a:avLst/>
          </a:prstGeom>
          <a:noFill/>
          <a:ln w="9525">
            <a:noFill/>
            <a:miter lim="800000"/>
          </a:ln>
        </p:spPr>
        <p:txBody>
          <a:bodyPr wrap="square">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）逃生的路线要根据自己的位置和疏散指示标志来确定，可以向楼下或楼顶天台撤离，但不能乘坐电梯，必须走楼梯。</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如果楼梯、走廊内烟多、呛人怎么办？可用湿毛巾、湿衣物等物品捂住鼻子下楼，在通过烟雾区距离比较短时，也可以憋住气快速通过，有条件也可以通过房顶平台、走廊等逃到相邻的疏散通道通过烟雾区进应尽量弯腰或爬行。</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descr="公众号：安环健"/>
          <p:cNvPicPr>
            <a:picLocks noChangeAspect="1"/>
          </p:cNvPicPr>
          <p:nvPr/>
        </p:nvPicPr>
        <p:blipFill>
          <a:blip r:embed="rId1"/>
          <a:stretch>
            <a:fillRect/>
          </a:stretch>
        </p:blipFill>
        <p:spPr>
          <a:xfrm>
            <a:off x="7320280" y="2564765"/>
            <a:ext cx="565150" cy="56515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0" name="Rectangle 4"/>
          <p:cNvSpPr>
            <a:spLocks noChangeArrowheads="1"/>
          </p:cNvSpPr>
          <p:nvPr/>
        </p:nvSpPr>
        <p:spPr bwMode="auto">
          <a:xfrm>
            <a:off x="1991544" y="1268760"/>
            <a:ext cx="8280920" cy="4661535"/>
          </a:xfrm>
          <a:prstGeom prst="rect">
            <a:avLst/>
          </a:prstGeom>
          <a:noFill/>
          <a:ln w="9525">
            <a:noFill/>
            <a:miter lim="800000"/>
          </a:ln>
        </p:spPr>
        <p:txBody>
          <a:bodyPr wrap="square">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）万一发生火灾时，周围到处都是火，人被困在火场中无法通过散通道逃生时，可以有两种方法自救：</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①采取适当的防护措施强行穿过火场，如用浸湿的棉被、毛毯或棉大衣裹在身上；</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②是拴上绳索，沿绳索下滑到楼下，如果没有绳索也可用窗帘、被单等撕成布条相接。此外也可通过水管等下滑到楼下。</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如果上述办法都无法实施，就只能在现场采取一定的隔火措施等待求援，如将毛毯等钉或夹在门上，不断往上浇水降温，防止外部火焰及烟气侵入，延长逃生时间。也可躲到卫生间里，用毛巾塞住门缝，把水泼在地上降温，人躺在放满水的浴缸内。</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Rectangle 2"/>
          <p:cNvSpPr>
            <a:spLocks noGrp="1" noChangeArrowheads="1"/>
          </p:cNvSpPr>
          <p:nvPr>
            <p:ph type="title"/>
          </p:nvPr>
        </p:nvSpPr>
        <p:spPr>
          <a:xfrm>
            <a:off x="1551087" y="116632"/>
            <a:ext cx="3786188" cy="46037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火场逃生方法</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9123" y="887099"/>
            <a:ext cx="5761914" cy="5532517"/>
          </a:xfrm>
          <a:prstGeom prst="rect">
            <a:avLst/>
          </a:prstGeom>
        </p:spPr>
      </p:pic>
      <p:grpSp>
        <p:nvGrpSpPr>
          <p:cNvPr id="8" name="组合 7"/>
          <p:cNvGrpSpPr/>
          <p:nvPr/>
        </p:nvGrpSpPr>
        <p:grpSpPr>
          <a:xfrm>
            <a:off x="7032104" y="1556792"/>
            <a:ext cx="2091780" cy="2096010"/>
            <a:chOff x="1181179" y="1294362"/>
            <a:chExt cx="715352" cy="716799"/>
          </a:xfrm>
          <a:effectLst/>
        </p:grpSpPr>
        <p:sp>
          <p:nvSpPr>
            <p:cNvPr id="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0" name="椭圆 80"/>
            <p:cNvSpPr/>
            <p:nvPr/>
          </p:nvSpPr>
          <p:spPr bwMode="auto">
            <a:xfrm>
              <a:off x="1276600" y="1389976"/>
              <a:ext cx="524509" cy="525571"/>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文本框 2"/>
          <p:cNvSpPr txBox="1"/>
          <p:nvPr/>
        </p:nvSpPr>
        <p:spPr>
          <a:xfrm>
            <a:off x="7528736" y="1881521"/>
            <a:ext cx="1098507" cy="1445260"/>
          </a:xfrm>
          <a:prstGeom prst="rect">
            <a:avLst/>
          </a:prstGeom>
          <a:noFill/>
        </p:spPr>
        <p:txBody>
          <a:bodyPr wrap="square" rtlCol="0">
            <a:spAutoFit/>
          </a:bodyPr>
          <a:lstStyle/>
          <a:p>
            <a:pPr algn="ctr"/>
            <a:r>
              <a:rPr lang="en-US" altLang="zh-CN" sz="8800" b="1" dirty="0">
                <a:solidFill>
                  <a:schemeClr val="bg1"/>
                </a:solidFill>
                <a:latin typeface="微软雅黑" panose="020B0503020204020204" pitchFamily="34" charset="-122"/>
                <a:ea typeface="微软雅黑" panose="020B0503020204020204" pitchFamily="34" charset="-122"/>
              </a:rPr>
              <a:t>2</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sp>
        <p:nvSpPr>
          <p:cNvPr id="11" name="矩形 8"/>
          <p:cNvSpPr/>
          <p:nvPr/>
        </p:nvSpPr>
        <p:spPr bwMode="auto">
          <a:xfrm>
            <a:off x="5591944" y="4437112"/>
            <a:ext cx="5214938"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rPr>
              <a:t>危化品相关法规</a:t>
            </a:r>
            <a:endPar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2"/>
          <p:cNvSpPr txBox="1"/>
          <p:nvPr/>
        </p:nvSpPr>
        <p:spPr>
          <a:xfrm>
            <a:off x="1500370" y="69052"/>
            <a:ext cx="5874106"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安环健资料库出品，请勿侵权</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圆角矩形 10"/>
          <p:cNvSpPr/>
          <p:nvPr/>
        </p:nvSpPr>
        <p:spPr>
          <a:xfrm>
            <a:off x="2225304" y="2334294"/>
            <a:ext cx="1763712" cy="2411413"/>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48695" name="椭圆 25"/>
          <p:cNvSpPr/>
          <p:nvPr/>
        </p:nvSpPr>
        <p:spPr>
          <a:xfrm>
            <a:off x="2464222" y="3303035"/>
            <a:ext cx="1285875" cy="1285875"/>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 name="圆角矩形 1"/>
          <p:cNvSpPr/>
          <p:nvPr/>
        </p:nvSpPr>
        <p:spPr>
          <a:xfrm>
            <a:off x="2383979" y="2493975"/>
            <a:ext cx="1446362" cy="57606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 name="矩形 2"/>
          <p:cNvSpPr/>
          <p:nvPr/>
        </p:nvSpPr>
        <p:spPr>
          <a:xfrm>
            <a:off x="2783993" y="3761306"/>
            <a:ext cx="640080" cy="368300"/>
          </a:xfrm>
          <a:prstGeom prst="rect">
            <a:avLst/>
          </a:prstGeom>
        </p:spPr>
        <p:txBody>
          <a:bodyPr wrap="none">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法律</a:t>
            </a:r>
            <a:endParaRPr lang="zh-CN" altLang="en-US" dirty="0"/>
          </a:p>
        </p:txBody>
      </p:sp>
      <p:sp>
        <p:nvSpPr>
          <p:cNvPr id="17" name="圆角矩形 10"/>
          <p:cNvSpPr/>
          <p:nvPr/>
        </p:nvSpPr>
        <p:spPr>
          <a:xfrm>
            <a:off x="4227934" y="2334294"/>
            <a:ext cx="1763712" cy="2411413"/>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8" name="椭圆 25"/>
          <p:cNvSpPr/>
          <p:nvPr/>
        </p:nvSpPr>
        <p:spPr>
          <a:xfrm>
            <a:off x="4466852" y="3303035"/>
            <a:ext cx="1285875" cy="1285875"/>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4386609" y="2493975"/>
            <a:ext cx="1446362" cy="57606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0" name="圆角矩形 10"/>
          <p:cNvSpPr/>
          <p:nvPr/>
        </p:nvSpPr>
        <p:spPr>
          <a:xfrm>
            <a:off x="6230564" y="2334294"/>
            <a:ext cx="1763712" cy="2411413"/>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1" name="椭圆 25"/>
          <p:cNvSpPr/>
          <p:nvPr/>
        </p:nvSpPr>
        <p:spPr>
          <a:xfrm>
            <a:off x="6469482" y="3303035"/>
            <a:ext cx="1285875" cy="1285875"/>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6389239" y="2493975"/>
            <a:ext cx="1446362" cy="57606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3" name="圆角矩形 10"/>
          <p:cNvSpPr/>
          <p:nvPr/>
        </p:nvSpPr>
        <p:spPr>
          <a:xfrm>
            <a:off x="8235453" y="2334294"/>
            <a:ext cx="1763712" cy="2411413"/>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4" name="椭圆 25"/>
          <p:cNvSpPr/>
          <p:nvPr/>
        </p:nvSpPr>
        <p:spPr>
          <a:xfrm>
            <a:off x="8474371" y="3303035"/>
            <a:ext cx="1285875" cy="1285875"/>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8394128" y="2493975"/>
            <a:ext cx="1446362" cy="57606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 name="矩形 3"/>
          <p:cNvSpPr/>
          <p:nvPr/>
        </p:nvSpPr>
        <p:spPr>
          <a:xfrm>
            <a:off x="4675449" y="2617791"/>
            <a:ext cx="868680" cy="368300"/>
          </a:xfrm>
          <a:prstGeom prst="rect">
            <a:avLst/>
          </a:prstGeom>
        </p:spPr>
        <p:txBody>
          <a:bodyPr wrap="none">
            <a:spAutoFit/>
          </a:bodyPr>
          <a:lstStyle/>
          <a:p>
            <a:pPr algn="ct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国务院</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6563779" y="2621852"/>
            <a:ext cx="1097280" cy="368300"/>
          </a:xfrm>
          <a:prstGeom prst="rect">
            <a:avLst/>
          </a:prstGeom>
        </p:spPr>
        <p:txBody>
          <a:bodyPr wrap="none">
            <a:spAutoFit/>
          </a:bodyPr>
          <a:lstStyle/>
          <a:p>
            <a:pPr algn="ct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部门规章</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8564849" y="2617791"/>
            <a:ext cx="1097280" cy="368300"/>
          </a:xfrm>
          <a:prstGeom prst="rect">
            <a:avLst/>
          </a:prstGeom>
        </p:spPr>
        <p:txBody>
          <a:bodyPr wrap="none">
            <a:spAutoFit/>
          </a:bodyPr>
          <a:lstStyle/>
          <a:p>
            <a:pPr algn="ct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安全标准</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8790323" y="3759264"/>
            <a:ext cx="640080" cy="368300"/>
          </a:xfrm>
          <a:prstGeom prst="rect">
            <a:avLst/>
          </a:prstGeom>
        </p:spPr>
        <p:txBody>
          <a:bodyPr wrap="none">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标准</a:t>
            </a:r>
            <a:endParaRPr lang="zh-CN" altLang="en-US" dirty="0"/>
          </a:p>
        </p:txBody>
      </p:sp>
      <p:sp>
        <p:nvSpPr>
          <p:cNvPr id="8" name="矩形 7"/>
          <p:cNvSpPr/>
          <p:nvPr/>
        </p:nvSpPr>
        <p:spPr>
          <a:xfrm>
            <a:off x="6758407" y="3765736"/>
            <a:ext cx="708025" cy="368300"/>
          </a:xfrm>
          <a:prstGeom prst="rect">
            <a:avLst/>
          </a:prstGeom>
        </p:spPr>
        <p:txBody>
          <a:bodyPr wrap="none">
            <a:spAutoFit/>
          </a:bodyPr>
          <a:lstStyle/>
          <a:p>
            <a:pPr algn="ct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规章</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4786622" y="3765736"/>
            <a:ext cx="640080" cy="368300"/>
          </a:xfrm>
          <a:prstGeom prst="rect">
            <a:avLst/>
          </a:prstGeom>
        </p:spPr>
        <p:txBody>
          <a:bodyPr wrap="none">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条例</a:t>
            </a:r>
            <a:endParaRPr lang="zh-CN" altLang="en-US" dirty="0"/>
          </a:p>
        </p:txBody>
      </p:sp>
      <p:sp>
        <p:nvSpPr>
          <p:cNvPr id="10" name="矩形 9"/>
          <p:cNvSpPr/>
          <p:nvPr/>
        </p:nvSpPr>
        <p:spPr>
          <a:xfrm>
            <a:off x="2543720" y="2611775"/>
            <a:ext cx="1097280" cy="368300"/>
          </a:xfrm>
          <a:prstGeom prst="rect">
            <a:avLst/>
          </a:prstGeom>
        </p:spPr>
        <p:txBody>
          <a:bodyPr wrap="none">
            <a:spAutoFit/>
          </a:bodyPr>
          <a:lstStyle/>
          <a:p>
            <a:pPr algn="ctr"/>
            <a:r>
              <a:rPr lang="zh-CN" altLang="en-US" b="1" kern="0" dirty="0">
                <a:solidFill>
                  <a:schemeClr val="tx1">
                    <a:lumMod val="95000"/>
                    <a:lumOff val="5000"/>
                  </a:schemeClr>
                </a:solidFill>
                <a:latin typeface="微软雅黑" panose="020B0503020204020204" pitchFamily="34" charset="-122"/>
                <a:ea typeface="微软雅黑" panose="020B0503020204020204" pitchFamily="34" charset="-122"/>
              </a:rPr>
              <a:t>全国人大</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1617726" y="87015"/>
            <a:ext cx="2031325" cy="46037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法律法规体系</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2064085" y="908720"/>
            <a:ext cx="2520280" cy="747812"/>
          </a:xfrm>
          <a:prstGeom prst="roundRect">
            <a:avLst/>
          </a:prstGeom>
          <a:gradFill flip="none" rotWithShape="1">
            <a:gsLst>
              <a:gs pos="29000">
                <a:srgbClr val="FFFFFF"/>
              </a:gs>
              <a:gs pos="98000">
                <a:srgbClr val="FFFFFF">
                  <a:lumMod val="75000"/>
                </a:srgbClr>
              </a:gs>
            </a:gsLst>
            <a:lin ang="18600000" scaled="0"/>
            <a:tileRect/>
          </a:gradFill>
          <a:ln w="4445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 name="圆角矩形 9"/>
          <p:cNvSpPr/>
          <p:nvPr/>
        </p:nvSpPr>
        <p:spPr>
          <a:xfrm>
            <a:off x="2153827" y="986756"/>
            <a:ext cx="2340793" cy="591739"/>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 name="矩形 1"/>
          <p:cNvSpPr/>
          <p:nvPr/>
        </p:nvSpPr>
        <p:spPr>
          <a:xfrm>
            <a:off x="2724783" y="1082570"/>
            <a:ext cx="1198880" cy="398780"/>
          </a:xfrm>
          <a:prstGeom prst="rect">
            <a:avLst/>
          </a:prstGeom>
        </p:spPr>
        <p:txBody>
          <a:bodyPr wrap="none">
            <a:spAutoFit/>
          </a:bodyPr>
          <a:lstStyle/>
          <a:p>
            <a:pPr algn="ct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全国人大</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991544" y="1771640"/>
            <a:ext cx="7283648" cy="922020"/>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中华人民共和国安全生产法</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中华人民共和国消防法</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中华人民共和国道路交通安全法</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中华人民共和国环境保护法 </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圆角矩形 10"/>
          <p:cNvSpPr/>
          <p:nvPr/>
        </p:nvSpPr>
        <p:spPr>
          <a:xfrm>
            <a:off x="2064085" y="2779984"/>
            <a:ext cx="2520280" cy="747812"/>
          </a:xfrm>
          <a:prstGeom prst="roundRect">
            <a:avLst/>
          </a:prstGeom>
          <a:gradFill flip="none" rotWithShape="1">
            <a:gsLst>
              <a:gs pos="29000">
                <a:srgbClr val="FFFFFF"/>
              </a:gs>
              <a:gs pos="98000">
                <a:srgbClr val="FFFFFF">
                  <a:lumMod val="75000"/>
                </a:srgbClr>
              </a:gs>
            </a:gsLst>
            <a:lin ang="18600000" scaled="0"/>
            <a:tileRect/>
          </a:gradFill>
          <a:ln w="4445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3" name="圆角矩形 12"/>
          <p:cNvSpPr/>
          <p:nvPr/>
        </p:nvSpPr>
        <p:spPr>
          <a:xfrm>
            <a:off x="2153827" y="2858020"/>
            <a:ext cx="2340793" cy="591739"/>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 name="矩形 3"/>
          <p:cNvSpPr/>
          <p:nvPr/>
        </p:nvSpPr>
        <p:spPr>
          <a:xfrm>
            <a:off x="2851782" y="2963113"/>
            <a:ext cx="944880" cy="398780"/>
          </a:xfrm>
          <a:prstGeom prst="rect">
            <a:avLst/>
          </a:prstGeom>
        </p:spPr>
        <p:txBody>
          <a:bodyPr wrap="none">
            <a:spAutoFit/>
          </a:bodyPr>
          <a:lstStyle/>
          <a:p>
            <a:pPr algn="ct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国务院</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012157" y="3640394"/>
            <a:ext cx="6818660" cy="922020"/>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危险化学品安全管理条例</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特种设备安全监察条例</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安全生产许可证条例</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道路运输条例</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圆角矩形 10"/>
          <p:cNvSpPr/>
          <p:nvPr/>
        </p:nvSpPr>
        <p:spPr>
          <a:xfrm>
            <a:off x="2064085" y="4659836"/>
            <a:ext cx="2520280" cy="747812"/>
          </a:xfrm>
          <a:prstGeom prst="roundRect">
            <a:avLst/>
          </a:prstGeom>
          <a:gradFill flip="none" rotWithShape="1">
            <a:gsLst>
              <a:gs pos="29000">
                <a:srgbClr val="FFFFFF"/>
              </a:gs>
              <a:gs pos="98000">
                <a:srgbClr val="FFFFFF">
                  <a:lumMod val="75000"/>
                </a:srgbClr>
              </a:gs>
            </a:gsLst>
            <a:lin ang="18600000" scaled="0"/>
            <a:tileRect/>
          </a:gradFill>
          <a:ln w="4445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7" name="圆角矩形 16"/>
          <p:cNvSpPr/>
          <p:nvPr/>
        </p:nvSpPr>
        <p:spPr>
          <a:xfrm>
            <a:off x="2153827" y="4737872"/>
            <a:ext cx="2340793" cy="591739"/>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矩形 5"/>
          <p:cNvSpPr/>
          <p:nvPr/>
        </p:nvSpPr>
        <p:spPr>
          <a:xfrm>
            <a:off x="2724783" y="4844706"/>
            <a:ext cx="1198880" cy="398780"/>
          </a:xfrm>
          <a:prstGeom prst="rect">
            <a:avLst/>
          </a:prstGeom>
        </p:spPr>
        <p:txBody>
          <a:bodyPr wrap="none">
            <a:spAutoFit/>
          </a:bodyPr>
          <a:lstStyle/>
          <a:p>
            <a:pPr algn="ct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部门规章</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2064085" y="5458287"/>
            <a:ext cx="6912235" cy="922020"/>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危险化学品包装物、容器定点生产管理办法</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农药安全使用规定</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仓库防火安全管理规则</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1617726" y="87015"/>
            <a:ext cx="2031325" cy="46037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法律法规体系</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tags/tag1.xml><?xml version="1.0" encoding="utf-8"?>
<p:tagLst xmlns:p="http://schemas.openxmlformats.org/presentationml/2006/main">
  <p:tag name="KSO_WM_UNIT_FILL_FORE_SCHEMECOLOR_INDEX_BRIGHTNESS" val="-0.05"/>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SPECIAL_SOURCE" val="bdnull"/>
</p:tagLst>
</file>

<file path=ppt/tags/tag15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5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PP_MARK_KEY" val="4d741373-18bf-4db0-b351-36c18b7db840"/>
  <p:tag name="COMMONDATA" val="eyJoZGlkIjoiZTVlNmE2ZmI1ZjYwNzY0MzcxMzc3ZmQ0YThkN2JhMWYifQ=="/>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10662</Words>
  <Application>WPS 演示</Application>
  <PresentationFormat>全屏显示(4:3)</PresentationFormat>
  <Paragraphs>763</Paragraphs>
  <Slides>70</Slides>
  <Notes>19</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70</vt:i4>
      </vt:variant>
    </vt:vector>
  </HeadingPairs>
  <TitlesOfParts>
    <vt:vector size="89" baseType="lpstr">
      <vt:lpstr>Arial</vt:lpstr>
      <vt:lpstr>宋体</vt:lpstr>
      <vt:lpstr>Wingdings</vt:lpstr>
      <vt:lpstr>微软雅黑</vt:lpstr>
      <vt:lpstr>Aharoni</vt:lpstr>
      <vt:lpstr>Yu Gothic UI Semibold</vt:lpstr>
      <vt:lpstr>迷你简菱心</vt:lpstr>
      <vt:lpstr>Segoe Print</vt:lpstr>
      <vt:lpstr>Arial Unicode MS</vt:lpstr>
      <vt:lpstr>Calibri</vt:lpstr>
      <vt:lpstr>GulimChe</vt:lpstr>
      <vt:lpstr>Malgun Gothic</vt:lpstr>
      <vt:lpstr>隶书</vt:lpstr>
      <vt:lpstr>汉仪旗黑-85S</vt:lpstr>
      <vt:lpstr>黑体</vt:lpstr>
      <vt:lpstr>李旭科毛笔行书</vt:lpstr>
      <vt:lpstr>楷体</vt:lpstr>
      <vt:lpstr>Office 主题</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危化品安全标准 </vt:lpstr>
      <vt:lpstr>危险化学品安全管理条例 </vt:lpstr>
      <vt:lpstr>条例核心内容</vt:lpstr>
      <vt:lpstr>PowerPoint 演示文稿</vt:lpstr>
      <vt:lpstr>3.2《条例》的特点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配套规章、文件</vt:lpstr>
      <vt:lpstr>准备生产/储存企业的要求</vt:lpstr>
      <vt:lpstr>生产、储存企业 </vt:lpstr>
      <vt:lpstr>  必须向质检部门申领《生产许可证》    提供与危险化学产品一致的“一书一签”  （安全技术说明书 MSDS 安全标签）    应及时修订MSDS、安全标签     不得生产、经营、使用国家明令禁止的危险化学品。</vt:lpstr>
      <vt:lpstr>设置的上列安全设施、设备，应当按照国家标准和国家有关规定做好维护、保养，保证符合安全运行要求</vt:lpstr>
      <vt:lpstr>保证在任何情况下处于正常适用状态</vt:lpstr>
      <vt:lpstr>PowerPoint 演示文稿</vt:lpstr>
      <vt:lpstr>剧毒化学品生产、储存和使用的单位</vt:lpstr>
      <vt:lpstr>包装必须符合国家法律、法规、规章的规定和国家标准的要求；</vt:lpstr>
      <vt:lpstr>必须由省级经委审查合格的专业生产企 业定点生产，并经质检部门认可的专业检测、检验机构检测、检验合格，方可使用。 </vt:lpstr>
      <vt:lpstr>危险化学品的储存</vt:lpstr>
      <vt:lpstr>PowerPoint 演示文稿</vt:lpstr>
      <vt:lpstr>危险化学品的运输</vt:lpstr>
      <vt:lpstr>MSDS其内容应包含以下内容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消防安全</vt:lpstr>
      <vt:lpstr>火灾死伤原因</vt:lpstr>
      <vt:lpstr>灭火方法</vt:lpstr>
      <vt:lpstr>扑灭化学危险物品火灾的四个禁忌 </vt:lpstr>
      <vt:lpstr>公司常用消防设施</vt:lpstr>
      <vt:lpstr>PowerPoint 演示文稿</vt:lpstr>
      <vt:lpstr>公司常用消防设施</vt:lpstr>
      <vt:lpstr>火灾报警</vt:lpstr>
      <vt:lpstr>PowerPoint 演示文稿</vt:lpstr>
      <vt:lpstr>火场逃生方法</vt:lpstr>
      <vt:lpstr>火场逃生方法</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dc:creator>
  <cp:lastModifiedBy>monkeyhappy</cp:lastModifiedBy>
  <cp:revision>8</cp:revision>
  <dcterms:created xsi:type="dcterms:W3CDTF">2017-06-17T08:13:00Z</dcterms:created>
  <dcterms:modified xsi:type="dcterms:W3CDTF">2023-11-21T01:57:24Z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278CFE362FAB47298AA4D9D2BB34AF21</vt:lpwstr>
  </property>
  <property fmtid="{D5CDD505-2E9C-101B-9397-08002B2CF9AE}" pid="3" name="KSOProductBuildVer">
    <vt:lpwstr>2052-12.1.0.15712</vt:lpwstr>
  </property>
</Properties>
</file>