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73" r:id="rId13"/>
    <p:sldId id="264" r:id="rId14"/>
    <p:sldId id="266" r:id="rId15"/>
    <p:sldId id="265" r:id="rId16"/>
    <p:sldId id="267" r:id="rId17"/>
    <p:sldId id="268" r:id="rId18"/>
    <p:sldId id="269" r:id="rId19"/>
    <p:sldId id="270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90" r:id="rId28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  <a:srgbClr val="339933"/>
    <a:srgbClr val="FF6600"/>
    <a:srgbClr val="00FF00"/>
    <a:srgbClr val="FF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8"/>
    <p:restoredTop sz="90929"/>
  </p:normalViewPr>
  <p:slideViewPr>
    <p:cSldViewPr showGuides="1"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0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组合 7169"/>
          <p:cNvGrpSpPr/>
          <p:nvPr/>
        </p:nvGrpSpPr>
        <p:grpSpPr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7171" name="组合 7170"/>
            <p:cNvGrpSpPr/>
            <p:nvPr userDrawn="1"/>
          </p:nvGrpSpPr>
          <p:grpSpPr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7172" name="矩形 7171"/>
              <p:cNvSpPr/>
              <p:nvPr/>
            </p:nvSpPr>
            <p:spPr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3" name="矩形 7172"/>
              <p:cNvSpPr/>
              <p:nvPr/>
            </p:nvSpPr>
            <p:spPr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4" name="矩形 7173"/>
              <p:cNvSpPr/>
              <p:nvPr/>
            </p:nvSpPr>
            <p:spPr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5" name="矩形 7174"/>
              <p:cNvSpPr/>
              <p:nvPr/>
            </p:nvSpPr>
            <p:spPr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6" name="矩形 7175"/>
              <p:cNvSpPr/>
              <p:nvPr/>
            </p:nvSpPr>
            <p:spPr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7" name="矩形 7176"/>
              <p:cNvSpPr/>
              <p:nvPr/>
            </p:nvSpPr>
            <p:spPr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8" name="矩形 7177"/>
              <p:cNvSpPr/>
              <p:nvPr/>
            </p:nvSpPr>
            <p:spPr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9" name="矩形 7178"/>
              <p:cNvSpPr/>
              <p:nvPr/>
            </p:nvSpPr>
            <p:spPr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0" name="矩形 7179"/>
              <p:cNvSpPr/>
              <p:nvPr/>
            </p:nvSpPr>
            <p:spPr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1" name="矩形 7180"/>
              <p:cNvSpPr/>
              <p:nvPr/>
            </p:nvSpPr>
            <p:spPr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2" name="矩形 7181"/>
              <p:cNvSpPr/>
              <p:nvPr/>
            </p:nvSpPr>
            <p:spPr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3" name="矩形 7182"/>
              <p:cNvSpPr/>
              <p:nvPr/>
            </p:nvSpPr>
            <p:spPr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4" name="矩形 7183"/>
              <p:cNvSpPr/>
              <p:nvPr/>
            </p:nvSpPr>
            <p:spPr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5" name="矩形 7184"/>
              <p:cNvSpPr/>
              <p:nvPr/>
            </p:nvSpPr>
            <p:spPr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6" name="矩形 7185"/>
              <p:cNvSpPr/>
              <p:nvPr/>
            </p:nvSpPr>
            <p:spPr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7" name="矩形 7186"/>
              <p:cNvSpPr/>
              <p:nvPr/>
            </p:nvSpPr>
            <p:spPr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8" name="矩形 7187"/>
              <p:cNvSpPr/>
              <p:nvPr/>
            </p:nvSpPr>
            <p:spPr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9" name="矩形 7188"/>
              <p:cNvSpPr/>
              <p:nvPr/>
            </p:nvSpPr>
            <p:spPr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0" name="矩形 7189"/>
              <p:cNvSpPr/>
              <p:nvPr/>
            </p:nvSpPr>
            <p:spPr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1" name="矩形 7190"/>
              <p:cNvSpPr/>
              <p:nvPr/>
            </p:nvSpPr>
            <p:spPr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2" name="矩形 7191"/>
              <p:cNvSpPr/>
              <p:nvPr/>
            </p:nvSpPr>
            <p:spPr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3" name="矩形 7192"/>
              <p:cNvSpPr/>
              <p:nvPr/>
            </p:nvSpPr>
            <p:spPr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4" name="矩形 7193"/>
              <p:cNvSpPr/>
              <p:nvPr/>
            </p:nvSpPr>
            <p:spPr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5" name="矩形 7194"/>
              <p:cNvSpPr/>
              <p:nvPr/>
            </p:nvSpPr>
            <p:spPr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6" name="矩形 7195"/>
              <p:cNvSpPr/>
              <p:nvPr/>
            </p:nvSpPr>
            <p:spPr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7" name="矩形 7196"/>
              <p:cNvSpPr/>
              <p:nvPr/>
            </p:nvSpPr>
            <p:spPr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8" name="矩形 7197"/>
              <p:cNvSpPr/>
              <p:nvPr/>
            </p:nvSpPr>
            <p:spPr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9" name="矩形 7198"/>
              <p:cNvSpPr/>
              <p:nvPr/>
            </p:nvSpPr>
            <p:spPr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0" name="矩形 7199"/>
              <p:cNvSpPr/>
              <p:nvPr/>
            </p:nvSpPr>
            <p:spPr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1" name="矩形 7200"/>
              <p:cNvSpPr/>
              <p:nvPr/>
            </p:nvSpPr>
            <p:spPr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2" name="矩形 7201"/>
              <p:cNvSpPr/>
              <p:nvPr/>
            </p:nvSpPr>
            <p:spPr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3" name="矩形 7202"/>
              <p:cNvSpPr/>
              <p:nvPr/>
            </p:nvSpPr>
            <p:spPr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4" name="矩形 7203"/>
              <p:cNvSpPr/>
              <p:nvPr/>
            </p:nvSpPr>
            <p:spPr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5" name="矩形 7204"/>
              <p:cNvSpPr/>
              <p:nvPr/>
            </p:nvSpPr>
            <p:spPr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6" name="矩形 7205"/>
              <p:cNvSpPr/>
              <p:nvPr/>
            </p:nvSpPr>
            <p:spPr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7" name="矩形 7206"/>
              <p:cNvSpPr/>
              <p:nvPr/>
            </p:nvSpPr>
            <p:spPr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8" name="矩形 7207"/>
              <p:cNvSpPr/>
              <p:nvPr/>
            </p:nvSpPr>
            <p:spPr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9" name="矩形 7208"/>
              <p:cNvSpPr/>
              <p:nvPr/>
            </p:nvSpPr>
            <p:spPr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0" name="矩形 7209"/>
              <p:cNvSpPr/>
              <p:nvPr/>
            </p:nvSpPr>
            <p:spPr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1" name="矩形 7210"/>
              <p:cNvSpPr/>
              <p:nvPr/>
            </p:nvSpPr>
            <p:spPr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2" name="矩形 7211"/>
              <p:cNvSpPr/>
              <p:nvPr/>
            </p:nvSpPr>
            <p:spPr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3" name="矩形 7212"/>
              <p:cNvSpPr/>
              <p:nvPr/>
            </p:nvSpPr>
            <p:spPr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4" name="矩形 7213"/>
              <p:cNvSpPr/>
              <p:nvPr/>
            </p:nvSpPr>
            <p:spPr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5" name="矩形 7214"/>
              <p:cNvSpPr/>
              <p:nvPr/>
            </p:nvSpPr>
            <p:spPr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6" name="矩形 7215"/>
              <p:cNvSpPr/>
              <p:nvPr/>
            </p:nvSpPr>
            <p:spPr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7" name="矩形 7216"/>
              <p:cNvSpPr/>
              <p:nvPr/>
            </p:nvSpPr>
            <p:spPr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8" name="矩形 7217"/>
              <p:cNvSpPr/>
              <p:nvPr/>
            </p:nvSpPr>
            <p:spPr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9" name="矩形 7218"/>
              <p:cNvSpPr/>
              <p:nvPr/>
            </p:nvSpPr>
            <p:spPr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0" name="矩形 7219"/>
              <p:cNvSpPr/>
              <p:nvPr/>
            </p:nvSpPr>
            <p:spPr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1" name="矩形 7220"/>
              <p:cNvSpPr/>
              <p:nvPr/>
            </p:nvSpPr>
            <p:spPr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2" name="矩形 7221"/>
              <p:cNvSpPr/>
              <p:nvPr/>
            </p:nvSpPr>
            <p:spPr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3" name="矩形 7222"/>
              <p:cNvSpPr/>
              <p:nvPr/>
            </p:nvSpPr>
            <p:spPr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4" name="矩形 7223"/>
              <p:cNvSpPr/>
              <p:nvPr/>
            </p:nvSpPr>
            <p:spPr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5" name="矩形 7224"/>
              <p:cNvSpPr/>
              <p:nvPr/>
            </p:nvSpPr>
            <p:spPr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6" name="矩形 7225"/>
              <p:cNvSpPr/>
              <p:nvPr/>
            </p:nvSpPr>
            <p:spPr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7" name="矩形 7226"/>
              <p:cNvSpPr/>
              <p:nvPr/>
            </p:nvSpPr>
            <p:spPr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8" name="矩形 7227"/>
              <p:cNvSpPr/>
              <p:nvPr/>
            </p:nvSpPr>
            <p:spPr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9" name="矩形 7228"/>
              <p:cNvSpPr/>
              <p:nvPr/>
            </p:nvSpPr>
            <p:spPr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0" name="矩形 7229"/>
              <p:cNvSpPr/>
              <p:nvPr/>
            </p:nvSpPr>
            <p:spPr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1" name="矩形 7230"/>
              <p:cNvSpPr/>
              <p:nvPr/>
            </p:nvSpPr>
            <p:spPr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232" name="矩形 7231"/>
            <p:cNvSpPr/>
            <p:nvPr userDrawn="1"/>
          </p:nvSpPr>
          <p:spPr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33" name="矩形 7232"/>
            <p:cNvSpPr/>
            <p:nvPr userDrawn="1"/>
          </p:nvSpPr>
          <p:spPr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234" name="矩形 7233"/>
          <p:cNvSpPr/>
          <p:nvPr/>
        </p:nvSpPr>
        <p:spPr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</a:ln>
        </p:spPr>
        <p:txBody>
          <a:bodyPr wrap="none" anchor="ctr" anchorCtr="0"/>
          <a:p>
            <a:pPr lvl="0"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7235" name="标题 7234"/>
          <p:cNvSpPr>
            <a:spLocks noGrp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spAutoFit/>
          </a:bodyPr>
          <a:lstStyle>
            <a:lvl1pPr lvl="0" algn="r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236" name="副标题 7235"/>
          <p:cNvSpPr>
            <a:spLocks noGrp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7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Tx/>
              <a:buFontTx/>
              <a:buNone/>
              <a:defRPr/>
            </a:lvl3pPr>
            <a:lvl4pPr marL="1371600" lvl="3" indent="0" algn="ctr">
              <a:buClr>
                <a:schemeClr val="hlink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tx1"/>
              </a:buClr>
              <a:buSzPct val="85000"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237" name="日期占位符 7236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238" name="页脚占位符 723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239" name="灯片编号占位符 723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3732" y="192088"/>
            <a:ext cx="2040731" cy="59039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6003890" cy="59039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95605" y="1192530"/>
            <a:ext cx="4723765" cy="5013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4163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9187" y="1905000"/>
            <a:ext cx="3974163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6145"/>
          <p:cNvGrpSpPr/>
          <p:nvPr userDrawn="1"/>
        </p:nvGrpSpPr>
        <p:grpSpPr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6147" name="矩形 6146"/>
            <p:cNvSpPr/>
            <p:nvPr userDrawn="1"/>
          </p:nvSpPr>
          <p:spPr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8" name="矩形 6147"/>
            <p:cNvSpPr/>
            <p:nvPr userDrawn="1"/>
          </p:nvSpPr>
          <p:spPr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矩形 6149"/>
            <p:cNvSpPr/>
            <p:nvPr userDrawn="1"/>
          </p:nvSpPr>
          <p:spPr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矩形 6150"/>
            <p:cNvSpPr/>
            <p:nvPr userDrawn="1"/>
          </p:nvSpPr>
          <p:spPr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矩形 6151"/>
            <p:cNvSpPr/>
            <p:nvPr userDrawn="1"/>
          </p:nvSpPr>
          <p:spPr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矩形 6152"/>
            <p:cNvSpPr/>
            <p:nvPr userDrawn="1"/>
          </p:nvSpPr>
          <p:spPr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矩形 6153"/>
            <p:cNvSpPr/>
            <p:nvPr userDrawn="1"/>
          </p:nvSpPr>
          <p:spPr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矩形 6154"/>
            <p:cNvSpPr/>
            <p:nvPr userDrawn="1"/>
          </p:nvSpPr>
          <p:spPr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6" name="矩形 6155"/>
            <p:cNvSpPr/>
            <p:nvPr userDrawn="1"/>
          </p:nvSpPr>
          <p:spPr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7" name="矩形 6156"/>
            <p:cNvSpPr/>
            <p:nvPr userDrawn="1"/>
          </p:nvSpPr>
          <p:spPr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矩形 6157"/>
            <p:cNvSpPr/>
            <p:nvPr userDrawn="1"/>
          </p:nvSpPr>
          <p:spPr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9" name="矩形 6158"/>
            <p:cNvSpPr/>
            <p:nvPr userDrawn="1"/>
          </p:nvSpPr>
          <p:spPr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0" name="矩形 6159"/>
            <p:cNvSpPr/>
            <p:nvPr userDrawn="1"/>
          </p:nvSpPr>
          <p:spPr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矩形 6160"/>
            <p:cNvSpPr/>
            <p:nvPr userDrawn="1"/>
          </p:nvSpPr>
          <p:spPr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2" name="矩形 6161"/>
            <p:cNvSpPr/>
            <p:nvPr userDrawn="1"/>
          </p:nvSpPr>
          <p:spPr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3" name="矩形 6162"/>
            <p:cNvSpPr/>
            <p:nvPr userDrawn="1"/>
          </p:nvSpPr>
          <p:spPr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矩形 6163"/>
            <p:cNvSpPr/>
            <p:nvPr userDrawn="1"/>
          </p:nvSpPr>
          <p:spPr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5" name="矩形 6164"/>
            <p:cNvSpPr/>
            <p:nvPr userDrawn="1"/>
          </p:nvSpPr>
          <p:spPr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6" name="矩形 6165"/>
            <p:cNvSpPr/>
            <p:nvPr userDrawn="1"/>
          </p:nvSpPr>
          <p:spPr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7" name="矩形 6166"/>
            <p:cNvSpPr/>
            <p:nvPr userDrawn="1"/>
          </p:nvSpPr>
          <p:spPr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8" name="矩形 6167"/>
            <p:cNvSpPr/>
            <p:nvPr userDrawn="1"/>
          </p:nvSpPr>
          <p:spPr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9" name="矩形 6168"/>
            <p:cNvSpPr/>
            <p:nvPr userDrawn="1"/>
          </p:nvSpPr>
          <p:spPr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0" name="矩形 6169"/>
            <p:cNvSpPr/>
            <p:nvPr userDrawn="1"/>
          </p:nvSpPr>
          <p:spPr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矩形 6170"/>
            <p:cNvSpPr/>
            <p:nvPr userDrawn="1"/>
          </p:nvSpPr>
          <p:spPr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2" name="矩形 6171"/>
            <p:cNvSpPr/>
            <p:nvPr userDrawn="1"/>
          </p:nvSpPr>
          <p:spPr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矩形 6172"/>
            <p:cNvSpPr/>
            <p:nvPr userDrawn="1"/>
          </p:nvSpPr>
          <p:spPr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4" name="矩形 6173"/>
            <p:cNvSpPr/>
            <p:nvPr userDrawn="1"/>
          </p:nvSpPr>
          <p:spPr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5" name="矩形 6174"/>
            <p:cNvSpPr/>
            <p:nvPr userDrawn="1"/>
          </p:nvSpPr>
          <p:spPr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6" name="矩形 6175"/>
            <p:cNvSpPr/>
            <p:nvPr userDrawn="1"/>
          </p:nvSpPr>
          <p:spPr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7" name="矩形 6176"/>
            <p:cNvSpPr/>
            <p:nvPr userDrawn="1"/>
          </p:nvSpPr>
          <p:spPr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8" name="矩形 6177"/>
            <p:cNvSpPr/>
            <p:nvPr userDrawn="1"/>
          </p:nvSpPr>
          <p:spPr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9" name="矩形 6178"/>
            <p:cNvSpPr/>
            <p:nvPr userDrawn="1"/>
          </p:nvSpPr>
          <p:spPr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0" name="矩形 6179"/>
            <p:cNvSpPr/>
            <p:nvPr userDrawn="1"/>
          </p:nvSpPr>
          <p:spPr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1" name="矩形 6180"/>
            <p:cNvSpPr/>
            <p:nvPr userDrawn="1"/>
          </p:nvSpPr>
          <p:spPr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2" name="矩形 6181"/>
            <p:cNvSpPr/>
            <p:nvPr userDrawn="1"/>
          </p:nvSpPr>
          <p:spPr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3" name="矩形 6182"/>
            <p:cNvSpPr/>
            <p:nvPr userDrawn="1"/>
          </p:nvSpPr>
          <p:spPr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4" name="矩形 6183"/>
            <p:cNvSpPr/>
            <p:nvPr userDrawn="1"/>
          </p:nvSpPr>
          <p:spPr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5" name="矩形 6184"/>
            <p:cNvSpPr/>
            <p:nvPr userDrawn="1"/>
          </p:nvSpPr>
          <p:spPr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6" name="矩形 6185"/>
            <p:cNvSpPr/>
            <p:nvPr userDrawn="1"/>
          </p:nvSpPr>
          <p:spPr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7" name="矩形 6186"/>
            <p:cNvSpPr/>
            <p:nvPr userDrawn="1"/>
          </p:nvSpPr>
          <p:spPr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8" name="矩形 6187"/>
            <p:cNvSpPr/>
            <p:nvPr userDrawn="1"/>
          </p:nvSpPr>
          <p:spPr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9" name="矩形 6188"/>
            <p:cNvSpPr/>
            <p:nvPr userDrawn="1"/>
          </p:nvSpPr>
          <p:spPr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0" name="矩形 6189"/>
            <p:cNvSpPr/>
            <p:nvPr userDrawn="1"/>
          </p:nvSpPr>
          <p:spPr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1" name="矩形 6190"/>
            <p:cNvSpPr/>
            <p:nvPr userDrawn="1"/>
          </p:nvSpPr>
          <p:spPr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2" name="矩形 6191"/>
            <p:cNvSpPr/>
            <p:nvPr userDrawn="1"/>
          </p:nvSpPr>
          <p:spPr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3" name="矩形 6192"/>
            <p:cNvSpPr/>
            <p:nvPr userDrawn="1"/>
          </p:nvSpPr>
          <p:spPr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4" name="矩形 6193"/>
            <p:cNvSpPr/>
            <p:nvPr userDrawn="1"/>
          </p:nvSpPr>
          <p:spPr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5" name="矩形 6194"/>
            <p:cNvSpPr/>
            <p:nvPr userDrawn="1"/>
          </p:nvSpPr>
          <p:spPr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6" name="矩形 6195"/>
            <p:cNvSpPr/>
            <p:nvPr userDrawn="1"/>
          </p:nvSpPr>
          <p:spPr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7" name="矩形 6196"/>
            <p:cNvSpPr/>
            <p:nvPr userDrawn="1"/>
          </p:nvSpPr>
          <p:spPr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8" name="矩形 6197"/>
            <p:cNvSpPr/>
            <p:nvPr userDrawn="1"/>
          </p:nvSpPr>
          <p:spPr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9" name="矩形 6198"/>
            <p:cNvSpPr/>
            <p:nvPr userDrawn="1"/>
          </p:nvSpPr>
          <p:spPr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0" name="矩形 6199"/>
            <p:cNvSpPr/>
            <p:nvPr userDrawn="1"/>
          </p:nvSpPr>
          <p:spPr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1" name="矩形 6200"/>
            <p:cNvSpPr/>
            <p:nvPr userDrawn="1"/>
          </p:nvSpPr>
          <p:spPr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2" name="矩形 6201"/>
            <p:cNvSpPr/>
            <p:nvPr userDrawn="1"/>
          </p:nvSpPr>
          <p:spPr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3" name="矩形 6202"/>
            <p:cNvSpPr/>
            <p:nvPr userDrawn="1"/>
          </p:nvSpPr>
          <p:spPr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4" name="矩形 6203"/>
            <p:cNvSpPr/>
            <p:nvPr userDrawn="1"/>
          </p:nvSpPr>
          <p:spPr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5" name="矩形 6204"/>
            <p:cNvSpPr/>
            <p:nvPr userDrawn="1"/>
          </p:nvSpPr>
          <p:spPr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6" name="矩形 6205"/>
            <p:cNvSpPr/>
            <p:nvPr userDrawn="1"/>
          </p:nvSpPr>
          <p:spPr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7" name="矩形 6206"/>
            <p:cNvSpPr/>
            <p:nvPr userDrawn="1"/>
          </p:nvSpPr>
          <p:spPr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8" name="矩形 6207"/>
            <p:cNvSpPr/>
            <p:nvPr userDrawn="1"/>
          </p:nvSpPr>
          <p:spPr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09" name="标题 6208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210" name="文本占位符 6209"/>
          <p:cNvSpPr>
            <a:spLocks noGrp="1"/>
          </p:cNvSpPr>
          <p:nvPr>
            <p:ph type="body" idx="1"/>
          </p:nvPr>
        </p:nvSpPr>
        <p:spPr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211" name="日期占位符 6210"/>
          <p:cNvSpPr>
            <a:spLocks noGrp="1"/>
          </p:cNvSpPr>
          <p:nvPr>
            <p:ph type="dt" sz="half" idx="2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>
                <a:latin typeface="Verdana" panose="020B060403050404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212" name="页脚占位符 6211"/>
          <p:cNvSpPr>
            <a:spLocks noGrp="1"/>
          </p:cNvSpPr>
          <p:nvPr>
            <p:ph type="ftr" sz="quarter" idx="3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Verdana" panose="020B060403050404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213" name="灯片编号占位符 6212"/>
          <p:cNvSpPr>
            <a:spLocks noGrp="1"/>
          </p:cNvSpPr>
          <p:nvPr>
            <p:ph type="sldNum" sz="quarter" idx="4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767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tags" Target="../tags/tag17.xml"/><Relationship Id="rId3" Type="http://schemas.openxmlformats.org/officeDocument/2006/relationships/image" Target="../media/image4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1752600" y="2438400"/>
            <a:ext cx="5181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00FF"/>
                </a:solidFill>
                <a:latin typeface="Verdana" panose="020B0604030504040204" pitchFamily="34" charset="0"/>
                <a:ea typeface="华文行楷" pitchFamily="2" charset="-122"/>
              </a:rPr>
              <a:t>杜邦的安全文化</a:t>
            </a:r>
            <a:endParaRPr lang="zh-CN" altLang="en-US" sz="5400" b="1" dirty="0">
              <a:solidFill>
                <a:srgbClr val="0000FF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762000" y="106680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9933"/>
                </a:solidFill>
                <a:latin typeface="Verdana" panose="020B0604030504040204" pitchFamily="34" charset="0"/>
                <a:ea typeface="华文行楷" pitchFamily="2" charset="-122"/>
              </a:rPr>
              <a:t>他山之石，可以攻玉</a:t>
            </a:r>
            <a:endParaRPr lang="zh-CN" altLang="en-US" sz="3200" b="1" dirty="0">
              <a:solidFill>
                <a:srgbClr val="FF99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1676400" y="35814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Verdana" panose="020B0604030504040204" pitchFamily="34" charset="0"/>
                <a:ea typeface="华文行楷" pitchFamily="2" charset="-122"/>
              </a:rPr>
              <a:t>——了解我们所不知道的！</a:t>
            </a:r>
            <a:endParaRPr lang="zh-CN" altLang="en-US" sz="2800" b="1" dirty="0">
              <a:solidFill>
                <a:srgbClr val="FF6600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1676400" y="4191000"/>
            <a:ext cx="4451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Verdana" panose="020B0604030504040204" pitchFamily="34" charset="0"/>
                <a:ea typeface="华文行楷" pitchFamily="2" charset="-122"/>
              </a:rPr>
              <a:t>——接受对我们有帮助的！</a:t>
            </a:r>
            <a:endParaRPr lang="zh-CN" altLang="en-US" sz="2800" b="1" dirty="0">
              <a:solidFill>
                <a:srgbClr val="FF6600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299994" y="408850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962494" y="502445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894830" y="502491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827166" y="502445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685800" y="10668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安全管理的效益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762000" y="19812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安全管理的效益主要体现在：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1676400" y="2590800"/>
            <a:ext cx="51816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——降低</a:t>
            </a:r>
            <a:r>
              <a:rPr lang="zh-CN" altLang="en-US" b="1" dirty="0">
                <a:solidFill>
                  <a:srgbClr val="FF3399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事故成本</a:t>
            </a: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——提高生产经营效率；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——树立良好的企业形象。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838200" y="41910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事故成本是隐藏的，包括：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1676400" y="4800600"/>
            <a:ext cx="5410200" cy="130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——直接成本：治疗、工资、赔偿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——间接成本：</a:t>
            </a:r>
            <a:r>
              <a:rPr lang="zh-CN" alt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损坏的的设备和产品、生产和质量的损失、生产中断和减产</a:t>
            </a:r>
            <a:endParaRPr lang="zh-CN" altLang="en-US" sz="20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609600" y="990600"/>
            <a:ext cx="3028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安全管理的效益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2133600" y="2286000"/>
            <a:ext cx="441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33CC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人员更安全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更少的伤害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endParaRPr lang="zh-CN" altLang="en-US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2209800" y="32004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33CC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提高效率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降低操作成本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endParaRPr lang="zh-CN" altLang="en-US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2743200" y="40386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33CC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降低保险费用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endParaRPr lang="zh-CN" altLang="en-US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2971800" y="48768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更多的生意</a:t>
            </a:r>
            <a:r>
              <a:rPr lang="zh-CN" altLang="en-US" b="1" dirty="0">
                <a:latin typeface="Verdana" panose="020B0604030504040204" pitchFamily="34" charset="0"/>
                <a:ea typeface="黑体" panose="02010609060101010101" pitchFamily="2" charset="-122"/>
              </a:rPr>
              <a:t>=</a:t>
            </a:r>
            <a:endParaRPr lang="zh-CN" altLang="en-US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762000" y="3048000"/>
            <a:ext cx="611188" cy="1600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改善安全</a:t>
            </a:r>
            <a:endParaRPr lang="zh-CN" altLang="en-US" sz="2800" b="1" dirty="0">
              <a:solidFill>
                <a:srgbClr val="33CC33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7772400" y="2819400"/>
            <a:ext cx="611188" cy="2057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更多的利润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561" name="直接连接符 23560"/>
          <p:cNvSpPr/>
          <p:nvPr/>
        </p:nvSpPr>
        <p:spPr>
          <a:xfrm flipV="1">
            <a:off x="1295400" y="2590800"/>
            <a:ext cx="914400" cy="533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2" name="直接连接符 23561"/>
          <p:cNvSpPr/>
          <p:nvPr/>
        </p:nvSpPr>
        <p:spPr>
          <a:xfrm>
            <a:off x="1295400" y="3429000"/>
            <a:ext cx="990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3" name="直接连接符 23562"/>
          <p:cNvSpPr/>
          <p:nvPr/>
        </p:nvSpPr>
        <p:spPr>
          <a:xfrm>
            <a:off x="1295400" y="3886200"/>
            <a:ext cx="1524000" cy="381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4" name="直接连接符 23563"/>
          <p:cNvSpPr/>
          <p:nvPr/>
        </p:nvSpPr>
        <p:spPr>
          <a:xfrm>
            <a:off x="1295400" y="4191000"/>
            <a:ext cx="167640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5" name="直接连接符 23564"/>
          <p:cNvSpPr/>
          <p:nvPr/>
        </p:nvSpPr>
        <p:spPr>
          <a:xfrm>
            <a:off x="6172200" y="2514600"/>
            <a:ext cx="1676400" cy="60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6" name="直接连接符 23565"/>
          <p:cNvSpPr/>
          <p:nvPr/>
        </p:nvSpPr>
        <p:spPr>
          <a:xfrm>
            <a:off x="6248400" y="3429000"/>
            <a:ext cx="1600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7" name="直接连接符 23566"/>
          <p:cNvSpPr/>
          <p:nvPr/>
        </p:nvSpPr>
        <p:spPr>
          <a:xfrm flipV="1">
            <a:off x="5257800" y="3810000"/>
            <a:ext cx="2590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68" name="直接连接符 23567"/>
          <p:cNvSpPr/>
          <p:nvPr/>
        </p:nvSpPr>
        <p:spPr>
          <a:xfrm flipV="1">
            <a:off x="5181600" y="4191000"/>
            <a:ext cx="266700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14337"/>
          <p:cNvSpPr txBox="1"/>
          <p:nvPr/>
        </p:nvSpPr>
        <p:spPr>
          <a:xfrm>
            <a:off x="609600" y="1066800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杜邦安全管理简介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1600200" y="2057400"/>
            <a:ext cx="502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一、以行为安全管理为主</a:t>
            </a:r>
            <a:endParaRPr lang="zh-CN" altLang="en-US" sz="2800" b="1" u="sng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1600200" y="2895600"/>
            <a:ext cx="518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二、对安全数据进行统计分析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1600200" y="36576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三、提倡实施团队管理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600200" y="4419600"/>
            <a:ext cx="434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四、延伸到员工的生活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533400" y="1066800"/>
            <a:ext cx="3435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杜邦安全管理简介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1905000" y="22098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9933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——事故是一个概率事件</a:t>
            </a:r>
            <a:endParaRPr lang="zh-CN" altLang="en-US" sz="2800" b="1" dirty="0">
              <a:solidFill>
                <a:srgbClr val="339933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1905000" y="3124200"/>
            <a:ext cx="52578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b="1" dirty="0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安全管理的目标是使不愿意发生的事故的概率趋向于0</a:t>
            </a:r>
            <a:endParaRPr lang="zh-CN" altLang="en-US" b="1" dirty="0">
              <a:solidFill>
                <a:srgbClr val="FF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1981200" y="4267200"/>
            <a:ext cx="51816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方法是将</a:t>
            </a:r>
            <a:r>
              <a:rPr lang="zh-CN" altLang="en-US" b="1" dirty="0">
                <a:solidFill>
                  <a:srgbClr val="FF3399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不安全行为</a:t>
            </a: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降低到一定的程度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762000" y="106680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838200" y="2209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行为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2514600" y="1905000"/>
            <a:ext cx="3200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66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人的不安全行为</a:t>
            </a:r>
            <a:endParaRPr lang="zh-CN" altLang="en-US" b="1" dirty="0">
              <a:solidFill>
                <a:srgbClr val="FF6600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2514600" y="2514600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9933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由于不安全行为造成的不安全状况</a:t>
            </a:r>
            <a:endParaRPr lang="zh-CN" altLang="en-US" b="1" dirty="0">
              <a:solidFill>
                <a:srgbClr val="FF9933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5366" name="直接连接符 15365"/>
          <p:cNvSpPr/>
          <p:nvPr/>
        </p:nvSpPr>
        <p:spPr>
          <a:xfrm flipV="1">
            <a:off x="1676400" y="2133600"/>
            <a:ext cx="914400" cy="228600"/>
          </a:xfrm>
          <a:prstGeom prst="line">
            <a:avLst/>
          </a:prstGeom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7" name="直接连接符 15366"/>
          <p:cNvSpPr/>
          <p:nvPr/>
        </p:nvSpPr>
        <p:spPr>
          <a:xfrm>
            <a:off x="1676400" y="2590800"/>
            <a:ext cx="914400" cy="152400"/>
          </a:xfrm>
          <a:prstGeom prst="line">
            <a:avLst/>
          </a:prstGeom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8" name="文本框 15367"/>
          <p:cNvSpPr txBox="1"/>
          <p:nvPr/>
        </p:nvSpPr>
        <p:spPr>
          <a:xfrm>
            <a:off x="1143000" y="33528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行为因素：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1371600" y="4038600"/>
            <a:ext cx="6400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个体防护、人员位置、工具、设备、程序、秩序等。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1295400" y="5334000"/>
            <a:ext cx="670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技术、设备改造对事故率的降低是有限的！</a:t>
            </a:r>
            <a:endParaRPr lang="zh-CN" altLang="en-US" sz="2800" b="1" dirty="0">
              <a:solidFill>
                <a:srgbClr val="33CC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609600" y="9906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914400" y="2057400"/>
            <a:ext cx="396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9933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行为管理的关键性因素</a:t>
            </a:r>
            <a:endParaRPr lang="zh-CN" altLang="en-US" sz="2800" b="1" dirty="0">
              <a:solidFill>
                <a:srgbClr val="339933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2667000" y="2971800"/>
            <a:ext cx="3124200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1.领导因素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2.组织因素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3.运作因素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609600" y="9906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990600" y="20574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领导因素：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905000" y="2971800"/>
            <a:ext cx="54864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1.强有力的承诺；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2.安全政策及原则；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3.评估业绩的高标准；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4.挑战性的目标和计划。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9457"/>
          <p:cNvSpPr/>
          <p:nvPr/>
        </p:nvSpPr>
        <p:spPr>
          <a:xfrm>
            <a:off x="609600" y="10668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990600" y="2057400"/>
            <a:ext cx="2743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组织因素：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1524000" y="2971800"/>
            <a:ext cx="58674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1.起支持作用的专业安全管理人员；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2.安全是各级管理层的责任；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3.建立针对安全管理的综合性组织；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4.有效的激励机制。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20481"/>
          <p:cNvSpPr/>
          <p:nvPr/>
        </p:nvSpPr>
        <p:spPr>
          <a:xfrm>
            <a:off x="609600" y="10668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914400" y="1981200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运作因素：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1676400" y="2895600"/>
            <a:ext cx="48006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1.有效的沟通；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2.培训及发展；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3.事故调查分析；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4.有效的再审计及评估。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685800" y="10668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行为安全管理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838200" y="1905000"/>
            <a:ext cx="419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如何控制不安全行为？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219200" y="2667000"/>
            <a:ext cx="59436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1.观察：通过观察发现不安全行为。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2.沟通：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——强化安全意识；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——制止不安全行为重复发生。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1219200" y="5257800"/>
            <a:ext cx="6781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</a:t>
            </a:r>
            <a:r>
              <a:rPr lang="zh-CN" altLang="en-US" b="1" dirty="0">
                <a:solidFill>
                  <a:srgbClr val="33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  <a:sym typeface="Wingdings" panose="05000000000000000000" pitchFamily="2" charset="2"/>
              </a:rPr>
              <a:t>沟通应讲究合适的技巧，善于鼓励、肯定员工的优点，从而起到有效沟通的目的。</a:t>
            </a:r>
            <a:endParaRPr lang="zh-CN" altLang="en-US" b="1" dirty="0">
              <a:solidFill>
                <a:srgbClr val="339933"/>
              </a:solidFill>
              <a:effectLst>
                <a:outerShdw blurRad="38100" dist="38100" dir="2700000">
                  <a:srgbClr val="000000"/>
                </a:outerShdw>
              </a:effectLst>
              <a:latin typeface="华文行楷" pitchFamily="2" charset="-122"/>
              <a:ea typeface="华文行楷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95" y="1714500"/>
            <a:ext cx="591312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609600" y="10668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990600" y="1981200"/>
            <a:ext cx="678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安全管理水平的发展分为四个阶段：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2286000" y="2667000"/>
            <a:ext cx="41910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——自然本能阶段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——严格监督阶段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——自主管理阶段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——团队管理阶段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4581" name="波形 24580"/>
          <p:cNvSpPr/>
          <p:nvPr/>
        </p:nvSpPr>
        <p:spPr>
          <a:xfrm>
            <a:off x="5791200" y="4876800"/>
            <a:ext cx="685800" cy="457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762000" y="990600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5603" name="文本框 25602"/>
          <p:cNvSpPr txBox="1"/>
          <p:nvPr/>
        </p:nvSpPr>
        <p:spPr>
          <a:xfrm>
            <a:off x="990600" y="1981200"/>
            <a:ext cx="358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自然本能</a:t>
            </a: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阶段的特点：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1447800" y="2743200"/>
            <a:ext cx="6096000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1.没有有效的约束机制；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2.大部分人认为安全管理只是安全部门的事；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3.员工只是凭借本能来保护自己；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4.事故发生频次非常高。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609600" y="1066800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914400" y="1905000"/>
            <a:ext cx="3756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严格监督</a:t>
            </a: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阶段的特点：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1524000" y="2895600"/>
            <a:ext cx="60960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1.有比较完善的规章制度并得到落实；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2.各级管理层积极参与安全管理；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3.员工被动的接受约束；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4.事故率比自然本能阶段大大降低。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685800" y="990600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990600" y="1905000"/>
            <a:ext cx="3756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自主管理</a:t>
            </a: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阶段的特点：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1447800" y="2743200"/>
            <a:ext cx="5867400" cy="2465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1.员工主动接受安全管理；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2.员工能很好的保护自己；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3.员工还不能尽到互相监督的义务；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4.还有可能发生事故，但已经是极“意外”的。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762000" y="1066800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990600" y="1905000"/>
            <a:ext cx="37560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u="sng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团队管理</a:t>
            </a: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阶段的特点：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1524000" y="2743200"/>
            <a:ext cx="5791200" cy="2465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1.已经形成一种良好的安全文化氛围，员工不仅是自己接受安全管理，还会提出安全方面的建议，监督身边的人、来到自己责任区域的人接受安全管理。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2.这个阶段发生事故极少，而且都是自然灾害、不可抗拒原因造成的。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29697"/>
          <p:cNvSpPr/>
          <p:nvPr/>
        </p:nvSpPr>
        <p:spPr>
          <a:xfrm>
            <a:off x="762000" y="1066800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安全文化建立的过程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1143000" y="19812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黑体" panose="02010609060101010101" pitchFamily="2" charset="-122"/>
              </a:rPr>
              <a:t>如何建立安全文化？</a:t>
            </a:r>
            <a:endParaRPr lang="zh-CN" altLang="en-US" sz="28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1981200" y="2819400"/>
            <a:ext cx="5181600" cy="210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1.管理层承诺；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2.主动去改变；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3.各级主管：承诺、影响、以身作则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4.安全是每个人的责任！</a:t>
            </a:r>
            <a:endParaRPr lang="zh-CN" altLang="en-US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5490" y="3968750"/>
            <a:ext cx="300355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94705" y="4231005"/>
            <a:ext cx="99885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1018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6" name="文本框 1025"/>
          <p:cNvSpPr txBox="1"/>
          <p:nvPr/>
        </p:nvSpPr>
        <p:spPr>
          <a:xfrm>
            <a:off x="609600" y="9144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杜邦十大安全理念</a:t>
            </a:r>
            <a:endParaRPr lang="zh-CN" altLang="en-US" sz="36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027" name="文本框 1026"/>
          <p:cNvSpPr txBox="1"/>
          <p:nvPr/>
        </p:nvSpPr>
        <p:spPr>
          <a:xfrm>
            <a:off x="1524000" y="2438400"/>
            <a:ext cx="5715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1.所有的安全事故是可以防止的；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2.各级管理层对各自的安全直接负责；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3.所有安全操作隐患是可以控制的；</a:t>
            </a:r>
            <a:endParaRPr lang="zh-CN" altLang="en-US" b="1" dirty="0">
              <a:solidFill>
                <a:srgbClr val="0000FF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4.安全是被雇佣的条件；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5.员工必须接受严格的安全培训；　</a:t>
            </a:r>
            <a:endParaRPr lang="zh-CN" altLang="en-US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1447800" y="2362200"/>
            <a:ext cx="5715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6.各级主管必须进行安全检查；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7.发现安全隐患必须及时消除；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8.工作外的安全和工作内安全同样重要；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9.良好的安全就是一门好的生意；</a:t>
            </a:r>
            <a:endParaRPr lang="zh-CN" altLang="en-US" b="1" dirty="0"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10.员工的直接参与是关键。</a:t>
            </a:r>
            <a:endParaRPr lang="zh-CN" altLang="en-US" b="1" dirty="0">
              <a:solidFill>
                <a:srgbClr val="0000FF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8195" name="矩形 8194"/>
          <p:cNvSpPr/>
          <p:nvPr/>
        </p:nvSpPr>
        <p:spPr>
          <a:xfrm>
            <a:off x="609600" y="914400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杜邦十大安全理念</a:t>
            </a:r>
            <a:endParaRPr lang="zh-CN" altLang="en-US" sz="36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9217"/>
          <p:cNvSpPr/>
          <p:nvPr/>
        </p:nvSpPr>
        <p:spPr>
          <a:xfrm>
            <a:off x="533400" y="1027113"/>
            <a:ext cx="5467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所有的安全事故是可以防止的</a:t>
            </a:r>
            <a:endParaRPr lang="zh-CN" altLang="en-US" sz="3200" b="1" dirty="0">
              <a:solidFill>
                <a:srgbClr val="FF3399"/>
              </a:solidFill>
              <a:latin typeface="Tahoma" panose="020B0604030504040204" pitchFamily="34" charset="0"/>
              <a:ea typeface="华文行楷" pitchFamily="2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066800" y="2057400"/>
            <a:ext cx="693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20世纪50年代，杜邦公司提出此观点。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143000" y="2895600"/>
            <a:ext cx="6781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——提出此观点并努力后，杜邦公司的事故率大大降低！</a:t>
            </a:r>
            <a:endParaRPr lang="zh-CN" altLang="en-US" b="1" dirty="0">
              <a:solidFill>
                <a:srgbClr val="33CC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9221" name="矩形 9220"/>
          <p:cNvSpPr/>
          <p:nvPr/>
        </p:nvSpPr>
        <p:spPr>
          <a:xfrm>
            <a:off x="1295400" y="3886200"/>
            <a:ext cx="5491163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20世纪90年代，杜邦公司提出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安全事故目标为0。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219200" y="5105400"/>
            <a:ext cx="7010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——为什么要提出这样的目标？能不能实现？目标和指标的关系。</a:t>
            </a:r>
            <a:endParaRPr lang="zh-CN" altLang="en-US" b="1" dirty="0">
              <a:solidFill>
                <a:srgbClr val="33CC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533400" y="1103313"/>
            <a:ext cx="4654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安全是</a:t>
            </a:r>
            <a:r>
              <a:rPr lang="zh-CN" altLang="en-US" sz="3200" b="1" u="sng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各级管理层</a:t>
            </a:r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的责任</a:t>
            </a:r>
            <a:endParaRPr lang="zh-CN" altLang="en-US" sz="3200" b="1" dirty="0">
              <a:solidFill>
                <a:srgbClr val="FF3399"/>
              </a:solidFill>
              <a:latin typeface="Tahoma" panose="020B0604030504040204" pitchFamily="34" charset="0"/>
              <a:ea typeface="华文行楷" pitchFamily="2" charset="-122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1676400" y="2286000"/>
            <a:ext cx="472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1.直接参与安全管理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1676400" y="3810000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2.对自己的员工负责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1676400" y="46482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3.对上级负责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1371600" y="2895600"/>
            <a:ext cx="6172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——各级管理层是负责企业管理的，而安全管理是企业管理内容的一部分。</a:t>
            </a:r>
            <a:endParaRPr lang="zh-CN" altLang="en-US" b="1" dirty="0">
              <a:solidFill>
                <a:srgbClr val="33CC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609600" y="990600"/>
            <a:ext cx="4654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安全是</a:t>
            </a:r>
            <a:r>
              <a:rPr lang="zh-CN" altLang="en-US" sz="3200" b="1" u="sng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各级管理层</a:t>
            </a:r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的责任</a:t>
            </a:r>
            <a:endParaRPr lang="zh-CN" altLang="en-US" sz="3200" b="1" dirty="0">
              <a:solidFill>
                <a:srgbClr val="FF3399"/>
              </a:solidFill>
              <a:latin typeface="Tahoma" panose="020B0604030504040204" pitchFamily="34" charset="0"/>
              <a:ea typeface="华文行楷" pitchFamily="2" charset="-122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762000" y="1981200"/>
            <a:ext cx="419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安全管理部门的职责：</a:t>
            </a:r>
            <a:endParaRPr lang="zh-CN" altLang="en-US" sz="2800" b="1" dirty="0">
              <a:solidFill>
                <a:srgbClr val="FF6600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1828800" y="26670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1.公司领导的安全顾问；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1828800" y="34290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2.提供安全方面的技术咨询；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1828800" y="41910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3.安全管理方面的协调工作；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1828800" y="4876800"/>
            <a:ext cx="502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4.解释标准（技术、管理）。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228600" y="1066800"/>
            <a:ext cx="6686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99"/>
                </a:solidFill>
                <a:latin typeface="Tahoma" panose="020B0604030504040204" pitchFamily="34" charset="0"/>
                <a:ea typeface="华文行楷" pitchFamily="2" charset="-122"/>
              </a:rPr>
              <a:t>工作外的安全和工作内安全同样重要</a:t>
            </a:r>
            <a:endParaRPr lang="zh-CN" altLang="en-US" sz="3200" b="1" dirty="0">
              <a:solidFill>
                <a:srgbClr val="FF3399"/>
              </a:solidFill>
              <a:latin typeface="Tahoma" panose="020B0604030504040204" pitchFamily="34" charset="0"/>
              <a:ea typeface="华文行楷" pitchFamily="2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1600200" y="2133600"/>
            <a:ext cx="5257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杜邦在20世纪50年代提出的。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676400" y="29718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对员工充分关怀。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1676400" y="3810000"/>
            <a:ext cx="586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生活、工作中保持一致的安全状态。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1676400" y="46482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生活中的受伤，也会影响工作。</a:t>
            </a:r>
            <a:endParaRPr lang="zh-CN" altLang="en-US" sz="28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533400" y="1066800"/>
            <a:ext cx="434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杜邦的核心价值观</a:t>
            </a:r>
            <a:endParaRPr lang="zh-CN" altLang="en-US" sz="3200" b="1" dirty="0">
              <a:solidFill>
                <a:srgbClr val="FF3399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2286000" y="19812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  全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1447800" y="2667000"/>
            <a:ext cx="632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——不管什么时候，</a:t>
            </a:r>
            <a:r>
              <a:rPr lang="zh-CN" altLang="en-US" b="1" dirty="0">
                <a:solidFill>
                  <a:srgbClr val="FF3399"/>
                </a:solidFill>
                <a:latin typeface="Verdana" panose="020B0604030504040204" pitchFamily="34" charset="0"/>
                <a:ea typeface="华文行楷" pitchFamily="2" charset="-122"/>
              </a:rPr>
              <a:t>安全</a:t>
            </a:r>
            <a:r>
              <a:rPr lang="zh-CN" altLang="en-US" b="1" dirty="0">
                <a:solidFill>
                  <a:srgbClr val="33CC33"/>
                </a:solidFill>
                <a:latin typeface="Verdana" panose="020B0604030504040204" pitchFamily="34" charset="0"/>
                <a:ea typeface="华文行楷" pitchFamily="2" charset="-122"/>
              </a:rPr>
              <a:t>都放在杜邦的第一位</a:t>
            </a:r>
            <a:endParaRPr lang="zh-CN" altLang="en-US" b="1" dirty="0">
              <a:solidFill>
                <a:srgbClr val="33CC33"/>
              </a:solidFill>
              <a:latin typeface="Verdana" panose="020B0604030504040204" pitchFamily="34" charset="0"/>
              <a:ea typeface="华文行楷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2286000" y="32004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职业道德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2286000" y="39624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对人的尊重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2286000" y="47244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环境保护</a:t>
            </a:r>
            <a:endParaRPr lang="zh-CN" altLang="en-US" sz="3200" b="1" dirty="0">
              <a:solidFill>
                <a:srgbClr val="0000FF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Bold Stripes">
  <a:themeElements>
    <a:clrScheme name="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2F2F2"/>
      </a:accent3>
      <a:accent4>
        <a:srgbClr val="000000"/>
      </a:accent4>
      <a:accent5>
        <a:srgbClr val="FFFFFF"/>
      </a:accent5>
      <a:accent6>
        <a:srgbClr val="C6C6C6"/>
      </a:accent6>
      <a:hlink>
        <a:srgbClr val="336699"/>
      </a:hlink>
      <a:folHlink>
        <a:srgbClr val="9A0000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3E798E"/>
        </a:lt1>
        <a:dk2>
          <a:srgbClr val="FFFFCC"/>
        </a:dk2>
        <a:lt2>
          <a:srgbClr val="356677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CDCDC"/>
        </a:accent4>
        <a:accent5>
          <a:srgbClr val="C0CDD4"/>
        </a:accent5>
        <a:accent6>
          <a:srgbClr val="336576"/>
        </a:accent6>
        <a:hlink>
          <a:srgbClr val="FFBF0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2F2F2"/>
        </a:accent3>
        <a:accent4>
          <a:srgbClr val="000000"/>
        </a:accent4>
        <a:accent5>
          <a:srgbClr val="FFFFFF"/>
        </a:accent5>
        <a:accent6>
          <a:srgbClr val="C6C6C6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2F2F2"/>
        </a:accent3>
        <a:accent4>
          <a:srgbClr val="000000"/>
        </a:accent4>
        <a:accent5>
          <a:srgbClr val="FFFFFF"/>
        </a:accent5>
        <a:accent6>
          <a:srgbClr val="C6C6C6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6DD"/>
        </a:accent3>
        <a:accent4>
          <a:srgbClr val="3E1D12"/>
        </a:accent4>
        <a:accent5>
          <a:srgbClr val="EAE8E3"/>
        </a:accent5>
        <a:accent6>
          <a:srgbClr val="B2B39D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0</TotalTime>
  <Words>2096</Words>
  <Application>WPS 演示</Application>
  <PresentationFormat>在屏幕上显示</PresentationFormat>
  <Paragraphs>268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Verdana</vt:lpstr>
      <vt:lpstr>华文行楷</vt:lpstr>
      <vt:lpstr>微软雅黑</vt:lpstr>
      <vt:lpstr>Tahoma</vt:lpstr>
      <vt:lpstr>黑体</vt:lpstr>
      <vt:lpstr>Arial Unicode MS</vt:lpstr>
      <vt:lpstr>Calibri</vt:lpstr>
      <vt:lpstr>楷体</vt:lpstr>
      <vt:lpstr>汉仪旗黑-85S</vt:lpstr>
      <vt:lpstr>Bold Stripes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6</cp:revision>
  <dcterms:created xsi:type="dcterms:W3CDTF">2023-11-13T10:07:52Z</dcterms:created>
  <dcterms:modified xsi:type="dcterms:W3CDTF">2023-11-13T10:17:43Z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FE6D7AAA2C004D398A45D7EC2C5263BE_13</vt:lpwstr>
  </property>
  <property fmtid="{D5CDD505-2E9C-101B-9397-08002B2CF9AE}" pid="3" name="KSOProductBuildVer">
    <vt:lpwstr>2052-12.1.0.15933</vt:lpwstr>
  </property>
</Properties>
</file>