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365" r:id="rId4"/>
    <p:sldId id="260" r:id="rId5"/>
    <p:sldId id="261" r:id="rId6"/>
    <p:sldId id="341" r:id="rId7"/>
    <p:sldId id="321" r:id="rId8"/>
    <p:sldId id="323" r:id="rId10"/>
    <p:sldId id="324" r:id="rId11"/>
    <p:sldId id="326" r:id="rId12"/>
    <p:sldId id="327" r:id="rId13"/>
    <p:sldId id="328" r:id="rId14"/>
    <p:sldId id="340" r:id="rId15"/>
    <p:sldId id="265" r:id="rId16"/>
    <p:sldId id="266" r:id="rId17"/>
    <p:sldId id="267" r:id="rId18"/>
    <p:sldId id="329" r:id="rId19"/>
    <p:sldId id="331" r:id="rId20"/>
    <p:sldId id="333" r:id="rId21"/>
    <p:sldId id="334" r:id="rId22"/>
    <p:sldId id="336" r:id="rId23"/>
    <p:sldId id="337" r:id="rId24"/>
    <p:sldId id="338" r:id="rId25"/>
    <p:sldId id="339" r:id="rId26"/>
    <p:sldId id="276" r:id="rId27"/>
    <p:sldId id="277" r:id="rId28"/>
    <p:sldId id="278" r:id="rId29"/>
    <p:sldId id="279" r:id="rId30"/>
    <p:sldId id="367" r:id="rId31"/>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37" autoAdjust="0"/>
  </p:normalViewPr>
  <p:slideViewPr>
    <p:cSldViewPr snapToGrid="0">
      <p:cViewPr varScale="1">
        <p:scale>
          <a:sx n="107" d="100"/>
          <a:sy n="107" d="100"/>
        </p:scale>
        <p:origin x="-606" y="-96"/>
      </p:cViewPr>
      <p:guideLst>
        <p:guide orient="horz" pos="2160"/>
        <p:guide pos="386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25.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D344413-3562-4B82-A604-BC6F9C55C9E3}" type="slidenum">
              <a:rPr lang="en-US" altLang="zh-CN"/>
            </a:fld>
            <a:endParaRPr lang="en-US" altLang="zh-CN"/>
          </a:p>
        </p:txBody>
      </p:sp>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p:txBody>
          <a:bodyPr/>
          <a:lstStyle/>
          <a:p>
            <a:r>
              <a:rPr lang="zh-CN" altLang="en-US"/>
              <a:t>动火作业：指在厂区内进行焊接、切割、加热、打磨以及在易燃易爆场所使用电钻、砂轮等可能产生火焰、火星、火花和赤热表面的临时性作业。</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rcRect r="227" b="1678"/>
          <a:stretch>
            <a:fillRect/>
          </a:stretch>
        </p:blipFill>
        <p:spPr bwMode="auto">
          <a:xfrm>
            <a:off x="-19050" y="-3175"/>
            <a:ext cx="1221105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KSO_CT2"/>
          <p:cNvSpPr>
            <a:spLocks noGrp="1"/>
          </p:cNvSpPr>
          <p:nvPr>
            <p:ph type="subTitle" idx="1"/>
          </p:nvPr>
        </p:nvSpPr>
        <p:spPr>
          <a:xfrm>
            <a:off x="5559973" y="5399314"/>
            <a:ext cx="4284199" cy="364852"/>
          </a:xfrm>
          <a:prstGeom prst="roundRect">
            <a:avLst>
              <a:gd name="adj" fmla="val 28518"/>
            </a:avLst>
          </a:prstGeom>
          <a:noFill/>
          <a:ln w="19050">
            <a:solidFill>
              <a:schemeClr val="accent2">
                <a:lumMod val="20000"/>
                <a:lumOff val="80000"/>
              </a:schemeClr>
            </a:solidFill>
          </a:ln>
        </p:spPr>
        <p:txBody>
          <a:bodyPr anchor="ctr">
            <a:normAutofit/>
          </a:bodyPr>
          <a:lstStyle>
            <a:lvl1pPr marL="0" indent="0" algn="ctr">
              <a:buNone/>
              <a:defRPr sz="1800" baseline="0">
                <a:solidFill>
                  <a:schemeClr val="accent2">
                    <a:lumMod val="60000"/>
                    <a:lumOff val="4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smtClean="0"/>
          </a:p>
        </p:txBody>
      </p:sp>
      <p:sp>
        <p:nvSpPr>
          <p:cNvPr id="7" name="KSO_CT1"/>
          <p:cNvSpPr>
            <a:spLocks noGrp="1"/>
          </p:cNvSpPr>
          <p:nvPr>
            <p:ph type="title"/>
          </p:nvPr>
        </p:nvSpPr>
        <p:spPr>
          <a:xfrm>
            <a:off x="3065419" y="4528457"/>
            <a:ext cx="9110741" cy="826346"/>
          </a:xfrm>
        </p:spPr>
        <p:txBody>
          <a:bodyPr>
            <a:normAutofit/>
          </a:bodyPr>
          <a:lstStyle>
            <a:lvl1pPr algn="ctr">
              <a:defRPr sz="4400" baseline="0">
                <a:solidFill>
                  <a:schemeClr val="accent1"/>
                </a:solidFill>
                <a:effectLst/>
                <a:latin typeface="Arial" panose="020B0604020202020204" pitchFamily="34" charset="0"/>
              </a:defRPr>
            </a:lvl1pPr>
          </a:lstStyle>
          <a:p>
            <a:r>
              <a:rPr lang="zh-CN" altLang="en-US" dirty="0" smtClean="0"/>
              <a:t>单击此处编辑母版标题样式</a:t>
            </a:r>
            <a:endParaRPr lang="zh-CN" altLang="en-US" dirty="0"/>
          </a:p>
        </p:txBody>
      </p:sp>
      <p:sp>
        <p:nvSpPr>
          <p:cNvPr id="2" name="日期占位符 1"/>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2525F1-D6E5-4D08-BFCD-1CF7C69F46C3}" type="slidenum">
              <a:rPr lang="zh-CN" altLang="en-US" smtClean="0"/>
            </a:fld>
            <a:endParaRPr lang="zh-CN" altLang="en-US"/>
          </a:p>
        </p:txBody>
      </p:sp>
      <p:sp>
        <p:nvSpPr>
          <p:cNvPr id="7" name="内容占位符 6"/>
          <p:cNvSpPr>
            <a:spLocks noGrp="1"/>
          </p:cNvSpPr>
          <p:nvPr>
            <p:ph sz="quarter" idx="13"/>
          </p:nvPr>
        </p:nvSpPr>
        <p:spPr>
          <a:xfrm>
            <a:off x="238125" y="1428750"/>
            <a:ext cx="11715750" cy="5124450"/>
          </a:xfrm>
        </p:spPr>
        <p:txBody>
          <a:bodyPr/>
          <a:lstStyle>
            <a:lvl1pPr>
              <a:spcBef>
                <a:spcPts val="300"/>
              </a:spcBef>
              <a:spcAft>
                <a:spcPts val="300"/>
              </a:spcAft>
              <a:defRPr sz="2400">
                <a:solidFill>
                  <a:srgbClr val="000000"/>
                </a:solidFill>
              </a:defRPr>
            </a:lvl1pPr>
            <a:lvl2pPr>
              <a:defRPr>
                <a:solidFill>
                  <a:srgbClr val="000000"/>
                </a:solidFill>
              </a:defRPr>
            </a:lvl2pPr>
            <a:lvl3pPr marL="720090">
              <a:spcBef>
                <a:spcPts val="300"/>
              </a:spcBef>
              <a:spcAft>
                <a:spcPts val="300"/>
              </a:spcAft>
              <a:defRPr sz="2000">
                <a:solidFill>
                  <a:srgbClr val="000000"/>
                </a:solidFill>
              </a:defRPr>
            </a:lvl3pPr>
            <a:lvl4pPr marL="1080135">
              <a:spcBef>
                <a:spcPts val="300"/>
              </a:spcBef>
              <a:spcAft>
                <a:spcPts val="300"/>
              </a:spcAft>
              <a:defRPr sz="1800">
                <a:solidFill>
                  <a:srgbClr val="000000"/>
                </a:solidFill>
              </a:defRPr>
            </a:lvl4pPr>
            <a:lvl5pPr marL="1440180">
              <a:spcBef>
                <a:spcPts val="300"/>
              </a:spcBef>
              <a:spcAft>
                <a:spcPts val="300"/>
              </a:spcAft>
              <a:defRPr sz="1800">
                <a:solidFill>
                  <a:srgbClr val="000000"/>
                </a:solidFill>
              </a:defRPr>
            </a:lvl5pPr>
            <a:lvl6pPr marL="1800225">
              <a:spcBef>
                <a:spcPts val="300"/>
              </a:spcBef>
              <a:spcAft>
                <a:spcPts val="300"/>
              </a:spcAft>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idx="1"/>
          </p:nvPr>
        </p:nvSpPr>
        <p:spPr>
          <a:xfrm>
            <a:off x="2019600" y="1792800"/>
            <a:ext cx="8193600" cy="4190400"/>
          </a:xfrm>
        </p:spPr>
        <p:txBody>
          <a:bodyPr>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605312" y="2336802"/>
            <a:ext cx="6981376" cy="1235075"/>
          </a:xfrm>
        </p:spPr>
        <p:txBody>
          <a:bodyPr rtlCol="0">
            <a:normAutofit/>
          </a:bodyPr>
          <a:lstStyle>
            <a:lvl1pPr algn="ctr">
              <a:defRPr lang="en-US" sz="3800" dirty="0">
                <a:effectLst>
                  <a:outerShdw blurRad="60007" dist="88900" dir="15000000" sy="30000" kx="-1800000" algn="bl" rotWithShape="0">
                    <a:schemeClr val="accent1">
                      <a:lumMod val="50000"/>
                      <a:alpha val="30000"/>
                    </a:schemeClr>
                  </a:outerShdw>
                </a:effectLst>
                <a:latin typeface="Baskerville Old Face" pitchFamily="18" charset="0"/>
              </a:defRPr>
            </a:lvl1pPr>
          </a:lstStyle>
          <a:p>
            <a:pPr lvl="0"/>
            <a:r>
              <a:rPr lang="zh-CN" altLang="en-US" dirty="0" smtClean="0"/>
              <a:t>单击此处编辑母版标题样式</a:t>
            </a:r>
            <a:endParaRPr lang="en-US" dirty="0"/>
          </a:p>
        </p:txBody>
      </p:sp>
      <p:sp>
        <p:nvSpPr>
          <p:cNvPr id="3" name="KSO_ST2"/>
          <p:cNvSpPr>
            <a:spLocks noGrp="1"/>
          </p:cNvSpPr>
          <p:nvPr>
            <p:ph type="body" idx="1"/>
          </p:nvPr>
        </p:nvSpPr>
        <p:spPr>
          <a:xfrm>
            <a:off x="3977458" y="3650257"/>
            <a:ext cx="4237087" cy="363536"/>
          </a:xfrm>
          <a:prstGeom prst="roundRect">
            <a:avLst>
              <a:gd name="adj" fmla="val 19412"/>
            </a:avLst>
          </a:prstGeom>
          <a:noFill/>
          <a:ln w="19050">
            <a:solidFill>
              <a:schemeClr val="accent2">
                <a:lumMod val="20000"/>
                <a:lumOff val="80000"/>
              </a:schemeClr>
            </a:solidFill>
          </a:ln>
        </p:spPr>
        <p:txBody>
          <a:bodyPr rtlCol="0" anchor="ctr">
            <a:normAutofit/>
          </a:bodyPr>
          <a:lstStyle>
            <a:lvl1pPr marL="357505" indent="-357505" algn="ctr">
              <a:buNone/>
              <a:defRPr lang="en-US" altLang="zh-CN" sz="1600" dirty="0">
                <a:solidFill>
                  <a:schemeClr val="accent2">
                    <a:lumMod val="60000"/>
                    <a:lumOff val="40000"/>
                  </a:schemeClr>
                </a:solidFill>
              </a:defRPr>
            </a:lvl1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sz="half" idx="1"/>
          </p:nvPr>
        </p:nvSpPr>
        <p:spPr>
          <a:xfrm>
            <a:off x="2019600" y="1792800"/>
            <a:ext cx="8193600" cy="2113200"/>
          </a:xfrm>
        </p:spPr>
        <p:txBody>
          <a:bodyPr>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KSO_BC2"/>
          <p:cNvSpPr>
            <a:spLocks noGrp="1"/>
          </p:cNvSpPr>
          <p:nvPr>
            <p:ph sz="half" idx="2"/>
          </p:nvPr>
        </p:nvSpPr>
        <p:spPr>
          <a:xfrm>
            <a:off x="2019600" y="4053600"/>
            <a:ext cx="8193600" cy="2113200"/>
          </a:xfrm>
        </p:spPr>
        <p:txBody>
          <a:bodyPr>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1099435" y="2200274"/>
            <a:ext cx="5157787" cy="3684588"/>
          </a:xfrm>
        </p:spPr>
        <p:txBody>
          <a:bodyPr>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431846" y="2200274"/>
            <a:ext cx="5183188" cy="3684588"/>
          </a:xfrm>
        </p:spPr>
        <p:txBody>
          <a:bodyPr>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任意多边形 2"/>
          <p:cNvSpPr/>
          <p:nvPr userDrawn="1">
            <p:custDataLst>
              <p:tags r:id="rId2"/>
            </p:custDataLst>
          </p:nvPr>
        </p:nvSpPr>
        <p:spPr>
          <a:xfrm>
            <a:off x="6038771" y="1665447"/>
            <a:ext cx="923925" cy="850900"/>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anose="020B0604020202020204" pitchFamily="34" charset="0"/>
              <a:buNone/>
              <a:defRPr/>
            </a:pPr>
            <a:endParaRPr lang="zh-CN" altLang="en-US">
              <a:latin typeface="Arial" panose="020B0604020202020204" pitchFamily="34" charset="0"/>
              <a:ea typeface="黑体" panose="02010609060101010101" pitchFamily="49" charset="-122"/>
            </a:endParaRPr>
          </a:p>
        </p:txBody>
      </p:sp>
      <p:sp>
        <p:nvSpPr>
          <p:cNvPr id="4" name="任意多边形 3"/>
          <p:cNvSpPr/>
          <p:nvPr userDrawn="1">
            <p:custDataLst>
              <p:tags r:id="rId3"/>
            </p:custDataLst>
          </p:nvPr>
        </p:nvSpPr>
        <p:spPr>
          <a:xfrm>
            <a:off x="4460796" y="2597310"/>
            <a:ext cx="2763838" cy="2549525"/>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eaLnBrk="1" hangingPunct="1">
              <a:spcBef>
                <a:spcPts val="0"/>
              </a:spcBef>
              <a:spcAft>
                <a:spcPts val="0"/>
              </a:spcAft>
              <a:buFont typeface="Arial" panose="020B0604020202020204" pitchFamily="34" charset="0"/>
              <a:buNone/>
              <a:defRPr/>
            </a:pPr>
            <a:endParaRPr lang="zh-CN" altLang="en-US" sz="4400" dirty="0">
              <a:solidFill>
                <a:srgbClr val="FFFFFF"/>
              </a:solidFill>
              <a:latin typeface="+mj-lt"/>
              <a:ea typeface="+mj-ea"/>
              <a:cs typeface="+mj-cs"/>
            </a:endParaRPr>
          </a:p>
        </p:txBody>
      </p:sp>
      <p:sp>
        <p:nvSpPr>
          <p:cNvPr id="5" name="任意多边形 4"/>
          <p:cNvSpPr/>
          <p:nvPr userDrawn="1">
            <p:custDataLst>
              <p:tags r:id="rId4"/>
            </p:custDataLst>
          </p:nvPr>
        </p:nvSpPr>
        <p:spPr>
          <a:xfrm flipH="1">
            <a:off x="6424534" y="2178210"/>
            <a:ext cx="1220787" cy="1125537"/>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anose="020B0604020202020204" pitchFamily="34" charset="0"/>
              <a:buNone/>
              <a:defRPr/>
            </a:pPr>
            <a:endParaRPr lang="zh-CN" altLang="en-US">
              <a:latin typeface="Arial" panose="020B0604020202020204" pitchFamily="34" charset="0"/>
              <a:ea typeface="黑体" panose="02010609060101010101" pitchFamily="49" charset="-122"/>
            </a:endParaRPr>
          </a:p>
        </p:txBody>
      </p:sp>
      <p:sp>
        <p:nvSpPr>
          <p:cNvPr id="2" name="KSO_BT1"/>
          <p:cNvSpPr>
            <a:spLocks noGrp="1"/>
          </p:cNvSpPr>
          <p:nvPr>
            <p:ph type="title" hasCustomPrompt="1"/>
          </p:nvPr>
        </p:nvSpPr>
        <p:spPr>
          <a:xfrm>
            <a:off x="4460796" y="2597310"/>
            <a:ext cx="2764800" cy="2090276"/>
          </a:xfrm>
        </p:spPr>
        <p:txBody>
          <a:bodyPr anchor="ctr" anchorCtr="0">
            <a:normAutofit/>
          </a:bodyPr>
          <a:lstStyle>
            <a:lvl1pPr algn="ctr">
              <a:defRPr sz="4400">
                <a:solidFill>
                  <a:schemeClr val="bg1"/>
                </a:solidFill>
              </a:defRPr>
            </a:lvl1pPr>
          </a:lstStyle>
          <a:p>
            <a:r>
              <a:rPr lang="zh-CN" altLang="en-US" dirty="0" smtClean="0"/>
              <a:t>编辑标题</a:t>
            </a:r>
            <a:endParaRPr lang="en-US" dirty="0"/>
          </a:p>
        </p:txBody>
      </p:sp>
      <p:sp>
        <p:nvSpPr>
          <p:cNvPr id="6" name="日期占位符 5"/>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99600" y="129600"/>
            <a:ext cx="9630000" cy="734400"/>
          </a:xfrm>
        </p:spPr>
        <p:txBody>
          <a:bodyPr anchor="t" anchorCtr="0">
            <a:normAutofit/>
          </a:bodyPr>
          <a:lstStyle>
            <a:lvl1pPr algn="l">
              <a:defRPr sz="3200">
                <a:latin typeface="+mj-lt"/>
              </a:defRPr>
            </a:lvl1pPr>
          </a:lstStyle>
          <a:p>
            <a:r>
              <a:rPr lang="zh-CN" altLang="en-US" dirty="0" smtClean="0"/>
              <a:t>单击此处编辑母版标题样式</a:t>
            </a:r>
            <a:endParaRPr lang="en-US" dirty="0"/>
          </a:p>
        </p:txBody>
      </p:sp>
      <p:sp>
        <p:nvSpPr>
          <p:cNvPr id="3" name="KSO_BC1"/>
          <p:cNvSpPr>
            <a:spLocks noGrp="1" noChangeAspect="1"/>
          </p:cNvSpPr>
          <p:nvPr>
            <p:ph type="pic" idx="1"/>
          </p:nvPr>
        </p:nvSpPr>
        <p:spPr>
          <a:xfrm>
            <a:off x="1371600" y="1202400"/>
            <a:ext cx="6775200" cy="5349759"/>
          </a:xfrm>
        </p:spPr>
        <p:txBody>
          <a:bodyPr rtlCol="0"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smtClean="0"/>
              <a:t>单击图标添加图片</a:t>
            </a:r>
            <a:endParaRPr lang="en-US" noProof="0" dirty="0"/>
          </a:p>
        </p:txBody>
      </p:sp>
      <p:sp>
        <p:nvSpPr>
          <p:cNvPr id="4" name="KSO_BC2"/>
          <p:cNvSpPr>
            <a:spLocks noGrp="1"/>
          </p:cNvSpPr>
          <p:nvPr>
            <p:ph type="body" sz="half" idx="2"/>
          </p:nvPr>
        </p:nvSpPr>
        <p:spPr>
          <a:xfrm>
            <a:off x="6994800" y="1526400"/>
            <a:ext cx="4053600" cy="3668400"/>
          </a:xfrm>
          <a:solidFill>
            <a:srgbClr val="EAEAEA"/>
          </a:solidFill>
        </p:spPr>
        <p:txBody>
          <a:bodyPr anchor="ctr" anchorCtr="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357034" y="407988"/>
            <a:ext cx="1182511" cy="6078537"/>
          </a:xfrm>
        </p:spPr>
        <p:txBody>
          <a:bodyPr vert="eaVert" anchor="ctr">
            <a:normAutofit/>
          </a:bodyPr>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614366" y="407988"/>
            <a:ext cx="9618490" cy="6078537"/>
          </a:xfrm>
        </p:spPr>
        <p:txBody>
          <a:bodyPr vert="eaVert">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tags" Target="../tags/tag1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2" cstate="print">
            <a:extLst>
              <a:ext uri="{28A0092B-C50C-407E-A947-70E740481C1C}">
                <a14:useLocalDpi xmlns:a14="http://schemas.microsoft.com/office/drawing/2010/main" val="0"/>
              </a:ext>
            </a:extLst>
          </a:blip>
          <a:srcRect l="398" t="2419" b="996"/>
          <a:stretch>
            <a:fillRect/>
          </a:stretch>
        </p:blipFill>
        <p:spPr bwMode="auto">
          <a:xfrm>
            <a:off x="0" y="0"/>
            <a:ext cx="12190413"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KSO_BT1"/>
          <p:cNvSpPr>
            <a:spLocks noGrp="1"/>
          </p:cNvSpPr>
          <p:nvPr>
            <p:ph type="title"/>
          </p:nvPr>
        </p:nvSpPr>
        <p:spPr bwMode="auto">
          <a:xfrm>
            <a:off x="3581400" y="484188"/>
            <a:ext cx="80327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smtClean="0"/>
          </a:p>
        </p:txBody>
      </p:sp>
      <p:sp>
        <p:nvSpPr>
          <p:cNvPr id="1028" name="KSO_BC1"/>
          <p:cNvSpPr>
            <a:spLocks noGrp="1"/>
          </p:cNvSpPr>
          <p:nvPr>
            <p:ph type="body" idx="1"/>
          </p:nvPr>
        </p:nvSpPr>
        <p:spPr bwMode="auto">
          <a:xfrm>
            <a:off x="533400" y="1673225"/>
            <a:ext cx="1106805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76D4E-F393-4D2A-A3D3-2A18F1B93588}" type="datetimeFigureOut">
              <a:rPr lang="zh-CN" altLang="en-US" smtClean="0"/>
            </a:fld>
            <a:endParaRPr lang="zh-CN" altLang="en-US"/>
          </a:p>
        </p:txBody>
      </p:sp>
      <p:sp>
        <p:nvSpPr>
          <p:cNvPr id="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25F1-D6E5-4D08-BFCD-1CF7C69F46C3}"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r" rtl="0" fontAlgn="base">
        <a:lnSpc>
          <a:spcPct val="90000"/>
        </a:lnSpc>
        <a:spcBef>
          <a:spcPct val="0"/>
        </a:spcBef>
        <a:spcAft>
          <a:spcPct val="0"/>
        </a:spcAft>
        <a:defRPr sz="3200" b="1" kern="1200">
          <a:solidFill>
            <a:schemeClr val="accent1"/>
          </a:solidFill>
          <a:latin typeface="Arial" panose="020B0604020202020204" pitchFamily="34" charset="0"/>
          <a:ea typeface="黑体" panose="02010609060101010101" pitchFamily="49" charset="-122"/>
          <a:cs typeface="+mj-cs"/>
        </a:defRPr>
      </a:lvl1pPr>
      <a:lvl2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2pPr>
      <a:lvl3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3pPr>
      <a:lvl4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4pPr>
      <a:lvl5pPr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5pPr>
      <a:lvl6pPr marL="4572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6pPr>
      <a:lvl7pPr marL="9144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7pPr>
      <a:lvl8pPr marL="13716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8pPr>
      <a:lvl9pPr marL="1828800" algn="r" rtl="0" fontAlgn="base">
        <a:lnSpc>
          <a:spcPct val="90000"/>
        </a:lnSpc>
        <a:spcBef>
          <a:spcPct val="0"/>
        </a:spcBef>
        <a:spcAft>
          <a:spcPct val="0"/>
        </a:spcAft>
        <a:defRPr sz="3200" b="1">
          <a:solidFill>
            <a:schemeClr val="accent1"/>
          </a:solidFill>
          <a:latin typeface="Arial" panose="020B0604020202020204" pitchFamily="34" charset="0"/>
          <a:ea typeface="黑体" panose="02010609060101010101" pitchFamily="49" charset="-122"/>
        </a:defRPr>
      </a:lvl9pPr>
    </p:titleStyle>
    <p:bodyStyle>
      <a:lvl1pPr marL="357505" indent="-357505" algn="just" rtl="0" fontAlgn="base">
        <a:spcBef>
          <a:spcPts val="300"/>
        </a:spcBef>
        <a:spcAft>
          <a:spcPts val="300"/>
        </a:spcAft>
        <a:buClr>
          <a:srgbClr val="6599E5"/>
        </a:buClr>
        <a:buSzPct val="60000"/>
        <a:buFont typeface="Wingdings" panose="05000000000000000000" pitchFamily="2" charset="2"/>
        <a:buChar char=""/>
        <a:defRPr sz="2400" kern="1200">
          <a:solidFill>
            <a:srgbClr val="000000"/>
          </a:solidFill>
          <a:latin typeface="Arial" panose="020B0604020202020204" pitchFamily="34" charset="0"/>
          <a:ea typeface="黑体" panose="02010609060101010101" pitchFamily="49" charset="-122"/>
          <a:cs typeface="+mn-cs"/>
        </a:defRPr>
      </a:lvl1pPr>
      <a:lvl2pPr marL="357505" indent="-357505" algn="just" rtl="0" fontAlgn="base">
        <a:lnSpc>
          <a:spcPct val="130000"/>
        </a:lnSpc>
        <a:spcBef>
          <a:spcPct val="0"/>
        </a:spcBef>
        <a:spcAft>
          <a:spcPts val="600"/>
        </a:spcAft>
        <a:buClr>
          <a:srgbClr val="71C7E1"/>
        </a:buClr>
        <a:buFont typeface="幼圆" pitchFamily="49" charset="-122"/>
        <a:buChar char=" "/>
        <a:defRPr kern="1200">
          <a:solidFill>
            <a:srgbClr val="7D7D7D"/>
          </a:solidFill>
          <a:latin typeface="幼圆" pitchFamily="49" charset="-122"/>
          <a:ea typeface="黑体" panose="02010609060101010101" pitchFamily="49" charset="-122"/>
          <a:cs typeface="+mn-cs"/>
        </a:defRPr>
      </a:lvl2pPr>
      <a:lvl3pPr marL="720090" indent="-228600" algn="l" rtl="0" fontAlgn="base">
        <a:spcBef>
          <a:spcPts val="300"/>
        </a:spcBef>
        <a:spcAft>
          <a:spcPts val="300"/>
        </a:spcAft>
        <a:buFont typeface="Arial" panose="020B0604020202020204" pitchFamily="34" charset="0"/>
        <a:buChar char="•"/>
        <a:defRPr sz="2000" kern="1200">
          <a:solidFill>
            <a:srgbClr val="000000"/>
          </a:solidFill>
          <a:latin typeface="+mn-lt"/>
          <a:ea typeface="+mn-ea"/>
          <a:cs typeface="+mn-cs"/>
        </a:defRPr>
      </a:lvl3pPr>
      <a:lvl4pPr marL="1080135" indent="-228600" algn="l" rtl="0" fontAlgn="base">
        <a:spcBef>
          <a:spcPts val="300"/>
        </a:spcBef>
        <a:spcAft>
          <a:spcPts val="300"/>
        </a:spcAft>
        <a:buFont typeface="Arial" panose="020B0604020202020204" pitchFamily="34" charset="0"/>
        <a:buChar char="•"/>
        <a:defRPr sz="1800" kern="1200">
          <a:solidFill>
            <a:srgbClr val="000000"/>
          </a:solidFill>
          <a:latin typeface="+mn-lt"/>
          <a:ea typeface="+mn-ea"/>
          <a:cs typeface="+mn-cs"/>
        </a:defRPr>
      </a:lvl4pPr>
      <a:lvl5pPr marL="1440180" indent="-228600" algn="l" rtl="0" fontAlgn="base">
        <a:spcBef>
          <a:spcPts val="300"/>
        </a:spcBef>
        <a:spcAft>
          <a:spcPts val="300"/>
        </a:spcAft>
        <a:buFont typeface="Arial" panose="020B0604020202020204" pitchFamily="34" charset="0"/>
        <a:buChar char="•"/>
        <a:defRPr sz="1800" kern="1200">
          <a:solidFill>
            <a:srgbClr val="000000"/>
          </a:solidFill>
          <a:latin typeface="+mn-lt"/>
          <a:ea typeface="+mn-ea"/>
          <a:cs typeface="+mn-cs"/>
        </a:defRPr>
      </a:lvl5pPr>
      <a:lvl6pPr marL="1800225" indent="-228600" algn="l" defTabSz="914400" rtl="0" eaLnBrk="1" latinLnBrk="0" hangingPunct="1">
        <a:spcBef>
          <a:spcPts val="300"/>
        </a:spcBef>
        <a:spcAft>
          <a:spcPts val="300"/>
        </a:spcAft>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17.jpeg"/><Relationship Id="rId4" Type="http://schemas.openxmlformats.org/officeDocument/2006/relationships/tags" Target="../tags/tag22.xml"/><Relationship Id="rId3" Type="http://schemas.openxmlformats.org/officeDocument/2006/relationships/image" Target="../media/image16.jpeg"/><Relationship Id="rId2" Type="http://schemas.openxmlformats.org/officeDocument/2006/relationships/tags" Target="../tags/tag2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10.xml"/><Relationship Id="rId2" Type="http://schemas.openxmlformats.org/officeDocument/2006/relationships/image" Target="../media/image7.png"/><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custDataLst>
              <p:tags r:id="rId1"/>
            </p:custDataLst>
          </p:nvPr>
        </p:nvSpPr>
        <p:spPr>
          <a:xfrm>
            <a:off x="2231416" y="3050679"/>
            <a:ext cx="9110741" cy="1047846"/>
          </a:xfrm>
        </p:spPr>
        <p:txBody>
          <a:bodyPr/>
          <a:lstStyle/>
          <a:p>
            <a:pPr marL="0" indent="0">
              <a:buSzTx/>
              <a:buNone/>
            </a:pPr>
            <a:r>
              <a:rPr lang="en-US" altLang="zh-CN" dirty="0" smtClean="0">
                <a:latin typeface="+mj-lt"/>
                <a:ea typeface="+mj-ea"/>
              </a:rPr>
              <a:t>                      特</a:t>
            </a:r>
            <a:r>
              <a:rPr lang="zh-CN" altLang="en-US" dirty="0" smtClean="0">
                <a:latin typeface="+mj-lt"/>
                <a:ea typeface="+mj-ea"/>
              </a:rPr>
              <a:t>种</a:t>
            </a:r>
            <a:r>
              <a:rPr lang="en-US" altLang="zh-CN" dirty="0" err="1" smtClean="0">
                <a:latin typeface="+mj-lt"/>
                <a:ea typeface="+mj-ea"/>
              </a:rPr>
              <a:t>作业</a:t>
            </a:r>
            <a:r>
              <a:rPr lang="zh-CN" altLang="en-US" dirty="0" smtClean="0">
                <a:latin typeface="+mj-lt"/>
                <a:ea typeface="+mj-ea"/>
              </a:rPr>
              <a:t>培训</a:t>
            </a:r>
            <a:endParaRPr lang="zh-CN" altLang="en-US" dirty="0" smtClean="0">
              <a:latin typeface="+mj-lt"/>
              <a:ea typeface="+mj-ea"/>
            </a:endParaRPr>
          </a:p>
        </p:txBody>
      </p:sp>
      <p:sp>
        <p:nvSpPr>
          <p:cNvPr id="3" name="文本框 2" descr="7b0a2020202022776f7264617274223a20227b5c2269645c223a32353030343531362c5c227469645c223a31333439377d220a7d0a"/>
          <p:cNvSpPr txBox="1"/>
          <p:nvPr>
            <p:custDataLst>
              <p:tags r:id="rId2"/>
            </p:custDataLst>
          </p:nvPr>
        </p:nvSpPr>
        <p:spPr>
          <a:xfrm>
            <a:off x="8856345" y="472744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4" name="椭圆 3"/>
          <p:cNvSpPr/>
          <p:nvPr>
            <p:custDataLst>
              <p:tags r:id="rId3"/>
            </p:custDataLst>
          </p:nvPr>
        </p:nvSpPr>
        <p:spPr>
          <a:xfrm>
            <a:off x="8346020" y="57543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589135" y="57550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832250" y="57543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08383" y="861391"/>
            <a:ext cx="10522226" cy="5738192"/>
          </a:xfrm>
        </p:spPr>
        <p:txBody>
          <a:bodyPr>
            <a:normAutofit fontScale="92500" lnSpcReduction="10000"/>
          </a:bodyPr>
          <a:lstStyle/>
          <a:p>
            <a:pPr>
              <a:buNone/>
            </a:pPr>
            <a:r>
              <a:rPr lang="en-US" altLang="zh-CN" dirty="0" smtClean="0">
                <a:solidFill>
                  <a:srgbClr val="FF0000"/>
                </a:solidFill>
              </a:rPr>
              <a:t>3</a:t>
            </a:r>
            <a:r>
              <a:rPr lang="zh-CN" altLang="zh-CN" dirty="0" smtClean="0">
                <a:solidFill>
                  <a:srgbClr val="FF0000"/>
                </a:solidFill>
              </a:rPr>
              <a:t>、二级</a:t>
            </a:r>
            <a:r>
              <a:rPr lang="zh-CN" altLang="en-US" dirty="0" smtClean="0">
                <a:solidFill>
                  <a:srgbClr val="FF0000"/>
                </a:solidFill>
              </a:rPr>
              <a:t>动</a:t>
            </a:r>
            <a:r>
              <a:rPr lang="zh-CN" altLang="zh-CN" dirty="0" smtClean="0">
                <a:solidFill>
                  <a:srgbClr val="FF0000"/>
                </a:solidFill>
              </a:rPr>
              <a:t>火作业</a:t>
            </a:r>
            <a:endParaRPr lang="zh-CN" altLang="zh-CN" dirty="0" smtClean="0">
              <a:solidFill>
                <a:srgbClr val="FF0000"/>
              </a:solidFill>
            </a:endParaRPr>
          </a:p>
          <a:p>
            <a:pPr>
              <a:buNone/>
            </a:pPr>
            <a:r>
              <a:rPr lang="zh-CN" altLang="zh-CN" dirty="0" smtClean="0"/>
              <a:t>（</a:t>
            </a:r>
            <a:r>
              <a:rPr lang="en-US" altLang="zh-CN" dirty="0" smtClean="0"/>
              <a:t>1</a:t>
            </a:r>
            <a:r>
              <a:rPr lang="zh-CN" altLang="zh-CN" dirty="0" smtClean="0"/>
              <a:t>）停工检修经吹扫、处理、化验分析合格的工艺生产装）</a:t>
            </a:r>
            <a:endParaRPr lang="zh-CN" altLang="zh-CN" dirty="0" smtClean="0"/>
          </a:p>
          <a:p>
            <a:pPr>
              <a:buNone/>
            </a:pPr>
            <a:r>
              <a:rPr lang="zh-CN" altLang="zh-CN" dirty="0" smtClean="0"/>
              <a:t>（</a:t>
            </a:r>
            <a:r>
              <a:rPr lang="en-US" altLang="zh-CN" dirty="0" smtClean="0"/>
              <a:t>2</a:t>
            </a:r>
            <a:r>
              <a:rPr lang="zh-CN" altLang="zh-CN" dirty="0" smtClean="0"/>
              <a:t>）工艺系统管网</a:t>
            </a:r>
            <a:endParaRPr lang="zh-CN" altLang="zh-CN" dirty="0" smtClean="0"/>
          </a:p>
          <a:p>
            <a:pPr>
              <a:buNone/>
            </a:pPr>
            <a:r>
              <a:rPr lang="zh-CN" altLang="zh-CN" dirty="0" smtClean="0"/>
              <a:t>（</a:t>
            </a:r>
            <a:r>
              <a:rPr lang="en-US" altLang="zh-CN" dirty="0" smtClean="0"/>
              <a:t>3</a:t>
            </a:r>
            <a:r>
              <a:rPr lang="zh-CN" altLang="zh-CN" dirty="0" smtClean="0"/>
              <a:t>）经吹扫、处理、化验分析合格，并与系统采取有效隔离、不再释放有毒有害、可燃气体的大修油罐的罐内大修和喷砂防腐作业</a:t>
            </a:r>
            <a:endParaRPr lang="zh-CN" altLang="zh-CN" dirty="0" smtClean="0"/>
          </a:p>
          <a:p>
            <a:pPr>
              <a:buNone/>
            </a:pPr>
            <a:r>
              <a:rPr lang="zh-CN" altLang="zh-CN" dirty="0" smtClean="0"/>
              <a:t>（</a:t>
            </a:r>
            <a:r>
              <a:rPr lang="en-US" altLang="zh-CN" dirty="0" smtClean="0"/>
              <a:t>4</a:t>
            </a:r>
            <a:r>
              <a:rPr lang="zh-CN" altLang="zh-CN" dirty="0" smtClean="0"/>
              <a:t>）从易燃易爆、有毒有害装置或系统拆除的，经吹扫、处理分析合格，且运到安全·</a:t>
            </a:r>
            <a:endParaRPr lang="zh-CN" altLang="zh-CN" dirty="0" smtClean="0"/>
          </a:p>
          <a:p>
            <a:pPr>
              <a:buNone/>
            </a:pPr>
            <a:r>
              <a:rPr lang="zh-CN" altLang="zh-CN" dirty="0" smtClean="0"/>
              <a:t>（</a:t>
            </a:r>
            <a:r>
              <a:rPr lang="en-US" altLang="zh-CN" dirty="0" smtClean="0"/>
              <a:t>5</a:t>
            </a:r>
            <a:r>
              <a:rPr lang="zh-CN" altLang="zh-CN" dirty="0" smtClean="0"/>
              <a:t>）生产装置、灌区的非防爆场所及防火间距以外的区域（包括操作室、变配电间、办公室等）</a:t>
            </a:r>
            <a:endParaRPr lang="zh-CN" altLang="zh-CN" dirty="0" smtClean="0"/>
          </a:p>
          <a:p>
            <a:pPr>
              <a:buNone/>
            </a:pPr>
            <a:r>
              <a:rPr lang="zh-CN" altLang="zh-CN" dirty="0" smtClean="0"/>
              <a:t>（</a:t>
            </a:r>
            <a:r>
              <a:rPr lang="en-US" altLang="zh-CN" dirty="0" smtClean="0"/>
              <a:t>6</a:t>
            </a:r>
            <a:r>
              <a:rPr lang="zh-CN" altLang="zh-CN" dirty="0" smtClean="0"/>
              <a:t>）铁路作业站、固体产品站台、仓库、木材加工厂等禁火区</a:t>
            </a:r>
            <a:endParaRPr lang="zh-CN" altLang="zh-CN" dirty="0" smtClean="0"/>
          </a:p>
          <a:p>
            <a:pPr>
              <a:buNone/>
            </a:pPr>
            <a:r>
              <a:rPr lang="zh-CN" altLang="zh-CN" dirty="0" smtClean="0"/>
              <a:t>（</a:t>
            </a:r>
            <a:r>
              <a:rPr lang="en-US" altLang="zh-CN" dirty="0" smtClean="0"/>
              <a:t>7</a:t>
            </a:r>
            <a:r>
              <a:rPr lang="zh-CN" altLang="zh-CN" dirty="0" smtClean="0"/>
              <a:t>）厂区主干道两侧绿化施工等用火作业</a:t>
            </a:r>
            <a:r>
              <a:rPr lang="en-US" altLang="zh-CN" dirty="0" smtClean="0"/>
              <a:t> </a:t>
            </a:r>
            <a:endParaRPr lang="zh-CN" altLang="zh-CN" dirty="0" smtClean="0"/>
          </a:p>
          <a:p>
            <a:pPr>
              <a:buNone/>
            </a:pPr>
            <a:r>
              <a:rPr lang="en-US" altLang="zh-CN" dirty="0" smtClean="0">
                <a:solidFill>
                  <a:srgbClr val="FF0000"/>
                </a:solidFill>
              </a:rPr>
              <a:t>4</a:t>
            </a:r>
            <a:r>
              <a:rPr lang="zh-CN" altLang="zh-CN" dirty="0" smtClean="0">
                <a:solidFill>
                  <a:srgbClr val="FF0000"/>
                </a:solidFill>
              </a:rPr>
              <a:t>、三级</a:t>
            </a:r>
            <a:r>
              <a:rPr lang="zh-CN" altLang="en-US" dirty="0" smtClean="0">
                <a:solidFill>
                  <a:srgbClr val="FF0000"/>
                </a:solidFill>
              </a:rPr>
              <a:t>动</a:t>
            </a:r>
            <a:r>
              <a:rPr lang="zh-CN" altLang="zh-CN" dirty="0" smtClean="0">
                <a:solidFill>
                  <a:srgbClr val="FF0000"/>
                </a:solidFill>
              </a:rPr>
              <a:t>火作业</a:t>
            </a:r>
            <a:endParaRPr lang="zh-CN" altLang="zh-CN" dirty="0" smtClean="0">
              <a:solidFill>
                <a:srgbClr val="FF0000"/>
              </a:solidFill>
            </a:endParaRPr>
          </a:p>
          <a:p>
            <a:pPr>
              <a:buNone/>
            </a:pPr>
            <a:r>
              <a:rPr lang="zh-CN" altLang="zh-CN" dirty="0" smtClean="0"/>
              <a:t>（</a:t>
            </a:r>
            <a:r>
              <a:rPr lang="en-US" altLang="zh-CN" dirty="0" smtClean="0"/>
              <a:t>1</a:t>
            </a:r>
            <a:r>
              <a:rPr lang="zh-CN" altLang="zh-CN" dirty="0" smtClean="0"/>
              <a:t>）在以厂区主干道两侧路基为界的非明火作业</a:t>
            </a:r>
            <a:endParaRPr lang="zh-CN" altLang="zh-CN" dirty="0" smtClean="0"/>
          </a:p>
          <a:p>
            <a:pPr>
              <a:buNone/>
            </a:pPr>
            <a:r>
              <a:rPr lang="zh-CN" altLang="zh-CN" dirty="0" smtClean="0"/>
              <a:t>（</a:t>
            </a:r>
            <a:r>
              <a:rPr lang="en-US" altLang="zh-CN" dirty="0" smtClean="0"/>
              <a:t>2</a:t>
            </a:r>
            <a:r>
              <a:rPr lang="zh-CN" altLang="zh-CN" dirty="0" smtClean="0"/>
              <a:t>）在厂区禁火区内，除特级、一级、二级用火范围以外的其它各类临时用火</a:t>
            </a:r>
            <a:endParaRPr lang="zh-CN" altLang="zh-CN" dirty="0" smtClean="0"/>
          </a:p>
          <a:p>
            <a:pPr>
              <a:buNone/>
            </a:pPr>
            <a:r>
              <a:rPr lang="en-US" altLang="zh-CN" dirty="0" smtClean="0"/>
              <a:t> </a:t>
            </a:r>
            <a:endParaRPr lang="zh-CN" altLang="zh-CN" dirty="0" smtClean="0"/>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022354" y="1298354"/>
            <a:ext cx="5186536" cy="4521920"/>
          </a:xfrm>
          <a:prstGeom prst="rect">
            <a:avLst/>
          </a:prstGeom>
          <a:noFill/>
          <a:ln w="9525" algn="ctr">
            <a:noFill/>
            <a:miter lim="800000"/>
          </a:ln>
          <a:effectLst/>
        </p:spPr>
        <p:txBody>
          <a:bodyPr wrap="square" lIns="44534" tIns="44534" rIns="44534" bIns="44534" anchor="ctr">
            <a:spAutoFit/>
          </a:bodyPr>
          <a:lstStyle/>
          <a:p>
            <a:pPr lvl="0" indent="355600" eaLnBrk="0" fontAlgn="base" hangingPunct="0">
              <a:spcBef>
                <a:spcPct val="0"/>
              </a:spcBef>
              <a:spcAft>
                <a:spcPct val="0"/>
              </a:spcAft>
            </a:pPr>
            <a:r>
              <a:rPr lang="zh-CN" altLang="zh-CN"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本车间所有动火为一级动火，必须按照公司一级动火相关标准执行。本车间动火时限为</a:t>
            </a:r>
            <a:r>
              <a:rPr lang="en-US" altLang="zh-CN"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8</a:t>
            </a:r>
            <a:r>
              <a:rPr lang="zh-CN" altLang="en-US"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小时，如需增加动火时限，必须征得车间主任同意后并补办</a:t>
            </a:r>
            <a:r>
              <a:rPr lang="en-US" altLang="zh-CN"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a:t>
            </a:r>
            <a:r>
              <a:rPr lang="zh-CN" altLang="en-US"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动火作业许可证</a:t>
            </a:r>
            <a:r>
              <a:rPr lang="en-US" altLang="zh-CN"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a:t>
            </a:r>
            <a:r>
              <a:rPr lang="zh-CN" altLang="en-US" sz="36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方可延长动火时间。</a:t>
            </a:r>
            <a:endParaRPr lang="zh-CN" altLang="en-US" sz="3600" b="1" dirty="0" smtClean="0">
              <a:solidFill>
                <a:srgbClr val="FF0000"/>
              </a:solidFill>
              <a:latin typeface="Arial" panose="020B0604020202020204" pitchFamily="34" charset="0"/>
              <a:ea typeface="宋体" panose="02010600030101010101" pitchFamily="2" charset="-122"/>
            </a:endParaRPr>
          </a:p>
        </p:txBody>
      </p:sp>
      <p:pic>
        <p:nvPicPr>
          <p:cNvPr id="8" name="Picture 6" descr="Gefahrendreieck"/>
          <p:cNvPicPr>
            <a:picLocks noChangeAspect="1" noChangeArrowheads="1"/>
          </p:cNvPicPr>
          <p:nvPr/>
        </p:nvPicPr>
        <p:blipFill>
          <a:blip r:embed="rId1" cstate="print"/>
          <a:srcRect/>
          <a:stretch>
            <a:fillRect/>
          </a:stretch>
        </p:blipFill>
        <p:spPr bwMode="auto">
          <a:xfrm>
            <a:off x="7977549" y="2645127"/>
            <a:ext cx="3183457" cy="2321984"/>
          </a:xfrm>
          <a:prstGeom prst="rect">
            <a:avLst/>
          </a:prstGeom>
          <a:noFill/>
        </p:spPr>
      </p:pic>
      <p:sp>
        <p:nvSpPr>
          <p:cNvPr id="9" name="Rectangle 7"/>
          <p:cNvSpPr>
            <a:spLocks noChangeAspect="1" noChangeArrowheads="1"/>
          </p:cNvSpPr>
          <p:nvPr/>
        </p:nvSpPr>
        <p:spPr bwMode="auto">
          <a:xfrm>
            <a:off x="8785084" y="5116688"/>
            <a:ext cx="1708114" cy="446141"/>
          </a:xfrm>
          <a:prstGeom prst="rect">
            <a:avLst/>
          </a:prstGeom>
          <a:noFill/>
          <a:ln w="9525">
            <a:noFill/>
            <a:miter lim="800000"/>
          </a:ln>
          <a:effectLst/>
        </p:spPr>
        <p:txBody>
          <a:bodyPr wrap="none" lIns="0" tIns="45708" rIns="0" bIns="45708" anchor="b"/>
          <a:lstStyle/>
          <a:p>
            <a:pPr algn="ctr"/>
            <a:r>
              <a:rPr lang="zh-CN" altLang="de-CH" sz="2400" dirty="0">
                <a:solidFill>
                  <a:schemeClr val="tx2"/>
                </a:solidFill>
              </a:rPr>
              <a:t> 燃烧三角形</a:t>
            </a:r>
            <a:endParaRPr lang="zh-CN" altLang="en-GB" sz="2400" dirty="0">
              <a:solidFill>
                <a:schemeClr val="tx2"/>
              </a:solidFill>
            </a:endParaRPr>
          </a:p>
        </p:txBody>
      </p:sp>
      <p:sp>
        <p:nvSpPr>
          <p:cNvPr id="10" name="Rectangle 5"/>
          <p:cNvSpPr>
            <a:spLocks noChangeArrowheads="1"/>
          </p:cNvSpPr>
          <p:nvPr/>
        </p:nvSpPr>
        <p:spPr bwMode="auto">
          <a:xfrm>
            <a:off x="6650213" y="4652786"/>
            <a:ext cx="1236663" cy="511175"/>
          </a:xfrm>
          <a:prstGeom prst="rect">
            <a:avLst/>
          </a:prstGeom>
          <a:noFill/>
          <a:ln w="9525" algn="ctr">
            <a:noFill/>
            <a:miter lim="800000"/>
          </a:ln>
          <a:effectLst/>
        </p:spPr>
        <p:txBody>
          <a:bodyPr wrap="none" lIns="101763" tIns="49988" rIns="101763" bIns="49988">
            <a:spAutoFit/>
          </a:bodyPr>
          <a:lstStyle/>
          <a:p>
            <a:pPr defTabSz="1028700" eaLnBrk="0" hangingPunct="0"/>
            <a:r>
              <a:rPr lang="zh-CN" altLang="de-DE" sz="2700" b="1" dirty="0">
                <a:solidFill>
                  <a:srgbClr val="FF0000"/>
                </a:solidFill>
              </a:rPr>
              <a:t>点火源</a:t>
            </a:r>
            <a:endParaRPr lang="de-DE" altLang="zh-CN" sz="2700" b="1" dirty="0">
              <a:solidFill>
                <a:srgbClr val="FF0000"/>
              </a:solidFill>
            </a:endParaRPr>
          </a:p>
        </p:txBody>
      </p:sp>
      <p:sp>
        <p:nvSpPr>
          <p:cNvPr id="11" name="Rectangle 3"/>
          <p:cNvSpPr>
            <a:spLocks noChangeArrowheads="1"/>
          </p:cNvSpPr>
          <p:nvPr/>
        </p:nvSpPr>
        <p:spPr bwMode="auto">
          <a:xfrm>
            <a:off x="8895644" y="2063574"/>
            <a:ext cx="1399822" cy="516451"/>
          </a:xfrm>
          <a:prstGeom prst="rect">
            <a:avLst/>
          </a:prstGeom>
          <a:noFill/>
          <a:ln w="9525">
            <a:noFill/>
            <a:miter lim="800000"/>
          </a:ln>
          <a:effectLst/>
        </p:spPr>
        <p:txBody>
          <a:bodyPr wrap="square" lIns="101763" tIns="49988" rIns="101763" bIns="49988">
            <a:spAutoFit/>
          </a:bodyPr>
          <a:lstStyle/>
          <a:p>
            <a:pPr defTabSz="1028700" eaLnBrk="0" hangingPunct="0"/>
            <a:r>
              <a:rPr lang="zh-CN" altLang="en-US" sz="2700" b="1" dirty="0" smtClean="0">
                <a:solidFill>
                  <a:srgbClr val="FF0000"/>
                </a:solidFill>
              </a:rPr>
              <a:t>可燃物</a:t>
            </a:r>
            <a:endParaRPr lang="de-DE" altLang="zh-CN" sz="2700" b="1" dirty="0">
              <a:solidFill>
                <a:srgbClr val="FF0000"/>
              </a:solidFill>
            </a:endParaRPr>
          </a:p>
        </p:txBody>
      </p:sp>
      <p:sp>
        <p:nvSpPr>
          <p:cNvPr id="12" name="Rectangle 4"/>
          <p:cNvSpPr>
            <a:spLocks noChangeArrowheads="1"/>
          </p:cNvSpPr>
          <p:nvPr/>
        </p:nvSpPr>
        <p:spPr bwMode="auto">
          <a:xfrm>
            <a:off x="10756194" y="4494389"/>
            <a:ext cx="1605139" cy="1347447"/>
          </a:xfrm>
          <a:prstGeom prst="rect">
            <a:avLst/>
          </a:prstGeom>
          <a:noFill/>
          <a:ln w="9525" algn="ctr">
            <a:noFill/>
            <a:miter lim="800000"/>
          </a:ln>
          <a:effectLst/>
        </p:spPr>
        <p:txBody>
          <a:bodyPr wrap="square" lIns="101763" tIns="49988" rIns="101763" bIns="49988">
            <a:spAutoFit/>
          </a:bodyPr>
          <a:lstStyle/>
          <a:p>
            <a:pPr algn="ctr" defTabSz="1028700" eaLnBrk="0" hangingPunct="0"/>
            <a:r>
              <a:rPr lang="zh-CN" altLang="de-DE" sz="2700" b="1" dirty="0">
                <a:solidFill>
                  <a:srgbClr val="FF0000"/>
                </a:solidFill>
              </a:rPr>
              <a:t>氧气</a:t>
            </a:r>
            <a:endParaRPr lang="zh-CN" altLang="de-DE" sz="2700" b="1" dirty="0">
              <a:solidFill>
                <a:srgbClr val="FF0000"/>
              </a:solidFill>
            </a:endParaRPr>
          </a:p>
          <a:p>
            <a:pPr algn="ctr" defTabSz="1028700" eaLnBrk="0" hangingPunct="0"/>
            <a:r>
              <a:rPr lang="zh-CN" altLang="de-DE" sz="2700" b="1" dirty="0">
                <a:solidFill>
                  <a:srgbClr val="FF0000"/>
                </a:solidFill>
              </a:rPr>
              <a:t>（空气）</a:t>
            </a:r>
            <a:endParaRPr lang="zh-CN" altLang="de-DE" sz="2700" b="1" dirty="0">
              <a:solidFill>
                <a:srgbClr val="FF0000"/>
              </a:solidFill>
            </a:endParaRPr>
          </a:p>
          <a:p>
            <a:pPr algn="ctr" defTabSz="1028700" eaLnBrk="0" hangingPunct="0"/>
            <a:endParaRPr lang="zh-CN" altLang="de-DE"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754603" y="1221034"/>
            <a:ext cx="4864963" cy="700087"/>
          </a:xfrm>
        </p:spPr>
        <p:txBody>
          <a:bodyPr>
            <a:noAutofit/>
          </a:bodyPr>
          <a:lstStyle/>
          <a:p>
            <a:r>
              <a:rPr lang="zh-CN" altLang="en-US" dirty="0" smtClean="0"/>
              <a:t>动火作业六大禁令</a:t>
            </a:r>
            <a:endParaRPr lang="zh-CN" altLang="en-US" dirty="0"/>
          </a:p>
        </p:txBody>
      </p:sp>
      <p:sp>
        <p:nvSpPr>
          <p:cNvPr id="13" name="内容占位符 12"/>
          <p:cNvSpPr>
            <a:spLocks noGrp="1"/>
          </p:cNvSpPr>
          <p:nvPr>
            <p:ph idx="1"/>
          </p:nvPr>
        </p:nvSpPr>
        <p:spPr>
          <a:xfrm>
            <a:off x="2046233" y="2103519"/>
            <a:ext cx="8193600" cy="4190400"/>
          </a:xfrm>
        </p:spPr>
        <p:txBody>
          <a:bodyPr>
            <a:normAutofit/>
          </a:bodyPr>
          <a:lstStyle/>
          <a:p>
            <a:pPr>
              <a:buNone/>
            </a:pPr>
            <a:r>
              <a:rPr lang="en-US" altLang="zh-CN" dirty="0" smtClean="0">
                <a:solidFill>
                  <a:schemeClr val="tx1"/>
                </a:solidFill>
                <a:latin typeface="Calibri" panose="020F0502020204030204" charset="0"/>
              </a:rPr>
              <a:t>1</a:t>
            </a:r>
            <a:r>
              <a:rPr lang="zh-CN" altLang="en-US" dirty="0" smtClean="0">
                <a:solidFill>
                  <a:schemeClr val="tx1"/>
                </a:solidFill>
                <a:latin typeface="Calibri" panose="020F0502020204030204" charset="0"/>
              </a:rPr>
              <a:t>、未办理动火证或动火证未经批准，禁止动火。</a:t>
            </a:r>
            <a:endParaRPr lang="en-US" altLang="zh-CN" dirty="0" smtClean="0">
              <a:solidFill>
                <a:schemeClr val="tx1"/>
              </a:solidFill>
              <a:latin typeface="Calibri" panose="020F0502020204030204" charset="0"/>
            </a:endParaRPr>
          </a:p>
          <a:p>
            <a:pPr>
              <a:buNone/>
            </a:pPr>
            <a:r>
              <a:rPr lang="en-US" altLang="zh-CN" dirty="0" smtClean="0">
                <a:solidFill>
                  <a:schemeClr val="tx1"/>
                </a:solidFill>
                <a:latin typeface="Calibri" panose="020F0502020204030204" charset="0"/>
              </a:rPr>
              <a:t>2</a:t>
            </a:r>
            <a:r>
              <a:rPr lang="zh-CN" altLang="en-US" dirty="0" smtClean="0">
                <a:solidFill>
                  <a:schemeClr val="tx1"/>
                </a:solidFill>
                <a:latin typeface="Calibri" panose="020F0502020204030204" charset="0"/>
              </a:rPr>
              <a:t>、不与生产系统可靠隔绝，禁止动火。</a:t>
            </a:r>
            <a:endParaRPr lang="en-US" altLang="zh-CN" dirty="0" smtClean="0">
              <a:solidFill>
                <a:schemeClr val="tx1"/>
              </a:solidFill>
              <a:latin typeface="Calibri" panose="020F0502020204030204" charset="0"/>
            </a:endParaRPr>
          </a:p>
          <a:p>
            <a:pPr>
              <a:buNone/>
            </a:pPr>
            <a:r>
              <a:rPr lang="en-US" altLang="zh-CN" dirty="0" smtClean="0">
                <a:solidFill>
                  <a:schemeClr val="tx1"/>
                </a:solidFill>
                <a:latin typeface="Calibri" panose="020F0502020204030204" charset="0"/>
              </a:rPr>
              <a:t>3</a:t>
            </a:r>
            <a:r>
              <a:rPr lang="zh-CN" altLang="en-US" dirty="0" smtClean="0">
                <a:solidFill>
                  <a:schemeClr val="tx1"/>
                </a:solidFill>
                <a:latin typeface="Calibri" panose="020F0502020204030204" charset="0"/>
              </a:rPr>
              <a:t>、不清洗，置换不合格，禁止动火。</a:t>
            </a:r>
            <a:endParaRPr lang="en-US" altLang="zh-CN" dirty="0" smtClean="0">
              <a:solidFill>
                <a:schemeClr val="tx1"/>
              </a:solidFill>
              <a:latin typeface="Calibri" panose="020F0502020204030204" charset="0"/>
            </a:endParaRPr>
          </a:p>
          <a:p>
            <a:pPr>
              <a:buNone/>
            </a:pPr>
            <a:r>
              <a:rPr lang="en-US" altLang="zh-CN" dirty="0" smtClean="0">
                <a:solidFill>
                  <a:schemeClr val="tx1"/>
                </a:solidFill>
                <a:latin typeface="Calibri" panose="020F0502020204030204" charset="0"/>
              </a:rPr>
              <a:t>4</a:t>
            </a:r>
            <a:r>
              <a:rPr lang="zh-CN" altLang="en-US" dirty="0" smtClean="0">
                <a:solidFill>
                  <a:schemeClr val="tx1"/>
                </a:solidFill>
                <a:latin typeface="Calibri" panose="020F0502020204030204" charset="0"/>
              </a:rPr>
              <a:t>、不消除周围易燃物，禁止动火。</a:t>
            </a:r>
            <a:endParaRPr lang="en-US" altLang="zh-CN" dirty="0" smtClean="0">
              <a:solidFill>
                <a:schemeClr val="tx1"/>
              </a:solidFill>
              <a:latin typeface="Calibri" panose="020F0502020204030204" charset="0"/>
            </a:endParaRPr>
          </a:p>
          <a:p>
            <a:pPr>
              <a:buNone/>
            </a:pPr>
            <a:r>
              <a:rPr lang="en-US" altLang="zh-CN" dirty="0" smtClean="0">
                <a:solidFill>
                  <a:schemeClr val="tx1"/>
                </a:solidFill>
                <a:latin typeface="Calibri" panose="020F0502020204030204" charset="0"/>
              </a:rPr>
              <a:t>5</a:t>
            </a:r>
            <a:r>
              <a:rPr lang="zh-CN" altLang="en-US" dirty="0" smtClean="0">
                <a:solidFill>
                  <a:schemeClr val="tx1"/>
                </a:solidFill>
                <a:latin typeface="Calibri" panose="020F0502020204030204" charset="0"/>
              </a:rPr>
              <a:t>、不按时作动火分析，禁止动火。</a:t>
            </a:r>
            <a:endParaRPr lang="en-US" altLang="zh-CN" dirty="0" smtClean="0">
              <a:solidFill>
                <a:schemeClr val="tx1"/>
              </a:solidFill>
              <a:latin typeface="Calibri" panose="020F0502020204030204" charset="0"/>
            </a:endParaRPr>
          </a:p>
          <a:p>
            <a:pPr>
              <a:buNone/>
            </a:pPr>
            <a:r>
              <a:rPr lang="en-US" altLang="zh-CN" dirty="0" smtClean="0">
                <a:solidFill>
                  <a:schemeClr val="tx1"/>
                </a:solidFill>
                <a:latin typeface="Calibri" panose="020F0502020204030204" charset="0"/>
              </a:rPr>
              <a:t>6</a:t>
            </a:r>
            <a:r>
              <a:rPr lang="zh-CN" altLang="en-US" dirty="0" smtClean="0">
                <a:solidFill>
                  <a:schemeClr val="tx1"/>
                </a:solidFill>
                <a:latin typeface="Calibri" panose="020F0502020204030204" charset="0"/>
              </a:rPr>
              <a:t>、无监护人及消防措施，禁止动火。</a:t>
            </a:r>
            <a:endParaRPr lang="zh-CN" altLang="en-US" dirty="0" smtClean="0">
              <a:solidFill>
                <a:schemeClr val="tx1"/>
              </a:solidFill>
              <a:latin typeface="Calibri" panose="020F050202020403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50296" y="1361958"/>
            <a:ext cx="4129405" cy="4284240"/>
          </a:xfrm>
        </p:spPr>
        <p:txBody>
          <a:bodyPr/>
          <a:lstStyle/>
          <a:p>
            <a:r>
              <a:rPr lang="zh-CN" altLang="en-US" sz="3600" dirty="0" smtClean="0"/>
              <a:t>二、</a:t>
            </a:r>
            <a:r>
              <a:rPr lang="zh-CN" altLang="en-US" sz="3600" dirty="0" smtClean="0">
                <a:solidFill>
                  <a:schemeClr val="tx1"/>
                </a:solidFill>
              </a:rPr>
              <a:t>登</a:t>
            </a:r>
            <a:r>
              <a:rPr lang="zh-CN" altLang="en-US" sz="3600" dirty="0">
                <a:solidFill>
                  <a:schemeClr val="tx1"/>
                </a:solidFill>
              </a:rPr>
              <a:t>高作业</a:t>
            </a:r>
            <a:endParaRPr lang="zh-CN" altLang="en-US" sz="3600" dirty="0">
              <a:solidFill>
                <a:schemeClr val="tx1"/>
              </a:solidFill>
            </a:endParaRPr>
          </a:p>
          <a:p>
            <a:pPr marL="0" indent="0">
              <a:buNone/>
            </a:pPr>
            <a:r>
              <a:rPr lang="en-US" altLang="zh-CN" dirty="0"/>
              <a:t>1</a:t>
            </a:r>
            <a:r>
              <a:rPr lang="zh-CN" altLang="en-US" dirty="0"/>
              <a:t>）什么是登高作业？</a:t>
            </a:r>
            <a:endParaRPr lang="zh-CN" altLang="en-US" dirty="0"/>
          </a:p>
          <a:p>
            <a:pPr marL="0" indent="0">
              <a:buNone/>
            </a:pPr>
            <a:r>
              <a:rPr lang="zh-CN" altLang="en-US" sz="2200" dirty="0"/>
              <a:t>所谓高空作业是指人</a:t>
            </a:r>
            <a:r>
              <a:rPr lang="zh-CN" altLang="en-US" sz="2200" dirty="0">
                <a:solidFill>
                  <a:srgbClr val="FF0000"/>
                </a:solidFill>
              </a:rPr>
              <a:t>在一定位置为基准的高处进行</a:t>
            </a:r>
            <a:r>
              <a:rPr lang="zh-CN" altLang="en-US" sz="2200" dirty="0"/>
              <a:t>的作业。国家标准GB3608—93《高处作业分级》规定：“凡在坠落</a:t>
            </a:r>
            <a:r>
              <a:rPr lang="zh-CN" altLang="en-US" sz="2200" dirty="0">
                <a:solidFill>
                  <a:srgbClr val="FF0000"/>
                </a:solidFill>
              </a:rPr>
              <a:t>高度基准面2m以上（含2m）</a:t>
            </a:r>
            <a:r>
              <a:rPr lang="zh-CN" altLang="en-US" sz="2200" dirty="0"/>
              <a:t>有可能坠落的高处进行作业，都称为高处作业。</a:t>
            </a:r>
            <a:endParaRPr lang="zh-CN" altLang="en-US" sz="2200" dirty="0"/>
          </a:p>
          <a:p>
            <a:endParaRPr lang="zh-CN" altLang="en-US" sz="2200" dirty="0"/>
          </a:p>
        </p:txBody>
      </p:sp>
      <p:pic>
        <p:nvPicPr>
          <p:cNvPr id="6" name="图片 5" descr="Picture_42d22916-7ff0-4ed0-abb6-418be0a6e49c (1)"/>
          <p:cNvPicPr>
            <a:picLocks noChangeAspect="1"/>
          </p:cNvPicPr>
          <p:nvPr/>
        </p:nvPicPr>
        <p:blipFill>
          <a:blip r:embed="rId1" cstate="print"/>
          <a:stretch>
            <a:fillRect/>
          </a:stretch>
        </p:blipFill>
        <p:spPr>
          <a:xfrm>
            <a:off x="5965795" y="1802167"/>
            <a:ext cx="4912310" cy="36398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2605" y="1600200"/>
            <a:ext cx="9690100" cy="4382770"/>
          </a:xfrm>
        </p:spPr>
        <p:txBody>
          <a:bodyPr>
            <a:normAutofit lnSpcReduction="10000"/>
          </a:bodyPr>
          <a:lstStyle/>
          <a:p>
            <a:r>
              <a:rPr lang="en-US" altLang="zh-CN" dirty="0"/>
              <a:t>2</a:t>
            </a:r>
            <a:r>
              <a:rPr lang="zh-CN" altLang="en-US" dirty="0"/>
              <a:t>）、登高的安全设备和注意事项</a:t>
            </a:r>
            <a:endParaRPr lang="zh-CN" altLang="en-US" dirty="0"/>
          </a:p>
          <a:p>
            <a:r>
              <a:rPr lang="zh-CN" altLang="en-US" sz="2300" dirty="0">
                <a:solidFill>
                  <a:srgbClr val="FF0000"/>
                </a:solidFill>
              </a:rPr>
              <a:t>① 必须戴好安全帽</a:t>
            </a:r>
            <a:endParaRPr lang="zh-CN" altLang="en-US" sz="2300" dirty="0">
              <a:solidFill>
                <a:srgbClr val="FF0000"/>
              </a:solidFill>
            </a:endParaRPr>
          </a:p>
          <a:p>
            <a:r>
              <a:rPr lang="zh-CN" altLang="en-US" sz="2300" dirty="0">
                <a:solidFill>
                  <a:srgbClr val="FF0000"/>
                </a:solidFill>
              </a:rPr>
              <a:t>② 必须佩戴好安全带，安全带必须高挂低用</a:t>
            </a:r>
            <a:endParaRPr lang="zh-CN" altLang="en-US" sz="2300" dirty="0">
              <a:solidFill>
                <a:srgbClr val="FF0000"/>
              </a:solidFill>
            </a:endParaRPr>
          </a:p>
          <a:p>
            <a:r>
              <a:rPr lang="zh-CN" altLang="en-US" sz="2300" dirty="0">
                <a:solidFill>
                  <a:srgbClr val="FF0000"/>
                </a:solidFill>
              </a:rPr>
              <a:t>③ 必须穿戴好防滑鞋</a:t>
            </a:r>
            <a:endParaRPr lang="zh-CN" altLang="en-US" sz="2300" dirty="0">
              <a:solidFill>
                <a:srgbClr val="FF0000"/>
              </a:solidFill>
            </a:endParaRPr>
          </a:p>
          <a:p>
            <a:r>
              <a:rPr lang="zh-CN" altLang="en-US" sz="2300" dirty="0">
                <a:solidFill>
                  <a:srgbClr val="FF0000"/>
                </a:solidFill>
              </a:rPr>
              <a:t>④ 需用的话也要戴好防护眼镜</a:t>
            </a:r>
            <a:endParaRPr lang="zh-CN" altLang="en-US" sz="2300" dirty="0">
              <a:solidFill>
                <a:srgbClr val="FF0000"/>
              </a:solidFill>
            </a:endParaRPr>
          </a:p>
          <a:p>
            <a:r>
              <a:rPr lang="en-US" altLang="zh-CN" sz="2200" dirty="0"/>
              <a:t>3</a:t>
            </a:r>
            <a:r>
              <a:rPr lang="zh-CN" altLang="en-US" sz="2200" dirty="0"/>
              <a:t>）、车间登高作业内容</a:t>
            </a:r>
            <a:endParaRPr lang="zh-CN" altLang="en-US" sz="2200" dirty="0"/>
          </a:p>
          <a:p>
            <a:r>
              <a:rPr lang="zh-CN" altLang="en-US" sz="2300" dirty="0"/>
              <a:t>①车间所以登高作业必须到安全员处申请办理</a:t>
            </a:r>
            <a:r>
              <a:rPr lang="zh-CN" altLang="en-US" sz="2300" dirty="0">
                <a:solidFill>
                  <a:srgbClr val="FF0000"/>
                </a:solidFill>
              </a:rPr>
              <a:t>《登高作业许可证》</a:t>
            </a:r>
            <a:r>
              <a:rPr lang="zh-CN" altLang="en-US" sz="2300" dirty="0"/>
              <a:t>，作业证</a:t>
            </a:r>
            <a:r>
              <a:rPr lang="zh-CN" altLang="en-US" sz="2300" dirty="0">
                <a:solidFill>
                  <a:srgbClr val="FF0000"/>
                </a:solidFill>
              </a:rPr>
              <a:t>有效时间为</a:t>
            </a:r>
            <a:r>
              <a:rPr lang="en-US" altLang="zh-CN" sz="2300" dirty="0">
                <a:solidFill>
                  <a:srgbClr val="FF0000"/>
                </a:solidFill>
              </a:rPr>
              <a:t>24</a:t>
            </a:r>
            <a:r>
              <a:rPr lang="zh-CN" altLang="en-US" sz="2300" dirty="0">
                <a:solidFill>
                  <a:srgbClr val="FF0000"/>
                </a:solidFill>
              </a:rPr>
              <a:t>小时</a:t>
            </a:r>
            <a:r>
              <a:rPr lang="zh-CN" altLang="en-US" sz="2300" dirty="0"/>
              <a:t>。</a:t>
            </a:r>
            <a:endParaRPr lang="zh-CN" altLang="en-US" sz="2300" dirty="0"/>
          </a:p>
          <a:p>
            <a:r>
              <a:rPr lang="zh-CN" altLang="en-US" sz="2300" dirty="0"/>
              <a:t>②作业前安全员必须到现场进行检查，现场环境是否达标、相应</a:t>
            </a:r>
            <a:r>
              <a:rPr lang="zh-CN" altLang="en-US" sz="2300" dirty="0">
                <a:solidFill>
                  <a:srgbClr val="FF0000"/>
                </a:solidFill>
              </a:rPr>
              <a:t>登高工具是否牢固可靠</a:t>
            </a:r>
            <a:r>
              <a:rPr lang="zh-CN" altLang="en-US" sz="2300" dirty="0"/>
              <a:t>、</a:t>
            </a:r>
            <a:r>
              <a:rPr lang="zh-CN" altLang="en-US" sz="2300" dirty="0">
                <a:solidFill>
                  <a:srgbClr val="FF0000"/>
                </a:solidFill>
              </a:rPr>
              <a:t>防护设施是否安全有效</a:t>
            </a:r>
            <a:r>
              <a:rPr lang="zh-CN" altLang="en-US" sz="2300" dirty="0"/>
              <a:t>、登高作业人员</a:t>
            </a:r>
            <a:r>
              <a:rPr lang="zh-CN" altLang="en-US" sz="2300" dirty="0">
                <a:solidFill>
                  <a:srgbClr val="FF0000"/>
                </a:solidFill>
              </a:rPr>
              <a:t>防护用品是否穿戴正确</a:t>
            </a:r>
            <a:r>
              <a:rPr lang="zh-CN" altLang="en-US" sz="2300" dirty="0"/>
              <a:t>等等，安全员确认签字后，才可登高作业。</a:t>
            </a:r>
            <a:endParaRPr lang="zh-CN" altLang="en-US" sz="2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6405" y="1367790"/>
            <a:ext cx="9766300" cy="4615180"/>
          </a:xfrm>
        </p:spPr>
        <p:txBody>
          <a:bodyPr/>
          <a:lstStyle/>
          <a:p>
            <a:pPr marL="0" indent="0">
              <a:buNone/>
            </a:pPr>
            <a:r>
              <a:rPr lang="zh-CN" altLang="en-US" dirty="0"/>
              <a:t>③</a:t>
            </a:r>
            <a:r>
              <a:rPr lang="zh-CN" altLang="en-US" sz="2300" dirty="0"/>
              <a:t>高空作业和其他作业</a:t>
            </a:r>
            <a:r>
              <a:rPr lang="zh-CN" altLang="en-US" sz="2300" dirty="0">
                <a:solidFill>
                  <a:srgbClr val="FF0000"/>
                </a:solidFill>
              </a:rPr>
              <a:t>交叉进行时</a:t>
            </a:r>
            <a:r>
              <a:rPr lang="zh-CN" altLang="en-US" sz="2300" dirty="0"/>
              <a:t>，</a:t>
            </a:r>
            <a:r>
              <a:rPr lang="zh-CN" altLang="en-US" sz="2300" dirty="0">
                <a:solidFill>
                  <a:srgbClr val="FF0000"/>
                </a:solidFill>
              </a:rPr>
              <a:t>必须按指定路线上下</a:t>
            </a:r>
            <a:r>
              <a:rPr lang="zh-CN" altLang="en-US" sz="2300" dirty="0"/>
              <a:t>，禁止上下垂直施工，若必须垂直作业时，必须采取可靠的</a:t>
            </a:r>
            <a:r>
              <a:rPr lang="zh-CN" altLang="en-US" sz="2300" dirty="0">
                <a:solidFill>
                  <a:srgbClr val="FF0000"/>
                </a:solidFill>
              </a:rPr>
              <a:t>隔离措施</a:t>
            </a:r>
            <a:r>
              <a:rPr lang="zh-CN" altLang="en-US" sz="2300" dirty="0"/>
              <a:t>。</a:t>
            </a:r>
            <a:endParaRPr lang="zh-CN" altLang="en-US" sz="2300" dirty="0"/>
          </a:p>
          <a:p>
            <a:pPr marL="0" indent="0">
              <a:buNone/>
            </a:pPr>
            <a:r>
              <a:rPr lang="zh-CN" altLang="en-US" sz="2300" dirty="0"/>
              <a:t>④高空作业人员</a:t>
            </a:r>
            <a:r>
              <a:rPr lang="zh-CN" altLang="en-US" sz="2300" dirty="0">
                <a:solidFill>
                  <a:srgbClr val="FF0000"/>
                </a:solidFill>
              </a:rPr>
              <a:t>不得</a:t>
            </a:r>
            <a:r>
              <a:rPr lang="zh-CN" altLang="en-US" sz="2300" dirty="0"/>
              <a:t>与地面监护人员</a:t>
            </a:r>
            <a:r>
              <a:rPr lang="zh-CN" altLang="en-US" sz="2300" dirty="0">
                <a:solidFill>
                  <a:srgbClr val="FF0000"/>
                </a:solidFill>
              </a:rPr>
              <a:t>相互抛掷</a:t>
            </a:r>
            <a:r>
              <a:rPr lang="zh-CN" altLang="en-US" sz="2300" dirty="0"/>
              <a:t>工具、材料及其他物品，要用工具袋传送，易滑动、滚动的物品、工具必须采取有效措施</a:t>
            </a:r>
            <a:r>
              <a:rPr lang="zh-CN" altLang="en-US" sz="2300" dirty="0">
                <a:solidFill>
                  <a:srgbClr val="FF0000"/>
                </a:solidFill>
              </a:rPr>
              <a:t>防止坠落</a:t>
            </a:r>
            <a:r>
              <a:rPr lang="zh-CN" altLang="en-US" sz="2300" dirty="0"/>
              <a:t>。</a:t>
            </a:r>
            <a:endParaRPr lang="zh-CN" altLang="en-US" sz="2300" dirty="0"/>
          </a:p>
          <a:p>
            <a:pPr marL="0" indent="0">
              <a:buNone/>
            </a:pPr>
            <a:r>
              <a:rPr lang="zh-CN" altLang="en-US" sz="2300" dirty="0"/>
              <a:t>⑤高空作业人员必须佩戴好</a:t>
            </a:r>
            <a:r>
              <a:rPr lang="zh-CN" altLang="en-US" sz="2300" dirty="0">
                <a:solidFill>
                  <a:srgbClr val="FF0000"/>
                </a:solidFill>
              </a:rPr>
              <a:t>安全帽</a:t>
            </a:r>
            <a:r>
              <a:rPr lang="zh-CN" altLang="en-US" sz="2300" dirty="0"/>
              <a:t>、</a:t>
            </a:r>
            <a:r>
              <a:rPr lang="zh-CN" altLang="en-US" sz="2300" dirty="0">
                <a:solidFill>
                  <a:srgbClr val="FF0000"/>
                </a:solidFill>
              </a:rPr>
              <a:t>安全绳</a:t>
            </a:r>
            <a:r>
              <a:rPr lang="zh-CN" altLang="en-US" sz="2300" dirty="0"/>
              <a:t>等防护用品。</a:t>
            </a:r>
            <a:endParaRPr lang="zh-CN" altLang="en-US" sz="2300" dirty="0"/>
          </a:p>
          <a:p>
            <a:pPr marL="0" indent="0">
              <a:buNone/>
            </a:pPr>
            <a:r>
              <a:rPr lang="zh-CN" altLang="en-US" sz="2300" dirty="0"/>
              <a:t>⑥患有</a:t>
            </a:r>
            <a:r>
              <a:rPr lang="zh-CN" altLang="en-US" sz="2300" dirty="0">
                <a:solidFill>
                  <a:srgbClr val="FF0000"/>
                </a:solidFill>
              </a:rPr>
              <a:t>高血压</a:t>
            </a:r>
            <a:r>
              <a:rPr lang="zh-CN" altLang="en-US" sz="2300" dirty="0"/>
              <a:t>、</a:t>
            </a:r>
            <a:r>
              <a:rPr lang="zh-CN" altLang="en-US" sz="2300" dirty="0">
                <a:solidFill>
                  <a:srgbClr val="FF0000"/>
                </a:solidFill>
              </a:rPr>
              <a:t>心脏病</a:t>
            </a:r>
            <a:r>
              <a:rPr lang="zh-CN" altLang="en-US" sz="2300" dirty="0"/>
              <a:t>、</a:t>
            </a:r>
            <a:r>
              <a:rPr lang="zh-CN" altLang="en-US" sz="2300" dirty="0">
                <a:solidFill>
                  <a:srgbClr val="FF0000"/>
                </a:solidFill>
              </a:rPr>
              <a:t>酗酒</a:t>
            </a:r>
            <a:r>
              <a:rPr lang="zh-CN" altLang="en-US" sz="2300" dirty="0"/>
              <a:t>或者其他不宜登高人群，不得高空作业。</a:t>
            </a:r>
            <a:endParaRPr lang="zh-CN" altLang="en-US" sz="2300" dirty="0"/>
          </a:p>
          <a:p>
            <a:pPr marL="0" indent="0">
              <a:buNone/>
            </a:pPr>
            <a:r>
              <a:rPr lang="zh-CN" altLang="en-US" sz="2300" dirty="0"/>
              <a:t>⑦室外</a:t>
            </a:r>
            <a:r>
              <a:rPr lang="en-US" altLang="zh-CN" sz="2300" dirty="0">
                <a:solidFill>
                  <a:srgbClr val="FF0000"/>
                </a:solidFill>
              </a:rPr>
              <a:t>6</a:t>
            </a:r>
            <a:r>
              <a:rPr lang="zh-CN" altLang="en-US" sz="2300" dirty="0">
                <a:solidFill>
                  <a:srgbClr val="FF0000"/>
                </a:solidFill>
              </a:rPr>
              <a:t>级大风</a:t>
            </a:r>
            <a:r>
              <a:rPr lang="zh-CN" altLang="en-US" sz="2300" dirty="0"/>
              <a:t>或者雨</a:t>
            </a:r>
            <a:r>
              <a:rPr lang="zh-CN" altLang="en-US" sz="2300" dirty="0">
                <a:solidFill>
                  <a:srgbClr val="FF0000"/>
                </a:solidFill>
              </a:rPr>
              <a:t>雪雷电天气</a:t>
            </a:r>
            <a:r>
              <a:rPr lang="zh-CN" altLang="en-US" sz="2300" dirty="0"/>
              <a:t>，不得进行作业。</a:t>
            </a:r>
            <a:endParaRPr lang="zh-CN" altLang="en-US" sz="2300" dirty="0"/>
          </a:p>
          <a:p>
            <a:pPr marL="0" indent="0">
              <a:buNone/>
            </a:pPr>
            <a:r>
              <a:rPr lang="zh-CN" altLang="en-US" sz="2300" dirty="0"/>
              <a:t>⑧高空作业时，必须注意高空电线，必须与其保持一定的</a:t>
            </a:r>
            <a:r>
              <a:rPr lang="zh-CN" altLang="en-US" sz="2300" dirty="0">
                <a:solidFill>
                  <a:srgbClr val="FF0000"/>
                </a:solidFill>
              </a:rPr>
              <a:t>安全距离</a:t>
            </a:r>
            <a:r>
              <a:rPr lang="zh-CN" altLang="en-US" sz="2300" dirty="0"/>
              <a:t>。</a:t>
            </a:r>
            <a:endParaRPr lang="zh-CN" altLang="en-US" sz="2300" dirty="0"/>
          </a:p>
          <a:p>
            <a:pPr marL="0" indent="0">
              <a:buNone/>
            </a:pPr>
            <a:r>
              <a:rPr lang="zh-CN" altLang="en-US" sz="2300" dirty="0"/>
              <a:t>⑨作业过程中，现场</a:t>
            </a:r>
            <a:r>
              <a:rPr lang="zh-CN" altLang="en-US" sz="2300" dirty="0">
                <a:solidFill>
                  <a:srgbClr val="FF0000"/>
                </a:solidFill>
              </a:rPr>
              <a:t>监护人员不得随意离开</a:t>
            </a:r>
            <a:r>
              <a:rPr lang="zh-CN" altLang="en-US" sz="2300" dirty="0"/>
              <a:t>，若有</a:t>
            </a:r>
            <a:r>
              <a:rPr lang="zh-CN" altLang="en-US" sz="2300" dirty="0">
                <a:solidFill>
                  <a:srgbClr val="FF0000"/>
                </a:solidFill>
              </a:rPr>
              <a:t>特殊情况</a:t>
            </a:r>
            <a:r>
              <a:rPr lang="zh-CN" altLang="en-US" sz="2300" dirty="0"/>
              <a:t>，必须安排人员进行</a:t>
            </a:r>
            <a:r>
              <a:rPr lang="zh-CN" altLang="en-US" sz="2300" dirty="0">
                <a:solidFill>
                  <a:srgbClr val="FF0000"/>
                </a:solidFill>
              </a:rPr>
              <a:t>交接后</a:t>
            </a:r>
            <a:r>
              <a:rPr lang="zh-CN" altLang="en-US" sz="2300" dirty="0"/>
              <a:t>才可离开现场</a:t>
            </a:r>
            <a:r>
              <a:rPr lang="zh-CN" altLang="en-US" sz="2300" dirty="0" smtClean="0"/>
              <a:t>。</a:t>
            </a:r>
            <a:endParaRPr lang="en-US" altLang="zh-CN" sz="2300" dirty="0" smtClean="0"/>
          </a:p>
          <a:p>
            <a:pPr marL="0" indent="0">
              <a:buNone/>
            </a:pPr>
            <a:endParaRPr lang="zh-CN" altLang="en-US" sz="2300" dirty="0"/>
          </a:p>
          <a:p>
            <a:pPr marL="0" indent="0">
              <a:buNone/>
            </a:pPr>
            <a:endParaRPr lang="zh-CN" altLang="en-US" sz="2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4294967295"/>
          </p:nvPr>
        </p:nvSpPr>
        <p:spPr>
          <a:xfrm>
            <a:off x="0" y="1701799"/>
            <a:ext cx="6826928" cy="5156201"/>
          </a:xfrm>
        </p:spPr>
        <p:txBody>
          <a:bodyPr/>
          <a:lstStyle/>
          <a:p>
            <a:pPr>
              <a:buNone/>
            </a:pPr>
            <a:r>
              <a:rPr lang="zh-CN" altLang="en-US" b="1" dirty="0" smtClean="0">
                <a:solidFill>
                  <a:srgbClr val="FF0000"/>
                </a:solidFill>
                <a:latin typeface="华文楷体" pitchFamily="2" charset="-122"/>
                <a:ea typeface="华文楷体" pitchFamily="2" charset="-122"/>
              </a:rPr>
              <a:t>   </a:t>
            </a:r>
            <a:r>
              <a:rPr lang="en-US" altLang="zh-CN" b="1" dirty="0" smtClean="0">
                <a:solidFill>
                  <a:srgbClr val="FF0000"/>
                </a:solidFill>
                <a:latin typeface="华文楷体" pitchFamily="2" charset="-122"/>
                <a:ea typeface="华文楷体" pitchFamily="2" charset="-122"/>
              </a:rPr>
              <a:t>1</a:t>
            </a:r>
            <a:r>
              <a:rPr lang="zh-CN" altLang="en-US" b="1" dirty="0" smtClean="0">
                <a:solidFill>
                  <a:srgbClr val="FF0000"/>
                </a:solidFill>
                <a:latin typeface="华文楷体" pitchFamily="2" charset="-122"/>
                <a:ea typeface="华文楷体" pitchFamily="2" charset="-122"/>
              </a:rPr>
              <a:t>、 受限空间的概念</a:t>
            </a:r>
            <a:endParaRPr lang="en-US" altLang="zh-CN" b="1" dirty="0" smtClean="0">
              <a:solidFill>
                <a:srgbClr val="FF0000"/>
              </a:solidFill>
              <a:latin typeface="华文楷体" pitchFamily="2" charset="-122"/>
              <a:ea typeface="华文楷体" pitchFamily="2" charset="-122"/>
            </a:endParaRPr>
          </a:p>
          <a:p>
            <a:pPr>
              <a:buNone/>
            </a:pPr>
            <a:r>
              <a:rPr lang="zh-CN" altLang="en-US" sz="2000" b="1" dirty="0" smtClean="0">
                <a:solidFill>
                  <a:srgbClr val="FF0000"/>
                </a:solidFill>
                <a:latin typeface="华文楷体" pitchFamily="2" charset="-122"/>
                <a:ea typeface="华文楷体" pitchFamily="2" charset="-122"/>
              </a:rPr>
              <a:t>     受限空间</a:t>
            </a:r>
            <a:r>
              <a:rPr lang="zh-CN" altLang="en-US" sz="2000" b="1" dirty="0" smtClean="0">
                <a:latin typeface="华文楷体" pitchFamily="2" charset="-122"/>
                <a:ea typeface="华文楷体" pitchFamily="2" charset="-122"/>
              </a:rPr>
              <a:t>是指工厂的各种设备内部（炉、塔、罐、仓、池、槽车、管道、烟道等）和工厂的隧道、下水道、沟、坑、井、池、涵洞、阀门间、污水处理设施等封闭、半封闭的设施及场所（地下隐蔽工程、密闭容器、长期不用的设施或通风不畅的场所等）。总之，一切通风不良、容易造成有毒有害气体积聚和缺氧的设备、设施和场所都叫</a:t>
            </a:r>
            <a:r>
              <a:rPr lang="zh-CN" altLang="en-US" sz="2000" b="1" dirty="0" smtClean="0">
                <a:solidFill>
                  <a:srgbClr val="0000CC"/>
                </a:solidFill>
                <a:latin typeface="华文楷体" pitchFamily="2" charset="-122"/>
                <a:ea typeface="华文楷体" pitchFamily="2" charset="-122"/>
              </a:rPr>
              <a:t>受限空间</a:t>
            </a:r>
            <a:r>
              <a:rPr lang="zh-CN" altLang="en-US" sz="2000" b="1" dirty="0" smtClean="0">
                <a:latin typeface="华文楷体" pitchFamily="2" charset="-122"/>
                <a:ea typeface="华文楷体" pitchFamily="2" charset="-122"/>
              </a:rPr>
              <a:t>（作业受到限制的空间）</a:t>
            </a:r>
            <a:r>
              <a:rPr lang="zh-CN" altLang="en-US" sz="2000" b="1" dirty="0" smtClean="0">
                <a:solidFill>
                  <a:srgbClr val="FF0000"/>
                </a:solidFill>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，在受限空间的作业都称为</a:t>
            </a:r>
            <a:r>
              <a:rPr lang="zh-CN" altLang="en-US" sz="2000" b="1" dirty="0" smtClean="0">
                <a:solidFill>
                  <a:srgbClr val="FF0000"/>
                </a:solidFill>
                <a:latin typeface="华文楷体" pitchFamily="2" charset="-122"/>
                <a:ea typeface="华文楷体" pitchFamily="2" charset="-122"/>
              </a:rPr>
              <a:t>受限空间作业</a:t>
            </a:r>
            <a:endParaRPr lang="zh-CN" altLang="en-US" sz="2000" b="1" dirty="0" smtClean="0">
              <a:latin typeface="华文楷体" pitchFamily="2" charset="-122"/>
              <a:ea typeface="华文楷体" pitchFamily="2" charset="-122"/>
            </a:endParaRPr>
          </a:p>
          <a:p>
            <a:pPr algn="just" eaLnBrk="1" hangingPunct="1">
              <a:buFontTx/>
              <a:buNone/>
            </a:pPr>
            <a:r>
              <a:rPr lang="zh-CN" altLang="en-US" sz="2000" b="1" dirty="0" smtClean="0">
                <a:solidFill>
                  <a:srgbClr val="FF0000"/>
                </a:solidFill>
              </a:rPr>
              <a:t>         特</a:t>
            </a:r>
            <a:r>
              <a:rPr lang="zh-CN" altLang="en-US" sz="2000" b="1" dirty="0">
                <a:solidFill>
                  <a:srgbClr val="FF0000"/>
                </a:solidFill>
              </a:rPr>
              <a:t>点：</a:t>
            </a:r>
            <a:r>
              <a:rPr lang="zh-CN" altLang="en-US" sz="2000" b="1" dirty="0"/>
              <a:t>受限空间作业涉及的领域广、行业多，作业环境复杂，危险有害因素多，容易发生安全事故，造成严重后果；作业人员遇险时施救难度大，盲目施救或救援方法不当，又容易造成伤亡扩大</a:t>
            </a:r>
            <a:r>
              <a:rPr lang="zh-CN" altLang="en-US" dirty="0"/>
              <a:t>。</a:t>
            </a:r>
            <a:endParaRPr lang="zh-CN" altLang="en-US" dirty="0"/>
          </a:p>
          <a:p>
            <a:pPr algn="just" eaLnBrk="1" hangingPunct="1">
              <a:buFontTx/>
              <a:buNone/>
            </a:pPr>
            <a:endParaRPr lang="zh-CN" altLang="en-US" sz="2800" b="1" dirty="0"/>
          </a:p>
          <a:p>
            <a:pPr eaLnBrk="1" hangingPunct="1"/>
            <a:endParaRPr lang="zh-CN" altLang="en-US" sz="2800" b="1" dirty="0"/>
          </a:p>
        </p:txBody>
      </p:sp>
      <p:sp>
        <p:nvSpPr>
          <p:cNvPr id="5" name="Rectangle 2"/>
          <p:cNvSpPr>
            <a:spLocks noChangeAspect="1" noChangeArrowheads="1"/>
          </p:cNvSpPr>
          <p:nvPr/>
        </p:nvSpPr>
        <p:spPr bwMode="auto">
          <a:xfrm>
            <a:off x="384313" y="1108174"/>
            <a:ext cx="3779314" cy="619125"/>
          </a:xfrm>
          <a:prstGeom prst="rect">
            <a:avLst/>
          </a:prstGeom>
          <a:noFill/>
          <a:ln w="9525">
            <a:noFill/>
            <a:miter lim="800000"/>
          </a:ln>
          <a:effectLst/>
        </p:spPr>
        <p:txBody>
          <a:bodyPr wrap="none" lIns="0" tIns="45708" rIns="0" bIns="45708" anchor="b"/>
          <a:lstStyle/>
          <a:p>
            <a:r>
              <a:rPr lang="zh-CN" altLang="en-US" sz="3600" b="1" dirty="0" smtClean="0">
                <a:solidFill>
                  <a:schemeClr val="tx2"/>
                </a:solidFill>
              </a:rPr>
              <a:t>三、受限空间作业</a:t>
            </a:r>
            <a:endParaRPr lang="zh-CN" altLang="en-GB" sz="3600" b="1" dirty="0">
              <a:solidFill>
                <a:schemeClr val="tx2"/>
              </a:solidFill>
            </a:endParaRPr>
          </a:p>
        </p:txBody>
      </p:sp>
      <p:pic>
        <p:nvPicPr>
          <p:cNvPr id="54274" name="Picture 2" descr="C:\Users\Administrator\Desktop\39d3fed7e2897ab7affbadc68866ce87.jpg"/>
          <p:cNvPicPr>
            <a:picLocks noChangeAspect="1" noChangeArrowheads="1"/>
          </p:cNvPicPr>
          <p:nvPr/>
        </p:nvPicPr>
        <p:blipFill>
          <a:blip r:embed="rId1" cstate="print"/>
          <a:srcRect/>
          <a:stretch>
            <a:fillRect/>
          </a:stretch>
        </p:blipFill>
        <p:spPr bwMode="auto">
          <a:xfrm>
            <a:off x="7350711" y="1775534"/>
            <a:ext cx="4012706" cy="364460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98507" y="1198485"/>
            <a:ext cx="10299700" cy="5461863"/>
          </a:xfrm>
        </p:spPr>
        <p:txBody>
          <a:bodyPr/>
          <a:lstStyle/>
          <a:p>
            <a:pPr marL="838200" indent="-838200" eaLnBrk="1" hangingPunct="1">
              <a:spcBef>
                <a:spcPct val="50000"/>
              </a:spcBef>
              <a:buFontTx/>
              <a:buNone/>
            </a:pPr>
            <a:r>
              <a:rPr lang="en-US" sz="3600" b="1" dirty="0" smtClean="0"/>
              <a:t>   2</a:t>
            </a:r>
            <a:r>
              <a:rPr lang="zh-CN" altLang="en-US" sz="3600" b="1" dirty="0" smtClean="0"/>
              <a:t>、受限空间的主要危害</a:t>
            </a:r>
            <a:endParaRPr lang="en-US" sz="3600" b="1" dirty="0" smtClean="0"/>
          </a:p>
          <a:p>
            <a:pPr marL="838200" indent="-838200" eaLnBrk="1" hangingPunct="1">
              <a:spcBef>
                <a:spcPct val="50000"/>
              </a:spcBef>
              <a:buFontTx/>
              <a:buNone/>
            </a:pPr>
            <a:r>
              <a:rPr lang="zh-CN" altLang="en-US" dirty="0" smtClean="0"/>
              <a:t>  （</a:t>
            </a:r>
            <a:r>
              <a:rPr lang="en-US" altLang="zh-CN" dirty="0" smtClean="0"/>
              <a:t>1</a:t>
            </a:r>
            <a:r>
              <a:rPr lang="zh-CN" altLang="en-US" dirty="0" smtClean="0"/>
              <a:t>）</a:t>
            </a:r>
            <a:r>
              <a:rPr lang="zh-CN" altLang="en-US" dirty="0" smtClean="0">
                <a:solidFill>
                  <a:schemeClr val="tx2"/>
                </a:solidFill>
              </a:rPr>
              <a:t>中</a:t>
            </a:r>
            <a:r>
              <a:rPr lang="zh-CN" altLang="en-US" dirty="0">
                <a:solidFill>
                  <a:schemeClr val="tx2"/>
                </a:solidFill>
              </a:rPr>
              <a:t>毒、窒息     </a:t>
            </a:r>
            <a:endParaRPr lang="zh-CN" altLang="en-US" dirty="0">
              <a:solidFill>
                <a:schemeClr val="tx2"/>
              </a:solidFill>
            </a:endParaRPr>
          </a:p>
          <a:p>
            <a:pPr marL="838200" indent="-838200" eaLnBrk="1" hangingPunct="1">
              <a:spcBef>
                <a:spcPct val="50000"/>
              </a:spcBef>
              <a:buFontTx/>
              <a:buNone/>
            </a:pPr>
            <a:r>
              <a:rPr lang="en-US" dirty="0">
                <a:solidFill>
                  <a:schemeClr val="tx2"/>
                </a:solidFill>
              </a:rPr>
              <a:t>  </a:t>
            </a:r>
            <a:r>
              <a:rPr lang="zh-CN" altLang="en-US" dirty="0" smtClean="0">
                <a:solidFill>
                  <a:schemeClr val="tx2"/>
                </a:solidFill>
              </a:rPr>
              <a:t>（</a:t>
            </a:r>
            <a:r>
              <a:rPr lang="en-US" altLang="zh-CN" dirty="0" smtClean="0">
                <a:solidFill>
                  <a:schemeClr val="tx2"/>
                </a:solidFill>
              </a:rPr>
              <a:t>2</a:t>
            </a:r>
            <a:r>
              <a:rPr lang="zh-CN" altLang="en-US" dirty="0" smtClean="0">
                <a:solidFill>
                  <a:schemeClr val="tx2"/>
                </a:solidFill>
              </a:rPr>
              <a:t>）火</a:t>
            </a:r>
            <a:r>
              <a:rPr lang="zh-CN" altLang="en-US" dirty="0">
                <a:solidFill>
                  <a:schemeClr val="tx2"/>
                </a:solidFill>
              </a:rPr>
              <a:t>灾与爆炸 </a:t>
            </a:r>
            <a:endParaRPr lang="zh-CN" altLang="en-US" dirty="0">
              <a:solidFill>
                <a:schemeClr val="tx2"/>
              </a:solidFill>
            </a:endParaRPr>
          </a:p>
          <a:p>
            <a:pPr marL="838200" indent="-838200" eaLnBrk="1" hangingPunct="1">
              <a:spcBef>
                <a:spcPct val="50000"/>
              </a:spcBef>
              <a:buFontTx/>
              <a:buNone/>
            </a:pPr>
            <a:r>
              <a:rPr lang="en-US" dirty="0">
                <a:solidFill>
                  <a:schemeClr val="tx2"/>
                </a:solidFill>
              </a:rPr>
              <a:t>  </a:t>
            </a:r>
            <a:r>
              <a:rPr lang="zh-CN" altLang="en-US" dirty="0" smtClean="0">
                <a:solidFill>
                  <a:schemeClr val="tx2"/>
                </a:solidFill>
              </a:rPr>
              <a:t>（</a:t>
            </a:r>
            <a:r>
              <a:rPr lang="en-US" altLang="zh-CN" dirty="0" smtClean="0">
                <a:solidFill>
                  <a:schemeClr val="tx2"/>
                </a:solidFill>
              </a:rPr>
              <a:t>3</a:t>
            </a:r>
            <a:r>
              <a:rPr lang="zh-CN" altLang="en-US" dirty="0" smtClean="0">
                <a:solidFill>
                  <a:schemeClr val="tx2"/>
                </a:solidFill>
              </a:rPr>
              <a:t>）淹</a:t>
            </a:r>
            <a:r>
              <a:rPr lang="zh-CN" altLang="en-US" dirty="0">
                <a:solidFill>
                  <a:schemeClr val="tx2"/>
                </a:solidFill>
              </a:rPr>
              <a:t>溺        </a:t>
            </a:r>
            <a:endParaRPr lang="zh-CN" altLang="en-US" dirty="0">
              <a:solidFill>
                <a:schemeClr val="tx2"/>
              </a:solidFill>
            </a:endParaRPr>
          </a:p>
          <a:p>
            <a:pPr marL="838200" indent="-838200" eaLnBrk="1" hangingPunct="1">
              <a:spcBef>
                <a:spcPct val="50000"/>
              </a:spcBef>
              <a:buFontTx/>
              <a:buNone/>
            </a:pPr>
            <a:r>
              <a:rPr lang="zh-CN" altLang="en-US" dirty="0">
                <a:solidFill>
                  <a:schemeClr val="tx2"/>
                </a:solidFill>
              </a:rPr>
              <a:t>  </a:t>
            </a:r>
            <a:r>
              <a:rPr lang="zh-CN" altLang="en-US" dirty="0" smtClean="0">
                <a:solidFill>
                  <a:schemeClr val="tx2"/>
                </a:solidFill>
              </a:rPr>
              <a:t>（</a:t>
            </a:r>
            <a:r>
              <a:rPr lang="en-US" altLang="zh-CN" dirty="0" smtClean="0">
                <a:solidFill>
                  <a:schemeClr val="tx2"/>
                </a:solidFill>
              </a:rPr>
              <a:t>4</a:t>
            </a:r>
            <a:r>
              <a:rPr lang="zh-CN" altLang="en-US" dirty="0" smtClean="0">
                <a:solidFill>
                  <a:schemeClr val="tx2"/>
                </a:solidFill>
              </a:rPr>
              <a:t>）掩</a:t>
            </a:r>
            <a:r>
              <a:rPr lang="zh-CN" altLang="en-US" dirty="0">
                <a:solidFill>
                  <a:schemeClr val="tx2"/>
                </a:solidFill>
              </a:rPr>
              <a:t>埋      </a:t>
            </a:r>
            <a:endParaRPr lang="zh-CN" altLang="en-US" dirty="0">
              <a:solidFill>
                <a:schemeClr val="tx2"/>
              </a:solidFill>
            </a:endParaRPr>
          </a:p>
          <a:p>
            <a:pPr marL="838200" indent="-838200" eaLnBrk="1" hangingPunct="1">
              <a:spcBef>
                <a:spcPct val="50000"/>
              </a:spcBef>
              <a:buFontTx/>
              <a:buNone/>
            </a:pPr>
            <a:r>
              <a:rPr lang="en-US" dirty="0">
                <a:solidFill>
                  <a:schemeClr val="tx2"/>
                </a:solidFill>
              </a:rPr>
              <a:t>  </a:t>
            </a:r>
            <a:r>
              <a:rPr lang="zh-CN" altLang="en-US" dirty="0" smtClean="0">
                <a:solidFill>
                  <a:schemeClr val="tx2"/>
                </a:solidFill>
              </a:rPr>
              <a:t>（</a:t>
            </a:r>
            <a:r>
              <a:rPr lang="en-US" altLang="zh-CN" dirty="0" smtClean="0">
                <a:solidFill>
                  <a:schemeClr val="tx2"/>
                </a:solidFill>
              </a:rPr>
              <a:t>5</a:t>
            </a:r>
            <a:r>
              <a:rPr lang="zh-CN" altLang="en-US" dirty="0" smtClean="0">
                <a:solidFill>
                  <a:schemeClr val="tx2"/>
                </a:solidFill>
              </a:rPr>
              <a:t>）其</a:t>
            </a:r>
            <a:r>
              <a:rPr lang="zh-CN" altLang="en-US" dirty="0">
                <a:solidFill>
                  <a:schemeClr val="tx2"/>
                </a:solidFill>
              </a:rPr>
              <a:t>他 （触电、机</a:t>
            </a:r>
            <a:r>
              <a:rPr lang="zh-CN" altLang="en-US" dirty="0" smtClean="0">
                <a:solidFill>
                  <a:schemeClr val="tx2"/>
                </a:solidFill>
              </a:rPr>
              <a:t>械伤害等</a:t>
            </a:r>
            <a:r>
              <a:rPr lang="zh-CN" altLang="en-US" dirty="0">
                <a:solidFill>
                  <a:schemeClr val="tx2"/>
                </a:solidFill>
              </a:rPr>
              <a:t>）</a:t>
            </a:r>
            <a:endParaRPr lang="zh-CN" altLang="en-US" dirty="0"/>
          </a:p>
        </p:txBody>
      </p:sp>
      <p:pic>
        <p:nvPicPr>
          <p:cNvPr id="55298" name="Picture 2" descr="C:\Users\Administrator\Desktop\4ab6cfe1495e5e7c7408c5b8d0116b76.jpg"/>
          <p:cNvPicPr>
            <a:picLocks noChangeAspect="1" noChangeArrowheads="1"/>
          </p:cNvPicPr>
          <p:nvPr/>
        </p:nvPicPr>
        <p:blipFill>
          <a:blip r:embed="rId1" cstate="print"/>
          <a:srcRect/>
          <a:stretch>
            <a:fillRect/>
          </a:stretch>
        </p:blipFill>
        <p:spPr bwMode="auto">
          <a:xfrm>
            <a:off x="6152225" y="2040670"/>
            <a:ext cx="4944862" cy="369430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1890944" y="1331653"/>
            <a:ext cx="7883371" cy="648069"/>
          </a:xfrm>
          <a:prstGeom prst="rect">
            <a:avLst/>
          </a:prstGeom>
          <a:solidFill>
            <a:srgbClr val="997054"/>
          </a:solidFill>
          <a:ln w="9525">
            <a:noFill/>
            <a:miter lim="800000"/>
          </a:ln>
        </p:spPr>
        <p:txBody>
          <a:bodyPr lIns="1116000" tIns="0" bIns="36000" anchor="ctr"/>
          <a:lstStyle/>
          <a:p>
            <a:pPr algn="just"/>
            <a:r>
              <a:rPr lang="en-US" altLang="zh-CN" sz="3600" b="1" dirty="0" smtClean="0">
                <a:solidFill>
                  <a:srgbClr val="FFFFFF"/>
                </a:solidFill>
                <a:latin typeface="华文中宋" pitchFamily="2" charset="-122"/>
                <a:ea typeface="华文中宋" pitchFamily="2" charset="-122"/>
              </a:rPr>
              <a:t>3</a:t>
            </a:r>
            <a:r>
              <a:rPr lang="zh-CN" altLang="en-US" sz="3600" b="1" dirty="0" smtClean="0">
                <a:solidFill>
                  <a:srgbClr val="FFFFFF"/>
                </a:solidFill>
                <a:latin typeface="华文中宋" pitchFamily="2" charset="-122"/>
                <a:ea typeface="华文中宋" pitchFamily="2" charset="-122"/>
              </a:rPr>
              <a:t>、受</a:t>
            </a:r>
            <a:r>
              <a:rPr lang="zh-CN" altLang="en-US" sz="3600" b="1" dirty="0">
                <a:solidFill>
                  <a:srgbClr val="FFFFFF"/>
                </a:solidFill>
                <a:latin typeface="华文中宋" pitchFamily="2" charset="-122"/>
                <a:ea typeface="华文中宋" pitchFamily="2" charset="-122"/>
              </a:rPr>
              <a:t>限空间作业的危险特性</a:t>
            </a:r>
            <a:endParaRPr lang="zh-CN" altLang="en-US" dirty="0"/>
          </a:p>
        </p:txBody>
      </p:sp>
      <p:sp>
        <p:nvSpPr>
          <p:cNvPr id="9234" name="AutoShape 45"/>
          <p:cNvSpPr>
            <a:spLocks noChangeArrowheads="1"/>
          </p:cNvSpPr>
          <p:nvPr/>
        </p:nvSpPr>
        <p:spPr bwMode="auto">
          <a:xfrm>
            <a:off x="1840432" y="2659064"/>
            <a:ext cx="2161117" cy="2738437"/>
          </a:xfrm>
          <a:prstGeom prst="roundRect">
            <a:avLst>
              <a:gd name="adj" fmla="val 13745"/>
            </a:avLst>
          </a:prstGeom>
          <a:noFill/>
          <a:ln w="38100" cmpd="sng">
            <a:solidFill>
              <a:schemeClr val="tx1"/>
            </a:solidFill>
            <a:round/>
          </a:ln>
        </p:spPr>
        <p:txBody>
          <a:bodyPr wrap="none" anchor="ctr"/>
          <a:lstStyle/>
          <a:p>
            <a:endParaRPr lang="zh-CN" altLang="en-US"/>
          </a:p>
        </p:txBody>
      </p:sp>
      <p:sp>
        <p:nvSpPr>
          <p:cNvPr id="9235" name="Rectangle 46"/>
          <p:cNvSpPr>
            <a:spLocks noChangeArrowheads="1"/>
          </p:cNvSpPr>
          <p:nvPr/>
        </p:nvSpPr>
        <p:spPr bwMode="auto">
          <a:xfrm>
            <a:off x="1864372" y="3622088"/>
            <a:ext cx="2103945" cy="904863"/>
          </a:xfrm>
          <a:prstGeom prst="rect">
            <a:avLst/>
          </a:prstGeom>
          <a:noFill/>
          <a:ln w="9525">
            <a:noFill/>
            <a:miter lim="800000"/>
          </a:ln>
        </p:spPr>
        <p:txBody>
          <a:bodyPr wrap="square">
            <a:spAutoFit/>
          </a:bodyPr>
          <a:lstStyle/>
          <a:p>
            <a:pPr algn="ctr">
              <a:lnSpc>
                <a:spcPct val="110000"/>
              </a:lnSpc>
            </a:pPr>
            <a:r>
              <a:rPr lang="zh-CN" altLang="en-US" sz="2400" dirty="0">
                <a:solidFill>
                  <a:srgbClr val="000099"/>
                </a:solidFill>
                <a:effectLst>
                  <a:outerShdw blurRad="38100" dist="38100" dir="2700000" algn="tl">
                    <a:srgbClr val="C0C0C0"/>
                  </a:outerShdw>
                </a:effectLst>
                <a:ea typeface="黑体" panose="02010609060101010101" pitchFamily="49" charset="-122"/>
              </a:rPr>
              <a:t>作业环境情况复杂</a:t>
            </a:r>
            <a:r>
              <a:rPr lang="zh-CN" altLang="en-US" dirty="0"/>
              <a:t> </a:t>
            </a:r>
            <a:endParaRPr lang="zh-CN" altLang="en-US" dirty="0"/>
          </a:p>
        </p:txBody>
      </p:sp>
      <p:sp>
        <p:nvSpPr>
          <p:cNvPr id="9239" name="AutoShape 50"/>
          <p:cNvSpPr>
            <a:spLocks noChangeArrowheads="1"/>
          </p:cNvSpPr>
          <p:nvPr/>
        </p:nvSpPr>
        <p:spPr bwMode="auto">
          <a:xfrm>
            <a:off x="4517317" y="2738963"/>
            <a:ext cx="2161116" cy="2738437"/>
          </a:xfrm>
          <a:prstGeom prst="roundRect">
            <a:avLst>
              <a:gd name="adj" fmla="val 13745"/>
            </a:avLst>
          </a:prstGeom>
          <a:noFill/>
          <a:ln w="38100" cmpd="sng">
            <a:solidFill>
              <a:schemeClr val="tx1"/>
            </a:solidFill>
            <a:round/>
          </a:ln>
        </p:spPr>
        <p:txBody>
          <a:bodyPr wrap="none" anchor="ctr"/>
          <a:lstStyle/>
          <a:p>
            <a:endParaRPr lang="zh-CN" altLang="en-US"/>
          </a:p>
        </p:txBody>
      </p:sp>
      <p:sp>
        <p:nvSpPr>
          <p:cNvPr id="9240" name="AutoShape 51"/>
          <p:cNvSpPr>
            <a:spLocks noChangeArrowheads="1"/>
          </p:cNvSpPr>
          <p:nvPr/>
        </p:nvSpPr>
        <p:spPr bwMode="auto">
          <a:xfrm>
            <a:off x="7466430" y="2760956"/>
            <a:ext cx="2161116" cy="2653883"/>
          </a:xfrm>
          <a:prstGeom prst="roundRect">
            <a:avLst>
              <a:gd name="adj" fmla="val 13745"/>
            </a:avLst>
          </a:prstGeom>
          <a:noFill/>
          <a:ln w="38100" cmpd="sng">
            <a:solidFill>
              <a:schemeClr val="tx1"/>
            </a:solidFill>
            <a:round/>
          </a:ln>
        </p:spPr>
        <p:txBody>
          <a:bodyPr wrap="none" anchor="ctr"/>
          <a:lstStyle/>
          <a:p>
            <a:endParaRPr lang="zh-CN" altLang="en-US"/>
          </a:p>
        </p:txBody>
      </p:sp>
      <p:sp>
        <p:nvSpPr>
          <p:cNvPr id="9241" name="Rectangle 52"/>
          <p:cNvSpPr>
            <a:spLocks noChangeArrowheads="1"/>
          </p:cNvSpPr>
          <p:nvPr/>
        </p:nvSpPr>
        <p:spPr bwMode="auto">
          <a:xfrm>
            <a:off x="4490685" y="3586578"/>
            <a:ext cx="2112433" cy="870046"/>
          </a:xfrm>
          <a:prstGeom prst="rect">
            <a:avLst/>
          </a:prstGeom>
          <a:noFill/>
          <a:ln w="9525">
            <a:noFill/>
            <a:miter lim="800000"/>
          </a:ln>
        </p:spPr>
        <p:txBody>
          <a:bodyPr wrap="square">
            <a:spAutoFit/>
          </a:bodyPr>
          <a:lstStyle/>
          <a:p>
            <a:pPr algn="ctr">
              <a:lnSpc>
                <a:spcPct val="110000"/>
              </a:lnSpc>
            </a:pPr>
            <a:r>
              <a:rPr lang="zh-CN" altLang="en-US" sz="2400" dirty="0">
                <a:solidFill>
                  <a:srgbClr val="000099"/>
                </a:solidFill>
                <a:effectLst>
                  <a:outerShdw blurRad="38100" dist="38100" dir="2700000" algn="tl">
                    <a:srgbClr val="C0C0C0"/>
                  </a:outerShdw>
                </a:effectLst>
                <a:ea typeface="黑体" panose="02010609060101010101" pitchFamily="49" charset="-122"/>
              </a:rPr>
              <a:t>危险性大发生事故后果严重</a:t>
            </a:r>
            <a:endParaRPr lang="zh-CN" altLang="en-US" sz="2400" dirty="0"/>
          </a:p>
        </p:txBody>
      </p:sp>
      <p:sp>
        <p:nvSpPr>
          <p:cNvPr id="9242" name="Rectangle 54"/>
          <p:cNvSpPr>
            <a:spLocks noChangeArrowheads="1"/>
          </p:cNvSpPr>
          <p:nvPr/>
        </p:nvSpPr>
        <p:spPr bwMode="auto">
          <a:xfrm>
            <a:off x="7501942" y="3527873"/>
            <a:ext cx="2112433" cy="1276311"/>
          </a:xfrm>
          <a:prstGeom prst="rect">
            <a:avLst/>
          </a:prstGeom>
          <a:noFill/>
          <a:ln w="9525">
            <a:noFill/>
            <a:miter lim="800000"/>
          </a:ln>
        </p:spPr>
        <p:txBody>
          <a:bodyPr>
            <a:spAutoFit/>
          </a:bodyPr>
          <a:lstStyle/>
          <a:p>
            <a:pPr algn="ctr">
              <a:lnSpc>
                <a:spcPct val="110000"/>
              </a:lnSpc>
            </a:pPr>
            <a:r>
              <a:rPr lang="zh-CN" altLang="en-US" sz="2400" dirty="0">
                <a:solidFill>
                  <a:srgbClr val="000099"/>
                </a:solidFill>
                <a:effectLst>
                  <a:outerShdw blurRad="38100" dist="38100" dir="2700000" algn="tl">
                    <a:srgbClr val="C0C0C0"/>
                  </a:outerShdw>
                </a:effectLst>
                <a:ea typeface="黑体" panose="02010609060101010101" pitchFamily="49" charset="-122"/>
              </a:rPr>
              <a:t>容易因盲目施救造成伤亡扩大 </a:t>
            </a:r>
            <a:endParaRPr lang="zh-CN" altLang="en-US" sz="2400" dirty="0">
              <a:solidFill>
                <a:srgbClr val="000099"/>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399495" y="1633490"/>
            <a:ext cx="10972800" cy="4669656"/>
          </a:xfrm>
        </p:spPr>
        <p:txBody>
          <a:bodyPr/>
          <a:lstStyle/>
          <a:p>
            <a:pPr algn="just" eaLnBrk="1" latinLnBrk="1" hangingPunct="1">
              <a:lnSpc>
                <a:spcPct val="90000"/>
              </a:lnSpc>
              <a:buFontTx/>
              <a:buBlip>
                <a:blip r:embed="rId1"/>
              </a:buBlip>
            </a:pPr>
            <a:endParaRPr lang="en-US" altLang="zh-CN" sz="2600" b="1" dirty="0" smtClean="0">
              <a:solidFill>
                <a:srgbClr val="FF0000"/>
              </a:solidFill>
              <a:latin typeface="华文楷体" pitchFamily="2" charset="-122"/>
              <a:ea typeface="华文楷体" pitchFamily="2" charset="-122"/>
            </a:endParaRPr>
          </a:p>
          <a:p>
            <a:pPr algn="just" eaLnBrk="1" latinLnBrk="1" hangingPunct="1">
              <a:lnSpc>
                <a:spcPct val="90000"/>
              </a:lnSpc>
              <a:buFontTx/>
              <a:buBlip>
                <a:blip r:embed="rId1"/>
              </a:buBlip>
            </a:pPr>
            <a:r>
              <a:rPr lang="zh-CN" altLang="en-US" sz="2600" b="1" dirty="0" smtClean="0">
                <a:solidFill>
                  <a:srgbClr val="FF0000"/>
                </a:solidFill>
                <a:latin typeface="华文楷体" pitchFamily="2" charset="-122"/>
                <a:ea typeface="华文楷体" pitchFamily="2" charset="-122"/>
              </a:rPr>
              <a:t>受</a:t>
            </a:r>
            <a:r>
              <a:rPr lang="zh-CN" altLang="en-US" sz="2600" b="1" dirty="0">
                <a:solidFill>
                  <a:srgbClr val="FF0000"/>
                </a:solidFill>
                <a:latin typeface="华文楷体" pitchFamily="2" charset="-122"/>
                <a:ea typeface="华文楷体" pitchFamily="2" charset="-122"/>
              </a:rPr>
              <a:t>限空间狭小，通风不畅，不利于气体扩散</a:t>
            </a:r>
            <a:endParaRPr lang="zh-CN" altLang="en-US" sz="2600" b="1" dirty="0">
              <a:solidFill>
                <a:srgbClr val="FF0000"/>
              </a:solidFill>
              <a:latin typeface="华文楷体" pitchFamily="2" charset="-122"/>
              <a:ea typeface="华文楷体" pitchFamily="2" charset="-122"/>
            </a:endParaRPr>
          </a:p>
          <a:p>
            <a:pPr algn="just" eaLnBrk="1" latinLnBrk="1" hangingPunct="1">
              <a:lnSpc>
                <a:spcPct val="90000"/>
              </a:lnSpc>
            </a:pPr>
            <a:r>
              <a:rPr lang="zh-CN" altLang="en-US" sz="2200" dirty="0">
                <a:latin typeface="华文楷体" pitchFamily="2" charset="-122"/>
                <a:ea typeface="华文楷体" pitchFamily="2" charset="-122"/>
              </a:rPr>
              <a:t>生产、储存、使用危险化学品或因生化反应（蛋白质腐败）、呼吸作用等，产生有毒有害气体，容易积聚，一段时间后，会形成较高浓度的有毒有害气体</a:t>
            </a:r>
            <a:endParaRPr lang="zh-CN" altLang="en-US" sz="2200" dirty="0">
              <a:latin typeface="华文楷体" pitchFamily="2" charset="-122"/>
              <a:ea typeface="华文楷体" pitchFamily="2" charset="-122"/>
            </a:endParaRPr>
          </a:p>
          <a:p>
            <a:pPr algn="just" eaLnBrk="1" latinLnBrk="1" hangingPunct="1">
              <a:lnSpc>
                <a:spcPct val="90000"/>
              </a:lnSpc>
            </a:pPr>
            <a:r>
              <a:rPr lang="zh-CN" altLang="en-US" sz="2200" dirty="0">
                <a:latin typeface="华文楷体" pitchFamily="2" charset="-122"/>
                <a:ea typeface="华文楷体" pitchFamily="2" charset="-122"/>
              </a:rPr>
              <a:t>有些有毒有害气体是无味的，易使作业人员放松警惕，引发中毒、窒息事故</a:t>
            </a:r>
            <a:endParaRPr lang="zh-CN" altLang="en-US" sz="2200" dirty="0">
              <a:latin typeface="华文楷体" pitchFamily="2" charset="-122"/>
              <a:ea typeface="华文楷体" pitchFamily="2" charset="-122"/>
            </a:endParaRPr>
          </a:p>
          <a:p>
            <a:pPr algn="just" eaLnBrk="1" latinLnBrk="1" hangingPunct="1">
              <a:lnSpc>
                <a:spcPct val="90000"/>
              </a:lnSpc>
            </a:pPr>
            <a:r>
              <a:rPr lang="zh-CN" altLang="en-US" sz="2200" dirty="0">
                <a:latin typeface="华文楷体" pitchFamily="2" charset="-122"/>
                <a:ea typeface="华文楷体" pitchFamily="2" charset="-122"/>
              </a:rPr>
              <a:t>有些毒气体浓度高时对神经有麻痹作用（例如硫化氢），反而不能被嗅到。</a:t>
            </a:r>
            <a:endParaRPr lang="zh-CN" altLang="en-US" sz="2200" dirty="0">
              <a:latin typeface="华文楷体" pitchFamily="2" charset="-122"/>
              <a:ea typeface="华文楷体" pitchFamily="2" charset="-122"/>
            </a:endParaRPr>
          </a:p>
          <a:p>
            <a:pPr algn="just" eaLnBrk="1" latinLnBrk="1" hangingPunct="1">
              <a:lnSpc>
                <a:spcPct val="90000"/>
              </a:lnSpc>
              <a:buFontTx/>
              <a:buBlip>
                <a:blip r:embed="rId1"/>
              </a:buBlip>
            </a:pPr>
            <a:r>
              <a:rPr lang="zh-CN" altLang="en-US" sz="2600" b="1" dirty="0">
                <a:solidFill>
                  <a:srgbClr val="FF0000"/>
                </a:solidFill>
                <a:latin typeface="华文楷体" pitchFamily="2" charset="-122"/>
                <a:ea typeface="华文楷体" pitchFamily="2" charset="-122"/>
              </a:rPr>
              <a:t>受限空间照明、通信不畅，给正常作业和应急救援带来困</a:t>
            </a:r>
            <a:r>
              <a:rPr lang="zh-CN" altLang="en-US" sz="2600" b="1" dirty="0" smtClean="0">
                <a:solidFill>
                  <a:srgbClr val="FF0000"/>
                </a:solidFill>
                <a:latin typeface="华文楷体" pitchFamily="2" charset="-122"/>
                <a:ea typeface="华文楷体" pitchFamily="2" charset="-122"/>
              </a:rPr>
              <a:t>难</a:t>
            </a:r>
            <a:endParaRPr lang="en-US" altLang="zh-CN" sz="2600" b="1" dirty="0" smtClean="0">
              <a:solidFill>
                <a:srgbClr val="FF0000"/>
              </a:solidFill>
              <a:latin typeface="华文楷体" pitchFamily="2" charset="-122"/>
              <a:ea typeface="华文楷体" pitchFamily="2" charset="-122"/>
            </a:endParaRPr>
          </a:p>
          <a:p>
            <a:pPr algn="just" eaLnBrk="1" latinLnBrk="1" hangingPunct="1">
              <a:lnSpc>
                <a:spcPct val="90000"/>
              </a:lnSpc>
              <a:buFontTx/>
              <a:buBlip>
                <a:blip r:embed="rId1"/>
              </a:buBlip>
            </a:pPr>
            <a:r>
              <a:rPr lang="zh-CN" altLang="en-US" sz="2600" b="1" dirty="0" smtClean="0">
                <a:solidFill>
                  <a:srgbClr val="FF0000"/>
                </a:solidFill>
                <a:ea typeface="华文楷体" pitchFamily="2" charset="-122"/>
              </a:rPr>
              <a:t> </a:t>
            </a:r>
            <a:r>
              <a:rPr lang="zh-CN" altLang="en-US" sz="2800" dirty="0" smtClean="0">
                <a:ea typeface="华文楷体" pitchFamily="2" charset="-122"/>
              </a:rPr>
              <a:t>此外，一些受限作业空间周围暗流的渗透或突然涌入、建筑物的坍塌或其它流动性固体（如泥沙等）的流动等，作业使用</a:t>
            </a:r>
            <a:r>
              <a:rPr lang="zh-CN" altLang="en-US" sz="2800" dirty="0" smtClean="0">
                <a:solidFill>
                  <a:srgbClr val="FF0000"/>
                </a:solidFill>
                <a:ea typeface="华文楷体" pitchFamily="2" charset="-122"/>
              </a:rPr>
              <a:t>电器漏电</a:t>
            </a:r>
            <a:r>
              <a:rPr lang="zh-CN" altLang="en-US" sz="2800" dirty="0" smtClean="0">
                <a:ea typeface="华文楷体" pitchFamily="2" charset="-122"/>
              </a:rPr>
              <a:t>，作业使用的机械，都会给受限空间作业人员带来潜在的危险。</a:t>
            </a:r>
            <a:endParaRPr lang="zh-CN" altLang="en-US" sz="2800" dirty="0" smtClean="0">
              <a:ea typeface="华文楷体" pitchFamily="2" charset="-122"/>
            </a:endParaRPr>
          </a:p>
          <a:p>
            <a:pPr eaLnBrk="1" hangingPunct="1">
              <a:lnSpc>
                <a:spcPct val="90000"/>
              </a:lnSpc>
              <a:buFontTx/>
              <a:buNone/>
            </a:pPr>
            <a:endParaRPr lang="zh-CN" altLang="en-US" sz="2600" dirty="0">
              <a:solidFill>
                <a:schemeClr val="accent2"/>
              </a:solidFill>
              <a:latin typeface="华文楷体" pitchFamily="2" charset="-122"/>
              <a:ea typeface="华文楷体" pitchFamily="2" charset="-122"/>
            </a:endParaRPr>
          </a:p>
        </p:txBody>
      </p:sp>
      <p:sp>
        <p:nvSpPr>
          <p:cNvPr id="10245" name="Text Box 5"/>
          <p:cNvSpPr txBox="1">
            <a:spLocks noChangeArrowheads="1"/>
          </p:cNvSpPr>
          <p:nvPr/>
        </p:nvSpPr>
        <p:spPr bwMode="auto">
          <a:xfrm>
            <a:off x="382316" y="1321680"/>
            <a:ext cx="4493538" cy="861774"/>
          </a:xfrm>
          <a:prstGeom prst="rect">
            <a:avLst/>
          </a:prstGeom>
          <a:noFill/>
          <a:ln w="9525">
            <a:noFill/>
            <a:miter lim="800000"/>
          </a:ln>
        </p:spPr>
        <p:txBody>
          <a:bodyPr wrap="none">
            <a:spAutoFit/>
          </a:bodyPr>
          <a:lstStyle/>
          <a:p>
            <a:r>
              <a:rPr lang="zh-CN" altLang="en-US" sz="3200" dirty="0" smtClean="0">
                <a:solidFill>
                  <a:srgbClr val="4A74B0"/>
                </a:solidFill>
                <a:latin typeface="Times New Roman" panose="02020603050405020304" pitchFamily="18" charset="0"/>
                <a:ea typeface="黑体" panose="02010609060101010101" pitchFamily="49" charset="-122"/>
              </a:rPr>
              <a:t>（</a:t>
            </a:r>
            <a:r>
              <a:rPr lang="en-US" altLang="zh-CN" sz="3200" dirty="0" smtClean="0">
                <a:solidFill>
                  <a:srgbClr val="4A74B0"/>
                </a:solidFill>
                <a:latin typeface="Times New Roman" panose="02020603050405020304" pitchFamily="18" charset="0"/>
                <a:ea typeface="黑体" panose="02010609060101010101" pitchFamily="49" charset="-122"/>
              </a:rPr>
              <a:t>1</a:t>
            </a:r>
            <a:r>
              <a:rPr lang="zh-CN" altLang="en-US" sz="3200" dirty="0" smtClean="0">
                <a:solidFill>
                  <a:srgbClr val="4A74B0"/>
                </a:solidFill>
                <a:latin typeface="Times New Roman" panose="02020603050405020304" pitchFamily="18" charset="0"/>
                <a:ea typeface="黑体" panose="02010609060101010101" pitchFamily="49" charset="-122"/>
              </a:rPr>
              <a:t>）作</a:t>
            </a:r>
            <a:r>
              <a:rPr lang="zh-CN" altLang="en-US" sz="3200" dirty="0">
                <a:solidFill>
                  <a:srgbClr val="4A74B0"/>
                </a:solidFill>
                <a:latin typeface="Times New Roman" panose="02020603050405020304" pitchFamily="18" charset="0"/>
                <a:ea typeface="黑体" panose="02010609060101010101" pitchFamily="49" charset="-122"/>
              </a:rPr>
              <a:t>业环境情况复杂</a:t>
            </a:r>
            <a:endParaRPr lang="zh-CN" altLang="en-US" sz="3200" dirty="0">
              <a:solidFill>
                <a:srgbClr val="4A74B0"/>
              </a:solidFill>
              <a:latin typeface="Times New Roman" panose="02020603050405020304" pitchFamily="18" charset="0"/>
            </a:endParaRPr>
          </a:p>
          <a:p>
            <a:endParaRPr lang="zh-CN"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bg1"/>
                </a:solidFill>
                <a:latin typeface="微软雅黑" panose="020B0503020204020204" pitchFamily="34" charset="-122"/>
                <a:sym typeface="宋体" panose="02010600030101010101" pitchFamily="2" charset="-122"/>
              </a:rPr>
              <a:t>关于博富特</a:t>
            </a:r>
            <a:endParaRPr lang="zh-CN" altLang="en-US" sz="2800" dirty="0">
              <a:solidFill>
                <a:schemeClr val="bg1"/>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4294967295"/>
          </p:nvPr>
        </p:nvSpPr>
        <p:spPr>
          <a:xfrm>
            <a:off x="452672" y="1573039"/>
            <a:ext cx="10960100" cy="892175"/>
          </a:xfrm>
        </p:spPr>
        <p:txBody>
          <a:bodyPr/>
          <a:lstStyle/>
          <a:p>
            <a:pPr algn="just" eaLnBrk="1" hangingPunct="1">
              <a:lnSpc>
                <a:spcPct val="90000"/>
              </a:lnSpc>
            </a:pPr>
            <a:r>
              <a:rPr lang="zh-CN" altLang="en-US" sz="2500" dirty="0">
                <a:solidFill>
                  <a:srgbClr val="FF0000"/>
                </a:solidFill>
                <a:latin typeface="华文楷体" pitchFamily="2" charset="-122"/>
                <a:ea typeface="华文楷体" pitchFamily="2" charset="-122"/>
              </a:rPr>
              <a:t>窒息：</a:t>
            </a:r>
            <a:r>
              <a:rPr lang="zh-CN" altLang="en-US" sz="2500" dirty="0">
                <a:solidFill>
                  <a:schemeClr val="tx2"/>
                </a:solidFill>
                <a:latin typeface="华文楷体" pitchFamily="2" charset="-122"/>
                <a:ea typeface="华文楷体" pitchFamily="2" charset="-122"/>
              </a:rPr>
              <a:t>引起人体组织处于缺氧状态的过程称为窒息。不同浓度的氧气对人体的影响如下：</a:t>
            </a:r>
            <a:r>
              <a:rPr lang="zh-CN" altLang="en-US" sz="2800" dirty="0">
                <a:solidFill>
                  <a:schemeClr val="tx2"/>
                </a:solidFill>
                <a:latin typeface="楷体_GB2312" pitchFamily="49" charset="-122"/>
                <a:ea typeface="楷体_GB2312" pitchFamily="49" charset="-122"/>
              </a:rPr>
              <a:t> </a:t>
            </a:r>
            <a:endParaRPr lang="zh-CN" altLang="en-US" sz="2800" dirty="0">
              <a:solidFill>
                <a:schemeClr val="tx2"/>
              </a:solidFill>
              <a:latin typeface="楷体_GB2312" pitchFamily="49" charset="-122"/>
              <a:ea typeface="楷体_GB2312" pitchFamily="49" charset="-122"/>
            </a:endParaRPr>
          </a:p>
          <a:p>
            <a:pPr eaLnBrk="1" hangingPunct="1">
              <a:lnSpc>
                <a:spcPct val="90000"/>
              </a:lnSpc>
            </a:pPr>
            <a:endParaRPr lang="zh-CN" altLang="en-US" sz="2800" dirty="0">
              <a:solidFill>
                <a:schemeClr val="tx2"/>
              </a:solidFill>
              <a:latin typeface="楷体_GB2312" pitchFamily="49" charset="-122"/>
              <a:ea typeface="楷体_GB2312" pitchFamily="49" charset="-122"/>
            </a:endParaRPr>
          </a:p>
        </p:txBody>
      </p:sp>
      <p:graphicFrame>
        <p:nvGraphicFramePr>
          <p:cNvPr id="12294" name="Group 6"/>
          <p:cNvGraphicFramePr>
            <a:graphicFrameLocks noGrp="1"/>
          </p:cNvGraphicFramePr>
          <p:nvPr>
            <p:ph sz="half" idx="4294967295"/>
          </p:nvPr>
        </p:nvGraphicFramePr>
        <p:xfrm>
          <a:off x="445260" y="2449029"/>
          <a:ext cx="10659534" cy="3970547"/>
        </p:xfrm>
        <a:graphic>
          <a:graphicData uri="http://schemas.openxmlformats.org/drawingml/2006/table">
            <a:tbl>
              <a:tblPr/>
              <a:tblGrid>
                <a:gridCol w="2495551"/>
                <a:gridCol w="8163983"/>
              </a:tblGrid>
              <a:tr h="4540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浓度（</a:t>
                      </a:r>
                      <a:r>
                        <a:rPr kumimoji="0" lang="en-US"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V/V） </a:t>
                      </a:r>
                      <a:endParaRPr kumimoji="0" lang="zh-CN" altLang="en-US" sz="28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20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rPr>
                        <a:t>症状 </a:t>
                      </a:r>
                      <a:endParaRPr kumimoji="0" lang="zh-CN" sz="28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19.5～23.5%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正常氧气浓度 </a:t>
                      </a:r>
                      <a:endParaRPr kumimoji="0" 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15～19%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工作能力降低、感到费力 </a:t>
                      </a:r>
                      <a:endParaRPr kumimoji="0" lang="zh-CN"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12～14%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呼吸急促、脉搏加快，协调能力和感知判断力降低 </a:t>
                      </a:r>
                      <a:endParaRPr kumimoji="0" 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10～12%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呼吸减弱，嘴唇变青 </a:t>
                      </a:r>
                      <a:endParaRPr kumimoji="0" 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8～10%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神智不清、昏厥、面色土灰、恶心和呕吐 </a:t>
                      </a:r>
                      <a:endParaRPr kumimoji="0" 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6～8%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在其中，≥8分钟：100%死亡</a:t>
                      </a:r>
                      <a:endPar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6分钟：50%可能死亡</a:t>
                      </a:r>
                      <a:endPar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4～5分钟：可能恢复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4～6% </a:t>
                      </a:r>
                      <a:endParaRPr kumimoji="0" lang="zh-CN" altLang="en-US"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2" pitchFamily="2" charset="2"/>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40秒后昏迷、抽搐、呼吸停止，死亡 </a:t>
                      </a:r>
                      <a:endParaRPr kumimoji="0" lang="zh-CN" altLang="en-US" sz="2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3" name="Rectangle 2"/>
          <p:cNvSpPr>
            <a:spLocks noChangeArrowheads="1"/>
          </p:cNvSpPr>
          <p:nvPr/>
        </p:nvSpPr>
        <p:spPr bwMode="auto">
          <a:xfrm>
            <a:off x="0" y="1086066"/>
            <a:ext cx="8221552" cy="523220"/>
          </a:xfrm>
          <a:prstGeom prst="rect">
            <a:avLst/>
          </a:prstGeom>
          <a:noFill/>
          <a:ln w="9525">
            <a:noFill/>
            <a:miter lim="800000"/>
          </a:ln>
        </p:spPr>
        <p:txBody>
          <a:bodyPr wrap="square">
            <a:spAutoFit/>
          </a:bodyPr>
          <a:lstStyle/>
          <a:p>
            <a:pPr algn="ctr"/>
            <a:r>
              <a:rPr lang="zh-CN" altLang="en-US" sz="2800" dirty="0" smtClean="0">
                <a:solidFill>
                  <a:srgbClr val="3A66BE"/>
                </a:solidFill>
                <a:latin typeface="黑体" panose="02010609060101010101" pitchFamily="49" charset="-122"/>
                <a:ea typeface="黑体" panose="02010609060101010101" pitchFamily="49" charset="-122"/>
              </a:rPr>
              <a:t>（</a:t>
            </a:r>
            <a:r>
              <a:rPr lang="en-US" altLang="zh-CN" sz="2800" dirty="0" smtClean="0">
                <a:solidFill>
                  <a:srgbClr val="3A66BE"/>
                </a:solidFill>
                <a:latin typeface="黑体" panose="02010609060101010101" pitchFamily="49" charset="-122"/>
                <a:ea typeface="黑体" panose="02010609060101010101" pitchFamily="49" charset="-122"/>
              </a:rPr>
              <a:t>2</a:t>
            </a:r>
            <a:r>
              <a:rPr lang="zh-CN" altLang="en-US" sz="2800" dirty="0" smtClean="0">
                <a:solidFill>
                  <a:srgbClr val="3A66BE"/>
                </a:solidFill>
                <a:latin typeface="黑体" panose="02010609060101010101" pitchFamily="49" charset="-122"/>
                <a:ea typeface="黑体" panose="02010609060101010101" pitchFamily="49" charset="-122"/>
              </a:rPr>
              <a:t>）危</a:t>
            </a:r>
            <a:r>
              <a:rPr lang="zh-CN" altLang="en-US" sz="2800" dirty="0">
                <a:solidFill>
                  <a:srgbClr val="3A66BE"/>
                </a:solidFill>
                <a:latin typeface="黑体" panose="02010609060101010101" pitchFamily="49" charset="-122"/>
                <a:ea typeface="黑体" panose="02010609060101010101" pitchFamily="49" charset="-122"/>
              </a:rPr>
              <a:t>险性大，一旦发生事故往往造成严重后果</a:t>
            </a:r>
            <a:r>
              <a:rPr lang="zh-CN" altLang="en-US" sz="2800" dirty="0">
                <a:solidFill>
                  <a:srgbClr val="4A74B0"/>
                </a:solidFill>
                <a:latin typeface="Times New Roman" panose="02020603050405020304" pitchFamily="18" charset="0"/>
                <a:ea typeface="黑体" panose="02010609060101010101" pitchFamily="49" charset="-122"/>
              </a:rPr>
              <a:t> </a:t>
            </a:r>
            <a:endParaRPr lang="zh-CN" altLang="en-US" sz="2800" dirty="0">
              <a:solidFill>
                <a:srgbClr val="4A74B0"/>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399495" y="1808749"/>
            <a:ext cx="10972800" cy="4826000"/>
          </a:xfrm>
        </p:spPr>
        <p:txBody>
          <a:bodyPr/>
          <a:lstStyle/>
          <a:p>
            <a:pPr algn="just" eaLnBrk="1" hangingPunct="1">
              <a:lnSpc>
                <a:spcPct val="90000"/>
              </a:lnSpc>
            </a:pPr>
            <a:r>
              <a:rPr lang="zh-CN" altLang="en-US" sz="2600" dirty="0">
                <a:solidFill>
                  <a:schemeClr val="tx2"/>
                </a:solidFill>
                <a:latin typeface="华文楷体" pitchFamily="2" charset="-122"/>
                <a:ea typeface="华文楷体" pitchFamily="2" charset="-122"/>
              </a:rPr>
              <a:t>一家知名跨国化</a:t>
            </a:r>
            <a:r>
              <a:rPr lang="zh-CN" altLang="en-US" sz="2600" dirty="0">
                <a:latin typeface="华文楷体" pitchFamily="2" charset="-122"/>
                <a:ea typeface="华文楷体" pitchFamily="2" charset="-122"/>
              </a:rPr>
              <a:t>工公司曾做过统计，受限空间作业事故中死亡人员有50％是救援人员，因为施救不当造成伤亡扩大。</a:t>
            </a:r>
            <a:r>
              <a:rPr lang="zh-CN" altLang="en-US" sz="2600" dirty="0">
                <a:latin typeface="楷体_GB2312" pitchFamily="49" charset="-122"/>
                <a:ea typeface="楷体_GB2312" pitchFamily="49" charset="-122"/>
              </a:rPr>
              <a:t> </a:t>
            </a:r>
            <a:endParaRPr lang="zh-CN" altLang="en-US" sz="2600" dirty="0">
              <a:latin typeface="楷体_GB2312" pitchFamily="49" charset="-122"/>
              <a:ea typeface="楷体_GB2312" pitchFamily="49" charset="-122"/>
            </a:endParaRPr>
          </a:p>
          <a:p>
            <a:pPr algn="just" eaLnBrk="1" latinLnBrk="1" hangingPunct="1">
              <a:lnSpc>
                <a:spcPct val="90000"/>
              </a:lnSpc>
            </a:pPr>
            <a:r>
              <a:rPr lang="zh-CN" altLang="en-US" sz="2600" dirty="0">
                <a:latin typeface="华文楷体" pitchFamily="2" charset="-122"/>
                <a:ea typeface="华文楷体" pitchFamily="2" charset="-122"/>
              </a:rPr>
              <a:t>部分受限空间作业单位和作业人员由于安全意识差、安全知识</a:t>
            </a:r>
            <a:r>
              <a:rPr lang="zh-CN" altLang="en-US" sz="2600" dirty="0">
                <a:solidFill>
                  <a:schemeClr val="tx2"/>
                </a:solidFill>
                <a:latin typeface="华文楷体" pitchFamily="2" charset="-122"/>
                <a:ea typeface="华文楷体" pitchFamily="2" charset="-122"/>
              </a:rPr>
              <a:t>不足，没有制定受限空间安全作业制度或制度不完善、不严格执行，安全措施和监护措施不到位、不落实，</a:t>
            </a:r>
            <a:r>
              <a:rPr lang="zh-CN" altLang="en-US" sz="2600" dirty="0">
                <a:solidFill>
                  <a:schemeClr val="tx2"/>
                </a:solidFill>
                <a:ea typeface="华文楷体" pitchFamily="2" charset="-122"/>
              </a:rPr>
              <a:t>实施受限空</a:t>
            </a:r>
            <a:r>
              <a:rPr lang="zh-CN" altLang="en-US" sz="2600" dirty="0">
                <a:solidFill>
                  <a:schemeClr val="tx2"/>
                </a:solidFill>
                <a:latin typeface="华文楷体" pitchFamily="2" charset="-122"/>
                <a:ea typeface="华文楷体" pitchFamily="2" charset="-122"/>
              </a:rPr>
              <a:t>间作业前未做危害辨识，未制订有针对性的应急处置预案，缺少必要的安全设施和应急救援器材、装备，或是虽然制订了应急预案但未进行培训和演练，作业和监护人员缺乏基本的应急常识和自救互救能力，导致事故状态下不能实施科学有效救援，使伤亡进一步扩大。</a:t>
            </a:r>
            <a:r>
              <a:rPr lang="zh-CN" altLang="en-US" dirty="0">
                <a:solidFill>
                  <a:schemeClr val="tx2"/>
                </a:solidFill>
                <a:latin typeface="华文楷体" pitchFamily="2" charset="-122"/>
                <a:ea typeface="华文楷体" pitchFamily="2" charset="-122"/>
              </a:rPr>
              <a:t> </a:t>
            </a:r>
            <a:endParaRPr lang="zh-CN" altLang="en-US" dirty="0">
              <a:solidFill>
                <a:schemeClr val="tx2"/>
              </a:solidFill>
              <a:latin typeface="华文楷体" pitchFamily="2" charset="-122"/>
              <a:ea typeface="华文楷体" pitchFamily="2" charset="-122"/>
            </a:endParaRPr>
          </a:p>
          <a:p>
            <a:pPr algn="just" eaLnBrk="1" latinLnBrk="1" hangingPunct="1">
              <a:lnSpc>
                <a:spcPct val="90000"/>
              </a:lnSpc>
              <a:buFontTx/>
              <a:buNone/>
            </a:pPr>
            <a:endParaRPr lang="zh-CN" altLang="en-US" dirty="0">
              <a:solidFill>
                <a:schemeClr val="tx2"/>
              </a:solidFill>
              <a:latin typeface="华文楷体" pitchFamily="2" charset="-122"/>
              <a:ea typeface="华文楷体" pitchFamily="2" charset="-122"/>
            </a:endParaRPr>
          </a:p>
          <a:p>
            <a:pPr eaLnBrk="1" hangingPunct="1">
              <a:lnSpc>
                <a:spcPct val="90000"/>
              </a:lnSpc>
            </a:pPr>
            <a:endParaRPr lang="zh-CN" altLang="en-US" sz="2400" dirty="0">
              <a:solidFill>
                <a:schemeClr val="tx2"/>
              </a:solidFill>
              <a:ea typeface="华文楷体" pitchFamily="2" charset="-122"/>
            </a:endParaRPr>
          </a:p>
        </p:txBody>
      </p:sp>
      <p:sp>
        <p:nvSpPr>
          <p:cNvPr id="13317" name="Rectangle 2"/>
          <p:cNvSpPr>
            <a:spLocks noChangeArrowheads="1"/>
          </p:cNvSpPr>
          <p:nvPr/>
        </p:nvSpPr>
        <p:spPr bwMode="auto">
          <a:xfrm>
            <a:off x="0" y="1216319"/>
            <a:ext cx="9454718" cy="579437"/>
          </a:xfrm>
          <a:prstGeom prst="rect">
            <a:avLst/>
          </a:prstGeom>
          <a:noFill/>
          <a:ln w="9525">
            <a:noFill/>
            <a:miter lim="800000"/>
          </a:ln>
        </p:spPr>
        <p:txBody>
          <a:bodyPr wrap="square">
            <a:spAutoFit/>
          </a:bodyPr>
          <a:lstStyle/>
          <a:p>
            <a:r>
              <a:rPr lang="zh-CN" altLang="en-US" sz="3200" dirty="0" smtClean="0">
                <a:solidFill>
                  <a:srgbClr val="4A74C8"/>
                </a:solidFill>
                <a:latin typeface="黑体" panose="02010609060101010101" pitchFamily="49" charset="-122"/>
                <a:ea typeface="黑体" panose="02010609060101010101" pitchFamily="49" charset="-122"/>
              </a:rPr>
              <a:t>（</a:t>
            </a:r>
            <a:r>
              <a:rPr lang="en-US" altLang="zh-CN" sz="3200" dirty="0" smtClean="0">
                <a:solidFill>
                  <a:srgbClr val="4A74C8"/>
                </a:solidFill>
                <a:latin typeface="黑体" panose="02010609060101010101" pitchFamily="49" charset="-122"/>
                <a:ea typeface="黑体" panose="02010609060101010101" pitchFamily="49" charset="-122"/>
              </a:rPr>
              <a:t>3</a:t>
            </a:r>
            <a:r>
              <a:rPr lang="zh-CN" altLang="en-US" sz="3200" dirty="0" smtClean="0">
                <a:solidFill>
                  <a:srgbClr val="4A74C8"/>
                </a:solidFill>
                <a:latin typeface="黑体" panose="02010609060101010101" pitchFamily="49" charset="-122"/>
                <a:ea typeface="黑体" panose="02010609060101010101" pitchFamily="49" charset="-122"/>
              </a:rPr>
              <a:t>）容</a:t>
            </a:r>
            <a:r>
              <a:rPr lang="zh-CN" altLang="en-US" sz="3200" dirty="0">
                <a:solidFill>
                  <a:srgbClr val="4A74C8"/>
                </a:solidFill>
                <a:latin typeface="黑体" panose="02010609060101010101" pitchFamily="49" charset="-122"/>
                <a:ea typeface="黑体" panose="02010609060101010101" pitchFamily="49" charset="-122"/>
              </a:rPr>
              <a:t>易因盲目施救造成伤亡扩大</a:t>
            </a:r>
            <a:r>
              <a:rPr lang="zh-CN" altLang="en-US" sz="3200" dirty="0">
                <a:solidFill>
                  <a:srgbClr val="4A74B0"/>
                </a:solidFill>
                <a:latin typeface="Times New Roman" panose="02020603050405020304" pitchFamily="18" charset="0"/>
                <a:ea typeface="黑体" panose="02010609060101010101" pitchFamily="49" charset="-122"/>
              </a:rPr>
              <a:t> </a:t>
            </a:r>
            <a:endParaRPr lang="zh-CN" altLang="en-US" sz="3200" dirty="0">
              <a:solidFill>
                <a:srgbClr val="4A74B0"/>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1012054" y="1960563"/>
            <a:ext cx="9898602" cy="4897437"/>
          </a:xfrm>
        </p:spPr>
        <p:txBody>
          <a:bodyPr/>
          <a:lstStyle/>
          <a:p>
            <a:pPr eaLnBrk="1" hangingPunct="1"/>
            <a:r>
              <a:rPr lang="zh-CN" altLang="en-US" dirty="0"/>
              <a:t>不明情况绝对不能冒险进入。</a:t>
            </a:r>
            <a:endParaRPr lang="zh-CN" altLang="en-US" dirty="0"/>
          </a:p>
          <a:p>
            <a:pPr eaLnBrk="1" hangingPunct="1"/>
            <a:r>
              <a:rPr lang="zh-CN" altLang="en-US" dirty="0"/>
              <a:t>必须对受限空间进行长时间的强制通风，稀释有毒有害、易燃易爆气体。</a:t>
            </a:r>
            <a:endParaRPr lang="zh-CN" altLang="en-US" dirty="0"/>
          </a:p>
          <a:p>
            <a:pPr eaLnBrk="1" hangingPunct="1"/>
            <a:r>
              <a:rPr lang="zh-CN" altLang="en-US" dirty="0"/>
              <a:t>施救人员做好自我防护，系好安全绳、穿好防护服、戴上呼吸器，确保自身安全后方可施救。</a:t>
            </a:r>
            <a:endParaRPr lang="en-US" dirty="0"/>
          </a:p>
          <a:p>
            <a:pPr eaLnBrk="1" hangingPunct="1"/>
            <a:r>
              <a:rPr lang="zh-CN" altLang="en-US" dirty="0"/>
              <a:t>施救人员应视自己能力大小进行，对超出自己施救能力的险情要及时毫不犹豫地向外求救。</a:t>
            </a:r>
            <a:endParaRPr lang="zh-CN" altLang="en-US" dirty="0"/>
          </a:p>
        </p:txBody>
      </p:sp>
      <p:sp>
        <p:nvSpPr>
          <p:cNvPr id="14339" name="矩形 3"/>
          <p:cNvSpPr>
            <a:spLocks noChangeArrowheads="1"/>
          </p:cNvSpPr>
          <p:nvPr/>
        </p:nvSpPr>
        <p:spPr bwMode="auto">
          <a:xfrm>
            <a:off x="2485747" y="1212681"/>
            <a:ext cx="7336901" cy="719137"/>
          </a:xfrm>
          <a:prstGeom prst="rect">
            <a:avLst/>
          </a:prstGeom>
          <a:solidFill>
            <a:srgbClr val="997054"/>
          </a:solidFill>
          <a:ln w="9525">
            <a:noFill/>
            <a:miter lim="800000"/>
          </a:ln>
        </p:spPr>
        <p:txBody>
          <a:bodyPr lIns="1116000" tIns="0" bIns="36000" anchor="ctr"/>
          <a:lstStyle/>
          <a:p>
            <a:pPr algn="just"/>
            <a:r>
              <a:rPr lang="en-US" altLang="zh-CN" sz="3600" b="1" dirty="0" smtClean="0">
                <a:solidFill>
                  <a:srgbClr val="FFFFFF"/>
                </a:solidFill>
                <a:latin typeface="华文中宋" pitchFamily="2" charset="-122"/>
                <a:ea typeface="华文中宋" pitchFamily="2" charset="-122"/>
              </a:rPr>
              <a:t>4</a:t>
            </a:r>
            <a:r>
              <a:rPr lang="zh-CN" altLang="en-US" sz="3600" b="1" dirty="0" smtClean="0">
                <a:solidFill>
                  <a:srgbClr val="FFFFFF"/>
                </a:solidFill>
                <a:latin typeface="华文中宋" pitchFamily="2" charset="-122"/>
                <a:ea typeface="华文中宋" pitchFamily="2" charset="-122"/>
              </a:rPr>
              <a:t>、受</a:t>
            </a:r>
            <a:r>
              <a:rPr lang="zh-CN" altLang="en-US" sz="3600" b="1" dirty="0">
                <a:solidFill>
                  <a:srgbClr val="FFFFFF"/>
                </a:solidFill>
                <a:latin typeface="华文中宋" pitchFamily="2" charset="-122"/>
                <a:ea typeface="华文中宋" pitchFamily="2" charset="-122"/>
              </a:rPr>
              <a:t>限空间</a:t>
            </a:r>
            <a:r>
              <a:rPr lang="zh-CN" altLang="en-US" sz="3600" b="1" dirty="0">
                <a:solidFill>
                  <a:srgbClr val="FFFFFF"/>
                </a:solidFill>
                <a:latin typeface="华文中宋" pitchFamily="2" charset="-122"/>
                <a:ea typeface="华文中宋" pitchFamily="2" charset="-122"/>
                <a:sym typeface="Arial" panose="020B0604020202020204" pitchFamily="34" charset="0"/>
              </a:rPr>
              <a:t>救援注意事项</a:t>
            </a:r>
            <a:endParaRPr lang="zh-CN" altLang="en-US" sz="3600" b="1" dirty="0">
              <a:solidFill>
                <a:srgbClr val="FFFFFF"/>
              </a:solidFill>
              <a:latin typeface="华文中宋" pitchFamily="2" charset="-122"/>
              <a:ea typeface="华文中宋" pitchFamily="2"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3"/>
          <p:cNvSpPr>
            <a:spLocks noChangeArrowheads="1"/>
          </p:cNvSpPr>
          <p:nvPr/>
        </p:nvSpPr>
        <p:spPr bwMode="auto">
          <a:xfrm>
            <a:off x="893440" y="1407991"/>
            <a:ext cx="9245600" cy="719137"/>
          </a:xfrm>
          <a:prstGeom prst="rect">
            <a:avLst/>
          </a:prstGeom>
          <a:solidFill>
            <a:srgbClr val="997054"/>
          </a:solidFill>
          <a:ln w="9525">
            <a:noFill/>
            <a:miter lim="800000"/>
          </a:ln>
          <a:effectLst/>
        </p:spPr>
        <p:txBody>
          <a:bodyPr lIns="1116000" tIns="0" bIns="36000" anchor="ctr"/>
          <a:lstStyle/>
          <a:p>
            <a:pPr algn="just"/>
            <a:r>
              <a:rPr lang="en-US" altLang="zh-CN" sz="3600" b="1" dirty="0" smtClean="0">
                <a:solidFill>
                  <a:srgbClr val="FFFFFF"/>
                </a:solidFill>
                <a:latin typeface="华文中宋" pitchFamily="2" charset="-122"/>
                <a:ea typeface="华文中宋" pitchFamily="2" charset="-122"/>
              </a:rPr>
              <a:t>5</a:t>
            </a:r>
            <a:r>
              <a:rPr lang="zh-CN" altLang="en-US" sz="3600" b="1" dirty="0" smtClean="0">
                <a:solidFill>
                  <a:srgbClr val="FFFFFF"/>
                </a:solidFill>
                <a:latin typeface="华文中宋" pitchFamily="2" charset="-122"/>
                <a:ea typeface="华文中宋" pitchFamily="2" charset="-122"/>
              </a:rPr>
              <a:t>、受</a:t>
            </a:r>
            <a:r>
              <a:rPr lang="zh-CN" altLang="en-US" sz="3600" b="1" dirty="0">
                <a:solidFill>
                  <a:srgbClr val="FFFFFF"/>
                </a:solidFill>
                <a:latin typeface="华文中宋" pitchFamily="2" charset="-122"/>
                <a:ea typeface="华文中宋" pitchFamily="2" charset="-122"/>
              </a:rPr>
              <a:t>限空</a:t>
            </a:r>
            <a:r>
              <a:rPr lang="zh-CN" altLang="en-US" sz="3600" b="1" dirty="0" smtClean="0">
                <a:solidFill>
                  <a:srgbClr val="FFFFFF"/>
                </a:solidFill>
                <a:latin typeface="华文中宋" pitchFamily="2" charset="-122"/>
                <a:ea typeface="华文中宋" pitchFamily="2" charset="-122"/>
              </a:rPr>
              <a:t>间作业的“八个必须”</a:t>
            </a:r>
            <a:endParaRPr lang="zh-CN" altLang="en-US" sz="3600" b="1" dirty="0">
              <a:solidFill>
                <a:srgbClr val="FFFFFF"/>
              </a:solidFill>
              <a:latin typeface="华文中宋" pitchFamily="2" charset="-122"/>
              <a:ea typeface="华文中宋" pitchFamily="2" charset="-122"/>
              <a:sym typeface="Arial" panose="020B0604020202020204" pitchFamily="34" charset="0"/>
            </a:endParaRPr>
          </a:p>
        </p:txBody>
      </p:sp>
      <p:sp>
        <p:nvSpPr>
          <p:cNvPr id="15365" name="Text Box 5"/>
          <p:cNvSpPr txBox="1">
            <a:spLocks noChangeArrowheads="1"/>
          </p:cNvSpPr>
          <p:nvPr/>
        </p:nvSpPr>
        <p:spPr bwMode="auto">
          <a:xfrm>
            <a:off x="817033" y="2133601"/>
            <a:ext cx="10752667" cy="366713"/>
          </a:xfrm>
          <a:prstGeom prst="rect">
            <a:avLst/>
          </a:prstGeom>
          <a:noFill/>
          <a:ln w="9525">
            <a:noFill/>
            <a:miter lim="800000"/>
          </a:ln>
        </p:spPr>
        <p:txBody>
          <a:bodyPr>
            <a:spAutoFit/>
          </a:bodyPr>
          <a:lstStyle/>
          <a:p>
            <a:endParaRPr lang="zh-CN" altLang="zh-CN"/>
          </a:p>
        </p:txBody>
      </p:sp>
      <p:sp>
        <p:nvSpPr>
          <p:cNvPr id="15366" name="Text Box 6"/>
          <p:cNvSpPr txBox="1">
            <a:spLocks noChangeArrowheads="1"/>
          </p:cNvSpPr>
          <p:nvPr/>
        </p:nvSpPr>
        <p:spPr bwMode="auto">
          <a:xfrm>
            <a:off x="617656" y="2244170"/>
            <a:ext cx="11135784" cy="3046988"/>
          </a:xfrm>
          <a:prstGeom prst="rect">
            <a:avLst/>
          </a:prstGeom>
          <a:noFill/>
          <a:ln w="9525">
            <a:noFill/>
            <a:miter lim="800000"/>
          </a:ln>
        </p:spPr>
        <p:txBody>
          <a:bodyPr>
            <a:spAutoFit/>
          </a:bodyPr>
          <a:lstStyle/>
          <a:p>
            <a:r>
              <a:rPr lang="zh-CN" altLang="en-US" sz="2400" dirty="0">
                <a:latin typeface="宋体" panose="02010600030101010101" pitchFamily="2" charset="-122"/>
              </a:rPr>
              <a:t>1、必须申请、办理《受限空间安全作业证》，并得到批准。</a:t>
            </a:r>
            <a:endParaRPr lang="zh-CN" altLang="en-US" sz="2400" dirty="0">
              <a:latin typeface="宋体" panose="02010600030101010101" pitchFamily="2" charset="-122"/>
            </a:endParaRPr>
          </a:p>
          <a:p>
            <a:r>
              <a:rPr lang="zh-CN" altLang="en-US" sz="2400" dirty="0">
                <a:latin typeface="宋体" panose="02010600030101010101" pitchFamily="2" charset="-122"/>
              </a:rPr>
              <a:t>2、必须进行安全隔绝。</a:t>
            </a:r>
            <a:endParaRPr lang="zh-CN" altLang="en-US" sz="2400" dirty="0">
              <a:latin typeface="宋体" panose="02010600030101010101" pitchFamily="2" charset="-122"/>
            </a:endParaRPr>
          </a:p>
          <a:p>
            <a:r>
              <a:rPr lang="zh-CN" altLang="en-US" sz="2400" dirty="0">
                <a:latin typeface="宋体" panose="02010600030101010101" pitchFamily="2" charset="-122"/>
              </a:rPr>
              <a:t>3、必须切断动力电，并使用安全灯具。</a:t>
            </a:r>
            <a:endParaRPr lang="zh-CN" altLang="en-US" sz="2400" dirty="0">
              <a:latin typeface="宋体" panose="02010600030101010101" pitchFamily="2" charset="-122"/>
            </a:endParaRPr>
          </a:p>
          <a:p>
            <a:r>
              <a:rPr lang="zh-CN" altLang="en-US" sz="2400" dirty="0">
                <a:latin typeface="宋体" panose="02010600030101010101" pitchFamily="2" charset="-122"/>
              </a:rPr>
              <a:t>4、必须进行置换、通风。</a:t>
            </a:r>
            <a:endParaRPr lang="zh-CN" altLang="en-US" sz="2400" dirty="0">
              <a:latin typeface="宋体" panose="02010600030101010101" pitchFamily="2" charset="-122"/>
            </a:endParaRPr>
          </a:p>
          <a:p>
            <a:r>
              <a:rPr lang="zh-CN" altLang="en-US" sz="2400" dirty="0">
                <a:latin typeface="宋体" panose="02010600030101010101" pitchFamily="2" charset="-122"/>
              </a:rPr>
              <a:t>5、必须按时间要求进行安全分析。</a:t>
            </a:r>
            <a:endParaRPr lang="zh-CN" altLang="en-US" sz="2400" dirty="0">
              <a:latin typeface="宋体" panose="02010600030101010101" pitchFamily="2" charset="-122"/>
            </a:endParaRPr>
          </a:p>
          <a:p>
            <a:r>
              <a:rPr lang="zh-CN" altLang="en-US" sz="2400" dirty="0">
                <a:latin typeface="宋体" panose="02010600030101010101" pitchFamily="2" charset="-122"/>
              </a:rPr>
              <a:t>6、必须佩戴规定的防护用具。</a:t>
            </a:r>
            <a:endParaRPr lang="zh-CN" altLang="en-US" sz="2400" dirty="0">
              <a:latin typeface="宋体" panose="02010600030101010101" pitchFamily="2" charset="-122"/>
            </a:endParaRPr>
          </a:p>
          <a:p>
            <a:r>
              <a:rPr lang="zh-CN" altLang="en-US" sz="2400" dirty="0">
                <a:latin typeface="宋体" panose="02010600030101010101" pitchFamily="2" charset="-122"/>
              </a:rPr>
              <a:t>7、必须有人在受限空间外监护，并坚守岗位。</a:t>
            </a:r>
            <a:endParaRPr lang="zh-CN" altLang="en-US" sz="2400" dirty="0">
              <a:latin typeface="宋体" panose="02010600030101010101" pitchFamily="2" charset="-122"/>
            </a:endParaRPr>
          </a:p>
          <a:p>
            <a:r>
              <a:rPr lang="zh-CN" altLang="en-US" sz="2400" dirty="0">
                <a:latin typeface="宋体" panose="02010600030101010101" pitchFamily="2" charset="-122"/>
              </a:rPr>
              <a:t>8、必须有抢救后备措施。</a:t>
            </a:r>
            <a:endParaRPr lang="zh-CN" altLang="en-US" sz="2400" dirty="0">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490" y="1123315"/>
            <a:ext cx="5822950" cy="5380990"/>
          </a:xfrm>
        </p:spPr>
        <p:txBody>
          <a:bodyPr>
            <a:normAutofit/>
          </a:bodyPr>
          <a:lstStyle/>
          <a:p>
            <a:pPr marL="0" indent="0">
              <a:buNone/>
            </a:pPr>
            <a:r>
              <a:rPr lang="zh-CN" altLang="en-US" dirty="0" smtClean="0">
                <a:solidFill>
                  <a:srgbClr val="FF0000"/>
                </a:solidFill>
                <a:sym typeface="+mn-ea"/>
              </a:rPr>
              <a:t>五、吊</a:t>
            </a:r>
            <a:r>
              <a:rPr lang="zh-CN" altLang="en-US" dirty="0">
                <a:solidFill>
                  <a:srgbClr val="FF0000"/>
                </a:solidFill>
                <a:sym typeface="+mn-ea"/>
              </a:rPr>
              <a:t>装作业</a:t>
            </a:r>
            <a:r>
              <a:rPr lang="en-US" altLang="zh-CN" dirty="0">
                <a:solidFill>
                  <a:srgbClr val="FF0000"/>
                </a:solidFill>
                <a:sym typeface="+mn-ea"/>
              </a:rPr>
              <a:t>(</a:t>
            </a:r>
            <a:r>
              <a:rPr lang="zh-CN" altLang="zh-CN" dirty="0">
                <a:solidFill>
                  <a:srgbClr val="FF0000"/>
                </a:solidFill>
                <a:sym typeface="+mn-ea"/>
              </a:rPr>
              <a:t>电动葫芦）：</a:t>
            </a:r>
            <a:endParaRPr lang="zh-CN" altLang="zh-CN" dirty="0">
              <a:solidFill>
                <a:srgbClr val="FF0000"/>
              </a:solidFill>
              <a:sym typeface="+mn-ea"/>
            </a:endParaRPr>
          </a:p>
          <a:p>
            <a:pPr marL="0" indent="0">
              <a:buNone/>
            </a:pPr>
            <a:r>
              <a:rPr lang="zh-CN" altLang="en-US" dirty="0"/>
              <a:t>                                                                 </a:t>
            </a:r>
            <a:endParaRPr lang="zh-CN" altLang="en-US" dirty="0"/>
          </a:p>
        </p:txBody>
      </p:sp>
      <p:sp>
        <p:nvSpPr>
          <p:cNvPr id="9" name="内容占位符 2"/>
          <p:cNvSpPr>
            <a:spLocks noGrp="1"/>
          </p:cNvSpPr>
          <p:nvPr/>
        </p:nvSpPr>
        <p:spPr>
          <a:xfrm>
            <a:off x="6084570" y="1437640"/>
            <a:ext cx="4918075" cy="4545965"/>
          </a:xfrm>
          <a:prstGeom prst="rect">
            <a:avLst/>
          </a:prstGeom>
          <a:noFill/>
          <a:ln>
            <a:noFill/>
          </a:ln>
        </p:spPr>
        <p:txBody>
          <a:bodyPr vert="horz" wrap="square" lIns="91440" tIns="45720" rIns="91440" bIns="45720" numCol="1" anchor="t" anchorCtr="0" compatLnSpc="1">
            <a:normAutofit/>
          </a:bodyPr>
          <a:lstStyle>
            <a:lvl1pPr marL="357505" indent="-357505" algn="just" rtl="0" fontAlgn="base">
              <a:spcBef>
                <a:spcPts val="300"/>
              </a:spcBef>
              <a:spcAft>
                <a:spcPts val="300"/>
              </a:spcAft>
              <a:buClr>
                <a:srgbClr val="6599E5"/>
              </a:buClr>
              <a:buSzPct val="60000"/>
              <a:buFont typeface="Wingdings" panose="05000000000000000000" pitchFamily="2" charset="2"/>
              <a:buChar char=""/>
              <a:defRPr sz="2400" kern="1200">
                <a:solidFill>
                  <a:srgbClr val="000000"/>
                </a:solidFill>
                <a:latin typeface="Arial" panose="020B0604020202020204" pitchFamily="34" charset="0"/>
                <a:ea typeface="黑体" panose="02010609060101010101" pitchFamily="49" charset="-122"/>
                <a:cs typeface="+mn-cs"/>
              </a:defRPr>
            </a:lvl1pPr>
            <a:lvl2pPr marL="357505" indent="-357505" algn="just" rtl="0" fontAlgn="base">
              <a:lnSpc>
                <a:spcPct val="130000"/>
              </a:lnSpc>
              <a:spcBef>
                <a:spcPct val="0"/>
              </a:spcBef>
              <a:spcAft>
                <a:spcPts val="600"/>
              </a:spcAft>
              <a:buClr>
                <a:srgbClr val="71C7E1"/>
              </a:buClr>
              <a:buFont typeface="幼圆" pitchFamily="49" charset="-122"/>
              <a:buChar char=" "/>
              <a:defRPr kern="1200">
                <a:solidFill>
                  <a:srgbClr val="7D7D7D"/>
                </a:solidFill>
                <a:latin typeface="幼圆" pitchFamily="49" charset="-122"/>
                <a:ea typeface="黑体" panose="02010609060101010101" pitchFamily="49" charset="-122"/>
                <a:cs typeface="+mn-cs"/>
              </a:defRPr>
            </a:lvl2pPr>
            <a:lvl3pPr marL="720090" indent="-228600" algn="l" rtl="0" fontAlgn="base">
              <a:spcBef>
                <a:spcPts val="300"/>
              </a:spcBef>
              <a:spcAft>
                <a:spcPts val="300"/>
              </a:spcAft>
              <a:buFont typeface="Arial" panose="020B0604020202020204" pitchFamily="34" charset="0"/>
              <a:buChar char="•"/>
              <a:defRPr sz="2000" kern="1200">
                <a:solidFill>
                  <a:srgbClr val="000000"/>
                </a:solidFill>
                <a:latin typeface="+mn-lt"/>
                <a:ea typeface="+mn-ea"/>
                <a:cs typeface="+mn-cs"/>
              </a:defRPr>
            </a:lvl3pPr>
            <a:lvl4pPr marL="1080135" indent="-228600" algn="l" rtl="0" fontAlgn="base">
              <a:spcBef>
                <a:spcPts val="300"/>
              </a:spcBef>
              <a:spcAft>
                <a:spcPts val="300"/>
              </a:spcAft>
              <a:buFont typeface="Arial" panose="020B0604020202020204" pitchFamily="34" charset="0"/>
              <a:buChar char="•"/>
              <a:defRPr sz="1800" kern="1200">
                <a:solidFill>
                  <a:srgbClr val="000000"/>
                </a:solidFill>
                <a:latin typeface="+mn-lt"/>
                <a:ea typeface="+mn-ea"/>
                <a:cs typeface="+mn-cs"/>
              </a:defRPr>
            </a:lvl4pPr>
            <a:lvl5pPr marL="1440180" indent="-228600" algn="l" rtl="0" fontAlgn="base">
              <a:spcBef>
                <a:spcPts val="300"/>
              </a:spcBef>
              <a:spcAft>
                <a:spcPts val="300"/>
              </a:spcAft>
              <a:buFont typeface="Arial" panose="020B0604020202020204" pitchFamily="34" charset="0"/>
              <a:buChar char="•"/>
              <a:defRPr sz="1800" kern="1200">
                <a:solidFill>
                  <a:srgbClr val="000000"/>
                </a:solidFill>
                <a:latin typeface="+mn-lt"/>
                <a:ea typeface="+mn-ea"/>
                <a:cs typeface="+mn-cs"/>
              </a:defRPr>
            </a:lvl5pPr>
            <a:lvl6pPr marL="1800225" indent="-228600" algn="l" defTabSz="914400" rtl="0" eaLnBrk="1" latinLnBrk="0" hangingPunct="1">
              <a:spcBef>
                <a:spcPts val="300"/>
              </a:spcBef>
              <a:spcAft>
                <a:spcPts val="300"/>
              </a:spcAft>
              <a:buFont typeface="Arial" panose="020B0604020202020204" pitchFamily="34" charset="0"/>
              <a:buChar char="•"/>
              <a:defRPr sz="1800" kern="1200">
                <a:solidFill>
                  <a:srgbClr val="00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a:p>
          <a:p>
            <a:pPr marL="0" indent="0">
              <a:buNone/>
            </a:pPr>
            <a:r>
              <a:rPr lang="en-US" altLang="zh-CN"/>
              <a:t>1</a:t>
            </a:r>
            <a:r>
              <a:rPr lang="zh-CN" altLang="en-US"/>
              <a:t>）</a:t>
            </a:r>
            <a:r>
              <a:rPr lang="zh-CN" altLang="en-US">
                <a:sym typeface="+mn-ea"/>
              </a:rPr>
              <a:t>目的  为了规范车间起重作业安全制度，保证生产作业安全，特制定本制度。 </a:t>
            </a:r>
            <a:endParaRPr lang="zh-CN" altLang="en-US">
              <a:sym typeface="+mn-ea"/>
            </a:endParaRPr>
          </a:p>
          <a:p>
            <a:pPr marL="0" indent="0">
              <a:buNone/>
            </a:pPr>
            <a:r>
              <a:rPr lang="zh-CN" altLang="en-US">
                <a:sym typeface="+mn-ea"/>
              </a:rPr>
              <a:t>2 ）范围  本程序适用于车间电动葫芦的作业管理。</a:t>
            </a:r>
            <a:endParaRPr lang="zh-CN" altLang="en-US">
              <a:sym typeface="+mn-ea"/>
            </a:endParaRPr>
          </a:p>
          <a:p>
            <a:pPr marL="0" indent="0">
              <a:buNone/>
            </a:pPr>
            <a:r>
              <a:rPr lang="zh-CN" altLang="en-US">
                <a:sym typeface="+mn-ea"/>
              </a:rPr>
              <a:t>3 ） 责任  设备员负责本程序的制定、修订；安全主任、安全员、设备员、工段负责人负责实际操作时的监督执行。</a:t>
            </a:r>
            <a:endParaRPr lang="zh-CN" altLang="en-US">
              <a:sym typeface="+mn-ea"/>
            </a:endParaRPr>
          </a:p>
          <a:p>
            <a:endParaRPr lang="zh-CN" altLang="en-US"/>
          </a:p>
        </p:txBody>
      </p:sp>
      <p:pic>
        <p:nvPicPr>
          <p:cNvPr id="10" name="图片 9" descr="图片1"/>
          <p:cNvPicPr>
            <a:picLocks noChangeAspect="1"/>
          </p:cNvPicPr>
          <p:nvPr/>
        </p:nvPicPr>
        <p:blipFill>
          <a:blip r:embed="rId1" cstate="print"/>
          <a:stretch>
            <a:fillRect/>
          </a:stretch>
        </p:blipFill>
        <p:spPr>
          <a:xfrm>
            <a:off x="77470" y="1708785"/>
            <a:ext cx="5572760" cy="414528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175" y="1216660"/>
            <a:ext cx="9829165" cy="4766945"/>
          </a:xfrm>
        </p:spPr>
        <p:txBody>
          <a:bodyPr/>
          <a:lstStyle/>
          <a:p>
            <a:r>
              <a:rPr lang="en-US" altLang="zh-CN"/>
              <a:t>4</a:t>
            </a:r>
            <a:r>
              <a:rPr lang="zh-CN" altLang="en-US"/>
              <a:t>）电动葫芦作业内容：</a:t>
            </a:r>
            <a:endParaRPr lang="zh-CN" altLang="en-US"/>
          </a:p>
          <a:p>
            <a:r>
              <a:rPr lang="zh-CN" altLang="en-US">
                <a:sym typeface="+mn-ea"/>
              </a:rPr>
              <a:t>① 电动葫芦操作人员必须经过培训，熟悉电动葫芦的技术性能、机械性能、安全注意事项及管理制度，考核合格者方能独立上岗。</a:t>
            </a:r>
            <a:endParaRPr lang="zh-CN" altLang="en-US"/>
          </a:p>
          <a:p>
            <a:r>
              <a:rPr lang="zh-CN" altLang="en-US">
                <a:sym typeface="+mn-ea"/>
              </a:rPr>
              <a:t>②  物料提升机应设专人操作，严禁未经培训人员操作。</a:t>
            </a:r>
            <a:endParaRPr lang="zh-CN" altLang="en-US"/>
          </a:p>
          <a:p>
            <a:r>
              <a:rPr lang="zh-CN" altLang="en-US">
                <a:sym typeface="+mn-ea"/>
              </a:rPr>
              <a:t>③  操作行车前，操作人员必须对制动器、吊钩、钢丝绳、导绳器及安全装置进行检查，发现性能异常时，应立即上报车间，严禁带障作业。</a:t>
            </a:r>
            <a:endParaRPr lang="zh-CN" altLang="en-US"/>
          </a:p>
          <a:p>
            <a:r>
              <a:rPr lang="zh-CN" altLang="en-US">
                <a:sym typeface="+mn-ea"/>
              </a:rPr>
              <a:t>  制动器：起升、下降及运行应灵敏可靠，无明显阻塞感，控制按钮应动作应灵敏、准确。</a:t>
            </a:r>
            <a:endParaRPr lang="zh-CN" altLang="en-US"/>
          </a:p>
          <a:p>
            <a:r>
              <a:rPr lang="zh-CN" altLang="en-US">
                <a:sym typeface="+mn-ea"/>
              </a:rPr>
              <a:t> 吊钩：表面应光洁，无剥落毛刺及裂纹；应装有脱钩装置；无明显变形。</a:t>
            </a:r>
            <a:endParaRPr lang="zh-CN" altLang="en-US"/>
          </a:p>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3225" y="1196340"/>
            <a:ext cx="9809480" cy="4786630"/>
          </a:xfrm>
        </p:spPr>
        <p:txBody>
          <a:bodyPr>
            <a:normAutofit/>
          </a:bodyPr>
          <a:lstStyle/>
          <a:p>
            <a:r>
              <a:rPr lang="zh-CN" altLang="en-US" sz="2300">
                <a:sym typeface="+mn-ea"/>
              </a:rPr>
              <a:t>钢丝绳：</a:t>
            </a:r>
            <a:r>
              <a:rPr lang="zh-CN" altLang="en-US" sz="2300">
                <a:solidFill>
                  <a:srgbClr val="FF0000"/>
                </a:solidFill>
                <a:sym typeface="+mn-ea"/>
              </a:rPr>
              <a:t>定期润滑</a:t>
            </a:r>
            <a:r>
              <a:rPr lang="zh-CN" altLang="en-US" sz="2300">
                <a:sym typeface="+mn-ea"/>
              </a:rPr>
              <a:t>，观察钢丝绳有明显</a:t>
            </a:r>
            <a:r>
              <a:rPr lang="zh-CN" altLang="en-US" sz="2300">
                <a:solidFill>
                  <a:srgbClr val="FF0000"/>
                </a:solidFill>
                <a:sym typeface="+mn-ea"/>
              </a:rPr>
              <a:t>被润滑痕迹</a:t>
            </a:r>
            <a:r>
              <a:rPr lang="zh-CN" altLang="en-US" sz="2300">
                <a:sym typeface="+mn-ea"/>
              </a:rPr>
              <a:t>；表面无严重</a:t>
            </a:r>
            <a:r>
              <a:rPr lang="zh-CN" altLang="en-US" sz="2300">
                <a:solidFill>
                  <a:srgbClr val="FF0000"/>
                </a:solidFill>
                <a:sym typeface="+mn-ea"/>
              </a:rPr>
              <a:t>毛刺</a:t>
            </a:r>
            <a:r>
              <a:rPr lang="zh-CN" altLang="en-US" sz="2300">
                <a:sym typeface="+mn-ea"/>
              </a:rPr>
              <a:t>；无压扁</a:t>
            </a:r>
            <a:r>
              <a:rPr lang="zh-CN" altLang="en-US" sz="2300">
                <a:solidFill>
                  <a:srgbClr val="FF0000"/>
                </a:solidFill>
                <a:sym typeface="+mn-ea"/>
              </a:rPr>
              <a:t>变形</a:t>
            </a:r>
            <a:r>
              <a:rPr lang="zh-CN" altLang="en-US" sz="2300">
                <a:sym typeface="+mn-ea"/>
              </a:rPr>
              <a:t>；无</a:t>
            </a:r>
            <a:r>
              <a:rPr lang="zh-CN" altLang="en-US" sz="2300">
                <a:solidFill>
                  <a:srgbClr val="FF0000"/>
                </a:solidFill>
                <a:sym typeface="+mn-ea"/>
              </a:rPr>
              <a:t>断股及断丝</a:t>
            </a:r>
            <a:r>
              <a:rPr lang="zh-CN" altLang="en-US" sz="2300">
                <a:sym typeface="+mn-ea"/>
              </a:rPr>
              <a:t>现象。</a:t>
            </a:r>
            <a:endParaRPr lang="zh-CN" altLang="en-US" sz="2300">
              <a:sym typeface="+mn-ea"/>
            </a:endParaRPr>
          </a:p>
          <a:p>
            <a:r>
              <a:rPr lang="zh-CN" altLang="en-US" sz="2300">
                <a:sym typeface="+mn-ea"/>
              </a:rPr>
              <a:t> 导绳器及其他安全装置：</a:t>
            </a:r>
            <a:r>
              <a:rPr lang="zh-CN" altLang="en-US" sz="2300">
                <a:solidFill>
                  <a:srgbClr val="FF0000"/>
                </a:solidFill>
                <a:sym typeface="+mn-ea"/>
              </a:rPr>
              <a:t>运作正常，安全可靠，螺栓无松动，导绳器紧贴卷筒。</a:t>
            </a:r>
            <a:endParaRPr lang="zh-CN" altLang="en-US" sz="2300">
              <a:solidFill>
                <a:srgbClr val="FF0000"/>
              </a:solidFill>
              <a:sym typeface="+mn-ea"/>
            </a:endParaRPr>
          </a:p>
          <a:p>
            <a:r>
              <a:rPr lang="zh-CN" altLang="en-US" sz="2300">
                <a:sym typeface="+mn-ea"/>
              </a:rPr>
              <a:t>急停开关：能正常工作，按下开关后提升机无动作。</a:t>
            </a:r>
            <a:endParaRPr lang="zh-CN" altLang="en-US" sz="2300">
              <a:sym typeface="+mn-ea"/>
            </a:endParaRPr>
          </a:p>
          <a:p>
            <a:r>
              <a:rPr lang="zh-CN" altLang="en-US" sz="2300">
                <a:sym typeface="+mn-ea"/>
              </a:rPr>
              <a:t>④ 起吊时应使吊钩与重物重心在一条垂直线上。</a:t>
            </a:r>
            <a:endParaRPr lang="zh-CN" altLang="en-US" sz="2300"/>
          </a:p>
          <a:p>
            <a:r>
              <a:rPr lang="zh-CN" altLang="en-US" sz="2300">
                <a:sym typeface="+mn-ea"/>
              </a:rPr>
              <a:t>⑤  吊运重物时，重物不得从他人头顶通过。</a:t>
            </a:r>
            <a:endParaRPr lang="zh-CN" altLang="en-US" sz="2300"/>
          </a:p>
          <a:p>
            <a:r>
              <a:rPr lang="zh-CN" altLang="en-US" sz="2300">
                <a:sym typeface="+mn-ea"/>
              </a:rPr>
              <a:t>⑥  所吊重物接近或达到额定重量时，吊运前应检查制动器。并用小高度（200～300mm），短行程试吊后，再平稳地吊运。</a:t>
            </a:r>
            <a:endParaRPr lang="zh-CN" altLang="en-US" sz="2300"/>
          </a:p>
          <a:p>
            <a:r>
              <a:rPr lang="zh-CN" altLang="en-US" sz="2300">
                <a:sym typeface="+mn-ea"/>
              </a:rPr>
              <a:t>⑦  电动葫芦吊钩在最低处时，卷筒上的钢丝绳必须保留有设计规定的安全圈数（2～3 圈）。</a:t>
            </a:r>
            <a:endParaRPr lang="zh-CN" altLang="en-US" sz="23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6865" y="1234440"/>
            <a:ext cx="9896475" cy="4748530"/>
          </a:xfrm>
        </p:spPr>
        <p:txBody>
          <a:bodyPr/>
          <a:lstStyle/>
          <a:p>
            <a:pPr marL="0" indent="0">
              <a:buNone/>
            </a:pPr>
            <a:r>
              <a:rPr lang="zh-CN" altLang="en-US">
                <a:sym typeface="+mn-ea"/>
              </a:rPr>
              <a:t>⑧不得</a:t>
            </a:r>
            <a:r>
              <a:rPr lang="zh-CN" altLang="en-US">
                <a:solidFill>
                  <a:srgbClr val="FF0000"/>
                </a:solidFill>
                <a:sym typeface="+mn-ea"/>
              </a:rPr>
              <a:t>超重</a:t>
            </a:r>
            <a:r>
              <a:rPr lang="zh-CN" altLang="en-US">
                <a:sym typeface="+mn-ea"/>
              </a:rPr>
              <a:t>，应有足够的稳固性和坚固性。</a:t>
            </a:r>
            <a:endParaRPr lang="zh-CN" altLang="en-US">
              <a:sym typeface="+mn-ea"/>
            </a:endParaRPr>
          </a:p>
          <a:p>
            <a:pPr marL="0" indent="0">
              <a:buNone/>
            </a:pPr>
            <a:r>
              <a:rPr lang="zh-CN" altLang="en-US">
                <a:sym typeface="+mn-ea"/>
              </a:rPr>
              <a:t>⑨ 禁止在吊运的</a:t>
            </a:r>
            <a:r>
              <a:rPr lang="zh-CN" altLang="en-US">
                <a:solidFill>
                  <a:srgbClr val="FF0000"/>
                </a:solidFill>
                <a:sym typeface="+mn-ea"/>
              </a:rPr>
              <a:t>重物下通过或站人</a:t>
            </a:r>
            <a:r>
              <a:rPr lang="zh-CN" altLang="en-US">
                <a:sym typeface="+mn-ea"/>
              </a:rPr>
              <a:t>。</a:t>
            </a:r>
            <a:endParaRPr lang="zh-CN" altLang="en-US"/>
          </a:p>
          <a:p>
            <a:pPr marL="0" indent="0">
              <a:buNone/>
            </a:pPr>
            <a:r>
              <a:rPr lang="zh-CN" altLang="en-US">
                <a:sym typeface="+mn-ea"/>
              </a:rPr>
              <a:t>⑩  在使用中发现制动失灵时，应立即按上升按钮，使重物上升一段距离，再按下降按钮，使重物能以正常速度下降，然后卸掉载荷，立即上报车间。</a:t>
            </a:r>
            <a:endParaRPr lang="zh-CN" altLang="en-US"/>
          </a:p>
          <a:p>
            <a:pPr marL="0" indent="0">
              <a:buNone/>
            </a:pPr>
            <a:r>
              <a:rPr lang="zh-CN" altLang="en-US">
                <a:sym typeface="+mn-ea"/>
              </a:rPr>
              <a:t>⑪不宜用葫芦将重物长时间悬于空中，以防止零件永久变形。</a:t>
            </a:r>
            <a:endParaRPr lang="zh-CN" altLang="en-US"/>
          </a:p>
          <a:p>
            <a:pPr marL="0" indent="0">
              <a:buNone/>
            </a:pPr>
            <a:r>
              <a:rPr lang="zh-CN" altLang="en-US">
                <a:sym typeface="+mn-ea"/>
              </a:rPr>
              <a:t>⑫在使用中遇到按钮失灵，应立即按下急停按钮，并通知电工断电，维修。</a:t>
            </a:r>
            <a:endParaRPr lang="zh-CN" altLang="en-US"/>
          </a:p>
          <a:p>
            <a:pPr marL="0" indent="0">
              <a:buNone/>
            </a:pPr>
            <a:r>
              <a:rPr lang="zh-CN" altLang="en-US">
                <a:sym typeface="+mn-ea"/>
              </a:rPr>
              <a:t> ⑬电动葫芦工作完毕，应将吊钩升离地面2米以上，确保安全。</a:t>
            </a:r>
            <a:endParaRPr lang="zh-CN" altLang="en-US"/>
          </a:p>
          <a:p>
            <a:pPr marL="0" indent="0">
              <a:buNone/>
            </a:pPr>
            <a:r>
              <a:rPr lang="zh-CN" altLang="en-US">
                <a:sym typeface="+mn-ea"/>
              </a:rPr>
              <a:t> ⑭操作人员在工作完毕或需长时间离开工作场所时，应切断电源。</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66656" y="1349406"/>
            <a:ext cx="8877670" cy="4296792"/>
          </a:xfrm>
        </p:spPr>
        <p:txBody>
          <a:bodyPr>
            <a:normAutofit/>
          </a:bodyPr>
          <a:lstStyle/>
          <a:p>
            <a:pPr marL="0" indent="0">
              <a:buNone/>
            </a:pPr>
            <a:r>
              <a:rPr lang="zh-CN" altLang="en-US" b="1" dirty="0">
                <a:latin typeface="方正宋体" charset="0"/>
                <a:ea typeface="方正宋体" charset="0"/>
              </a:rPr>
              <a:t>一、</a:t>
            </a:r>
            <a:r>
              <a:rPr lang="zh-CN" altLang="en-US" sz="2800" b="1" dirty="0">
                <a:latin typeface="方正宋体" charset="0"/>
                <a:ea typeface="方正宋体" charset="0"/>
              </a:rPr>
              <a:t>什么是特种作业？</a:t>
            </a:r>
            <a:endParaRPr lang="zh-CN" altLang="en-US" sz="2800" b="1" dirty="0">
              <a:latin typeface="方正宋体" charset="0"/>
              <a:ea typeface="方正宋体" charset="0"/>
            </a:endParaRPr>
          </a:p>
          <a:p>
            <a:pPr marL="0" indent="0">
              <a:buNone/>
            </a:pPr>
            <a:r>
              <a:rPr lang="en-US" altLang="zh-CN" b="1" dirty="0">
                <a:latin typeface="方正宋体" charset="0"/>
                <a:ea typeface="方正宋体" charset="0"/>
              </a:rPr>
              <a:t>1</a:t>
            </a:r>
            <a:r>
              <a:rPr lang="zh-CN" altLang="en-US" b="1" dirty="0">
                <a:latin typeface="方正宋体" charset="0"/>
                <a:ea typeface="方正宋体" charset="0"/>
              </a:rPr>
              <a:t>、定义：</a:t>
            </a:r>
            <a:endParaRPr lang="zh-CN" altLang="en-US" b="1" dirty="0">
              <a:latin typeface="方正宋体" charset="0"/>
              <a:ea typeface="方正宋体" charset="0"/>
            </a:endParaRPr>
          </a:p>
          <a:p>
            <a:pPr marL="0" indent="0">
              <a:buNone/>
            </a:pPr>
            <a:r>
              <a:rPr lang="zh-CN" altLang="en-US" b="1" dirty="0">
                <a:latin typeface="方正宋体" charset="0"/>
                <a:ea typeface="方正宋体" charset="0"/>
              </a:rPr>
              <a:t>    </a:t>
            </a:r>
            <a:r>
              <a:rPr lang="zh-CN" altLang="en-US" sz="2200" b="1" dirty="0" smtClean="0">
                <a:latin typeface="方正宋体" charset="0"/>
                <a:ea typeface="方正宋体" charset="0"/>
              </a:rPr>
              <a:t>根</a:t>
            </a:r>
            <a:r>
              <a:rPr lang="zh-CN" altLang="en-US" sz="2200" b="1" dirty="0">
                <a:latin typeface="方正宋体" charset="0"/>
                <a:ea typeface="方正宋体" charset="0"/>
              </a:rPr>
              <a:t>据国家安全生产监督管理局相关文件规定，特种作业是指</a:t>
            </a:r>
            <a:r>
              <a:rPr lang="zh-CN" altLang="en-US" sz="2200" b="1" dirty="0">
                <a:solidFill>
                  <a:srgbClr val="FF0000"/>
                </a:solidFill>
                <a:latin typeface="方正宋体" charset="0"/>
                <a:ea typeface="方正宋体" charset="0"/>
              </a:rPr>
              <a:t>容易发生人员伤亡事故，对操作者本人、他人及周围设施的安全可能造成重大危害的作业。</a:t>
            </a:r>
            <a:r>
              <a:rPr lang="zh-CN" altLang="en-US" sz="2200" b="1" dirty="0">
                <a:latin typeface="方正宋体" charset="0"/>
                <a:ea typeface="方正宋体" charset="0"/>
              </a:rPr>
              <a:t>直接从事特种作业的人员称为特种作业人员。</a:t>
            </a:r>
            <a:endParaRPr lang="zh-CN" altLang="en-US" sz="2200" b="1" dirty="0">
              <a:latin typeface="方正宋体" charset="0"/>
              <a:ea typeface="方正宋体" charset="0"/>
            </a:endParaRPr>
          </a:p>
          <a:p>
            <a:pPr marL="0" indent="0">
              <a:buNone/>
            </a:pPr>
            <a:r>
              <a:rPr lang="en-US" altLang="zh-CN" b="1" dirty="0">
                <a:latin typeface="方正宋体" charset="0"/>
                <a:ea typeface="方正宋体" charset="0"/>
              </a:rPr>
              <a:t>2</a:t>
            </a:r>
            <a:r>
              <a:rPr lang="zh-CN" altLang="en-US" b="1" dirty="0">
                <a:latin typeface="方正宋体" charset="0"/>
                <a:ea typeface="方正宋体" charset="0"/>
              </a:rPr>
              <a:t>、特种作业的相关规定：</a:t>
            </a:r>
            <a:endParaRPr lang="zh-CN" altLang="en-US" b="1" dirty="0">
              <a:latin typeface="方正宋体" charset="0"/>
              <a:ea typeface="方正宋体" charset="0"/>
            </a:endParaRPr>
          </a:p>
          <a:p>
            <a:pPr marL="0" indent="0">
              <a:buNone/>
            </a:pPr>
            <a:r>
              <a:rPr lang="zh-CN" altLang="en-US" sz="1800" b="1" dirty="0">
                <a:latin typeface="方正宋体" charset="0"/>
                <a:ea typeface="方正宋体" charset="0"/>
              </a:rPr>
              <a:t>（</a:t>
            </a:r>
            <a:r>
              <a:rPr lang="en-US" altLang="zh-CN" sz="1800" b="1" dirty="0">
                <a:latin typeface="方正宋体" charset="0"/>
                <a:ea typeface="方正宋体" charset="0"/>
              </a:rPr>
              <a:t>1</a:t>
            </a:r>
            <a:r>
              <a:rPr lang="zh-CN" altLang="en-US" sz="1800" b="1" dirty="0">
                <a:latin typeface="方正宋体" charset="0"/>
                <a:ea typeface="方正宋体" charset="0"/>
              </a:rPr>
              <a:t>）、《</a:t>
            </a:r>
            <a:r>
              <a:rPr lang="zh-CN" altLang="en-US" sz="2200" b="1" dirty="0">
                <a:latin typeface="方正宋体" charset="0"/>
                <a:ea typeface="方正宋体" charset="0"/>
              </a:rPr>
              <a:t>中华人民共和国劳动法》和有关安全卫生规程规定</a:t>
            </a:r>
            <a:r>
              <a:rPr lang="zh-CN" altLang="en-US" sz="2200" b="1" dirty="0" smtClean="0">
                <a:latin typeface="方正宋体" charset="0"/>
                <a:ea typeface="方正宋体" charset="0"/>
              </a:rPr>
              <a:t>：</a:t>
            </a:r>
            <a:endParaRPr lang="en-US" altLang="zh-CN" sz="2200" b="1" dirty="0" smtClean="0">
              <a:latin typeface="方正宋体" charset="0"/>
              <a:ea typeface="方正宋体" charset="0"/>
            </a:endParaRPr>
          </a:p>
          <a:p>
            <a:pPr marL="0" indent="0">
              <a:buNone/>
            </a:pPr>
            <a:r>
              <a:rPr lang="en-US" altLang="zh-CN" sz="2200" b="1" dirty="0" smtClean="0">
                <a:latin typeface="方正宋体" charset="0"/>
                <a:ea typeface="方正宋体" charset="0"/>
              </a:rPr>
              <a:t>    </a:t>
            </a:r>
            <a:r>
              <a:rPr lang="zh-CN" altLang="en-US" sz="2200" b="1" dirty="0" smtClean="0">
                <a:latin typeface="方正宋体" charset="0"/>
                <a:ea typeface="方正宋体" charset="0"/>
              </a:rPr>
              <a:t>从</a:t>
            </a:r>
            <a:r>
              <a:rPr lang="zh-CN" altLang="en-US" sz="2200" b="1" dirty="0">
                <a:latin typeface="方正宋体" charset="0"/>
                <a:ea typeface="方正宋体" charset="0"/>
              </a:rPr>
              <a:t>事特种作</a:t>
            </a:r>
            <a:r>
              <a:rPr lang="zh-CN" altLang="en-US" sz="2200" b="1" dirty="0" smtClean="0">
                <a:latin typeface="方正宋体" charset="0"/>
                <a:ea typeface="方正宋体" charset="0"/>
              </a:rPr>
              <a:t>业的单</a:t>
            </a:r>
            <a:r>
              <a:rPr lang="zh-CN" altLang="en-US" sz="2200" b="1" dirty="0">
                <a:latin typeface="方正宋体" charset="0"/>
                <a:ea typeface="方正宋体" charset="0"/>
              </a:rPr>
              <a:t>位必须按照有关规定，</a:t>
            </a:r>
            <a:r>
              <a:rPr lang="zh-CN" altLang="en-US" sz="2200" b="1" dirty="0" smtClean="0">
                <a:latin typeface="方正宋体" charset="0"/>
                <a:ea typeface="方正宋体" charset="0"/>
              </a:rPr>
              <a:t>对特种作业人员进</a:t>
            </a:r>
            <a:r>
              <a:rPr lang="zh-CN" altLang="en-US" sz="2200" b="1" dirty="0">
                <a:latin typeface="方正宋体" charset="0"/>
                <a:ea typeface="方正宋体" charset="0"/>
              </a:rPr>
              <a:t>行</a:t>
            </a:r>
            <a:r>
              <a:rPr lang="zh-CN" altLang="en-US" sz="2200" b="1" dirty="0">
                <a:solidFill>
                  <a:srgbClr val="FF0000"/>
                </a:solidFill>
                <a:latin typeface="方正宋体" charset="0"/>
                <a:ea typeface="方正宋体" charset="0"/>
              </a:rPr>
              <a:t>专门的安全技术培训</a:t>
            </a:r>
            <a:r>
              <a:rPr lang="zh-CN" altLang="en-US" sz="2200" b="1" dirty="0">
                <a:latin typeface="方正宋体" charset="0"/>
                <a:ea typeface="方正宋体" charset="0"/>
              </a:rPr>
              <a:t>，经过</a:t>
            </a:r>
            <a:r>
              <a:rPr lang="zh-CN" altLang="en-US" sz="2200" b="1" dirty="0">
                <a:solidFill>
                  <a:srgbClr val="FF0000"/>
                </a:solidFill>
                <a:latin typeface="方正宋体" charset="0"/>
                <a:ea typeface="方正宋体" charset="0"/>
              </a:rPr>
              <a:t>有关机关考试合格</a:t>
            </a:r>
            <a:r>
              <a:rPr lang="zh-CN" altLang="en-US" sz="2200" b="1" dirty="0">
                <a:latin typeface="方正宋体" charset="0"/>
                <a:ea typeface="方正宋体" charset="0"/>
              </a:rPr>
              <a:t>并取得</a:t>
            </a:r>
            <a:r>
              <a:rPr lang="zh-CN" altLang="en-US" sz="2200" b="1" dirty="0">
                <a:solidFill>
                  <a:srgbClr val="FF0000"/>
                </a:solidFill>
                <a:latin typeface="方正宋体" charset="0"/>
                <a:ea typeface="方正宋体" charset="0"/>
              </a:rPr>
              <a:t>操作合格证或者驾驶执照</a:t>
            </a:r>
            <a:r>
              <a:rPr lang="zh-CN" altLang="en-US" sz="2200" b="1" dirty="0">
                <a:latin typeface="方正宋体" charset="0"/>
                <a:ea typeface="方正宋体" charset="0"/>
              </a:rPr>
              <a:t>后，才准予独立操作。</a:t>
            </a:r>
            <a:endParaRPr lang="zh-CN" altLang="en-US" sz="2200" b="1" dirty="0">
              <a:latin typeface="方正宋体" charset="0"/>
              <a:ea typeface="方正宋体"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7409" y="1113183"/>
            <a:ext cx="9978887" cy="5314121"/>
          </a:xfrm>
        </p:spPr>
        <p:txBody>
          <a:bodyPr>
            <a:normAutofit/>
          </a:bodyPr>
          <a:lstStyle/>
          <a:p>
            <a:r>
              <a:rPr lang="zh-CN" altLang="en-US" sz="2800" dirty="0"/>
              <a:t>特种作业人员</a:t>
            </a:r>
            <a:r>
              <a:rPr lang="zh-CN" altLang="en-US" sz="2800" dirty="0">
                <a:solidFill>
                  <a:srgbClr val="FF0000"/>
                </a:solidFill>
              </a:rPr>
              <a:t>必须接受与本工种相适应的、专门的安全技术培训、经安全技术理论考核和实际操作技能考核合格，取得特种作业操作证后，方可上岗作业；未经培训，或培训考核不合格者，不得上岗作业</a:t>
            </a:r>
            <a:r>
              <a:rPr lang="zh-CN" altLang="en-US" sz="2800" dirty="0"/>
              <a:t>特种作业人员培训考核实行教考分离制度，国家安全监督管理局负责组织制定特种作业人员培训大纲及考核标准，推荐使用教材。培训机构按照国家局制定的培训大纲和推荐使用教材组织开展培训。</a:t>
            </a:r>
            <a:endParaRPr lang="zh-CN" altLang="en-US" sz="2800" dirty="0"/>
          </a:p>
          <a:p>
            <a:r>
              <a:rPr lang="zh-CN" altLang="en-US" sz="2800" dirty="0"/>
              <a:t>（</a:t>
            </a:r>
            <a:r>
              <a:rPr lang="en-US" altLang="zh-CN" sz="2800" dirty="0"/>
              <a:t>2</a:t>
            </a:r>
            <a:r>
              <a:rPr lang="zh-CN" altLang="en-US" sz="2800" dirty="0"/>
              <a:t>）、特种作业操作证，由国家安全生产监督管理局统一制作，各省级安全生产监督管理部门、煤矿安全监察机构负责签发。特种作业操作证在全国通用。</a:t>
            </a:r>
            <a:r>
              <a:rPr lang="zh-CN" altLang="en-US" sz="2800" dirty="0">
                <a:solidFill>
                  <a:srgbClr val="FF0000"/>
                </a:solidFill>
              </a:rPr>
              <a:t>特种作业操作证不得伪造、涂改、转借或转让。</a:t>
            </a:r>
            <a:endParaRPr lang="zh-CN" altLang="en-US" sz="2800" dirty="0">
              <a:solidFill>
                <a:srgbClr val="FF0000"/>
              </a:solidFill>
            </a:endParaRPr>
          </a:p>
          <a:p>
            <a:endParaRPr lang="zh-CN" altLang="en-US" sz="2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6745" y="883682"/>
            <a:ext cx="4867120" cy="700087"/>
          </a:xfrm>
        </p:spPr>
        <p:txBody>
          <a:bodyPr>
            <a:normAutofit/>
          </a:bodyPr>
          <a:lstStyle/>
          <a:p>
            <a:r>
              <a:rPr lang="en-US" altLang="zh-CN" dirty="0" smtClean="0"/>
              <a:t>3</a:t>
            </a:r>
            <a:r>
              <a:rPr lang="zh-CN" altLang="en-US" dirty="0" smtClean="0"/>
              <a:t>、特种作业的分类</a:t>
            </a:r>
            <a:endParaRPr lang="zh-CN" altLang="en-US" dirty="0"/>
          </a:p>
        </p:txBody>
      </p:sp>
      <p:sp>
        <p:nvSpPr>
          <p:cNvPr id="3" name="内容占位符 2"/>
          <p:cNvSpPr>
            <a:spLocks noGrp="1"/>
          </p:cNvSpPr>
          <p:nvPr>
            <p:ph idx="1"/>
          </p:nvPr>
        </p:nvSpPr>
        <p:spPr>
          <a:xfrm>
            <a:off x="2019600" y="1792799"/>
            <a:ext cx="8193600" cy="4847697"/>
          </a:xfrm>
        </p:spPr>
        <p:txBody>
          <a:bodyPr>
            <a:normAutofit/>
          </a:bodyPr>
          <a:lstStyle/>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01</a:t>
            </a:r>
            <a:r>
              <a:rPr lang="zh-CN" altLang="en-US" sz="2000" b="1" dirty="0" smtClean="0">
                <a:latin typeface="仿宋" panose="02010609060101010101" pitchFamily="49" charset="-122"/>
                <a:ea typeface="仿宋" panose="02010609060101010101" pitchFamily="49" charset="-122"/>
              </a:rPr>
              <a:t>）电工作业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02</a:t>
            </a:r>
            <a:r>
              <a:rPr lang="zh-CN" altLang="en-US" sz="2000" b="1" dirty="0" smtClean="0">
                <a:latin typeface="仿宋" panose="02010609060101010101" pitchFamily="49" charset="-122"/>
                <a:ea typeface="仿宋" panose="02010609060101010101" pitchFamily="49" charset="-122"/>
              </a:rPr>
              <a:t>）金属焊接切割</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03</a:t>
            </a:r>
            <a:r>
              <a:rPr lang="zh-CN" altLang="en-US" sz="2000" b="1" dirty="0" smtClean="0">
                <a:latin typeface="仿宋" panose="02010609060101010101" pitchFamily="49" charset="-122"/>
                <a:ea typeface="仿宋" panose="02010609060101010101" pitchFamily="49" charset="-122"/>
              </a:rPr>
              <a:t>）起重机械作业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04</a:t>
            </a:r>
            <a:r>
              <a:rPr lang="zh-CN" altLang="en-US" sz="2000" b="1" dirty="0" smtClean="0">
                <a:latin typeface="仿宋" panose="02010609060101010101" pitchFamily="49" charset="-122"/>
                <a:ea typeface="仿宋" panose="02010609060101010101" pitchFamily="49" charset="-122"/>
              </a:rPr>
              <a:t>）企业内机动车驾驶</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05</a:t>
            </a:r>
            <a:r>
              <a:rPr lang="zh-CN" altLang="en-US" sz="2000" b="1" dirty="0" smtClean="0">
                <a:latin typeface="仿宋" panose="02010609060101010101" pitchFamily="49" charset="-122"/>
                <a:ea typeface="仿宋" panose="02010609060101010101" pitchFamily="49" charset="-122"/>
              </a:rPr>
              <a:t>）登高架设作业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06</a:t>
            </a:r>
            <a:r>
              <a:rPr lang="zh-CN" altLang="en-US" sz="2000" b="1" dirty="0" smtClean="0">
                <a:latin typeface="仿宋" panose="02010609060101010101" pitchFamily="49" charset="-122"/>
                <a:ea typeface="仿宋" panose="02010609060101010101" pitchFamily="49" charset="-122"/>
              </a:rPr>
              <a:t>）锅炉作业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07</a:t>
            </a:r>
            <a:r>
              <a:rPr lang="zh-CN" altLang="en-US" sz="2000" b="1" dirty="0" smtClean="0">
                <a:latin typeface="仿宋" panose="02010609060101010101" pitchFamily="49" charset="-122"/>
                <a:ea typeface="仿宋" panose="02010609060101010101" pitchFamily="49" charset="-122"/>
              </a:rPr>
              <a:t>）压力容器作业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08</a:t>
            </a:r>
            <a:r>
              <a:rPr lang="zh-CN" altLang="en-US" sz="2000" b="1" dirty="0" smtClean="0">
                <a:latin typeface="仿宋" panose="02010609060101010101" pitchFamily="49" charset="-122"/>
                <a:ea typeface="仿宋" panose="02010609060101010101" pitchFamily="49" charset="-122"/>
              </a:rPr>
              <a:t>）制冷作业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09</a:t>
            </a:r>
            <a:r>
              <a:rPr lang="zh-CN" altLang="en-US" sz="2000" b="1" dirty="0" smtClean="0">
                <a:latin typeface="仿宋" panose="02010609060101010101" pitchFamily="49" charset="-122"/>
                <a:ea typeface="仿宋" panose="02010609060101010101" pitchFamily="49" charset="-122"/>
              </a:rPr>
              <a:t>）爆破作业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10</a:t>
            </a:r>
            <a:r>
              <a:rPr lang="zh-CN" altLang="en-US" sz="2000" b="1" dirty="0" smtClean="0">
                <a:latin typeface="仿宋" panose="02010609060101010101" pitchFamily="49" charset="-122"/>
                <a:ea typeface="仿宋" panose="02010609060101010101" pitchFamily="49" charset="-122"/>
              </a:rPr>
              <a:t>）矿山通风作业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11</a:t>
            </a:r>
            <a:r>
              <a:rPr lang="zh-CN" altLang="en-US" sz="2000" b="1" dirty="0" smtClean="0">
                <a:latin typeface="仿宋" panose="02010609060101010101" pitchFamily="49" charset="-122"/>
                <a:ea typeface="仿宋" panose="02010609060101010101" pitchFamily="49" charset="-122"/>
              </a:rPr>
              <a:t>）矿山排水作业</a:t>
            </a:r>
            <a:endParaRPr lang="en-US" altLang="zh-CN" sz="2000" b="1" dirty="0" smtClean="0">
              <a:latin typeface="仿宋" panose="02010609060101010101" pitchFamily="49" charset="-122"/>
              <a:ea typeface="仿宋" panose="02010609060101010101" pitchFamily="49" charset="-122"/>
            </a:endParaRPr>
          </a:p>
          <a:p>
            <a:pPr>
              <a:buNone/>
            </a:pP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12</a:t>
            </a:r>
            <a:r>
              <a:rPr lang="zh-CN" altLang="en-US" sz="2000" b="1" dirty="0" smtClean="0">
                <a:latin typeface="仿宋" panose="02010609060101010101" pitchFamily="49" charset="-122"/>
                <a:ea typeface="仿宋" panose="02010609060101010101" pitchFamily="49" charset="-122"/>
              </a:rPr>
              <a:t>）其他作业</a:t>
            </a:r>
            <a:endParaRPr lang="en-US" altLang="zh-CN" sz="2000" b="1" dirty="0" smtClean="0">
              <a:latin typeface="仿宋" panose="02010609060101010101" pitchFamily="49" charset="-122"/>
              <a:ea typeface="仿宋" panose="02010609060101010101" pitchFamily="49" charset="-122"/>
            </a:endParaRPr>
          </a:p>
          <a:p>
            <a:pPr>
              <a:buNone/>
            </a:pPr>
            <a:endParaRPr lang="en-US" altLang="zh-CN" dirty="0" smtClean="0"/>
          </a:p>
          <a:p>
            <a:pPr>
              <a:buNone/>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spect="1" noChangeArrowheads="1"/>
          </p:cNvSpPr>
          <p:nvPr/>
        </p:nvSpPr>
        <p:spPr bwMode="auto">
          <a:xfrm>
            <a:off x="1212295" y="531922"/>
            <a:ext cx="6096000" cy="619125"/>
          </a:xfrm>
          <a:prstGeom prst="rect">
            <a:avLst/>
          </a:prstGeom>
          <a:noFill/>
          <a:ln w="9525">
            <a:noFill/>
            <a:miter lim="800000"/>
          </a:ln>
          <a:effectLst/>
        </p:spPr>
        <p:txBody>
          <a:bodyPr wrap="none" lIns="0" tIns="45708" rIns="0" bIns="45708" anchor="b"/>
          <a:lstStyle/>
          <a:p>
            <a:r>
              <a:rPr lang="zh-CN" altLang="en-US" sz="3600" b="1" dirty="0" smtClean="0">
                <a:solidFill>
                  <a:schemeClr val="tx2"/>
                </a:solidFill>
              </a:rPr>
              <a:t>动火作业</a:t>
            </a:r>
            <a:endParaRPr lang="zh-CN" altLang="en-GB" sz="3600" b="1" dirty="0">
              <a:solidFill>
                <a:schemeClr val="tx2"/>
              </a:solidFill>
            </a:endParaRPr>
          </a:p>
        </p:txBody>
      </p:sp>
      <p:graphicFrame>
        <p:nvGraphicFramePr>
          <p:cNvPr id="16" name="Object 8"/>
          <p:cNvGraphicFramePr>
            <a:graphicFrameLocks noChangeAspect="1"/>
          </p:cNvGraphicFramePr>
          <p:nvPr>
            <p:ph idx="4294967295"/>
          </p:nvPr>
        </p:nvGraphicFramePr>
        <p:xfrm>
          <a:off x="1196169" y="1718293"/>
          <a:ext cx="7934325" cy="4695825"/>
        </p:xfrm>
        <a:graphic>
          <a:graphicData uri="http://schemas.openxmlformats.org/presentationml/2006/ole">
            <mc:AlternateContent xmlns:mc="http://schemas.openxmlformats.org/markup-compatibility/2006">
              <mc:Choice xmlns:v="urn:schemas-microsoft-com:vml" Requires="v">
                <p:oleObj spid="_x0000_s1025" name="PhotoImpact" r:id="rId1" imgW="6553200" imgH="4533900" progId="">
                  <p:embed/>
                </p:oleObj>
              </mc:Choice>
              <mc:Fallback>
                <p:oleObj name="PhotoImpact" r:id="rId1" imgW="6553200" imgH="4533900" progId="">
                  <p:embed/>
                  <p:pic>
                    <p:nvPicPr>
                      <p:cNvPr id="0" name="图片 1024"/>
                      <p:cNvPicPr>
                        <a:picLocks noChangeAspect="1"/>
                      </p:cNvPicPr>
                      <p:nvPr/>
                    </p:nvPicPr>
                    <p:blipFill>
                      <a:blip r:embed="rId2"/>
                      <a:stretch>
                        <a:fillRect/>
                      </a:stretch>
                    </p:blipFill>
                    <p:spPr>
                      <a:xfrm>
                        <a:off x="1196169" y="1718293"/>
                        <a:ext cx="7934325" cy="4695825"/>
                      </a:xfrm>
                      <a:prstGeom prst="rect">
                        <a:avLst/>
                      </a:prstGeom>
                      <a:solidFill>
                        <a:srgbClr val="99FFCC"/>
                      </a:solidFill>
                      <a:ln w="12700">
                        <a:noFill/>
                      </a:ln>
                    </p:spPr>
                  </p:pic>
                </p:oleObj>
              </mc:Fallback>
            </mc:AlternateContent>
          </a:graphicData>
        </a:graphic>
      </p:graphicFrame>
      <p:sp>
        <p:nvSpPr>
          <p:cNvPr id="17" name="Text Box 9"/>
          <p:cNvSpPr txBox="1">
            <a:spLocks noChangeArrowheads="1"/>
          </p:cNvSpPr>
          <p:nvPr/>
        </p:nvSpPr>
        <p:spPr bwMode="auto">
          <a:xfrm>
            <a:off x="1393794" y="1899821"/>
            <a:ext cx="2702831" cy="439507"/>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en-US" altLang="zh-CN" sz="2200" dirty="0"/>
              <a:t>     </a:t>
            </a:r>
            <a:r>
              <a:rPr lang="zh-CN" altLang="en-US" sz="2200" b="1" dirty="0"/>
              <a:t>明火</a:t>
            </a:r>
            <a:endParaRPr lang="zh-CN" altLang="en-US" sz="2200" b="1" dirty="0"/>
          </a:p>
        </p:txBody>
      </p:sp>
      <p:sp>
        <p:nvSpPr>
          <p:cNvPr id="18" name="Text Box 10"/>
          <p:cNvSpPr txBox="1">
            <a:spLocks noChangeArrowheads="1"/>
          </p:cNvSpPr>
          <p:nvPr/>
        </p:nvSpPr>
        <p:spPr bwMode="auto">
          <a:xfrm>
            <a:off x="5913308" y="1802167"/>
            <a:ext cx="2347913" cy="439507"/>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zh-CN" altLang="en-US" sz="2200" b="1" dirty="0" smtClean="0"/>
              <a:t>表面热处理</a:t>
            </a:r>
            <a:endParaRPr lang="zh-CN" altLang="en-US" sz="2200" b="1" dirty="0"/>
          </a:p>
        </p:txBody>
      </p:sp>
      <p:sp>
        <p:nvSpPr>
          <p:cNvPr id="19" name="Text Box 11"/>
          <p:cNvSpPr txBox="1">
            <a:spLocks noChangeArrowheads="1"/>
          </p:cNvSpPr>
          <p:nvPr/>
        </p:nvSpPr>
        <p:spPr bwMode="auto">
          <a:xfrm>
            <a:off x="6276512" y="3045041"/>
            <a:ext cx="2095130" cy="439507"/>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en-US" altLang="zh-CN" sz="2200" dirty="0"/>
              <a:t>   </a:t>
            </a:r>
            <a:r>
              <a:rPr lang="zh-CN" altLang="en-US" sz="2200" b="1" dirty="0"/>
              <a:t>静电火花</a:t>
            </a:r>
            <a:endParaRPr lang="zh-CN" altLang="en-US" sz="2200" b="1" dirty="0"/>
          </a:p>
        </p:txBody>
      </p:sp>
      <p:sp>
        <p:nvSpPr>
          <p:cNvPr id="20" name="Text Box 12"/>
          <p:cNvSpPr txBox="1">
            <a:spLocks noChangeArrowheads="1"/>
          </p:cNvSpPr>
          <p:nvPr/>
        </p:nvSpPr>
        <p:spPr bwMode="auto">
          <a:xfrm>
            <a:off x="1287263" y="4293676"/>
            <a:ext cx="2492263" cy="947338"/>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en-US" altLang="zh-CN" sz="2200" dirty="0"/>
              <a:t>   </a:t>
            </a:r>
            <a:endParaRPr lang="en-US" altLang="zh-CN" sz="2200" dirty="0"/>
          </a:p>
          <a:p>
            <a:pPr>
              <a:spcBef>
                <a:spcPct val="50000"/>
              </a:spcBef>
            </a:pPr>
            <a:r>
              <a:rPr lang="zh-CN" altLang="en-US" sz="2200" b="1" dirty="0"/>
              <a:t>机械摩擦火花</a:t>
            </a:r>
            <a:endParaRPr lang="zh-CN" altLang="en-US" sz="2200" b="1" dirty="0"/>
          </a:p>
        </p:txBody>
      </p:sp>
      <p:sp>
        <p:nvSpPr>
          <p:cNvPr id="21" name="WordArt 14"/>
          <p:cNvSpPr>
            <a:spLocks noChangeArrowheads="1" noChangeShapeType="1" noTextEdit="1"/>
          </p:cNvSpPr>
          <p:nvPr/>
        </p:nvSpPr>
        <p:spPr bwMode="auto">
          <a:xfrm>
            <a:off x="4356940" y="3542190"/>
            <a:ext cx="1378033" cy="1630467"/>
          </a:xfrm>
          <a:prstGeom prst="rect">
            <a:avLst/>
          </a:prstGeom>
        </p:spPr>
        <p:txBody>
          <a:bodyPr wrap="none" fromWordArt="1">
            <a:prstTxWarp prst="textPlain">
              <a:avLst>
                <a:gd name="adj" fmla="val 50000"/>
              </a:avLst>
            </a:prstTxWarp>
          </a:bodyPr>
          <a:lstStyle/>
          <a:p>
            <a:pPr algn="ctr"/>
            <a:r>
              <a:rPr lang="zh-CN" altLang="en-US" sz="3600" kern="10" dirty="0">
                <a:ln w="9525">
                  <a:solidFill>
                    <a:srgbClr val="FF6600"/>
                  </a:solidFill>
                  <a:round/>
                </a:ln>
                <a:solidFill>
                  <a:srgbClr val="FF6600"/>
                </a:solidFill>
                <a:latin typeface="Arial Black" panose="020B0A04020102020204"/>
              </a:rPr>
              <a:t>？</a:t>
            </a:r>
            <a:endParaRPr lang="zh-CN" altLang="en-US" sz="3600" kern="10" dirty="0">
              <a:ln w="9525">
                <a:solidFill>
                  <a:srgbClr val="FF6600"/>
                </a:solidFill>
                <a:round/>
              </a:ln>
              <a:solidFill>
                <a:srgbClr val="FF6600"/>
              </a:solidFill>
              <a:latin typeface="Arial Black" panose="020B0A04020102020204"/>
            </a:endParaRPr>
          </a:p>
        </p:txBody>
      </p:sp>
      <p:sp>
        <p:nvSpPr>
          <p:cNvPr id="22" name="Rectangle 15"/>
          <p:cNvSpPr>
            <a:spLocks noChangeArrowheads="1"/>
          </p:cNvSpPr>
          <p:nvPr/>
        </p:nvSpPr>
        <p:spPr bwMode="auto">
          <a:xfrm>
            <a:off x="3240351" y="2991775"/>
            <a:ext cx="2885242" cy="2334828"/>
          </a:xfrm>
          <a:prstGeom prst="rect">
            <a:avLst/>
          </a:prstGeom>
          <a:solidFill>
            <a:srgbClr val="FFFFFF"/>
          </a:solidFill>
          <a:ln w="12700" algn="ctr">
            <a:noFill/>
            <a:miter lim="800000"/>
          </a:ln>
          <a:effectLst/>
        </p:spPr>
        <p:txBody>
          <a:bodyPr wrap="none" lIns="90488" tIns="44450" rIns="90488" bIns="44450" anchor="ctr"/>
          <a:lstStyle/>
          <a:p>
            <a:endParaRPr lang="zh-CN" altLang="en-US" dirty="0"/>
          </a:p>
        </p:txBody>
      </p:sp>
      <p:sp>
        <p:nvSpPr>
          <p:cNvPr id="24" name="Rectangle 17"/>
          <p:cNvSpPr>
            <a:spLocks noChangeArrowheads="1"/>
          </p:cNvSpPr>
          <p:nvPr/>
        </p:nvSpPr>
        <p:spPr bwMode="auto">
          <a:xfrm>
            <a:off x="6933460" y="5601811"/>
            <a:ext cx="1278385" cy="701336"/>
          </a:xfrm>
          <a:prstGeom prst="rect">
            <a:avLst/>
          </a:prstGeom>
          <a:solidFill>
            <a:srgbClr val="FFFFFF"/>
          </a:solidFill>
          <a:ln w="12700" algn="ctr">
            <a:noFill/>
            <a:miter lim="800000"/>
          </a:ln>
          <a:effectLst/>
        </p:spPr>
        <p:txBody>
          <a:bodyPr wrap="none" lIns="90488" tIns="44450" rIns="90488" bIns="44450" anchor="ctr"/>
          <a:lstStyle/>
          <a:p>
            <a:endParaRPr lang="zh-CN" altLang="en-US"/>
          </a:p>
        </p:txBody>
      </p:sp>
      <p:sp>
        <p:nvSpPr>
          <p:cNvPr id="25" name="Rectangle 18"/>
          <p:cNvSpPr>
            <a:spLocks noChangeArrowheads="1"/>
          </p:cNvSpPr>
          <p:nvPr/>
        </p:nvSpPr>
        <p:spPr bwMode="auto">
          <a:xfrm>
            <a:off x="3926098" y="1873188"/>
            <a:ext cx="1295400" cy="1145220"/>
          </a:xfrm>
          <a:prstGeom prst="rect">
            <a:avLst/>
          </a:prstGeom>
          <a:solidFill>
            <a:srgbClr val="FFFFFF"/>
          </a:solidFill>
          <a:ln w="12700" algn="ctr">
            <a:noFill/>
            <a:miter lim="800000"/>
          </a:ln>
          <a:effectLst/>
        </p:spPr>
        <p:txBody>
          <a:bodyPr wrap="none" lIns="90488" tIns="44450" rIns="90488" bIns="44450" anchor="ctr"/>
          <a:lstStyle/>
          <a:p>
            <a:endParaRPr lang="zh-CN" altLang="en-US"/>
          </a:p>
        </p:txBody>
      </p:sp>
      <p:sp>
        <p:nvSpPr>
          <p:cNvPr id="26" name="Text Box 19"/>
          <p:cNvSpPr txBox="1">
            <a:spLocks noChangeArrowheads="1"/>
          </p:cNvSpPr>
          <p:nvPr/>
        </p:nvSpPr>
        <p:spPr bwMode="auto">
          <a:xfrm>
            <a:off x="6400801" y="5814875"/>
            <a:ext cx="1704512" cy="439507"/>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en-US" altLang="zh-CN" sz="2200" dirty="0"/>
              <a:t> </a:t>
            </a:r>
            <a:r>
              <a:rPr lang="zh-CN" altLang="en-US" sz="2200" b="1" dirty="0"/>
              <a:t>电气火花</a:t>
            </a:r>
            <a:endParaRPr lang="zh-CN" altLang="en-US" sz="2200" b="1" dirty="0"/>
          </a:p>
        </p:txBody>
      </p:sp>
      <p:sp>
        <p:nvSpPr>
          <p:cNvPr id="28" name="Text Box 9"/>
          <p:cNvSpPr txBox="1">
            <a:spLocks noChangeArrowheads="1"/>
          </p:cNvSpPr>
          <p:nvPr/>
        </p:nvSpPr>
        <p:spPr bwMode="auto">
          <a:xfrm>
            <a:off x="998677" y="1158392"/>
            <a:ext cx="3639584" cy="531840"/>
          </a:xfrm>
          <a:prstGeom prst="rect">
            <a:avLst/>
          </a:prstGeom>
          <a:solidFill>
            <a:srgbClr val="FFFFFF"/>
          </a:solidFill>
          <a:ln w="12700" algn="ctr">
            <a:noFill/>
            <a:miter lim="800000"/>
          </a:ln>
          <a:effectLst/>
        </p:spPr>
        <p:txBody>
          <a:bodyPr wrap="square" lIns="101763" tIns="49988" rIns="101763" bIns="49988">
            <a:spAutoFit/>
          </a:bodyPr>
          <a:lstStyle/>
          <a:p>
            <a:pPr>
              <a:spcBef>
                <a:spcPct val="50000"/>
              </a:spcBef>
            </a:pPr>
            <a:r>
              <a:rPr lang="en-US" altLang="zh-CN" sz="2400" b="1" dirty="0"/>
              <a:t>  </a:t>
            </a:r>
            <a:r>
              <a:rPr lang="en-US" altLang="zh-CN" sz="2800" b="1" dirty="0" smtClean="0"/>
              <a:t>1</a:t>
            </a:r>
            <a:r>
              <a:rPr lang="zh-CN" altLang="en-US" sz="2800" b="1" dirty="0" smtClean="0"/>
              <a:t>、动火作业</a:t>
            </a:r>
            <a:endParaRPr lang="zh-CN" altLang="en-US" sz="2800" b="1" dirty="0"/>
          </a:p>
        </p:txBody>
      </p:sp>
      <p:sp>
        <p:nvSpPr>
          <p:cNvPr id="29" name="Rectangle 15"/>
          <p:cNvSpPr>
            <a:spLocks noChangeArrowheads="1"/>
          </p:cNvSpPr>
          <p:nvPr/>
        </p:nvSpPr>
        <p:spPr bwMode="auto">
          <a:xfrm>
            <a:off x="4545369" y="3499280"/>
            <a:ext cx="1464814" cy="2263806"/>
          </a:xfrm>
          <a:prstGeom prst="rect">
            <a:avLst/>
          </a:prstGeom>
          <a:solidFill>
            <a:srgbClr val="FFFFFF"/>
          </a:solidFill>
          <a:ln w="12700" algn="ctr">
            <a:noFill/>
            <a:miter lim="800000"/>
          </a:ln>
          <a:effectLst/>
        </p:spPr>
        <p:txBody>
          <a:bodyPr wrap="none" lIns="90488" tIns="44450" rIns="90488" bIns="44450" anchor="ct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heckerboard(across)">
                                      <p:cBhvr>
                                        <p:cTn id="28" dur="500"/>
                                        <p:tgtEl>
                                          <p:spTgt spid="2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heckerboard(across)">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animBg="1"/>
      <p:bldP spid="25"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spect="1" noChangeArrowheads="1"/>
          </p:cNvSpPr>
          <p:nvPr/>
        </p:nvSpPr>
        <p:spPr bwMode="auto">
          <a:xfrm>
            <a:off x="779777" y="920590"/>
            <a:ext cx="5351553" cy="619125"/>
          </a:xfrm>
          <a:prstGeom prst="rect">
            <a:avLst/>
          </a:prstGeom>
          <a:noFill/>
          <a:ln w="9525">
            <a:noFill/>
            <a:miter lim="800000"/>
          </a:ln>
          <a:effectLst/>
        </p:spPr>
        <p:txBody>
          <a:bodyPr wrap="none" lIns="0" tIns="45708" rIns="0" bIns="45708" anchor="b"/>
          <a:lstStyle/>
          <a:p>
            <a:r>
              <a:rPr lang="zh-CN" altLang="en-GB" sz="2800" b="1" dirty="0">
                <a:solidFill>
                  <a:schemeClr val="tx2"/>
                </a:solidFill>
              </a:rPr>
              <a:t>动火作</a:t>
            </a:r>
            <a:r>
              <a:rPr lang="zh-CN" altLang="en-GB" sz="2800" b="1" dirty="0" smtClean="0">
                <a:solidFill>
                  <a:schemeClr val="tx2"/>
                </a:solidFill>
              </a:rPr>
              <a:t>业</a:t>
            </a:r>
            <a:r>
              <a:rPr lang="zh-CN" altLang="en-US" sz="2800" b="1" dirty="0" smtClean="0">
                <a:solidFill>
                  <a:schemeClr val="tx2"/>
                </a:solidFill>
              </a:rPr>
              <a:t>的</a:t>
            </a:r>
            <a:r>
              <a:rPr lang="zh-CN" altLang="en-GB" sz="2800" b="1" dirty="0" smtClean="0">
                <a:solidFill>
                  <a:schemeClr val="tx2"/>
                </a:solidFill>
              </a:rPr>
              <a:t>定</a:t>
            </a:r>
            <a:r>
              <a:rPr lang="zh-CN" altLang="en-GB" sz="2800" b="1" dirty="0">
                <a:solidFill>
                  <a:schemeClr val="tx2"/>
                </a:solidFill>
              </a:rPr>
              <a:t>义</a:t>
            </a:r>
            <a:endParaRPr lang="zh-CN" altLang="en-GB" sz="2800" b="1" dirty="0">
              <a:solidFill>
                <a:schemeClr val="tx2"/>
              </a:solidFill>
            </a:endParaRPr>
          </a:p>
        </p:txBody>
      </p:sp>
      <p:sp>
        <p:nvSpPr>
          <p:cNvPr id="40963" name="Rectangle 3"/>
          <p:cNvSpPr>
            <a:spLocks noChangeArrowheads="1"/>
          </p:cNvSpPr>
          <p:nvPr/>
        </p:nvSpPr>
        <p:spPr bwMode="auto">
          <a:xfrm>
            <a:off x="700617" y="1458205"/>
            <a:ext cx="8204200" cy="839616"/>
          </a:xfrm>
          <a:prstGeom prst="rect">
            <a:avLst/>
          </a:prstGeom>
          <a:noFill/>
          <a:ln w="12700" algn="ctr">
            <a:noFill/>
            <a:miter lim="800000"/>
          </a:ln>
          <a:effectLst/>
        </p:spPr>
        <p:txBody>
          <a:bodyPr lIns="101763" tIns="49988" rIns="101763" bIns="49988" anchor="ctr">
            <a:spAutoFit/>
          </a:bodyPr>
          <a:lstStyle/>
          <a:p>
            <a:pPr defTabSz="1028700"/>
            <a:r>
              <a:rPr kumimoji="1" lang="zh-CN" altLang="en-US" sz="2400" dirty="0"/>
              <a:t>在作业过程中产生的能量</a:t>
            </a:r>
            <a:r>
              <a:rPr lang="zh-CN" altLang="en-US" sz="2400" dirty="0"/>
              <a:t>（包括明火、机械火花和热表面等）</a:t>
            </a:r>
            <a:r>
              <a:rPr kumimoji="1" lang="zh-CN" altLang="en-US" sz="2400" dirty="0"/>
              <a:t>足以引燃可燃物质的所有作业行为。 </a:t>
            </a:r>
            <a:r>
              <a:rPr lang="zh-CN" altLang="en-US" sz="2400" dirty="0"/>
              <a:t>典型的动火作业包括：</a:t>
            </a:r>
            <a:endParaRPr lang="zh-CN" altLang="en-US" sz="2400" dirty="0"/>
          </a:p>
        </p:txBody>
      </p:sp>
      <p:pic>
        <p:nvPicPr>
          <p:cNvPr id="40964" name="Picture 4" descr="j0339682[1]"/>
          <p:cNvPicPr>
            <a:picLocks noChangeAspect="1" noChangeArrowheads="1"/>
          </p:cNvPicPr>
          <p:nvPr/>
        </p:nvPicPr>
        <p:blipFill>
          <a:blip r:embed="rId1" cstate="print"/>
          <a:srcRect/>
          <a:stretch>
            <a:fillRect/>
          </a:stretch>
        </p:blipFill>
        <p:spPr bwMode="auto">
          <a:xfrm>
            <a:off x="4555476" y="2723995"/>
            <a:ext cx="2482851" cy="1847850"/>
          </a:xfrm>
          <a:prstGeom prst="rect">
            <a:avLst/>
          </a:prstGeom>
          <a:noFill/>
        </p:spPr>
      </p:pic>
      <p:sp>
        <p:nvSpPr>
          <p:cNvPr id="40966" name="Rectangle 6"/>
          <p:cNvSpPr>
            <a:spLocks noChangeArrowheads="1"/>
          </p:cNvSpPr>
          <p:nvPr/>
        </p:nvSpPr>
        <p:spPr bwMode="auto">
          <a:xfrm>
            <a:off x="789396" y="2274751"/>
            <a:ext cx="4963583" cy="5009989"/>
          </a:xfrm>
          <a:prstGeom prst="rect">
            <a:avLst/>
          </a:prstGeom>
          <a:noFill/>
          <a:ln w="12700" algn="ctr">
            <a:noFill/>
            <a:miter lim="800000"/>
          </a:ln>
          <a:effectLst/>
        </p:spPr>
        <p:txBody>
          <a:bodyPr wrap="square" lIns="101763" tIns="49988" rIns="101763" bIns="49988">
            <a:spAutoFit/>
          </a:bodyPr>
          <a:lstStyle/>
          <a:p>
            <a:pPr marL="295275" indent="-295275">
              <a:spcBef>
                <a:spcPct val="50000"/>
              </a:spcBef>
              <a:buSzPct val="60000"/>
              <a:buFont typeface="Wingdings" panose="05000000000000000000" pitchFamily="2" charset="2"/>
              <a:buChar char="l"/>
            </a:pPr>
            <a:r>
              <a:rPr lang="zh-CN" altLang="en-GB" sz="2200" b="1" dirty="0"/>
              <a:t>焊</a:t>
            </a:r>
            <a:r>
              <a:rPr lang="zh-CN" altLang="en-GB" sz="2200" b="1" dirty="0" smtClean="0"/>
              <a:t>接</a:t>
            </a:r>
            <a:r>
              <a:rPr lang="zh-CN" altLang="en-US" sz="2200" b="1" dirty="0" smtClean="0"/>
              <a:t> </a:t>
            </a:r>
            <a:endParaRPr lang="zh-CN" altLang="en-GB" sz="2200" b="1" dirty="0"/>
          </a:p>
          <a:p>
            <a:pPr marL="295275" indent="-295275">
              <a:spcBef>
                <a:spcPct val="50000"/>
              </a:spcBef>
              <a:buSzPct val="60000"/>
              <a:buFont typeface="Wingdings" panose="05000000000000000000" pitchFamily="2" charset="2"/>
              <a:buChar char="l"/>
            </a:pPr>
            <a:r>
              <a:rPr lang="zh-CN" altLang="en-GB" sz="2200" b="1" dirty="0" smtClean="0"/>
              <a:t>切割</a:t>
            </a:r>
            <a:r>
              <a:rPr lang="zh-CN" altLang="en-US" sz="2200" b="1" dirty="0" smtClean="0"/>
              <a:t>、</a:t>
            </a:r>
            <a:r>
              <a:rPr lang="zh-CN" altLang="en-GB" sz="2200" b="1" dirty="0" smtClean="0"/>
              <a:t>打磨</a:t>
            </a:r>
            <a:endParaRPr lang="zh-CN" altLang="en-GB" sz="2200" b="1" dirty="0"/>
          </a:p>
          <a:p>
            <a:pPr marL="295275" indent="-295275">
              <a:spcBef>
                <a:spcPct val="50000"/>
              </a:spcBef>
              <a:buSzPct val="60000"/>
              <a:buFont typeface="Wingdings" panose="05000000000000000000" pitchFamily="2" charset="2"/>
              <a:buChar char="l"/>
            </a:pPr>
            <a:r>
              <a:rPr lang="zh-CN" altLang="en-US" sz="2200" b="1" dirty="0" smtClean="0"/>
              <a:t>气割</a:t>
            </a:r>
            <a:endParaRPr lang="en-US" altLang="zh-CN" sz="2200" b="1" dirty="0" smtClean="0"/>
          </a:p>
          <a:p>
            <a:pPr marL="295275" indent="-295275">
              <a:spcBef>
                <a:spcPct val="50000"/>
              </a:spcBef>
              <a:buSzPct val="60000"/>
              <a:buFont typeface="Wingdings" panose="05000000000000000000" pitchFamily="2" charset="2"/>
              <a:buChar char="l"/>
            </a:pPr>
            <a:r>
              <a:rPr lang="zh-CN" altLang="en-US" sz="2200" b="1" dirty="0" smtClean="0"/>
              <a:t>热熔</a:t>
            </a:r>
            <a:endParaRPr lang="en-US" altLang="zh-CN" sz="2200" b="1" dirty="0" smtClean="0"/>
          </a:p>
          <a:p>
            <a:pPr marL="295275" indent="-295275">
              <a:spcBef>
                <a:spcPct val="50000"/>
              </a:spcBef>
              <a:buSzPct val="60000"/>
              <a:buFont typeface="Wingdings" panose="05000000000000000000" pitchFamily="2" charset="2"/>
              <a:buChar char="l"/>
            </a:pPr>
            <a:r>
              <a:rPr lang="zh-CN" altLang="en-GB" sz="2200" b="1" dirty="0" smtClean="0"/>
              <a:t>热处理</a:t>
            </a:r>
            <a:endParaRPr lang="en-US" altLang="zh-CN" sz="2200" b="1" dirty="0" smtClean="0"/>
          </a:p>
          <a:p>
            <a:pPr marL="295275" indent="-295275">
              <a:spcBef>
                <a:spcPct val="50000"/>
              </a:spcBef>
              <a:buSzPct val="60000"/>
              <a:buFont typeface="Wingdings" panose="05000000000000000000" pitchFamily="2" charset="2"/>
              <a:buChar char="l"/>
            </a:pPr>
            <a:r>
              <a:rPr lang="zh-CN" altLang="en-GB" sz="2200" b="1" dirty="0" smtClean="0"/>
              <a:t>使用可能产生火花的工具</a:t>
            </a:r>
            <a:endParaRPr lang="en-US" altLang="zh-CN" sz="2200" b="1" dirty="0" smtClean="0"/>
          </a:p>
          <a:p>
            <a:pPr marL="295275" indent="-295275">
              <a:spcBef>
                <a:spcPct val="50000"/>
              </a:spcBef>
              <a:buSzPct val="60000"/>
              <a:buFont typeface="Wingdings" panose="05000000000000000000" pitchFamily="2" charset="2"/>
              <a:buChar char="l"/>
            </a:pPr>
            <a:endParaRPr lang="zh-CN" altLang="en-GB" sz="2200" b="1" dirty="0" smtClean="0"/>
          </a:p>
          <a:p>
            <a:pPr marL="295275" indent="-295275">
              <a:spcBef>
                <a:spcPct val="50000"/>
              </a:spcBef>
              <a:buSzPct val="60000"/>
              <a:buFont typeface="Wingdings" panose="05000000000000000000" pitchFamily="2" charset="2"/>
              <a:buChar char="l"/>
            </a:pPr>
            <a:endParaRPr lang="zh-CN" altLang="en-GB" sz="2200" b="1" dirty="0" smtClean="0"/>
          </a:p>
          <a:p>
            <a:pPr marL="295275" indent="-295275">
              <a:spcBef>
                <a:spcPct val="50000"/>
              </a:spcBef>
              <a:buSzPct val="60000"/>
              <a:buFont typeface="Wingdings" panose="05000000000000000000" pitchFamily="2" charset="2"/>
              <a:buChar char="l"/>
            </a:pPr>
            <a:endParaRPr lang="en-US" altLang="zh-CN" sz="2200" b="1" dirty="0" smtClean="0"/>
          </a:p>
          <a:p>
            <a:pPr marL="295275" indent="-295275">
              <a:spcBef>
                <a:spcPct val="50000"/>
              </a:spcBef>
              <a:buSzPct val="60000"/>
              <a:buFont typeface="Wingdings" panose="05000000000000000000" pitchFamily="2" charset="2"/>
              <a:buChar char="l"/>
            </a:pPr>
            <a:endParaRPr lang="zh-CN" altLang="en-GB" sz="2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spect="1" noChangeArrowheads="1"/>
          </p:cNvSpPr>
          <p:nvPr/>
        </p:nvSpPr>
        <p:spPr bwMode="auto">
          <a:xfrm>
            <a:off x="905522" y="1104607"/>
            <a:ext cx="3800293" cy="596188"/>
          </a:xfrm>
          <a:prstGeom prst="rect">
            <a:avLst/>
          </a:prstGeom>
          <a:noFill/>
          <a:ln w="9525">
            <a:noFill/>
            <a:miter lim="800000"/>
          </a:ln>
          <a:effectLst/>
        </p:spPr>
        <p:txBody>
          <a:bodyPr wrap="none" lIns="0" tIns="45708" rIns="0" bIns="45708" anchor="b"/>
          <a:lstStyle/>
          <a:p>
            <a:r>
              <a:rPr lang="zh-CN" altLang="en-GB" sz="3600" b="1" dirty="0">
                <a:solidFill>
                  <a:schemeClr val="tx2"/>
                </a:solidFill>
              </a:rPr>
              <a:t>主要危害</a:t>
            </a:r>
            <a:endParaRPr lang="zh-CN" altLang="en-GB" sz="3600" b="1" dirty="0">
              <a:solidFill>
                <a:schemeClr val="tx2"/>
              </a:solidFill>
            </a:endParaRPr>
          </a:p>
        </p:txBody>
      </p:sp>
      <p:sp>
        <p:nvSpPr>
          <p:cNvPr id="39939" name="Rectangle 3"/>
          <p:cNvSpPr>
            <a:spLocks noChangeArrowheads="1"/>
          </p:cNvSpPr>
          <p:nvPr/>
        </p:nvSpPr>
        <p:spPr bwMode="auto">
          <a:xfrm>
            <a:off x="1028355" y="2004948"/>
            <a:ext cx="6261100" cy="4449763"/>
          </a:xfrm>
          <a:prstGeom prst="rect">
            <a:avLst/>
          </a:prstGeom>
          <a:noFill/>
          <a:ln w="9525" algn="ctr">
            <a:noFill/>
            <a:miter lim="800000"/>
          </a:ln>
          <a:effectLst/>
        </p:spPr>
        <p:txBody>
          <a:bodyPr lIns="44534" tIns="44534" rIns="44534" bIns="44534">
            <a:spAutoFit/>
          </a:bodyPr>
          <a:lstStyle/>
          <a:p>
            <a:pPr marL="341630" indent="-341630">
              <a:spcBef>
                <a:spcPct val="50000"/>
              </a:spcBef>
              <a:buSzPct val="60000"/>
              <a:buFont typeface="Wingdings" panose="05000000000000000000" pitchFamily="2" charset="2"/>
              <a:buChar char="l"/>
            </a:pPr>
            <a:r>
              <a:rPr kumimoji="1" lang="en-US" altLang="zh-CN" sz="2200" dirty="0"/>
              <a:t> </a:t>
            </a:r>
            <a:r>
              <a:rPr kumimoji="1" lang="zh-CN" altLang="en-US" sz="2200" dirty="0">
                <a:solidFill>
                  <a:srgbClr val="000066"/>
                </a:solidFill>
              </a:rPr>
              <a:t>火灾和爆炸</a:t>
            </a:r>
            <a:endParaRPr kumimoji="1" lang="en-US" altLang="en-US" sz="2200" dirty="0">
              <a:solidFill>
                <a:srgbClr val="000066"/>
              </a:solidFill>
            </a:endParaRPr>
          </a:p>
          <a:p>
            <a:pPr marL="341630" indent="-341630">
              <a:spcBef>
                <a:spcPct val="50000"/>
              </a:spcBef>
              <a:buSzPct val="60000"/>
              <a:buFont typeface="Wingdings" panose="05000000000000000000" pitchFamily="2" charset="2"/>
              <a:buChar char="l"/>
            </a:pPr>
            <a:r>
              <a:rPr kumimoji="1" lang="en-US" altLang="en-US" sz="2200" dirty="0">
                <a:solidFill>
                  <a:srgbClr val="000066"/>
                </a:solidFill>
              </a:rPr>
              <a:t> </a:t>
            </a:r>
            <a:r>
              <a:rPr kumimoji="1" lang="zh-CN" altLang="en-US" sz="2200" dirty="0"/>
              <a:t>触电</a:t>
            </a:r>
            <a:r>
              <a:rPr kumimoji="1" lang="en-US" altLang="en-US" sz="2200" dirty="0"/>
              <a:t> </a:t>
            </a:r>
            <a:endParaRPr kumimoji="1" lang="en-US" altLang="en-US" sz="2200" dirty="0"/>
          </a:p>
          <a:p>
            <a:pPr marL="341630" indent="-341630">
              <a:spcBef>
                <a:spcPct val="50000"/>
              </a:spcBef>
              <a:buSzPct val="60000"/>
              <a:buFont typeface="Wingdings" panose="05000000000000000000" pitchFamily="2" charset="2"/>
              <a:buChar char="l"/>
            </a:pPr>
            <a:r>
              <a:rPr kumimoji="1" lang="en-US" altLang="en-US" sz="2200" dirty="0"/>
              <a:t> </a:t>
            </a:r>
            <a:r>
              <a:rPr kumimoji="1" lang="zh-CN" altLang="en-US" sz="2200" dirty="0"/>
              <a:t>有害气体和烟雾</a:t>
            </a:r>
            <a:endParaRPr kumimoji="1" lang="en-US" altLang="en-US" sz="2200" dirty="0"/>
          </a:p>
          <a:p>
            <a:pPr marL="341630" indent="-341630">
              <a:spcBef>
                <a:spcPct val="50000"/>
              </a:spcBef>
              <a:buSzPct val="60000"/>
              <a:buFont typeface="Wingdings" panose="05000000000000000000" pitchFamily="2" charset="2"/>
              <a:buChar char="l"/>
            </a:pPr>
            <a:r>
              <a:rPr kumimoji="1" lang="en-US" altLang="en-US" sz="2200" dirty="0"/>
              <a:t> </a:t>
            </a:r>
            <a:r>
              <a:rPr kumimoji="1" lang="zh-CN" altLang="en-US" sz="2200" dirty="0"/>
              <a:t>紫外线和红外线辐射</a:t>
            </a:r>
            <a:endParaRPr kumimoji="1" lang="zh-CN" altLang="en-US" sz="2200" dirty="0"/>
          </a:p>
          <a:p>
            <a:pPr marL="341630" indent="-341630">
              <a:spcBef>
                <a:spcPct val="50000"/>
              </a:spcBef>
              <a:buSzPct val="60000"/>
              <a:buFont typeface="Wingdings" panose="05000000000000000000" pitchFamily="2" charset="2"/>
              <a:buChar char="l"/>
            </a:pPr>
            <a:r>
              <a:rPr kumimoji="1" lang="zh-CN" altLang="en-US" sz="2200" dirty="0"/>
              <a:t> 中暑</a:t>
            </a:r>
            <a:endParaRPr kumimoji="1" lang="en-US" altLang="en-US" sz="2200" dirty="0"/>
          </a:p>
          <a:p>
            <a:pPr marL="341630" indent="-341630">
              <a:spcBef>
                <a:spcPct val="50000"/>
              </a:spcBef>
              <a:buSzPct val="60000"/>
              <a:buFont typeface="Wingdings" panose="05000000000000000000" pitchFamily="2" charset="2"/>
              <a:buChar char="l"/>
            </a:pPr>
            <a:r>
              <a:rPr kumimoji="1" lang="en-US" altLang="en-US" sz="2200" dirty="0"/>
              <a:t> </a:t>
            </a:r>
            <a:r>
              <a:rPr kumimoji="1" lang="zh-CN" altLang="en-US" sz="2200" dirty="0"/>
              <a:t>化学反应</a:t>
            </a:r>
            <a:endParaRPr kumimoji="1" lang="zh-CN" altLang="en-US" sz="2200" dirty="0"/>
          </a:p>
          <a:p>
            <a:pPr marL="341630" indent="-341630">
              <a:spcBef>
                <a:spcPct val="50000"/>
              </a:spcBef>
              <a:buSzPct val="60000"/>
              <a:buFont typeface="Wingdings" panose="05000000000000000000" pitchFamily="2" charset="2"/>
              <a:buChar char="l"/>
            </a:pPr>
            <a:r>
              <a:rPr kumimoji="1" lang="zh-CN" altLang="en-US" sz="2200" dirty="0"/>
              <a:t> 坠落</a:t>
            </a:r>
            <a:endParaRPr kumimoji="1" lang="zh-CN" altLang="en-US" sz="2200" dirty="0"/>
          </a:p>
          <a:p>
            <a:pPr marL="341630" indent="-341630">
              <a:spcBef>
                <a:spcPct val="50000"/>
              </a:spcBef>
              <a:buSzPct val="60000"/>
              <a:buFont typeface="Wingdings" panose="05000000000000000000" pitchFamily="2" charset="2"/>
              <a:buChar char="l"/>
            </a:pPr>
            <a:r>
              <a:rPr kumimoji="1" lang="zh-CN" altLang="en-US" sz="2200" dirty="0"/>
              <a:t> 机械伤害</a:t>
            </a:r>
            <a:endParaRPr kumimoji="1" lang="zh-CN" altLang="en-US" sz="2200" dirty="0"/>
          </a:p>
          <a:p>
            <a:pPr marL="341630" indent="-341630">
              <a:spcBef>
                <a:spcPct val="50000"/>
              </a:spcBef>
              <a:buSzPct val="60000"/>
              <a:buFont typeface="Wingdings" panose="05000000000000000000" pitchFamily="2" charset="2"/>
              <a:buChar char="l"/>
            </a:pPr>
            <a:r>
              <a:rPr kumimoji="1" lang="zh-CN" altLang="en-US" sz="2200" dirty="0"/>
              <a:t> 噪音</a:t>
            </a:r>
            <a:endParaRPr kumimoji="1" lang="en-US" altLang="en-US" sz="2200" dirty="0"/>
          </a:p>
        </p:txBody>
      </p:sp>
      <p:pic>
        <p:nvPicPr>
          <p:cNvPr id="39940" name="Picture 4"/>
          <p:cNvPicPr>
            <a:picLocks noChangeAspect="1" noChangeArrowheads="1"/>
          </p:cNvPicPr>
          <p:nvPr/>
        </p:nvPicPr>
        <p:blipFill>
          <a:blip r:embed="rId1" cstate="print"/>
          <a:srcRect/>
          <a:stretch>
            <a:fillRect/>
          </a:stretch>
        </p:blipFill>
        <p:spPr bwMode="auto">
          <a:xfrm>
            <a:off x="4450408" y="994298"/>
            <a:ext cx="6122897" cy="53088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0" dur="5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5" dur="500"/>
                                        <p:tgtEl>
                                          <p:spTgt spid="3993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8" dur="500"/>
                                        <p:tgtEl>
                                          <p:spTgt spid="3993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1" dur="500"/>
                                        <p:tgtEl>
                                          <p:spTgt spid="3993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26" dur="500"/>
                                        <p:tgtEl>
                                          <p:spTgt spid="3993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9939">
                                            <p:txEl>
                                              <p:pRg st="6" end="6"/>
                                            </p:txEl>
                                          </p:spTgt>
                                        </p:tgtEl>
                                        <p:attrNameLst>
                                          <p:attrName>style.visibility</p:attrName>
                                        </p:attrNameLst>
                                      </p:cBhvr>
                                      <p:to>
                                        <p:strVal val="visible"/>
                                      </p:to>
                                    </p:set>
                                    <p:animEffect transition="in" filter="blinds(horizontal)">
                                      <p:cBhvr>
                                        <p:cTn id="31" dur="500"/>
                                        <p:tgtEl>
                                          <p:spTgt spid="39939">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34" dur="500"/>
                                        <p:tgtEl>
                                          <p:spTgt spid="3993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9939">
                                            <p:txEl>
                                              <p:pRg st="8" end="8"/>
                                            </p:txEl>
                                          </p:spTgt>
                                        </p:tgtEl>
                                        <p:attrNameLst>
                                          <p:attrName>style.visibility</p:attrName>
                                        </p:attrNameLst>
                                      </p:cBhvr>
                                      <p:to>
                                        <p:strVal val="visible"/>
                                      </p:to>
                                    </p:set>
                                    <p:animEffect transition="in" filter="blinds(horizontal)">
                                      <p:cBhvr>
                                        <p:cTn id="39"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7408" y="1391477"/>
            <a:ext cx="10522227" cy="5466523"/>
          </a:xfrm>
        </p:spPr>
        <p:txBody>
          <a:bodyPr>
            <a:normAutofit fontScale="47500" lnSpcReduction="20000"/>
          </a:bodyPr>
          <a:lstStyle/>
          <a:p>
            <a:pPr>
              <a:buNone/>
            </a:pPr>
            <a:r>
              <a:rPr lang="en-US" altLang="zh-CN" sz="4000" dirty="0" smtClean="0">
                <a:solidFill>
                  <a:srgbClr val="FF0000"/>
                </a:solidFill>
              </a:rPr>
              <a:t>1</a:t>
            </a:r>
            <a:r>
              <a:rPr lang="zh-CN" altLang="zh-CN" sz="4000" dirty="0" smtClean="0">
                <a:solidFill>
                  <a:srgbClr val="FF0000"/>
                </a:solidFill>
              </a:rPr>
              <a:t>、特级</a:t>
            </a:r>
            <a:r>
              <a:rPr lang="zh-CN" altLang="en-US" sz="4000" dirty="0" smtClean="0">
                <a:solidFill>
                  <a:srgbClr val="FF0000"/>
                </a:solidFill>
              </a:rPr>
              <a:t>动</a:t>
            </a:r>
            <a:r>
              <a:rPr lang="zh-CN" altLang="zh-CN" sz="4000" dirty="0" smtClean="0">
                <a:solidFill>
                  <a:srgbClr val="FF0000"/>
                </a:solidFill>
              </a:rPr>
              <a:t>火作业</a:t>
            </a:r>
            <a:endParaRPr lang="zh-CN" altLang="zh-CN" sz="4000" dirty="0" smtClean="0">
              <a:solidFill>
                <a:srgbClr val="FF0000"/>
              </a:solidFill>
            </a:endParaRPr>
          </a:p>
          <a:p>
            <a:pPr lvl="0">
              <a:buNone/>
            </a:pPr>
            <a:r>
              <a:rPr lang="zh-CN" altLang="en-US" sz="4000" dirty="0" smtClean="0"/>
              <a:t>（</a:t>
            </a:r>
            <a:r>
              <a:rPr lang="en-US" altLang="zh-CN" sz="4000" dirty="0" smtClean="0"/>
              <a:t>1</a:t>
            </a:r>
            <a:r>
              <a:rPr lang="zh-CN" altLang="en-US" sz="4000" dirty="0" smtClean="0"/>
              <a:t>）</a:t>
            </a:r>
            <a:r>
              <a:rPr lang="zh-CN" altLang="zh-CN" sz="4000" dirty="0" smtClean="0"/>
              <a:t>带有可燃或有毒介质的容器、设备、管线。</a:t>
            </a:r>
            <a:endParaRPr lang="zh-CN" altLang="zh-CN" sz="4000" dirty="0" smtClean="0"/>
          </a:p>
          <a:p>
            <a:pPr lvl="0">
              <a:buNone/>
            </a:pPr>
            <a:r>
              <a:rPr lang="zh-CN" altLang="en-US" sz="4000" dirty="0" smtClean="0"/>
              <a:t>（</a:t>
            </a:r>
            <a:r>
              <a:rPr lang="en-US" altLang="zh-CN" sz="4000" dirty="0" smtClean="0"/>
              <a:t>2</a:t>
            </a:r>
            <a:r>
              <a:rPr lang="zh-CN" altLang="en-US" sz="4000" dirty="0" smtClean="0"/>
              <a:t>）</a:t>
            </a:r>
            <a:r>
              <a:rPr lang="zh-CN" altLang="zh-CN" sz="4000" dirty="0" smtClean="0"/>
              <a:t>节假日期间进行的检修作业</a:t>
            </a:r>
            <a:r>
              <a:rPr lang="en-US" altLang="zh-CN" sz="4000" dirty="0" smtClean="0"/>
              <a:t>(</a:t>
            </a:r>
            <a:r>
              <a:rPr lang="zh-CN" altLang="zh-CN" sz="4000" dirty="0" smtClean="0"/>
              <a:t>二、三级用火区域除外</a:t>
            </a:r>
            <a:r>
              <a:rPr lang="en-US" altLang="zh-CN" sz="4000" dirty="0" smtClean="0"/>
              <a:t>)</a:t>
            </a:r>
            <a:r>
              <a:rPr lang="zh-CN" altLang="zh-CN" sz="4000" dirty="0" smtClean="0"/>
              <a:t>。</a:t>
            </a:r>
            <a:endParaRPr lang="zh-CN" altLang="zh-CN" sz="4000" dirty="0" smtClean="0"/>
          </a:p>
          <a:p>
            <a:pPr lvl="0">
              <a:buNone/>
            </a:pPr>
            <a:r>
              <a:rPr lang="zh-CN" altLang="en-US" sz="4000" dirty="0" smtClean="0"/>
              <a:t>（</a:t>
            </a:r>
            <a:r>
              <a:rPr lang="en-US" altLang="zh-CN" sz="4000" dirty="0" smtClean="0"/>
              <a:t>3</a:t>
            </a:r>
            <a:r>
              <a:rPr lang="zh-CN" altLang="en-US" sz="4000" dirty="0" smtClean="0"/>
              <a:t>）</a:t>
            </a:r>
            <a:r>
              <a:rPr lang="zh-CN" altLang="zh-CN" sz="4000" dirty="0" smtClean="0"/>
              <a:t>在</a:t>
            </a:r>
            <a:r>
              <a:rPr lang="en-US" altLang="zh-CN" sz="4000" dirty="0" smtClean="0"/>
              <a:t>20</a:t>
            </a:r>
            <a:r>
              <a:rPr lang="zh-CN" altLang="zh-CN" sz="4000" dirty="0" smtClean="0"/>
              <a:t>时至次日</a:t>
            </a:r>
            <a:r>
              <a:rPr lang="en-US" altLang="zh-CN" sz="4000" dirty="0" smtClean="0"/>
              <a:t>8</a:t>
            </a:r>
            <a:r>
              <a:rPr lang="zh-CN" altLang="zh-CN" sz="4000" dirty="0" smtClean="0"/>
              <a:t>时期间的生产运行的关键装置要害部位检修作业（二、三级用火区域除外</a:t>
            </a:r>
            <a:r>
              <a:rPr lang="en-US" altLang="zh-CN" sz="4000" dirty="0" smtClean="0"/>
              <a:t>)</a:t>
            </a:r>
            <a:r>
              <a:rPr lang="zh-CN" altLang="zh-CN" sz="4000" dirty="0" smtClean="0"/>
              <a:t>。</a:t>
            </a:r>
            <a:endParaRPr lang="zh-CN" altLang="zh-CN" sz="4000" dirty="0" smtClean="0"/>
          </a:p>
          <a:p>
            <a:pPr lvl="0">
              <a:buNone/>
            </a:pPr>
            <a:r>
              <a:rPr lang="zh-CN" altLang="en-US" sz="4000" dirty="0" smtClean="0"/>
              <a:t>（</a:t>
            </a:r>
            <a:r>
              <a:rPr lang="en-US" altLang="zh-CN" sz="4000" dirty="0" smtClean="0"/>
              <a:t>4</a:t>
            </a:r>
            <a:r>
              <a:rPr lang="zh-CN" altLang="en-US" sz="4000" dirty="0" smtClean="0"/>
              <a:t>）</a:t>
            </a:r>
            <a:r>
              <a:rPr lang="zh-CN" altLang="zh-CN" sz="4000" dirty="0" smtClean="0"/>
              <a:t>在运行的液化气球罐区防火堤内检维修。</a:t>
            </a:r>
            <a:endParaRPr lang="zh-CN" altLang="zh-CN" sz="4000" dirty="0" smtClean="0"/>
          </a:p>
          <a:p>
            <a:pPr lvl="0">
              <a:buNone/>
            </a:pPr>
            <a:r>
              <a:rPr lang="zh-CN" altLang="en-US" sz="4000" dirty="0" smtClean="0"/>
              <a:t>（</a:t>
            </a:r>
            <a:r>
              <a:rPr lang="en-US" altLang="zh-CN" sz="4000" dirty="0" smtClean="0"/>
              <a:t>5</a:t>
            </a:r>
            <a:r>
              <a:rPr lang="zh-CN" altLang="en-US" sz="4000" dirty="0" smtClean="0"/>
              <a:t>）</a:t>
            </a:r>
            <a:r>
              <a:rPr lang="zh-CN" altLang="zh-CN" sz="4000" dirty="0" smtClean="0"/>
              <a:t>未拆除易燃填料的凉水塔内施工等用火作业</a:t>
            </a:r>
            <a:r>
              <a:rPr lang="en-US" altLang="zh-CN" sz="4000" dirty="0" smtClean="0"/>
              <a:t> </a:t>
            </a:r>
            <a:endParaRPr lang="zh-CN" altLang="zh-CN" sz="4000" dirty="0" smtClean="0"/>
          </a:p>
          <a:p>
            <a:pPr>
              <a:buNone/>
            </a:pPr>
            <a:r>
              <a:rPr lang="en-US" altLang="zh-CN" sz="4000" dirty="0" smtClean="0">
                <a:solidFill>
                  <a:srgbClr val="FF0000"/>
                </a:solidFill>
              </a:rPr>
              <a:t>2</a:t>
            </a:r>
            <a:r>
              <a:rPr lang="zh-CN" altLang="zh-CN" sz="4000" dirty="0" smtClean="0"/>
              <a:t>、</a:t>
            </a:r>
            <a:r>
              <a:rPr lang="zh-CN" altLang="zh-CN" sz="4000" dirty="0" smtClean="0">
                <a:solidFill>
                  <a:srgbClr val="FF0000"/>
                </a:solidFill>
              </a:rPr>
              <a:t>一级</a:t>
            </a:r>
            <a:r>
              <a:rPr lang="zh-CN" altLang="en-US" sz="4000" dirty="0" smtClean="0">
                <a:solidFill>
                  <a:srgbClr val="FF0000"/>
                </a:solidFill>
              </a:rPr>
              <a:t>动</a:t>
            </a:r>
            <a:r>
              <a:rPr lang="zh-CN" altLang="zh-CN" sz="4000" dirty="0" smtClean="0">
                <a:solidFill>
                  <a:srgbClr val="FF0000"/>
                </a:solidFill>
              </a:rPr>
              <a:t>火作业</a:t>
            </a:r>
            <a:endParaRPr lang="zh-CN" altLang="zh-CN" sz="4000" dirty="0" smtClean="0">
              <a:solidFill>
                <a:srgbClr val="FF0000"/>
              </a:solidFill>
            </a:endParaRPr>
          </a:p>
          <a:p>
            <a:pPr>
              <a:buNone/>
            </a:pPr>
            <a:r>
              <a:rPr lang="zh-CN" altLang="en-US" sz="4000" dirty="0" smtClean="0"/>
              <a:t>（</a:t>
            </a:r>
            <a:r>
              <a:rPr lang="en-US" altLang="zh-CN" sz="4000" dirty="0" smtClean="0"/>
              <a:t>1</a:t>
            </a:r>
            <a:r>
              <a:rPr lang="zh-CN" altLang="en-US" sz="4000" dirty="0" smtClean="0"/>
              <a:t>）</a:t>
            </a:r>
            <a:r>
              <a:rPr lang="zh-CN" altLang="zh-CN" sz="4000" dirty="0" smtClean="0"/>
              <a:t>正在运行的工艺生产装置区</a:t>
            </a:r>
            <a:endParaRPr lang="zh-CN" altLang="zh-CN" sz="4000" dirty="0" smtClean="0"/>
          </a:p>
          <a:p>
            <a:pPr>
              <a:buNone/>
            </a:pPr>
            <a:r>
              <a:rPr lang="zh-CN" altLang="en-US" sz="4000" dirty="0" smtClean="0"/>
              <a:t>（</a:t>
            </a:r>
            <a:r>
              <a:rPr lang="en-US" altLang="zh-CN" sz="4000" dirty="0" smtClean="0"/>
              <a:t>2</a:t>
            </a:r>
            <a:r>
              <a:rPr lang="zh-CN" altLang="en-US" sz="4000" dirty="0" smtClean="0"/>
              <a:t>）</a:t>
            </a:r>
            <a:r>
              <a:rPr lang="zh-CN" altLang="zh-CN" sz="4000" dirty="0" smtClean="0"/>
              <a:t>可燃气体、液化烃、可燃液体及有毒介质的泵房和机房</a:t>
            </a:r>
            <a:endParaRPr lang="zh-CN" altLang="zh-CN" sz="4000" dirty="0" smtClean="0"/>
          </a:p>
          <a:p>
            <a:pPr>
              <a:buNone/>
            </a:pPr>
            <a:r>
              <a:rPr lang="en-US" altLang="zh-CN" sz="4000" dirty="0" smtClean="0"/>
              <a:t>  (3)</a:t>
            </a:r>
            <a:r>
              <a:rPr lang="zh-CN" altLang="zh-CN" sz="4000" dirty="0" smtClean="0"/>
              <a:t>各类可燃气体、液化烃、可燃液体充装站及可燃液体罐区防火堤内、液态烃罐区封闭管理区内。</a:t>
            </a:r>
            <a:endParaRPr lang="zh-CN" altLang="zh-CN" sz="4000" dirty="0" smtClean="0"/>
          </a:p>
          <a:p>
            <a:pPr>
              <a:buNone/>
            </a:pPr>
            <a:r>
              <a:rPr lang="zh-CN" altLang="en-US" sz="4000" dirty="0" smtClean="0"/>
              <a:t>（</a:t>
            </a:r>
            <a:r>
              <a:rPr lang="en-US" altLang="zh-CN" sz="4000" dirty="0" smtClean="0"/>
              <a:t>4</a:t>
            </a:r>
            <a:r>
              <a:rPr lang="zh-CN" altLang="en-US" sz="4000" dirty="0" smtClean="0"/>
              <a:t>）</a:t>
            </a:r>
            <a:r>
              <a:rPr lang="zh-CN" altLang="zh-CN" sz="4000" dirty="0" smtClean="0"/>
              <a:t>可燃气体、液化烃、可燃液体、有毒介质的装卸作业区、洗槽站。</a:t>
            </a:r>
            <a:endParaRPr lang="zh-CN" altLang="zh-CN" sz="4000" dirty="0" smtClean="0"/>
          </a:p>
          <a:p>
            <a:pPr>
              <a:buNone/>
            </a:pPr>
            <a:r>
              <a:rPr lang="zh-CN" altLang="en-US" sz="4000" dirty="0" smtClean="0"/>
              <a:t>（</a:t>
            </a:r>
            <a:r>
              <a:rPr lang="en-US" altLang="zh-CN" sz="4000" dirty="0" smtClean="0"/>
              <a:t>5</a:t>
            </a:r>
            <a:r>
              <a:rPr lang="zh-CN" altLang="en-US" sz="4000" dirty="0" smtClean="0"/>
              <a:t>）</a:t>
            </a:r>
            <a:r>
              <a:rPr lang="zh-CN" altLang="zh-CN" sz="4000" dirty="0" smtClean="0"/>
              <a:t>工业污水处理场、易燃易爆的循环水场、凉水塔和工业含水系统的隔油池、油沟、管道（包括距上述地点</a:t>
            </a:r>
            <a:r>
              <a:rPr lang="en-US" altLang="zh-CN" sz="4000" dirty="0" smtClean="0"/>
              <a:t>12</a:t>
            </a:r>
            <a:r>
              <a:rPr lang="zh-CN" altLang="zh-CN" sz="4000" dirty="0" smtClean="0"/>
              <a:t>米以内的区域）</a:t>
            </a:r>
            <a:endParaRPr lang="en-US" altLang="zh-CN" sz="4000" dirty="0" smtClean="0"/>
          </a:p>
          <a:p>
            <a:pPr>
              <a:buNone/>
            </a:pPr>
            <a:r>
              <a:rPr lang="zh-CN" altLang="en-US" sz="4000" dirty="0" smtClean="0"/>
              <a:t>（</a:t>
            </a:r>
            <a:r>
              <a:rPr lang="en-US" altLang="zh-CN" sz="4000" dirty="0" smtClean="0"/>
              <a:t>6</a:t>
            </a:r>
            <a:r>
              <a:rPr lang="zh-CN" altLang="en-US" sz="4000" dirty="0" smtClean="0"/>
              <a:t>）</a:t>
            </a:r>
            <a:r>
              <a:rPr lang="zh-CN" altLang="zh-CN" sz="4000" dirty="0" smtClean="0"/>
              <a:t>切出运行、经吹扫、处理、分析合格（不包括重油）的系统工艺设备管线。</a:t>
            </a:r>
            <a:endParaRPr lang="zh-CN" altLang="zh-CN" sz="4000" dirty="0" smtClean="0"/>
          </a:p>
          <a:p>
            <a:pPr>
              <a:buNone/>
            </a:pPr>
            <a:r>
              <a:rPr lang="zh-CN" altLang="en-US" sz="4000" dirty="0" smtClean="0"/>
              <a:t>（</a:t>
            </a:r>
            <a:r>
              <a:rPr lang="en-US" altLang="zh-CN" sz="4000" dirty="0" smtClean="0"/>
              <a:t>7</a:t>
            </a:r>
            <a:r>
              <a:rPr lang="zh-CN" altLang="en-US" sz="4000" dirty="0" smtClean="0"/>
              <a:t>）</a:t>
            </a:r>
            <a:r>
              <a:rPr lang="zh-CN" altLang="zh-CN" sz="4000" dirty="0" smtClean="0"/>
              <a:t>危险化学品库和空分的纯氧系统等用火作业</a:t>
            </a:r>
            <a:r>
              <a:rPr lang="en-US" altLang="zh-CN" sz="4000" dirty="0" smtClean="0"/>
              <a:t> </a:t>
            </a:r>
            <a:endParaRPr lang="zh-CN" altLang="zh-CN" sz="4000" dirty="0" smtClean="0"/>
          </a:p>
        </p:txBody>
      </p:sp>
      <p:sp>
        <p:nvSpPr>
          <p:cNvPr id="4" name="Rectangle 5"/>
          <p:cNvSpPr>
            <a:spLocks noGrp="1" noChangeAspect="1" noChangeArrowheads="1"/>
          </p:cNvSpPr>
          <p:nvPr>
            <p:ph type="title"/>
          </p:nvPr>
        </p:nvSpPr>
        <p:spPr bwMode="auto">
          <a:xfrm>
            <a:off x="864704" y="616711"/>
            <a:ext cx="8032750" cy="700087"/>
          </a:xfrm>
          <a:prstGeom prst="rect">
            <a:avLst/>
          </a:prstGeom>
          <a:noFill/>
          <a:ln w="9525">
            <a:noFill/>
            <a:miter lim="800000"/>
          </a:ln>
          <a:effectLst/>
        </p:spPr>
        <p:txBody>
          <a:bodyPr wrap="none" lIns="0" tIns="45708" rIns="0" bIns="45708" anchor="b"/>
          <a:lstStyle/>
          <a:p>
            <a:pPr lvl="0" indent="355600" algn="l" fontAlgn="base">
              <a:spcBef>
                <a:spcPct val="0"/>
              </a:spcBef>
              <a:spcAft>
                <a:spcPct val="0"/>
              </a:spcAft>
            </a:pPr>
            <a:r>
              <a:rPr lang="zh-CN" altLang="zh-CN" sz="3600" b="1" dirty="0" smtClean="0">
                <a:latin typeface="Times New Roman" panose="02020603050405020304" pitchFamily="18" charset="0"/>
                <a:ea typeface="宋体" panose="02010600030101010101" pitchFamily="2" charset="-122"/>
                <a:cs typeface="宋体" panose="02010600030101010101" pitchFamily="2" charset="-122"/>
              </a:rPr>
              <a:t>动火级别</a:t>
            </a:r>
            <a:endParaRPr lang="zh-CN" altLang="zh-CN" sz="2800" b="1" dirty="0" smtClean="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302*i*0"/>
  <p:tag name="KSO_WM_TEMPLATE_CATEGORY" val="custom"/>
  <p:tag name="KSO_WM_TEMPLATE_INDEX" val="17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338"/>
  <p:tag name="KSO_WM_UNIT_TYPE" val="a"/>
  <p:tag name="KSO_WM_UNIT_INDEX" val="1"/>
  <p:tag name="KSO_WM_UNIT_ID" val="custom160338_1*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TEMPLATE_THUMBS_INDEX" val="1、5、8、10、15、16、21、27"/>
  <p:tag name="KSO_WM_TEMPLATE_CATEGORY" val="custom"/>
  <p:tag name="KSO_WM_TEMPLATE_INDEX" val="160338"/>
  <p:tag name="KSO_WM_TAG_VERSION" val="1.0"/>
  <p:tag name="KSO_WM_SLIDE_ID" val="custom160338_1"/>
  <p:tag name="KSO_WM_SLIDE_INDEX" val="1"/>
  <p:tag name="KSO_WM_SLIDE_ITEM_CNT" val="2"/>
  <p:tag name="KSO_WM_SLIDE_LAYOUT" val="a_b"/>
  <p:tag name="KSO_WM_SLIDE_LAYOUT_CNT" val="1_1"/>
  <p:tag name="KSO_WM_SLIDE_TYPE" val="title"/>
  <p:tag name="KSO_WM_BEAUTIFY_FLAG" val="#wm#"/>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TAG_VERSION" val="1.0"/>
  <p:tag name="KSO_WM_TEMPLATE_CATEGORY" val="custom"/>
  <p:tag name="KSO_WM_TEMPLATE_INDEX" val="176"/>
  <p:tag name="KSO_WM_UNIT_TYPE" val="a"/>
  <p:tag name="KSO_WM_UNIT_INDEX" val="1"/>
  <p:tag name="KSO_WM_UNIT_ID" val="302*a*1"/>
  <p:tag name="KSO_WM_UNIT_CLEAR" val="1"/>
  <p:tag name="KSO_WM_UNIT_LAYERLEVEL" val="1"/>
  <p:tag name="KSO_WM_UNIT_VALUE" val="15"/>
  <p:tag name="KSO_WM_UNIT_ISCONTENTSTITLE" val="0"/>
  <p:tag name="KSO_WM_UNIT_HIGHLIGHT" val="0"/>
  <p:tag name="KSO_WM_UNIT_COMPATIBLE" val="0"/>
  <p:tag name="KSO_WM_UNIT_PRESET_TEXT_INDEX" val="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TAG_VERSION" val="1.0"/>
  <p:tag name="KSO_WM_BEAUTIFY_FLAG" val="#wm#"/>
  <p:tag name="KSO_WM_UNIT_TYPE" val="i"/>
  <p:tag name="KSO_WM_UNIT_ID" val="302*i*2"/>
  <p:tag name="KSO_WM_TEMPLATE_CATEGORY" val="custom"/>
  <p:tag name="KSO_WM_TEMPLATE_INDEX" val="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自定义 1">
      <a:dk1>
        <a:srgbClr val="3D3F41"/>
      </a:dk1>
      <a:lt1>
        <a:srgbClr val="FFFFFF"/>
      </a:lt1>
      <a:dk2>
        <a:srgbClr val="3D3F41"/>
      </a:dk2>
      <a:lt2>
        <a:srgbClr val="FFFFFF"/>
      </a:lt2>
      <a:accent1>
        <a:srgbClr val="1E5BB4"/>
      </a:accent1>
      <a:accent2>
        <a:srgbClr val="2797B9"/>
      </a:accent2>
      <a:accent3>
        <a:srgbClr val="149E97"/>
      </a:accent3>
      <a:accent4>
        <a:srgbClr val="7C9D41"/>
      </a:accent4>
      <a:accent5>
        <a:srgbClr val="D37051"/>
      </a:accent5>
      <a:accent6>
        <a:srgbClr val="D2689D"/>
      </a:accent6>
      <a:hlink>
        <a:srgbClr val="FFC00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5092</Words>
  <Application>WPS 演示</Application>
  <PresentationFormat>自定义</PresentationFormat>
  <Paragraphs>313</Paragraphs>
  <Slides>28</Slides>
  <Notes>1</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0</vt:i4>
      </vt:variant>
      <vt:variant>
        <vt:lpstr>幻灯片标题</vt:lpstr>
      </vt:variant>
      <vt:variant>
        <vt:i4>28</vt:i4>
      </vt:variant>
    </vt:vector>
  </HeadingPairs>
  <TitlesOfParts>
    <vt:vector size="50" baseType="lpstr">
      <vt:lpstr>Arial</vt:lpstr>
      <vt:lpstr>宋体</vt:lpstr>
      <vt:lpstr>Wingdings</vt:lpstr>
      <vt:lpstr>微软雅黑</vt:lpstr>
      <vt:lpstr>黑体</vt:lpstr>
      <vt:lpstr>幼圆</vt:lpstr>
      <vt:lpstr>Baskerville Old Face</vt:lpstr>
      <vt:lpstr>方正宋体</vt:lpstr>
      <vt:lpstr>仿宋</vt:lpstr>
      <vt:lpstr>Arial Black</vt:lpstr>
      <vt:lpstr>Times New Roman</vt:lpstr>
      <vt:lpstr>Arial Unicode MS</vt:lpstr>
      <vt:lpstr>Calibri</vt:lpstr>
      <vt:lpstr>华文楷体</vt:lpstr>
      <vt:lpstr>华文中宋</vt:lpstr>
      <vt:lpstr>楷体_GB2312</vt:lpstr>
      <vt:lpstr>Wingdings 2</vt:lpstr>
      <vt:lpstr>新宋体</vt:lpstr>
      <vt:lpstr>Wingdings</vt:lpstr>
      <vt:lpstr>楷体</vt:lpstr>
      <vt:lpstr>汉仪旗黑-85S</vt:lpstr>
      <vt:lpstr>博富特</vt:lpstr>
      <vt:lpstr>                      特种作业培训</vt:lpstr>
      <vt:lpstr>PowerPoint 演示文稿</vt:lpstr>
      <vt:lpstr>PowerPoint 演示文稿</vt:lpstr>
      <vt:lpstr>PowerPoint 演示文稿</vt:lpstr>
      <vt:lpstr>3、特种作业的分类</vt:lpstr>
      <vt:lpstr>PowerPoint 演示文稿</vt:lpstr>
      <vt:lpstr>PowerPoint 演示文稿</vt:lpstr>
      <vt:lpstr>PowerPoint 演示文稿</vt:lpstr>
      <vt:lpstr>动火级别</vt:lpstr>
      <vt:lpstr>PowerPoint 演示文稿</vt:lpstr>
      <vt:lpstr>PowerPoint 演示文稿</vt:lpstr>
      <vt:lpstr>动火作业六大禁令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特殊作业</dc:title>
  <dc:creator/>
  <cp:lastModifiedBy>little fairy</cp:lastModifiedBy>
  <cp:revision>119</cp:revision>
  <dcterms:created xsi:type="dcterms:W3CDTF">2015-05-05T08:02:00Z</dcterms:created>
  <dcterms:modified xsi:type="dcterms:W3CDTF">2023-11-10T08:44:10Z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3570BEBB6DE24ADC816CFD90DED5032A_13</vt:lpwstr>
  </property>
</Properties>
</file>