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98" r:id="rId3"/>
    <p:sldId id="340" r:id="rId4"/>
    <p:sldId id="293" r:id="rId5"/>
    <p:sldId id="256" r:id="rId6"/>
    <p:sldId id="290" r:id="rId7"/>
    <p:sldId id="259" r:id="rId8"/>
    <p:sldId id="260" r:id="rId9"/>
    <p:sldId id="261" r:id="rId10"/>
    <p:sldId id="262" r:id="rId11"/>
    <p:sldId id="294" r:id="rId12"/>
    <p:sldId id="291" r:id="rId13"/>
    <p:sldId id="265" r:id="rId14"/>
    <p:sldId id="266" r:id="rId15"/>
    <p:sldId id="267" r:id="rId16"/>
    <p:sldId id="295" r:id="rId17"/>
    <p:sldId id="269" r:id="rId18"/>
    <p:sldId id="270" r:id="rId19"/>
    <p:sldId id="271" r:id="rId20"/>
    <p:sldId id="296" r:id="rId21"/>
    <p:sldId id="273" r:id="rId22"/>
    <p:sldId id="274" r:id="rId23"/>
    <p:sldId id="297" r:id="rId24"/>
    <p:sldId id="275" r:id="rId25"/>
    <p:sldId id="276" r:id="rId26"/>
    <p:sldId id="277" r:id="rId27"/>
    <p:sldId id="278" r:id="rId28"/>
    <p:sldId id="292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341" r:id="rId39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059" autoAdjust="0"/>
  </p:normalViewPr>
  <p:slideViewPr>
    <p:cSldViewPr snapToGrid="0" showGuides="1">
      <p:cViewPr varScale="1">
        <p:scale>
          <a:sx n="53" d="100"/>
          <a:sy n="53" d="100"/>
        </p:scale>
        <p:origin x="-1338" y="-90"/>
      </p:cViewPr>
      <p:guideLst>
        <p:guide orient="horz" pos="2160"/>
        <p:guide pos="3840"/>
        <p:guide pos="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gs" Target="tags/tag49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8FF80-33C5-4825-8F04-678155BF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1B1EC-B500-4F79-B1C6-253A396C9B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.xml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" b="5905"/>
          <a:stretch>
            <a:fillRect/>
          </a:stretch>
        </p:blipFill>
        <p:spPr>
          <a:xfrm>
            <a:off x="0" y="0"/>
            <a:ext cx="12192000" cy="686525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6525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 userDrawn="1"/>
        </p:nvSpPr>
        <p:spPr>
          <a:xfrm>
            <a:off x="0" y="733424"/>
            <a:ext cx="5093317" cy="161925"/>
          </a:xfrm>
          <a:custGeom>
            <a:avLst/>
            <a:gdLst>
              <a:gd name="connsiteX0" fmla="*/ 0 w 5093317"/>
              <a:gd name="connsiteY0" fmla="*/ 0 h 161925"/>
              <a:gd name="connsiteX1" fmla="*/ 4973473 w 5093317"/>
              <a:gd name="connsiteY1" fmla="*/ 0 h 161925"/>
              <a:gd name="connsiteX2" fmla="*/ 5093317 w 5093317"/>
              <a:gd name="connsiteY2" fmla="*/ 161925 h 161925"/>
              <a:gd name="connsiteX3" fmla="*/ 0 w 5093317"/>
              <a:gd name="connsiteY3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3317" h="161925">
                <a:moveTo>
                  <a:pt x="0" y="0"/>
                </a:moveTo>
                <a:lnTo>
                  <a:pt x="4973473" y="0"/>
                </a:lnTo>
                <a:lnTo>
                  <a:pt x="5093317" y="161925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 flipH="1">
            <a:off x="7098683" y="733423"/>
            <a:ext cx="5093317" cy="161925"/>
          </a:xfrm>
          <a:custGeom>
            <a:avLst/>
            <a:gdLst>
              <a:gd name="connsiteX0" fmla="*/ 0 w 5093317"/>
              <a:gd name="connsiteY0" fmla="*/ 0 h 161925"/>
              <a:gd name="connsiteX1" fmla="*/ 4973473 w 5093317"/>
              <a:gd name="connsiteY1" fmla="*/ 0 h 161925"/>
              <a:gd name="connsiteX2" fmla="*/ 5093317 w 5093317"/>
              <a:gd name="connsiteY2" fmla="*/ 161925 h 161925"/>
              <a:gd name="connsiteX3" fmla="*/ 0 w 5093317"/>
              <a:gd name="connsiteY3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3317" h="161925">
                <a:moveTo>
                  <a:pt x="0" y="0"/>
                </a:moveTo>
                <a:lnTo>
                  <a:pt x="4973473" y="0"/>
                </a:lnTo>
                <a:lnTo>
                  <a:pt x="5093317" y="161925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>
            <a:off x="4845844" y="-9526"/>
            <a:ext cx="2500312" cy="1259683"/>
          </a:xfrm>
          <a:custGeom>
            <a:avLst/>
            <a:gdLst>
              <a:gd name="connsiteX0" fmla="*/ 481 w 2500312"/>
              <a:gd name="connsiteY0" fmla="*/ 0 h 1259683"/>
              <a:gd name="connsiteX1" fmla="*/ 2499831 w 2500312"/>
              <a:gd name="connsiteY1" fmla="*/ 0 h 1259683"/>
              <a:gd name="connsiteX2" fmla="*/ 2500312 w 2500312"/>
              <a:gd name="connsiteY2" fmla="*/ 9527 h 1259683"/>
              <a:gd name="connsiteX3" fmla="*/ 1250156 w 2500312"/>
              <a:gd name="connsiteY3" fmla="*/ 1259683 h 1259683"/>
              <a:gd name="connsiteX4" fmla="*/ 0 w 2500312"/>
              <a:gd name="connsiteY4" fmla="*/ 9527 h 125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312" h="1259683">
                <a:moveTo>
                  <a:pt x="481" y="0"/>
                </a:moveTo>
                <a:lnTo>
                  <a:pt x="2499831" y="0"/>
                </a:lnTo>
                <a:lnTo>
                  <a:pt x="2500312" y="9527"/>
                </a:lnTo>
                <a:cubicBezTo>
                  <a:pt x="2500312" y="699969"/>
                  <a:pt x="1940598" y="1259683"/>
                  <a:pt x="1250156" y="1259683"/>
                </a:cubicBezTo>
                <a:cubicBezTo>
                  <a:pt x="559714" y="1259683"/>
                  <a:pt x="0" y="699969"/>
                  <a:pt x="0" y="952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b="17026"/>
          <a:stretch>
            <a:fillRect/>
          </a:stretch>
        </p:blipFill>
        <p:spPr>
          <a:xfrm>
            <a:off x="4845844" y="0"/>
            <a:ext cx="2500312" cy="1259683"/>
          </a:xfrm>
          <a:custGeom>
            <a:avLst/>
            <a:gdLst>
              <a:gd name="connsiteX0" fmla="*/ 481 w 2500312"/>
              <a:gd name="connsiteY0" fmla="*/ 0 h 1259683"/>
              <a:gd name="connsiteX1" fmla="*/ 2499831 w 2500312"/>
              <a:gd name="connsiteY1" fmla="*/ 0 h 1259683"/>
              <a:gd name="connsiteX2" fmla="*/ 2500312 w 2500312"/>
              <a:gd name="connsiteY2" fmla="*/ 9527 h 1259683"/>
              <a:gd name="connsiteX3" fmla="*/ 1250156 w 2500312"/>
              <a:gd name="connsiteY3" fmla="*/ 1259683 h 1259683"/>
              <a:gd name="connsiteX4" fmla="*/ 0 w 2500312"/>
              <a:gd name="connsiteY4" fmla="*/ 9527 h 125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312" h="1259683">
                <a:moveTo>
                  <a:pt x="481" y="0"/>
                </a:moveTo>
                <a:lnTo>
                  <a:pt x="2499831" y="0"/>
                </a:lnTo>
                <a:lnTo>
                  <a:pt x="2500312" y="9527"/>
                </a:lnTo>
                <a:cubicBezTo>
                  <a:pt x="2500312" y="699969"/>
                  <a:pt x="1940598" y="1259683"/>
                  <a:pt x="1250156" y="1259683"/>
                </a:cubicBezTo>
                <a:cubicBezTo>
                  <a:pt x="559714" y="1259683"/>
                  <a:pt x="0" y="699969"/>
                  <a:pt x="0" y="9527"/>
                </a:cubicBezTo>
                <a:close/>
              </a:path>
            </a:pathLst>
          </a:custGeom>
          <a:ln w="25400">
            <a:solidFill>
              <a:schemeClr val="accent2">
                <a:lumMod val="75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0975"/>
            <a:ext cx="1197461" cy="6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A6339-3AE8-4EF0-8DFF-78634DFFF5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5EBD5-3CC7-41B9-B113-122582D134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A6339-3AE8-4EF0-8DFF-78634DFFF5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5EBD5-3CC7-41B9-B113-122582D134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867" y="776289"/>
            <a:ext cx="10947400" cy="9350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27051" y="1855788"/>
            <a:ext cx="5384800" cy="4310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15051" y="1855788"/>
            <a:ext cx="5384800" cy="4310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B0F555-35F4-4E43-A64D-EBD8290DB8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A6339-3AE8-4EF0-8DFF-78634DFFF5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5EBD5-3CC7-41B9-B113-122582D134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A6339-3AE8-4EF0-8DFF-78634DFFF5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5EBD5-3CC7-41B9-B113-122582D134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A6339-3AE8-4EF0-8DFF-78634DFFF5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5EBD5-3CC7-41B9-B113-122582D134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A6339-3AE8-4EF0-8DFF-78634DFFF5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5EBD5-3CC7-41B9-B113-122582D134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A6339-3AE8-4EF0-8DFF-78634DFFF5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5EBD5-3CC7-41B9-B113-122582D134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A6339-3AE8-4EF0-8DFF-78634DFFF5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5EBD5-3CC7-41B9-B113-122582D134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A6339-3AE8-4EF0-8DFF-78634DFFF5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5EBD5-3CC7-41B9-B113-122582D134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A6339-3AE8-4EF0-8DFF-78634DFFF5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5EBD5-3CC7-41B9-B113-122582D134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3.png"/><Relationship Id="rId16" Type="http://schemas.openxmlformats.org/officeDocument/2006/relationships/tags" Target="../tags/tag9.xml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" b="5905"/>
          <a:stretch>
            <a:fillRect/>
          </a:stretch>
        </p:blipFill>
        <p:spPr>
          <a:xfrm>
            <a:off x="0" y="0"/>
            <a:ext cx="12192000" cy="686525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6525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0" y="733424"/>
            <a:ext cx="5093317" cy="161925"/>
          </a:xfrm>
          <a:custGeom>
            <a:avLst/>
            <a:gdLst>
              <a:gd name="connsiteX0" fmla="*/ 0 w 5093317"/>
              <a:gd name="connsiteY0" fmla="*/ 0 h 161925"/>
              <a:gd name="connsiteX1" fmla="*/ 4973473 w 5093317"/>
              <a:gd name="connsiteY1" fmla="*/ 0 h 161925"/>
              <a:gd name="connsiteX2" fmla="*/ 5093317 w 5093317"/>
              <a:gd name="connsiteY2" fmla="*/ 161925 h 161925"/>
              <a:gd name="connsiteX3" fmla="*/ 0 w 5093317"/>
              <a:gd name="connsiteY3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3317" h="161925">
                <a:moveTo>
                  <a:pt x="0" y="0"/>
                </a:moveTo>
                <a:lnTo>
                  <a:pt x="4973473" y="0"/>
                </a:lnTo>
                <a:lnTo>
                  <a:pt x="5093317" y="161925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 flipH="1">
            <a:off x="7098683" y="733423"/>
            <a:ext cx="5093317" cy="161925"/>
          </a:xfrm>
          <a:custGeom>
            <a:avLst/>
            <a:gdLst>
              <a:gd name="connsiteX0" fmla="*/ 0 w 5093317"/>
              <a:gd name="connsiteY0" fmla="*/ 0 h 161925"/>
              <a:gd name="connsiteX1" fmla="*/ 4973473 w 5093317"/>
              <a:gd name="connsiteY1" fmla="*/ 0 h 161925"/>
              <a:gd name="connsiteX2" fmla="*/ 5093317 w 5093317"/>
              <a:gd name="connsiteY2" fmla="*/ 161925 h 161925"/>
              <a:gd name="connsiteX3" fmla="*/ 0 w 5093317"/>
              <a:gd name="connsiteY3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3317" h="161925">
                <a:moveTo>
                  <a:pt x="0" y="0"/>
                </a:moveTo>
                <a:lnTo>
                  <a:pt x="4973473" y="0"/>
                </a:lnTo>
                <a:lnTo>
                  <a:pt x="5093317" y="161925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/>
        </p:nvSpPr>
        <p:spPr>
          <a:xfrm>
            <a:off x="4845844" y="-9526"/>
            <a:ext cx="2500312" cy="1259683"/>
          </a:xfrm>
          <a:custGeom>
            <a:avLst/>
            <a:gdLst>
              <a:gd name="connsiteX0" fmla="*/ 481 w 2500312"/>
              <a:gd name="connsiteY0" fmla="*/ 0 h 1259683"/>
              <a:gd name="connsiteX1" fmla="*/ 2499831 w 2500312"/>
              <a:gd name="connsiteY1" fmla="*/ 0 h 1259683"/>
              <a:gd name="connsiteX2" fmla="*/ 2500312 w 2500312"/>
              <a:gd name="connsiteY2" fmla="*/ 9527 h 1259683"/>
              <a:gd name="connsiteX3" fmla="*/ 1250156 w 2500312"/>
              <a:gd name="connsiteY3" fmla="*/ 1259683 h 1259683"/>
              <a:gd name="connsiteX4" fmla="*/ 0 w 2500312"/>
              <a:gd name="connsiteY4" fmla="*/ 9527 h 125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312" h="1259683">
                <a:moveTo>
                  <a:pt x="481" y="0"/>
                </a:moveTo>
                <a:lnTo>
                  <a:pt x="2499831" y="0"/>
                </a:lnTo>
                <a:lnTo>
                  <a:pt x="2500312" y="9527"/>
                </a:lnTo>
                <a:cubicBezTo>
                  <a:pt x="2500312" y="699969"/>
                  <a:pt x="1940598" y="1259683"/>
                  <a:pt x="1250156" y="1259683"/>
                </a:cubicBezTo>
                <a:cubicBezTo>
                  <a:pt x="559714" y="1259683"/>
                  <a:pt x="0" y="699969"/>
                  <a:pt x="0" y="952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b="17026"/>
          <a:stretch>
            <a:fillRect/>
          </a:stretch>
        </p:blipFill>
        <p:spPr>
          <a:xfrm>
            <a:off x="4845844" y="0"/>
            <a:ext cx="2500312" cy="1259683"/>
          </a:xfrm>
          <a:custGeom>
            <a:avLst/>
            <a:gdLst>
              <a:gd name="connsiteX0" fmla="*/ 481 w 2500312"/>
              <a:gd name="connsiteY0" fmla="*/ 0 h 1259683"/>
              <a:gd name="connsiteX1" fmla="*/ 2499831 w 2500312"/>
              <a:gd name="connsiteY1" fmla="*/ 0 h 1259683"/>
              <a:gd name="connsiteX2" fmla="*/ 2500312 w 2500312"/>
              <a:gd name="connsiteY2" fmla="*/ 9527 h 1259683"/>
              <a:gd name="connsiteX3" fmla="*/ 1250156 w 2500312"/>
              <a:gd name="connsiteY3" fmla="*/ 1259683 h 1259683"/>
              <a:gd name="connsiteX4" fmla="*/ 0 w 2500312"/>
              <a:gd name="connsiteY4" fmla="*/ 9527 h 125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312" h="1259683">
                <a:moveTo>
                  <a:pt x="481" y="0"/>
                </a:moveTo>
                <a:lnTo>
                  <a:pt x="2499831" y="0"/>
                </a:lnTo>
                <a:lnTo>
                  <a:pt x="2500312" y="9527"/>
                </a:lnTo>
                <a:cubicBezTo>
                  <a:pt x="2500312" y="699969"/>
                  <a:pt x="1940598" y="1259683"/>
                  <a:pt x="1250156" y="1259683"/>
                </a:cubicBezTo>
                <a:cubicBezTo>
                  <a:pt x="559714" y="1259683"/>
                  <a:pt x="0" y="699969"/>
                  <a:pt x="0" y="9527"/>
                </a:cubicBezTo>
                <a:close/>
              </a:path>
            </a:pathLst>
          </a:custGeom>
          <a:ln w="25400">
            <a:solidFill>
              <a:schemeClr val="accent2">
                <a:lumMod val="75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097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tags" Target="../tags/tag21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tags" Target="../tags/tag25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tags" Target="../tags/tag28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tags" Target="../tags/tag30.xml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3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3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34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35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1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3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38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40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41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42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43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4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47.xml"/><Relationship Id="rId5" Type="http://schemas.openxmlformats.org/officeDocument/2006/relationships/image" Target="../media/image14.jpeg"/><Relationship Id="rId4" Type="http://schemas.openxmlformats.org/officeDocument/2006/relationships/tags" Target="../tags/tag46.xml"/><Relationship Id="rId3" Type="http://schemas.openxmlformats.org/officeDocument/2006/relationships/image" Target="../media/image13.jpe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/>
          <a:stretch>
            <a:fillRect/>
          </a:stretch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209386" y="1221510"/>
            <a:ext cx="9773227" cy="290021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  <a:alpha val="62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20800" y="1320801"/>
            <a:ext cx="9522691" cy="266007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233677" y="1555665"/>
            <a:ext cx="572464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机械制造工艺与</a:t>
            </a:r>
            <a:endParaRPr lang="en-US" altLang="zh-CN" sz="4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职业病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危害因素识别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00945" y="4516581"/>
            <a:ext cx="3990109" cy="10991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0975"/>
            <a:ext cx="1197461" cy="6047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78228" y="1174536"/>
            <a:ext cx="264434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endParaRPr lang="zh-CN" altLang="en-US" sz="28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216073" y="2154382"/>
            <a:ext cx="3814618" cy="290021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799943" y="2819661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锻压</a:t>
            </a:r>
            <a:endParaRPr lang="zh-CN" alt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441622" y="2979601"/>
            <a:ext cx="3517557" cy="1888962"/>
          </a:xfrm>
          <a:custGeom>
            <a:avLst/>
            <a:gdLst>
              <a:gd name="connsiteX0" fmla="*/ 0 w 3517557"/>
              <a:gd name="connsiteY0" fmla="*/ 0 h 1888962"/>
              <a:gd name="connsiteX1" fmla="*/ 1701629 w 3517557"/>
              <a:gd name="connsiteY1" fmla="*/ 0 h 1888962"/>
              <a:gd name="connsiteX2" fmla="*/ 1701629 w 3517557"/>
              <a:gd name="connsiteY2" fmla="*/ 186686 h 1888962"/>
              <a:gd name="connsiteX3" fmla="*/ 186686 w 3517557"/>
              <a:gd name="connsiteY3" fmla="*/ 186686 h 1888962"/>
              <a:gd name="connsiteX4" fmla="*/ 186686 w 3517557"/>
              <a:gd name="connsiteY4" fmla="*/ 1702276 h 1888962"/>
              <a:gd name="connsiteX5" fmla="*/ 3330871 w 3517557"/>
              <a:gd name="connsiteY5" fmla="*/ 1702276 h 1888962"/>
              <a:gd name="connsiteX6" fmla="*/ 3330871 w 3517557"/>
              <a:gd name="connsiteY6" fmla="*/ 186686 h 1888962"/>
              <a:gd name="connsiteX7" fmla="*/ 2507068 w 3517557"/>
              <a:gd name="connsiteY7" fmla="*/ 186686 h 1888962"/>
              <a:gd name="connsiteX8" fmla="*/ 2507068 w 3517557"/>
              <a:gd name="connsiteY8" fmla="*/ 0 h 1888962"/>
              <a:gd name="connsiteX9" fmla="*/ 3517557 w 3517557"/>
              <a:gd name="connsiteY9" fmla="*/ 0 h 1888962"/>
              <a:gd name="connsiteX10" fmla="*/ 3517557 w 3517557"/>
              <a:gd name="connsiteY10" fmla="*/ 1888962 h 1888962"/>
              <a:gd name="connsiteX11" fmla="*/ 0 w 3517557"/>
              <a:gd name="connsiteY11" fmla="*/ 1888962 h 188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7557" h="1888962">
                <a:moveTo>
                  <a:pt x="0" y="0"/>
                </a:moveTo>
                <a:lnTo>
                  <a:pt x="1701629" y="0"/>
                </a:lnTo>
                <a:lnTo>
                  <a:pt x="1701629" y="186686"/>
                </a:lnTo>
                <a:lnTo>
                  <a:pt x="186686" y="186686"/>
                </a:lnTo>
                <a:lnTo>
                  <a:pt x="186686" y="1702276"/>
                </a:lnTo>
                <a:lnTo>
                  <a:pt x="3330871" y="1702276"/>
                </a:lnTo>
                <a:lnTo>
                  <a:pt x="3330871" y="186686"/>
                </a:lnTo>
                <a:lnTo>
                  <a:pt x="2507068" y="186686"/>
                </a:lnTo>
                <a:lnTo>
                  <a:pt x="2507068" y="0"/>
                </a:lnTo>
                <a:lnTo>
                  <a:pt x="3517557" y="0"/>
                </a:lnTo>
                <a:lnTo>
                  <a:pt x="3517557" y="1888962"/>
                </a:lnTo>
                <a:lnTo>
                  <a:pt x="0" y="188896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" b="5556"/>
          <a:stretch>
            <a:fillRect/>
          </a:stretch>
        </p:blipFill>
        <p:spPr>
          <a:xfrm>
            <a:off x="0" y="0"/>
            <a:ext cx="12192000" cy="684276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3909060"/>
            <a:ext cx="12192000" cy="2933701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  <a:effectLst>
            <a:outerShdw blurRad="101600" dist="508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176064" y="4739551"/>
            <a:ext cx="7839871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锻压是锻造和冲压的总称。锻压是对坯料施加外力，使坯料产生部分或全部的塑性变形，从而获得锻件的加工方法。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1187" y="4234816"/>
            <a:ext cx="8639175" cy="22098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4200" y="2596164"/>
            <a:ext cx="8063599" cy="243715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成型方法分为：自由锻、模型锻造、板料冲压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加热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设备：反射炉、燃烧炉、电炉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锻压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设备：空气锤、切边压力机、热模压力机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摩擦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压力机、冲床、剪床等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666" y="169406"/>
            <a:ext cx="3518912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zh-CN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锻压的分类和常用设备</a:t>
            </a:r>
            <a:endParaRPr lang="zh-CN" altLang="zh-CN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823402" y="2623622"/>
            <a:ext cx="1362075" cy="1362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4221797" y="2623622"/>
            <a:ext cx="1362075" cy="1362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6620192" y="2623622"/>
            <a:ext cx="1362075" cy="1362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9018588" y="2623622"/>
            <a:ext cx="1362075" cy="1362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1823402" y="4880015"/>
            <a:ext cx="1362075" cy="1362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4221797" y="4880015"/>
            <a:ext cx="1362075" cy="1362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6620192" y="4880015"/>
            <a:ext cx="1362075" cy="1362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9018588" y="4880015"/>
            <a:ext cx="1362075" cy="1362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460749" y="3073400"/>
            <a:ext cx="485775" cy="485775"/>
            <a:chOff x="3467100" y="2590800"/>
            <a:chExt cx="485775" cy="485775"/>
          </a:xfrm>
        </p:grpSpPr>
        <p:sp>
          <p:nvSpPr>
            <p:cNvPr id="6" name="椭圆 5"/>
            <p:cNvSpPr/>
            <p:nvPr/>
          </p:nvSpPr>
          <p:spPr>
            <a:xfrm>
              <a:off x="3467100" y="2590800"/>
              <a:ext cx="485775" cy="4857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箭头连接符 7"/>
            <p:cNvCxnSpPr/>
            <p:nvPr/>
          </p:nvCxnSpPr>
          <p:spPr>
            <a:xfrm>
              <a:off x="3530917" y="2836346"/>
              <a:ext cx="357188" cy="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5859462" y="3073400"/>
            <a:ext cx="485775" cy="485775"/>
            <a:chOff x="3467100" y="2590800"/>
            <a:chExt cx="485775" cy="485775"/>
          </a:xfrm>
        </p:grpSpPr>
        <p:sp>
          <p:nvSpPr>
            <p:cNvPr id="37" name="椭圆 36"/>
            <p:cNvSpPr/>
            <p:nvPr/>
          </p:nvSpPr>
          <p:spPr>
            <a:xfrm>
              <a:off x="3467100" y="2590800"/>
              <a:ext cx="485775" cy="4857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直接箭头连接符 37"/>
            <p:cNvCxnSpPr/>
            <p:nvPr/>
          </p:nvCxnSpPr>
          <p:spPr>
            <a:xfrm>
              <a:off x="3530917" y="2836346"/>
              <a:ext cx="357188" cy="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8223884" y="3073400"/>
            <a:ext cx="485775" cy="485775"/>
            <a:chOff x="3467100" y="2590800"/>
            <a:chExt cx="485775" cy="485775"/>
          </a:xfrm>
        </p:grpSpPr>
        <p:sp>
          <p:nvSpPr>
            <p:cNvPr id="40" name="椭圆 39"/>
            <p:cNvSpPr/>
            <p:nvPr/>
          </p:nvSpPr>
          <p:spPr>
            <a:xfrm>
              <a:off x="3467100" y="2590800"/>
              <a:ext cx="485775" cy="4857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箭头连接符 40"/>
            <p:cNvCxnSpPr/>
            <p:nvPr/>
          </p:nvCxnSpPr>
          <p:spPr>
            <a:xfrm>
              <a:off x="3530917" y="2836346"/>
              <a:ext cx="357188" cy="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8268651" y="5318164"/>
            <a:ext cx="485775" cy="485775"/>
            <a:chOff x="3467100" y="2590800"/>
            <a:chExt cx="485775" cy="485775"/>
          </a:xfrm>
        </p:grpSpPr>
        <p:sp>
          <p:nvSpPr>
            <p:cNvPr id="43" name="椭圆 42"/>
            <p:cNvSpPr/>
            <p:nvPr/>
          </p:nvSpPr>
          <p:spPr>
            <a:xfrm>
              <a:off x="3467100" y="2590800"/>
              <a:ext cx="485775" cy="4857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箭头连接符 43"/>
            <p:cNvCxnSpPr/>
            <p:nvPr/>
          </p:nvCxnSpPr>
          <p:spPr>
            <a:xfrm flipH="1">
              <a:off x="3530917" y="2836346"/>
              <a:ext cx="357188" cy="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9456737" y="4201597"/>
            <a:ext cx="485775" cy="485775"/>
            <a:chOff x="3467100" y="2590800"/>
            <a:chExt cx="485775" cy="485775"/>
          </a:xfrm>
        </p:grpSpPr>
        <p:sp>
          <p:nvSpPr>
            <p:cNvPr id="46" name="椭圆 45"/>
            <p:cNvSpPr/>
            <p:nvPr/>
          </p:nvSpPr>
          <p:spPr>
            <a:xfrm>
              <a:off x="3467100" y="2590800"/>
              <a:ext cx="485775" cy="4857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" name="直接箭头连接符 46"/>
            <p:cNvCxnSpPr/>
            <p:nvPr/>
          </p:nvCxnSpPr>
          <p:spPr>
            <a:xfrm rot="16200000" flipH="1">
              <a:off x="3530917" y="2836346"/>
              <a:ext cx="357188" cy="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5859462" y="5318164"/>
            <a:ext cx="485775" cy="485775"/>
            <a:chOff x="3467100" y="2590800"/>
            <a:chExt cx="485775" cy="485775"/>
          </a:xfrm>
        </p:grpSpPr>
        <p:sp>
          <p:nvSpPr>
            <p:cNvPr id="49" name="椭圆 48"/>
            <p:cNvSpPr/>
            <p:nvPr/>
          </p:nvSpPr>
          <p:spPr>
            <a:xfrm>
              <a:off x="3467100" y="2590800"/>
              <a:ext cx="485775" cy="4857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接箭头连接符 49"/>
            <p:cNvCxnSpPr/>
            <p:nvPr/>
          </p:nvCxnSpPr>
          <p:spPr>
            <a:xfrm flipH="1">
              <a:off x="3530917" y="2836346"/>
              <a:ext cx="357188" cy="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3460749" y="5318164"/>
            <a:ext cx="485775" cy="485775"/>
            <a:chOff x="3467100" y="2590800"/>
            <a:chExt cx="485775" cy="485775"/>
          </a:xfrm>
        </p:grpSpPr>
        <p:sp>
          <p:nvSpPr>
            <p:cNvPr id="52" name="椭圆 51"/>
            <p:cNvSpPr/>
            <p:nvPr/>
          </p:nvSpPr>
          <p:spPr>
            <a:xfrm>
              <a:off x="3467100" y="2590800"/>
              <a:ext cx="485775" cy="4857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箭头连接符 52"/>
            <p:cNvCxnSpPr/>
            <p:nvPr/>
          </p:nvCxnSpPr>
          <p:spPr>
            <a:xfrm flipH="1">
              <a:off x="3530917" y="2836346"/>
              <a:ext cx="357188" cy="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2105956" y="3073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17964" y="3073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加热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55571" y="3073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锤锻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99037" y="3073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成型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25867" y="531609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冷却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50271" y="531609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24008" y="531609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冲压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04329" y="531816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板料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48300" y="162869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锻造流程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8" y="195768"/>
            <a:ext cx="4852610" cy="452432"/>
          </a:xfr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工艺</a:t>
            </a:r>
            <a:r>
              <a:rPr lang="zh-CN" altLang="en-US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简介与职业病危害因素识别</a:t>
            </a:r>
            <a:endParaRPr lang="zh-CN" altLang="en-US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6" name="图片 5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8" name="Group 4"/>
          <p:cNvGraphicFramePr>
            <a:graphicFrameLocks noGrp="1"/>
          </p:cNvGraphicFramePr>
          <p:nvPr>
            <p:ph sz="half" idx="2"/>
          </p:nvPr>
        </p:nvGraphicFramePr>
        <p:xfrm>
          <a:off x="2028031" y="2541586"/>
          <a:ext cx="8135937" cy="3566290"/>
        </p:xfrm>
        <a:graphic>
          <a:graphicData uri="http://schemas.openxmlformats.org/drawingml/2006/table">
            <a:tbl>
              <a:tblPr/>
              <a:tblGrid>
                <a:gridCol w="3816350"/>
                <a:gridCol w="4319587"/>
              </a:tblGrid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职业病危害因素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存在环节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噪声（脉冲噪声、非稳态噪声）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振动（全身振动、局部振动）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锤锻（空气锤、压力锤）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冲床、压床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高温、热辐射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加热炉、锻打过程中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毒物（一氧化碳、二氧化碳、二氧化硫、氮氧化物等有害气体）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锻造炉可产生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粉尘（金属粉尘、煤尘、石墨尘、其他粉尘等）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锻造炉、锤锻工序中加料、出炉和锻造过程中可产生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721265" y="1683389"/>
            <a:ext cx="274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职业病危害因素的识别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8" y="195768"/>
            <a:ext cx="4852610" cy="452432"/>
          </a:xfr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工艺</a:t>
            </a:r>
            <a:r>
              <a:rPr lang="zh-CN" altLang="en-US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简介与职业病危害因素识别</a:t>
            </a:r>
            <a:endParaRPr lang="zh-CN" altLang="en-US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78228" y="1174536"/>
            <a:ext cx="264434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endParaRPr lang="zh-CN" altLang="en-US" sz="28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216073" y="2154382"/>
            <a:ext cx="3814618" cy="290021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375222" y="2863273"/>
            <a:ext cx="35702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热处理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441622" y="2882322"/>
            <a:ext cx="3517557" cy="1888962"/>
          </a:xfrm>
          <a:custGeom>
            <a:avLst/>
            <a:gdLst>
              <a:gd name="connsiteX0" fmla="*/ 0 w 3517557"/>
              <a:gd name="connsiteY0" fmla="*/ 0 h 1888962"/>
              <a:gd name="connsiteX1" fmla="*/ 1577802 w 3517557"/>
              <a:gd name="connsiteY1" fmla="*/ 0 h 1888962"/>
              <a:gd name="connsiteX2" fmla="*/ 1577802 w 3517557"/>
              <a:gd name="connsiteY2" fmla="*/ 178979 h 1888962"/>
              <a:gd name="connsiteX3" fmla="*/ 178979 w 3517557"/>
              <a:gd name="connsiteY3" fmla="*/ 178979 h 1888962"/>
              <a:gd name="connsiteX4" fmla="*/ 178979 w 3517557"/>
              <a:gd name="connsiteY4" fmla="*/ 1709983 h 1888962"/>
              <a:gd name="connsiteX5" fmla="*/ 3338578 w 3517557"/>
              <a:gd name="connsiteY5" fmla="*/ 1709983 h 1888962"/>
              <a:gd name="connsiteX6" fmla="*/ 3338578 w 3517557"/>
              <a:gd name="connsiteY6" fmla="*/ 178979 h 1888962"/>
              <a:gd name="connsiteX7" fmla="*/ 2411240 w 3517557"/>
              <a:gd name="connsiteY7" fmla="*/ 178979 h 1888962"/>
              <a:gd name="connsiteX8" fmla="*/ 2411240 w 3517557"/>
              <a:gd name="connsiteY8" fmla="*/ 0 h 1888962"/>
              <a:gd name="connsiteX9" fmla="*/ 3517557 w 3517557"/>
              <a:gd name="connsiteY9" fmla="*/ 0 h 1888962"/>
              <a:gd name="connsiteX10" fmla="*/ 3517557 w 3517557"/>
              <a:gd name="connsiteY10" fmla="*/ 1888962 h 1888962"/>
              <a:gd name="connsiteX11" fmla="*/ 0 w 3517557"/>
              <a:gd name="connsiteY11" fmla="*/ 1888962 h 188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7557" h="1888962">
                <a:moveTo>
                  <a:pt x="0" y="0"/>
                </a:moveTo>
                <a:lnTo>
                  <a:pt x="1577802" y="0"/>
                </a:lnTo>
                <a:lnTo>
                  <a:pt x="1577802" y="178979"/>
                </a:lnTo>
                <a:lnTo>
                  <a:pt x="178979" y="178979"/>
                </a:lnTo>
                <a:lnTo>
                  <a:pt x="178979" y="1709983"/>
                </a:lnTo>
                <a:lnTo>
                  <a:pt x="3338578" y="1709983"/>
                </a:lnTo>
                <a:lnTo>
                  <a:pt x="3338578" y="178979"/>
                </a:lnTo>
                <a:lnTo>
                  <a:pt x="2411240" y="178979"/>
                </a:lnTo>
                <a:lnTo>
                  <a:pt x="2411240" y="0"/>
                </a:lnTo>
                <a:lnTo>
                  <a:pt x="3517557" y="0"/>
                </a:lnTo>
                <a:lnTo>
                  <a:pt x="3517557" y="1888962"/>
                </a:lnTo>
                <a:lnTo>
                  <a:pt x="0" y="188896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" b="142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2946400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  <a:effectLst>
            <a:outerShdw blurRad="101600" dist="508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20700" y="325756"/>
            <a:ext cx="11214099" cy="227774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00100" y="568911"/>
            <a:ext cx="1059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热处理工艺主要是使金属零件在不改变外形的条件下，改变金属的性质（硬度、韧度、弹性、导电性等），达到工艺上所要求的性能，从而提高产品质量。</a:t>
            </a:r>
            <a:endParaRPr lang="zh-CN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热处理工艺很多，较复杂，主要有正火、淬火、退火、回火和渗碳等基本过程。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635" y="179961"/>
            <a:ext cx="151836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zh-CN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工艺简介</a:t>
            </a:r>
            <a:endParaRPr lang="zh-CN" altLang="zh-CN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64921" y="1612466"/>
            <a:ext cx="226215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普通热处理工艺流程</a:t>
            </a:r>
            <a:endParaRPr lang="zh-CN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059488" y="2609850"/>
            <a:ext cx="2078039" cy="341020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8605046" y="2609850"/>
            <a:ext cx="2078039" cy="341020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6223656" y="2733393"/>
            <a:ext cx="1749702" cy="709320"/>
          </a:xfrm>
          <a:custGeom>
            <a:avLst/>
            <a:gdLst>
              <a:gd name="connsiteX0" fmla="*/ 874851 w 1749702"/>
              <a:gd name="connsiteY0" fmla="*/ 0 h 709320"/>
              <a:gd name="connsiteX1" fmla="*/ 1699117 w 1749702"/>
              <a:gd name="connsiteY1" fmla="*/ 546360 h 709320"/>
              <a:gd name="connsiteX2" fmla="*/ 1749702 w 1749702"/>
              <a:gd name="connsiteY2" fmla="*/ 709320 h 709320"/>
              <a:gd name="connsiteX3" fmla="*/ 0 w 1749702"/>
              <a:gd name="connsiteY3" fmla="*/ 709320 h 709320"/>
              <a:gd name="connsiteX4" fmla="*/ 50585 w 1749702"/>
              <a:gd name="connsiteY4" fmla="*/ 546360 h 709320"/>
              <a:gd name="connsiteX5" fmla="*/ 874851 w 1749702"/>
              <a:gd name="connsiteY5" fmla="*/ 0 h 7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9702" h="709320">
                <a:moveTo>
                  <a:pt x="874851" y="0"/>
                </a:moveTo>
                <a:cubicBezTo>
                  <a:pt x="1245392" y="0"/>
                  <a:pt x="1563315" y="225287"/>
                  <a:pt x="1699117" y="546360"/>
                </a:cubicBezTo>
                <a:lnTo>
                  <a:pt x="1749702" y="709320"/>
                </a:lnTo>
                <a:lnTo>
                  <a:pt x="0" y="709320"/>
                </a:lnTo>
                <a:lnTo>
                  <a:pt x="50585" y="546360"/>
                </a:lnTo>
                <a:cubicBezTo>
                  <a:pt x="186388" y="225287"/>
                  <a:pt x="504310" y="0"/>
                  <a:pt x="874851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8769214" y="2733393"/>
            <a:ext cx="1749702" cy="709320"/>
          </a:xfrm>
          <a:custGeom>
            <a:avLst/>
            <a:gdLst>
              <a:gd name="connsiteX0" fmla="*/ 874851 w 1749702"/>
              <a:gd name="connsiteY0" fmla="*/ 0 h 709320"/>
              <a:gd name="connsiteX1" fmla="*/ 1699117 w 1749702"/>
              <a:gd name="connsiteY1" fmla="*/ 546360 h 709320"/>
              <a:gd name="connsiteX2" fmla="*/ 1749702 w 1749702"/>
              <a:gd name="connsiteY2" fmla="*/ 709320 h 709320"/>
              <a:gd name="connsiteX3" fmla="*/ 0 w 1749702"/>
              <a:gd name="connsiteY3" fmla="*/ 709320 h 709320"/>
              <a:gd name="connsiteX4" fmla="*/ 50585 w 1749702"/>
              <a:gd name="connsiteY4" fmla="*/ 546360 h 709320"/>
              <a:gd name="connsiteX5" fmla="*/ 874851 w 1749702"/>
              <a:gd name="connsiteY5" fmla="*/ 0 h 7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9702" h="709320">
                <a:moveTo>
                  <a:pt x="874851" y="0"/>
                </a:moveTo>
                <a:cubicBezTo>
                  <a:pt x="1245392" y="0"/>
                  <a:pt x="1563315" y="225287"/>
                  <a:pt x="1699117" y="546360"/>
                </a:cubicBezTo>
                <a:lnTo>
                  <a:pt x="1749702" y="709320"/>
                </a:lnTo>
                <a:lnTo>
                  <a:pt x="0" y="709320"/>
                </a:lnTo>
                <a:lnTo>
                  <a:pt x="50585" y="546360"/>
                </a:lnTo>
                <a:cubicBezTo>
                  <a:pt x="186388" y="225287"/>
                  <a:pt x="504310" y="0"/>
                  <a:pt x="874851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98397" y="291540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淬火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43955" y="291540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回火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58121" y="3931354"/>
            <a:ext cx="1715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可使金属零件的硬度增高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69214" y="3746689"/>
            <a:ext cx="1956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目的是为了增加金属的弹性（发条、弹簧）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204779" y="3276197"/>
            <a:ext cx="2006411" cy="20064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660396" y="3311745"/>
            <a:ext cx="2006411" cy="20064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53985" y="4048569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金属件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63491" y="404856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加热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半闭框 24"/>
          <p:cNvSpPr/>
          <p:nvPr/>
        </p:nvSpPr>
        <p:spPr>
          <a:xfrm rot="8138408">
            <a:off x="3154103" y="4146369"/>
            <a:ext cx="337162" cy="337162"/>
          </a:xfrm>
          <a:prstGeom prst="halfFrame">
            <a:avLst>
              <a:gd name="adj1" fmla="val 15039"/>
              <a:gd name="adj2" fmla="val 1580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半闭框 34"/>
          <p:cNvSpPr/>
          <p:nvPr/>
        </p:nvSpPr>
        <p:spPr>
          <a:xfrm rot="8138408">
            <a:off x="5576664" y="4146370"/>
            <a:ext cx="337162" cy="337162"/>
          </a:xfrm>
          <a:prstGeom prst="halfFrame">
            <a:avLst>
              <a:gd name="adj1" fmla="val 15039"/>
              <a:gd name="adj2" fmla="val 1580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半闭框 35"/>
          <p:cNvSpPr/>
          <p:nvPr/>
        </p:nvSpPr>
        <p:spPr>
          <a:xfrm rot="8138408">
            <a:off x="8108129" y="4146370"/>
            <a:ext cx="337162" cy="337162"/>
          </a:xfrm>
          <a:prstGeom prst="halfFrame">
            <a:avLst>
              <a:gd name="adj1" fmla="val 15039"/>
              <a:gd name="adj2" fmla="val 1580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3" name="Group 3"/>
          <p:cNvGraphicFramePr>
            <a:graphicFrameLocks noGrp="1"/>
          </p:cNvGraphicFramePr>
          <p:nvPr>
            <p:ph sz="half" idx="2"/>
          </p:nvPr>
        </p:nvGraphicFramePr>
        <p:xfrm>
          <a:off x="1542256" y="1945363"/>
          <a:ext cx="9107487" cy="4658448"/>
        </p:xfrm>
        <a:graphic>
          <a:graphicData uri="http://schemas.openxmlformats.org/drawingml/2006/table">
            <a:tbl>
              <a:tblPr/>
              <a:tblGrid>
                <a:gridCol w="911225"/>
                <a:gridCol w="3432969"/>
                <a:gridCol w="4763293"/>
              </a:tblGrid>
              <a:tr h="559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种类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职业病危害因素名称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存在环节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毒物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氯化钡、氨气、氢化物。氮氧化物、甲醇、乙醇、丙烷、丁烷、丙酮、汽油等有机溶剂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主要来源于热处理工序中使用的品种繁多的辅助材料。氮化过程会产生氨气；盐浴炉熔融的硝盐与工件的油污作用产生氮氧化物。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因素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高温、热辐射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各种加热炉、盐浴槽和被加工的工件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高频电磁场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如使用高频电炉进行热处理时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噪声、振动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各种电机、风机、工业泵和机械运转设备均可产生，但多数情况下噪声强度不大，超标情况较少见。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849505" y="1377434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职业病危害因素识别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78228" y="1174536"/>
            <a:ext cx="264434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endParaRPr lang="zh-CN" altLang="en-US" sz="28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441623" y="2872509"/>
            <a:ext cx="3517557" cy="1888962"/>
          </a:xfrm>
          <a:custGeom>
            <a:avLst/>
            <a:gdLst>
              <a:gd name="connsiteX0" fmla="*/ 0 w 3517557"/>
              <a:gd name="connsiteY0" fmla="*/ 0 h 1888962"/>
              <a:gd name="connsiteX1" fmla="*/ 1116851 w 3517557"/>
              <a:gd name="connsiteY1" fmla="*/ 0 h 1888962"/>
              <a:gd name="connsiteX2" fmla="*/ 1116851 w 3517557"/>
              <a:gd name="connsiteY2" fmla="*/ 183834 h 1888962"/>
              <a:gd name="connsiteX3" fmla="*/ 183834 w 3517557"/>
              <a:gd name="connsiteY3" fmla="*/ 183834 h 1888962"/>
              <a:gd name="connsiteX4" fmla="*/ 183834 w 3517557"/>
              <a:gd name="connsiteY4" fmla="*/ 1705128 h 1888962"/>
              <a:gd name="connsiteX5" fmla="*/ 3333723 w 3517557"/>
              <a:gd name="connsiteY5" fmla="*/ 1705128 h 1888962"/>
              <a:gd name="connsiteX6" fmla="*/ 3333723 w 3517557"/>
              <a:gd name="connsiteY6" fmla="*/ 183834 h 1888962"/>
              <a:gd name="connsiteX7" fmla="*/ 2345287 w 3517557"/>
              <a:gd name="connsiteY7" fmla="*/ 183834 h 1888962"/>
              <a:gd name="connsiteX8" fmla="*/ 2345287 w 3517557"/>
              <a:gd name="connsiteY8" fmla="*/ 0 h 1888962"/>
              <a:gd name="connsiteX9" fmla="*/ 3517557 w 3517557"/>
              <a:gd name="connsiteY9" fmla="*/ 0 h 1888962"/>
              <a:gd name="connsiteX10" fmla="*/ 3517557 w 3517557"/>
              <a:gd name="connsiteY10" fmla="*/ 1888962 h 1888962"/>
              <a:gd name="connsiteX11" fmla="*/ 0 w 3517557"/>
              <a:gd name="connsiteY11" fmla="*/ 1888962 h 188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7557" h="1888962">
                <a:moveTo>
                  <a:pt x="0" y="0"/>
                </a:moveTo>
                <a:lnTo>
                  <a:pt x="1116851" y="0"/>
                </a:lnTo>
                <a:lnTo>
                  <a:pt x="1116851" y="183834"/>
                </a:lnTo>
                <a:lnTo>
                  <a:pt x="183834" y="183834"/>
                </a:lnTo>
                <a:lnTo>
                  <a:pt x="183834" y="1705128"/>
                </a:lnTo>
                <a:lnTo>
                  <a:pt x="3333723" y="1705128"/>
                </a:lnTo>
                <a:lnTo>
                  <a:pt x="3333723" y="183834"/>
                </a:lnTo>
                <a:lnTo>
                  <a:pt x="2345287" y="183834"/>
                </a:lnTo>
                <a:lnTo>
                  <a:pt x="2345287" y="0"/>
                </a:lnTo>
                <a:lnTo>
                  <a:pt x="3517557" y="0"/>
                </a:lnTo>
                <a:lnTo>
                  <a:pt x="3517557" y="1888962"/>
                </a:lnTo>
                <a:lnTo>
                  <a:pt x="0" y="188896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216073" y="2154382"/>
            <a:ext cx="3814618" cy="290021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02535" y="2154382"/>
            <a:ext cx="244169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</a:t>
            </a:r>
            <a:endParaRPr lang="en-US" altLang="zh-CN" sz="8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 b="5602"/>
          <a:stretch>
            <a:fillRect/>
          </a:stretch>
        </p:blipFill>
        <p:spPr>
          <a:xfrm>
            <a:off x="0" y="0"/>
            <a:ext cx="12217046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3911600"/>
            <a:ext cx="12192000" cy="2946400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  <a:effectLst>
            <a:outerShdw blurRad="101600" dist="508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33449" y="4247516"/>
            <a:ext cx="10096501" cy="227774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620714"/>
            <a:ext cx="8210550" cy="935037"/>
          </a:xfrm>
        </p:spPr>
        <p:txBody>
          <a:bodyPr/>
          <a:lstStyle/>
          <a:p>
            <a:r>
              <a:rPr lang="zh-CN">
                <a:ea typeface="隶书" panose="02010509060101010101" pitchFamily="49" charset="-122"/>
              </a:rPr>
              <a:t>四、机械加工</a:t>
            </a:r>
            <a:endParaRPr lang="zh-CN">
              <a:ea typeface="隶书" panose="02010509060101010101" pitchFamily="49" charset="-122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698" y="4473575"/>
            <a:ext cx="9137650" cy="182245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利用各种机床对金属零件进行的车、刨、钻、磨、铣等冷加工。通常是通过铸、锻、焊、冲压等方法制成金属零件的毛坯，然后再通过切削加工制成合格零件，最后装配成机器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5" name="Group 3"/>
          <p:cNvGraphicFramePr>
            <a:graphicFrameLocks noGrp="1"/>
          </p:cNvGraphicFramePr>
          <p:nvPr>
            <p:ph sz="half" idx="2"/>
          </p:nvPr>
        </p:nvGraphicFramePr>
        <p:xfrm>
          <a:off x="2063750" y="2676525"/>
          <a:ext cx="8064500" cy="3473451"/>
        </p:xfrm>
        <a:graphic>
          <a:graphicData uri="http://schemas.openxmlformats.org/drawingml/2006/table">
            <a:tbl>
              <a:tblPr/>
              <a:tblGrid>
                <a:gridCol w="804863"/>
                <a:gridCol w="3803650"/>
                <a:gridCol w="3455987"/>
              </a:tblGrid>
              <a:tr h="4794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种类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职业病危害因素名称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存在环节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毒物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矿物油、萘酸、油酸、碱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主要存在于乳化液中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粉尘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金属粉尘、其他粉尘、铝尘、矽尘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加工过程中的粗磨和精磨过程中，人造磨石（三氧化二铝），天然磨石（二氧化硅）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物理因素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噪声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主要由机床运转产生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849505" y="1672709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职业病危害因素识别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78228" y="1174536"/>
            <a:ext cx="264434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endParaRPr lang="zh-CN" altLang="en-US" sz="28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216073" y="2154382"/>
            <a:ext cx="3814618" cy="290021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902535" y="2226125"/>
            <a:ext cx="244169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</a:t>
            </a:r>
            <a:endParaRPr lang="en-US" altLang="zh-CN" sz="8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装配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431926" y="2832100"/>
            <a:ext cx="3536950" cy="1911350"/>
          </a:xfrm>
          <a:custGeom>
            <a:avLst/>
            <a:gdLst>
              <a:gd name="connsiteX0" fmla="*/ 0 w 3536950"/>
              <a:gd name="connsiteY0" fmla="*/ 0 h 1911350"/>
              <a:gd name="connsiteX1" fmla="*/ 914400 w 3536950"/>
              <a:gd name="connsiteY1" fmla="*/ 0 h 1911350"/>
              <a:gd name="connsiteX2" fmla="*/ 914400 w 3536950"/>
              <a:gd name="connsiteY2" fmla="*/ 200826 h 1911350"/>
              <a:gd name="connsiteX3" fmla="*/ 200826 w 3536950"/>
              <a:gd name="connsiteY3" fmla="*/ 200826 h 1911350"/>
              <a:gd name="connsiteX4" fmla="*/ 200826 w 3536950"/>
              <a:gd name="connsiteY4" fmla="*/ 1710524 h 1911350"/>
              <a:gd name="connsiteX5" fmla="*/ 3336124 w 3536950"/>
              <a:gd name="connsiteY5" fmla="*/ 1710524 h 1911350"/>
              <a:gd name="connsiteX6" fmla="*/ 3336124 w 3536950"/>
              <a:gd name="connsiteY6" fmla="*/ 200826 h 1911350"/>
              <a:gd name="connsiteX7" fmla="*/ 1473200 w 3536950"/>
              <a:gd name="connsiteY7" fmla="*/ 200826 h 1911350"/>
              <a:gd name="connsiteX8" fmla="*/ 1473200 w 3536950"/>
              <a:gd name="connsiteY8" fmla="*/ 0 h 1911350"/>
              <a:gd name="connsiteX9" fmla="*/ 3536950 w 3536950"/>
              <a:gd name="connsiteY9" fmla="*/ 0 h 1911350"/>
              <a:gd name="connsiteX10" fmla="*/ 3536950 w 3536950"/>
              <a:gd name="connsiteY10" fmla="*/ 1911350 h 1911350"/>
              <a:gd name="connsiteX11" fmla="*/ 0 w 3536950"/>
              <a:gd name="connsiteY11" fmla="*/ 191135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36950" h="1911350">
                <a:moveTo>
                  <a:pt x="0" y="0"/>
                </a:moveTo>
                <a:lnTo>
                  <a:pt x="914400" y="0"/>
                </a:lnTo>
                <a:lnTo>
                  <a:pt x="914400" y="200826"/>
                </a:lnTo>
                <a:lnTo>
                  <a:pt x="200826" y="200826"/>
                </a:lnTo>
                <a:lnTo>
                  <a:pt x="200826" y="1710524"/>
                </a:lnTo>
                <a:lnTo>
                  <a:pt x="3336124" y="1710524"/>
                </a:lnTo>
                <a:lnTo>
                  <a:pt x="3336124" y="200826"/>
                </a:lnTo>
                <a:lnTo>
                  <a:pt x="1473200" y="200826"/>
                </a:lnTo>
                <a:lnTo>
                  <a:pt x="1473200" y="0"/>
                </a:lnTo>
                <a:lnTo>
                  <a:pt x="3536950" y="0"/>
                </a:lnTo>
                <a:lnTo>
                  <a:pt x="3536950" y="1911350"/>
                </a:lnTo>
                <a:lnTo>
                  <a:pt x="0" y="19113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80900" name="Picture 4" descr="qcg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224338" y="3357564"/>
            <a:ext cx="4176712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5400" dirty="0">
                <a:solidFill>
                  <a:srgbClr val="FFFF00"/>
                </a:solidFill>
                <a:ea typeface="华文隶书" panose="02010800040101010101" pitchFamily="2" charset="-122"/>
              </a:rPr>
              <a:t>五、机械装配</a:t>
            </a:r>
            <a:endParaRPr lang="zh-CN" altLang="en-US" sz="5400" dirty="0">
              <a:solidFill>
                <a:srgbClr val="FFFF00"/>
              </a:solidFill>
              <a:ea typeface="华文隶书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8462" y="1427680"/>
            <a:ext cx="8855075" cy="838199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产品设计技术要求，将零件或部件进行配合和连接，使之成为半成品或成品的过程，称为装配。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428" y="186294"/>
            <a:ext cx="151836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zh-CN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工艺简介</a:t>
            </a:r>
            <a:endParaRPr lang="zh-CN" altLang="zh-CN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75658" y="2897735"/>
            <a:ext cx="1770743" cy="60636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3697817" y="2897735"/>
            <a:ext cx="1770743" cy="60636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6219976" y="2897735"/>
            <a:ext cx="1770743" cy="60636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8742136" y="2897735"/>
            <a:ext cx="1770743" cy="60636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stCxn id="4" idx="3"/>
            <a:endCxn id="33" idx="1"/>
          </p:cNvCxnSpPr>
          <p:nvPr/>
        </p:nvCxnSpPr>
        <p:spPr>
          <a:xfrm>
            <a:off x="2946401" y="3200916"/>
            <a:ext cx="751416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5463647" y="3200915"/>
            <a:ext cx="751416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7985655" y="3201430"/>
            <a:ext cx="751416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710099" y="298501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装配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01282" y="298870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56533" y="298699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38469" y="298501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596894" y="4819632"/>
            <a:ext cx="1770743" cy="60636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3655479" y="4819632"/>
            <a:ext cx="1770743" cy="60636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6714064" y="4819632"/>
            <a:ext cx="1770743" cy="60636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9772650" y="4819632"/>
            <a:ext cx="1770743" cy="60636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/>
          <p:cNvCxnSpPr/>
          <p:nvPr/>
        </p:nvCxnSpPr>
        <p:spPr>
          <a:xfrm>
            <a:off x="2415648" y="5122812"/>
            <a:ext cx="1201731" cy="1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5495134" y="5116429"/>
            <a:ext cx="1201731" cy="1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8529639" y="5122812"/>
            <a:ext cx="1201731" cy="1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76970" y="4918155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基准零件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90394" y="4926416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87079" y="4922757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321585" y="4916374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325628" y="3673929"/>
            <a:ext cx="924045" cy="9240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5349813" y="3674498"/>
            <a:ext cx="924045" cy="9240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8386569" y="3674845"/>
            <a:ext cx="924045" cy="9240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2813437" y="5709569"/>
            <a:ext cx="924045" cy="9240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5897383" y="5707615"/>
            <a:ext cx="924045" cy="9240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8977079" y="5698090"/>
            <a:ext cx="924045" cy="9240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2787650" y="4674080"/>
            <a:ext cx="1" cy="40586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5811836" y="4667618"/>
            <a:ext cx="1" cy="40586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8836021" y="4674080"/>
            <a:ext cx="1" cy="40586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432552" y="3934013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463021" y="394093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523491" y="394433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26645" y="594039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99238" y="581569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基准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101330" y="5806169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基准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4" name="直接连接符 73"/>
          <p:cNvCxnSpPr/>
          <p:nvPr/>
        </p:nvCxnSpPr>
        <p:spPr>
          <a:xfrm flipH="1" flipV="1">
            <a:off x="3304264" y="5213257"/>
            <a:ext cx="1" cy="40586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H="1" flipV="1">
            <a:off x="6362782" y="5207480"/>
            <a:ext cx="1" cy="40586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 flipV="1">
            <a:off x="9423488" y="5182777"/>
            <a:ext cx="1" cy="40586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7" name="Group 3"/>
          <p:cNvGraphicFramePr>
            <a:graphicFrameLocks noGrp="1"/>
          </p:cNvGraphicFramePr>
          <p:nvPr>
            <p:ph sz="half" idx="2"/>
          </p:nvPr>
        </p:nvGraphicFramePr>
        <p:xfrm>
          <a:off x="1991518" y="2644199"/>
          <a:ext cx="8208963" cy="3516456"/>
        </p:xfrm>
        <a:graphic>
          <a:graphicData uri="http://schemas.openxmlformats.org/drawingml/2006/table">
            <a:tbl>
              <a:tblPr/>
              <a:tblGrid>
                <a:gridCol w="790575"/>
                <a:gridCol w="3386138"/>
                <a:gridCol w="4032250"/>
              </a:tblGrid>
              <a:tr h="806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种类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职业病危害因素名称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存在环节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毒物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同焊接和涂装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复杂装配过程中有焊接和涂装工艺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苯系物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有些装配过程中使用胶粘剂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粉尘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同焊接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物理因素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噪声、振动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装配使用风动工具及工件之间相互碰撞而产生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842291" y="1677616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职业病危害因素识别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62212" y="1127593"/>
            <a:ext cx="8210550" cy="655637"/>
          </a:xfrm>
        </p:spPr>
        <p:txBody>
          <a:bodyPr>
            <a:normAutofit/>
          </a:bodyPr>
          <a:lstStyle/>
          <a:p>
            <a:r>
              <a:rPr 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六、职业病危害防护措施分析</a:t>
            </a: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9319" y="2122768"/>
            <a:ext cx="9825504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（一）早期预防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建设项目职业病危害预评价和控制效果评价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作业场所的定期检测评价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员工上岗前、岗中、离岗（转岗）体检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对于一个企业来说，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支付率</a:t>
            </a:r>
            <a:endParaRPr 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职业病预防、事后补救、职工得病赔偿</a:t>
            </a:r>
            <a:endParaRPr 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      </a:t>
            </a:r>
            <a:r>
              <a: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    </a:t>
            </a:r>
            <a:r>
              <a: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sz="2400" dirty="0">
                <a:solidFill>
                  <a:schemeClr val="fol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职业病早期预防是一个投入少，产出多的工作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23291" y="3999686"/>
            <a:ext cx="982952" cy="9829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630782" y="3997341"/>
            <a:ext cx="982952" cy="9829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38273" y="3996168"/>
            <a:ext cx="982952" cy="9829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02721" y="1680730"/>
            <a:ext cx="5586557" cy="1607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4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建设项目职业病危害预评价和控制效果评价</a:t>
            </a:r>
            <a:endParaRPr 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4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作业场所的定期检测评价</a:t>
            </a:r>
            <a:endParaRPr 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4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员工上岗前、岗中、离岗（转岗）体检</a:t>
            </a:r>
            <a:endParaRPr 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14" y="169124"/>
            <a:ext cx="151836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zh-CN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早期预防</a:t>
            </a:r>
            <a:endParaRPr lang="zh-CN" altLang="zh-CN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76185" y="4029628"/>
            <a:ext cx="877163" cy="879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职业病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73246" y="4209668"/>
            <a:ext cx="1107996" cy="463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事后补救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91167" y="4013495"/>
            <a:ext cx="877163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职工</a:t>
            </a: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赔偿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57515" y="5223993"/>
            <a:ext cx="514501" cy="5145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739274" y="5250410"/>
            <a:ext cx="35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875695" y="5250412"/>
            <a:ext cx="514501" cy="5145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957454" y="5276829"/>
            <a:ext cx="35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112347" y="5223993"/>
            <a:ext cx="514501" cy="5145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194106" y="5250410"/>
            <a:ext cx="35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25506" y="5153719"/>
            <a:ext cx="34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97652" y="5153719"/>
            <a:ext cx="34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79883" y="3314563"/>
            <a:ext cx="3232229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对于一个企业来说，支付率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38862" y="5975589"/>
            <a:ext cx="53142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职业病早期预防是一个投入少，产出多的工作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38601" y="2479674"/>
            <a:ext cx="7277100" cy="3025775"/>
          </a:xfrm>
        </p:spPr>
        <p:txBody>
          <a:bodyPr/>
          <a:lstStyle/>
          <a:p>
            <a:pPr indent="-36004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在车间内设备布置上，要考虑减少职业病危害交叉污染的问题。如铸造工序中的熔炼炉应放在室外或远离人员集中的工作场所；铆工和电焊、（涂）喷漆工序应当分开布置</a:t>
            </a:r>
            <a:r>
              <a:rPr 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4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机加等危害较小的工艺在布局上尽量与危害较大的分开布置。（机加和电焊、涂装和机加等）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952" y="137021"/>
            <a:ext cx="151836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zh-CN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合理布局</a:t>
            </a:r>
            <a:endParaRPr lang="zh-CN" altLang="zh-CN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760" y="2479673"/>
            <a:ext cx="3248025" cy="3025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226404" y="2871790"/>
            <a:ext cx="2050040" cy="1928810"/>
            <a:chOff x="4144963" y="4737100"/>
            <a:chExt cx="2093912" cy="1970088"/>
          </a:xfrm>
        </p:grpSpPr>
        <p:sp>
          <p:nvSpPr>
            <p:cNvPr id="6" name="Freeform 70"/>
            <p:cNvSpPr/>
            <p:nvPr/>
          </p:nvSpPr>
          <p:spPr bwMode="auto">
            <a:xfrm>
              <a:off x="5437188" y="5337175"/>
              <a:ext cx="801687" cy="1370013"/>
            </a:xfrm>
            <a:custGeom>
              <a:avLst/>
              <a:gdLst>
                <a:gd name="T0" fmla="*/ 484 w 505"/>
                <a:gd name="T1" fmla="*/ 0 h 863"/>
                <a:gd name="T2" fmla="*/ 505 w 505"/>
                <a:gd name="T3" fmla="*/ 0 h 863"/>
                <a:gd name="T4" fmla="*/ 502 w 505"/>
                <a:gd name="T5" fmla="*/ 39 h 863"/>
                <a:gd name="T6" fmla="*/ 469 w 505"/>
                <a:gd name="T7" fmla="*/ 164 h 863"/>
                <a:gd name="T8" fmla="*/ 392 w 505"/>
                <a:gd name="T9" fmla="*/ 247 h 863"/>
                <a:gd name="T10" fmla="*/ 339 w 505"/>
                <a:gd name="T11" fmla="*/ 295 h 863"/>
                <a:gd name="T12" fmla="*/ 273 w 505"/>
                <a:gd name="T13" fmla="*/ 390 h 863"/>
                <a:gd name="T14" fmla="*/ 256 w 505"/>
                <a:gd name="T15" fmla="*/ 417 h 863"/>
                <a:gd name="T16" fmla="*/ 247 w 505"/>
                <a:gd name="T17" fmla="*/ 432 h 863"/>
                <a:gd name="T18" fmla="*/ 226 w 505"/>
                <a:gd name="T19" fmla="*/ 500 h 863"/>
                <a:gd name="T20" fmla="*/ 229 w 505"/>
                <a:gd name="T21" fmla="*/ 616 h 863"/>
                <a:gd name="T22" fmla="*/ 256 w 505"/>
                <a:gd name="T23" fmla="*/ 789 h 863"/>
                <a:gd name="T24" fmla="*/ 267 w 505"/>
                <a:gd name="T25" fmla="*/ 857 h 863"/>
                <a:gd name="T26" fmla="*/ 232 w 505"/>
                <a:gd name="T27" fmla="*/ 863 h 863"/>
                <a:gd name="T28" fmla="*/ 205 w 505"/>
                <a:gd name="T29" fmla="*/ 863 h 863"/>
                <a:gd name="T30" fmla="*/ 175 w 505"/>
                <a:gd name="T31" fmla="*/ 726 h 863"/>
                <a:gd name="T32" fmla="*/ 152 w 505"/>
                <a:gd name="T33" fmla="*/ 619 h 863"/>
                <a:gd name="T34" fmla="*/ 140 w 505"/>
                <a:gd name="T35" fmla="*/ 557 h 863"/>
                <a:gd name="T36" fmla="*/ 131 w 505"/>
                <a:gd name="T37" fmla="*/ 524 h 863"/>
                <a:gd name="T38" fmla="*/ 125 w 505"/>
                <a:gd name="T39" fmla="*/ 536 h 863"/>
                <a:gd name="T40" fmla="*/ 104 w 505"/>
                <a:gd name="T41" fmla="*/ 604 h 863"/>
                <a:gd name="T42" fmla="*/ 89 w 505"/>
                <a:gd name="T43" fmla="*/ 732 h 863"/>
                <a:gd name="T44" fmla="*/ 89 w 505"/>
                <a:gd name="T45" fmla="*/ 830 h 863"/>
                <a:gd name="T46" fmla="*/ 89 w 505"/>
                <a:gd name="T47" fmla="*/ 860 h 863"/>
                <a:gd name="T48" fmla="*/ 59 w 505"/>
                <a:gd name="T49" fmla="*/ 863 h 863"/>
                <a:gd name="T50" fmla="*/ 39 w 505"/>
                <a:gd name="T51" fmla="*/ 863 h 863"/>
                <a:gd name="T52" fmla="*/ 36 w 505"/>
                <a:gd name="T53" fmla="*/ 842 h 863"/>
                <a:gd name="T54" fmla="*/ 12 w 505"/>
                <a:gd name="T55" fmla="*/ 720 h 863"/>
                <a:gd name="T56" fmla="*/ 0 w 505"/>
                <a:gd name="T57" fmla="*/ 583 h 863"/>
                <a:gd name="T58" fmla="*/ 42 w 505"/>
                <a:gd name="T59" fmla="*/ 440 h 863"/>
                <a:gd name="T60" fmla="*/ 86 w 505"/>
                <a:gd name="T61" fmla="*/ 321 h 863"/>
                <a:gd name="T62" fmla="*/ 95 w 505"/>
                <a:gd name="T63" fmla="*/ 289 h 863"/>
                <a:gd name="T64" fmla="*/ 77 w 505"/>
                <a:gd name="T65" fmla="*/ 256 h 863"/>
                <a:gd name="T66" fmla="*/ 42 w 505"/>
                <a:gd name="T67" fmla="*/ 146 h 863"/>
                <a:gd name="T68" fmla="*/ 45 w 505"/>
                <a:gd name="T69" fmla="*/ 30 h 863"/>
                <a:gd name="T70" fmla="*/ 71 w 505"/>
                <a:gd name="T71" fmla="*/ 0 h 863"/>
                <a:gd name="T72" fmla="*/ 89 w 505"/>
                <a:gd name="T73" fmla="*/ 24 h 863"/>
                <a:gd name="T74" fmla="*/ 89 w 505"/>
                <a:gd name="T75" fmla="*/ 116 h 863"/>
                <a:gd name="T76" fmla="*/ 89 w 505"/>
                <a:gd name="T77" fmla="*/ 143 h 863"/>
                <a:gd name="T78" fmla="*/ 98 w 505"/>
                <a:gd name="T79" fmla="*/ 164 h 863"/>
                <a:gd name="T80" fmla="*/ 140 w 505"/>
                <a:gd name="T81" fmla="*/ 229 h 863"/>
                <a:gd name="T82" fmla="*/ 166 w 505"/>
                <a:gd name="T83" fmla="*/ 238 h 863"/>
                <a:gd name="T84" fmla="*/ 181 w 505"/>
                <a:gd name="T85" fmla="*/ 271 h 863"/>
                <a:gd name="T86" fmla="*/ 146 w 505"/>
                <a:gd name="T87" fmla="*/ 336 h 863"/>
                <a:gd name="T88" fmla="*/ 116 w 505"/>
                <a:gd name="T89" fmla="*/ 375 h 863"/>
                <a:gd name="T90" fmla="*/ 122 w 505"/>
                <a:gd name="T91" fmla="*/ 411 h 863"/>
                <a:gd name="T92" fmla="*/ 131 w 505"/>
                <a:gd name="T93" fmla="*/ 440 h 863"/>
                <a:gd name="T94" fmla="*/ 166 w 505"/>
                <a:gd name="T95" fmla="*/ 417 h 863"/>
                <a:gd name="T96" fmla="*/ 193 w 505"/>
                <a:gd name="T97" fmla="*/ 399 h 863"/>
                <a:gd name="T98" fmla="*/ 193 w 505"/>
                <a:gd name="T99" fmla="*/ 312 h 863"/>
                <a:gd name="T100" fmla="*/ 193 w 505"/>
                <a:gd name="T101" fmla="*/ 277 h 863"/>
                <a:gd name="T102" fmla="*/ 229 w 505"/>
                <a:gd name="T103" fmla="*/ 262 h 863"/>
                <a:gd name="T104" fmla="*/ 256 w 505"/>
                <a:gd name="T105" fmla="*/ 238 h 863"/>
                <a:gd name="T106" fmla="*/ 315 w 505"/>
                <a:gd name="T107" fmla="*/ 220 h 863"/>
                <a:gd name="T108" fmla="*/ 398 w 505"/>
                <a:gd name="T109" fmla="*/ 170 h 863"/>
                <a:gd name="T110" fmla="*/ 434 w 505"/>
                <a:gd name="T111" fmla="*/ 51 h 863"/>
                <a:gd name="T112" fmla="*/ 443 w 505"/>
                <a:gd name="T113" fmla="*/ 9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5" h="863">
                  <a:moveTo>
                    <a:pt x="446" y="0"/>
                  </a:moveTo>
                  <a:lnTo>
                    <a:pt x="455" y="0"/>
                  </a:lnTo>
                  <a:lnTo>
                    <a:pt x="463" y="0"/>
                  </a:lnTo>
                  <a:lnTo>
                    <a:pt x="472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9" y="0"/>
                  </a:lnTo>
                  <a:lnTo>
                    <a:pt x="502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6"/>
                  </a:lnTo>
                  <a:lnTo>
                    <a:pt x="505" y="15"/>
                  </a:lnTo>
                  <a:lnTo>
                    <a:pt x="502" y="27"/>
                  </a:lnTo>
                  <a:lnTo>
                    <a:pt x="502" y="39"/>
                  </a:lnTo>
                  <a:lnTo>
                    <a:pt x="499" y="57"/>
                  </a:lnTo>
                  <a:lnTo>
                    <a:pt x="496" y="71"/>
                  </a:lnTo>
                  <a:lnTo>
                    <a:pt x="490" y="89"/>
                  </a:lnTo>
                  <a:lnTo>
                    <a:pt x="481" y="128"/>
                  </a:lnTo>
                  <a:lnTo>
                    <a:pt x="475" y="146"/>
                  </a:lnTo>
                  <a:lnTo>
                    <a:pt x="469" y="164"/>
                  </a:lnTo>
                  <a:lnTo>
                    <a:pt x="460" y="179"/>
                  </a:lnTo>
                  <a:lnTo>
                    <a:pt x="452" y="193"/>
                  </a:lnTo>
                  <a:lnTo>
                    <a:pt x="443" y="205"/>
                  </a:lnTo>
                  <a:lnTo>
                    <a:pt x="431" y="217"/>
                  </a:lnTo>
                  <a:lnTo>
                    <a:pt x="410" y="232"/>
                  </a:lnTo>
                  <a:lnTo>
                    <a:pt x="392" y="247"/>
                  </a:lnTo>
                  <a:lnTo>
                    <a:pt x="377" y="262"/>
                  </a:lnTo>
                  <a:lnTo>
                    <a:pt x="362" y="274"/>
                  </a:lnTo>
                  <a:lnTo>
                    <a:pt x="354" y="283"/>
                  </a:lnTo>
                  <a:lnTo>
                    <a:pt x="345" y="289"/>
                  </a:lnTo>
                  <a:lnTo>
                    <a:pt x="342" y="295"/>
                  </a:lnTo>
                  <a:lnTo>
                    <a:pt x="339" y="295"/>
                  </a:lnTo>
                  <a:lnTo>
                    <a:pt x="324" y="318"/>
                  </a:lnTo>
                  <a:lnTo>
                    <a:pt x="312" y="336"/>
                  </a:lnTo>
                  <a:lnTo>
                    <a:pt x="300" y="354"/>
                  </a:lnTo>
                  <a:lnTo>
                    <a:pt x="288" y="366"/>
                  </a:lnTo>
                  <a:lnTo>
                    <a:pt x="282" y="378"/>
                  </a:lnTo>
                  <a:lnTo>
                    <a:pt x="273" y="390"/>
                  </a:lnTo>
                  <a:lnTo>
                    <a:pt x="267" y="396"/>
                  </a:lnTo>
                  <a:lnTo>
                    <a:pt x="264" y="405"/>
                  </a:lnTo>
                  <a:lnTo>
                    <a:pt x="261" y="408"/>
                  </a:lnTo>
                  <a:lnTo>
                    <a:pt x="258" y="414"/>
                  </a:lnTo>
                  <a:lnTo>
                    <a:pt x="256" y="417"/>
                  </a:lnTo>
                  <a:lnTo>
                    <a:pt x="256" y="417"/>
                  </a:lnTo>
                  <a:lnTo>
                    <a:pt x="253" y="420"/>
                  </a:lnTo>
                  <a:lnTo>
                    <a:pt x="253" y="420"/>
                  </a:lnTo>
                  <a:lnTo>
                    <a:pt x="253" y="420"/>
                  </a:lnTo>
                  <a:lnTo>
                    <a:pt x="250" y="423"/>
                  </a:lnTo>
                  <a:lnTo>
                    <a:pt x="250" y="426"/>
                  </a:lnTo>
                  <a:lnTo>
                    <a:pt x="247" y="432"/>
                  </a:lnTo>
                  <a:lnTo>
                    <a:pt x="244" y="440"/>
                  </a:lnTo>
                  <a:lnTo>
                    <a:pt x="241" y="449"/>
                  </a:lnTo>
                  <a:lnTo>
                    <a:pt x="238" y="458"/>
                  </a:lnTo>
                  <a:lnTo>
                    <a:pt x="232" y="470"/>
                  </a:lnTo>
                  <a:lnTo>
                    <a:pt x="229" y="485"/>
                  </a:lnTo>
                  <a:lnTo>
                    <a:pt x="226" y="500"/>
                  </a:lnTo>
                  <a:lnTo>
                    <a:pt x="226" y="515"/>
                  </a:lnTo>
                  <a:lnTo>
                    <a:pt x="223" y="533"/>
                  </a:lnTo>
                  <a:lnTo>
                    <a:pt x="223" y="551"/>
                  </a:lnTo>
                  <a:lnTo>
                    <a:pt x="223" y="571"/>
                  </a:lnTo>
                  <a:lnTo>
                    <a:pt x="226" y="595"/>
                  </a:lnTo>
                  <a:lnTo>
                    <a:pt x="229" y="616"/>
                  </a:lnTo>
                  <a:lnTo>
                    <a:pt x="235" y="664"/>
                  </a:lnTo>
                  <a:lnTo>
                    <a:pt x="244" y="708"/>
                  </a:lnTo>
                  <a:lnTo>
                    <a:pt x="247" y="732"/>
                  </a:lnTo>
                  <a:lnTo>
                    <a:pt x="250" y="750"/>
                  </a:lnTo>
                  <a:lnTo>
                    <a:pt x="253" y="771"/>
                  </a:lnTo>
                  <a:lnTo>
                    <a:pt x="256" y="789"/>
                  </a:lnTo>
                  <a:lnTo>
                    <a:pt x="258" y="804"/>
                  </a:lnTo>
                  <a:lnTo>
                    <a:pt x="261" y="818"/>
                  </a:lnTo>
                  <a:lnTo>
                    <a:pt x="264" y="830"/>
                  </a:lnTo>
                  <a:lnTo>
                    <a:pt x="264" y="842"/>
                  </a:lnTo>
                  <a:lnTo>
                    <a:pt x="267" y="851"/>
                  </a:lnTo>
                  <a:lnTo>
                    <a:pt x="267" y="857"/>
                  </a:lnTo>
                  <a:lnTo>
                    <a:pt x="267" y="860"/>
                  </a:lnTo>
                  <a:lnTo>
                    <a:pt x="270" y="863"/>
                  </a:lnTo>
                  <a:lnTo>
                    <a:pt x="258" y="863"/>
                  </a:lnTo>
                  <a:lnTo>
                    <a:pt x="247" y="863"/>
                  </a:lnTo>
                  <a:lnTo>
                    <a:pt x="241" y="863"/>
                  </a:lnTo>
                  <a:lnTo>
                    <a:pt x="232" y="863"/>
                  </a:lnTo>
                  <a:lnTo>
                    <a:pt x="226" y="863"/>
                  </a:lnTo>
                  <a:lnTo>
                    <a:pt x="220" y="863"/>
                  </a:lnTo>
                  <a:lnTo>
                    <a:pt x="214" y="863"/>
                  </a:lnTo>
                  <a:lnTo>
                    <a:pt x="208" y="863"/>
                  </a:lnTo>
                  <a:lnTo>
                    <a:pt x="205" y="863"/>
                  </a:lnTo>
                  <a:lnTo>
                    <a:pt x="205" y="863"/>
                  </a:lnTo>
                  <a:lnTo>
                    <a:pt x="205" y="863"/>
                  </a:lnTo>
                  <a:lnTo>
                    <a:pt x="199" y="830"/>
                  </a:lnTo>
                  <a:lnTo>
                    <a:pt x="193" y="804"/>
                  </a:lnTo>
                  <a:lnTo>
                    <a:pt x="187" y="777"/>
                  </a:lnTo>
                  <a:lnTo>
                    <a:pt x="181" y="750"/>
                  </a:lnTo>
                  <a:lnTo>
                    <a:pt x="175" y="726"/>
                  </a:lnTo>
                  <a:lnTo>
                    <a:pt x="172" y="705"/>
                  </a:lnTo>
                  <a:lnTo>
                    <a:pt x="166" y="684"/>
                  </a:lnTo>
                  <a:lnTo>
                    <a:pt x="163" y="667"/>
                  </a:lnTo>
                  <a:lnTo>
                    <a:pt x="160" y="649"/>
                  </a:lnTo>
                  <a:lnTo>
                    <a:pt x="154" y="634"/>
                  </a:lnTo>
                  <a:lnTo>
                    <a:pt x="152" y="619"/>
                  </a:lnTo>
                  <a:lnTo>
                    <a:pt x="149" y="604"/>
                  </a:lnTo>
                  <a:lnTo>
                    <a:pt x="149" y="592"/>
                  </a:lnTo>
                  <a:lnTo>
                    <a:pt x="146" y="583"/>
                  </a:lnTo>
                  <a:lnTo>
                    <a:pt x="143" y="574"/>
                  </a:lnTo>
                  <a:lnTo>
                    <a:pt x="140" y="565"/>
                  </a:lnTo>
                  <a:lnTo>
                    <a:pt x="140" y="557"/>
                  </a:lnTo>
                  <a:lnTo>
                    <a:pt x="137" y="551"/>
                  </a:lnTo>
                  <a:lnTo>
                    <a:pt x="137" y="542"/>
                  </a:lnTo>
                  <a:lnTo>
                    <a:pt x="134" y="533"/>
                  </a:lnTo>
                  <a:lnTo>
                    <a:pt x="134" y="527"/>
                  </a:lnTo>
                  <a:lnTo>
                    <a:pt x="134" y="524"/>
                  </a:lnTo>
                  <a:lnTo>
                    <a:pt x="131" y="524"/>
                  </a:lnTo>
                  <a:lnTo>
                    <a:pt x="131" y="524"/>
                  </a:lnTo>
                  <a:lnTo>
                    <a:pt x="131" y="521"/>
                  </a:lnTo>
                  <a:lnTo>
                    <a:pt x="131" y="524"/>
                  </a:lnTo>
                  <a:lnTo>
                    <a:pt x="131" y="527"/>
                  </a:lnTo>
                  <a:lnTo>
                    <a:pt x="128" y="530"/>
                  </a:lnTo>
                  <a:lnTo>
                    <a:pt x="125" y="536"/>
                  </a:lnTo>
                  <a:lnTo>
                    <a:pt x="122" y="542"/>
                  </a:lnTo>
                  <a:lnTo>
                    <a:pt x="119" y="551"/>
                  </a:lnTo>
                  <a:lnTo>
                    <a:pt x="116" y="562"/>
                  </a:lnTo>
                  <a:lnTo>
                    <a:pt x="110" y="574"/>
                  </a:lnTo>
                  <a:lnTo>
                    <a:pt x="107" y="589"/>
                  </a:lnTo>
                  <a:lnTo>
                    <a:pt x="104" y="604"/>
                  </a:lnTo>
                  <a:lnTo>
                    <a:pt x="101" y="622"/>
                  </a:lnTo>
                  <a:lnTo>
                    <a:pt x="95" y="640"/>
                  </a:lnTo>
                  <a:lnTo>
                    <a:pt x="95" y="661"/>
                  </a:lnTo>
                  <a:lnTo>
                    <a:pt x="92" y="684"/>
                  </a:lnTo>
                  <a:lnTo>
                    <a:pt x="89" y="708"/>
                  </a:lnTo>
                  <a:lnTo>
                    <a:pt x="89" y="732"/>
                  </a:lnTo>
                  <a:lnTo>
                    <a:pt x="89" y="756"/>
                  </a:lnTo>
                  <a:lnTo>
                    <a:pt x="89" y="777"/>
                  </a:lnTo>
                  <a:lnTo>
                    <a:pt x="89" y="792"/>
                  </a:lnTo>
                  <a:lnTo>
                    <a:pt x="89" y="807"/>
                  </a:lnTo>
                  <a:lnTo>
                    <a:pt x="89" y="821"/>
                  </a:lnTo>
                  <a:lnTo>
                    <a:pt x="89" y="830"/>
                  </a:lnTo>
                  <a:lnTo>
                    <a:pt x="89" y="839"/>
                  </a:lnTo>
                  <a:lnTo>
                    <a:pt x="89" y="845"/>
                  </a:lnTo>
                  <a:lnTo>
                    <a:pt x="89" y="851"/>
                  </a:lnTo>
                  <a:lnTo>
                    <a:pt x="89" y="857"/>
                  </a:lnTo>
                  <a:lnTo>
                    <a:pt x="89" y="860"/>
                  </a:lnTo>
                  <a:lnTo>
                    <a:pt x="89" y="860"/>
                  </a:lnTo>
                  <a:lnTo>
                    <a:pt x="89" y="863"/>
                  </a:lnTo>
                  <a:lnTo>
                    <a:pt x="89" y="863"/>
                  </a:lnTo>
                  <a:lnTo>
                    <a:pt x="80" y="863"/>
                  </a:lnTo>
                  <a:lnTo>
                    <a:pt x="74" y="863"/>
                  </a:lnTo>
                  <a:lnTo>
                    <a:pt x="65" y="863"/>
                  </a:lnTo>
                  <a:lnTo>
                    <a:pt x="59" y="863"/>
                  </a:lnTo>
                  <a:lnTo>
                    <a:pt x="51" y="863"/>
                  </a:lnTo>
                  <a:lnTo>
                    <a:pt x="45" y="863"/>
                  </a:lnTo>
                  <a:lnTo>
                    <a:pt x="42" y="863"/>
                  </a:lnTo>
                  <a:lnTo>
                    <a:pt x="42" y="863"/>
                  </a:lnTo>
                  <a:lnTo>
                    <a:pt x="39" y="863"/>
                  </a:lnTo>
                  <a:lnTo>
                    <a:pt x="39" y="863"/>
                  </a:lnTo>
                  <a:lnTo>
                    <a:pt x="39" y="863"/>
                  </a:lnTo>
                  <a:lnTo>
                    <a:pt x="39" y="860"/>
                  </a:lnTo>
                  <a:lnTo>
                    <a:pt x="39" y="857"/>
                  </a:lnTo>
                  <a:lnTo>
                    <a:pt x="39" y="854"/>
                  </a:lnTo>
                  <a:lnTo>
                    <a:pt x="36" y="848"/>
                  </a:lnTo>
                  <a:lnTo>
                    <a:pt x="36" y="842"/>
                  </a:lnTo>
                  <a:lnTo>
                    <a:pt x="33" y="827"/>
                  </a:lnTo>
                  <a:lnTo>
                    <a:pt x="27" y="809"/>
                  </a:lnTo>
                  <a:lnTo>
                    <a:pt x="24" y="792"/>
                  </a:lnTo>
                  <a:lnTo>
                    <a:pt x="18" y="768"/>
                  </a:lnTo>
                  <a:lnTo>
                    <a:pt x="15" y="747"/>
                  </a:lnTo>
                  <a:lnTo>
                    <a:pt x="12" y="720"/>
                  </a:lnTo>
                  <a:lnTo>
                    <a:pt x="6" y="696"/>
                  </a:lnTo>
                  <a:lnTo>
                    <a:pt x="3" y="673"/>
                  </a:lnTo>
                  <a:lnTo>
                    <a:pt x="3" y="649"/>
                  </a:lnTo>
                  <a:lnTo>
                    <a:pt x="0" y="625"/>
                  </a:lnTo>
                  <a:lnTo>
                    <a:pt x="0" y="604"/>
                  </a:lnTo>
                  <a:lnTo>
                    <a:pt x="0" y="583"/>
                  </a:lnTo>
                  <a:lnTo>
                    <a:pt x="3" y="565"/>
                  </a:lnTo>
                  <a:lnTo>
                    <a:pt x="9" y="548"/>
                  </a:lnTo>
                  <a:lnTo>
                    <a:pt x="15" y="530"/>
                  </a:lnTo>
                  <a:lnTo>
                    <a:pt x="21" y="509"/>
                  </a:lnTo>
                  <a:lnTo>
                    <a:pt x="27" y="488"/>
                  </a:lnTo>
                  <a:lnTo>
                    <a:pt x="42" y="440"/>
                  </a:lnTo>
                  <a:lnTo>
                    <a:pt x="51" y="420"/>
                  </a:lnTo>
                  <a:lnTo>
                    <a:pt x="56" y="396"/>
                  </a:lnTo>
                  <a:lnTo>
                    <a:pt x="65" y="375"/>
                  </a:lnTo>
                  <a:lnTo>
                    <a:pt x="71" y="354"/>
                  </a:lnTo>
                  <a:lnTo>
                    <a:pt x="80" y="336"/>
                  </a:lnTo>
                  <a:lnTo>
                    <a:pt x="86" y="321"/>
                  </a:lnTo>
                  <a:lnTo>
                    <a:pt x="89" y="307"/>
                  </a:lnTo>
                  <a:lnTo>
                    <a:pt x="92" y="298"/>
                  </a:lnTo>
                  <a:lnTo>
                    <a:pt x="95" y="295"/>
                  </a:lnTo>
                  <a:lnTo>
                    <a:pt x="95" y="292"/>
                  </a:lnTo>
                  <a:lnTo>
                    <a:pt x="95" y="289"/>
                  </a:lnTo>
                  <a:lnTo>
                    <a:pt x="95" y="289"/>
                  </a:lnTo>
                  <a:lnTo>
                    <a:pt x="95" y="289"/>
                  </a:lnTo>
                  <a:lnTo>
                    <a:pt x="95" y="286"/>
                  </a:lnTo>
                  <a:lnTo>
                    <a:pt x="92" y="280"/>
                  </a:lnTo>
                  <a:lnTo>
                    <a:pt x="86" y="274"/>
                  </a:lnTo>
                  <a:lnTo>
                    <a:pt x="83" y="265"/>
                  </a:lnTo>
                  <a:lnTo>
                    <a:pt x="77" y="256"/>
                  </a:lnTo>
                  <a:lnTo>
                    <a:pt x="71" y="244"/>
                  </a:lnTo>
                  <a:lnTo>
                    <a:pt x="65" y="232"/>
                  </a:lnTo>
                  <a:lnTo>
                    <a:pt x="56" y="205"/>
                  </a:lnTo>
                  <a:lnTo>
                    <a:pt x="48" y="176"/>
                  </a:lnTo>
                  <a:lnTo>
                    <a:pt x="45" y="161"/>
                  </a:lnTo>
                  <a:lnTo>
                    <a:pt x="42" y="146"/>
                  </a:lnTo>
                  <a:lnTo>
                    <a:pt x="39" y="131"/>
                  </a:lnTo>
                  <a:lnTo>
                    <a:pt x="39" y="116"/>
                  </a:lnTo>
                  <a:lnTo>
                    <a:pt x="42" y="89"/>
                  </a:lnTo>
                  <a:lnTo>
                    <a:pt x="42" y="65"/>
                  </a:lnTo>
                  <a:lnTo>
                    <a:pt x="45" y="45"/>
                  </a:lnTo>
                  <a:lnTo>
                    <a:pt x="45" y="30"/>
                  </a:lnTo>
                  <a:lnTo>
                    <a:pt x="48" y="15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24"/>
                  </a:lnTo>
                  <a:lnTo>
                    <a:pt x="89" y="48"/>
                  </a:lnTo>
                  <a:lnTo>
                    <a:pt x="89" y="65"/>
                  </a:lnTo>
                  <a:lnTo>
                    <a:pt x="89" y="83"/>
                  </a:lnTo>
                  <a:lnTo>
                    <a:pt x="89" y="95"/>
                  </a:lnTo>
                  <a:lnTo>
                    <a:pt x="89" y="107"/>
                  </a:lnTo>
                  <a:lnTo>
                    <a:pt x="89" y="116"/>
                  </a:lnTo>
                  <a:lnTo>
                    <a:pt x="89" y="125"/>
                  </a:lnTo>
                  <a:lnTo>
                    <a:pt x="89" y="131"/>
                  </a:lnTo>
                  <a:lnTo>
                    <a:pt x="89" y="134"/>
                  </a:lnTo>
                  <a:lnTo>
                    <a:pt x="89" y="137"/>
                  </a:lnTo>
                  <a:lnTo>
                    <a:pt x="89" y="140"/>
                  </a:lnTo>
                  <a:lnTo>
                    <a:pt x="89" y="143"/>
                  </a:lnTo>
                  <a:lnTo>
                    <a:pt x="89" y="143"/>
                  </a:lnTo>
                  <a:lnTo>
                    <a:pt x="89" y="143"/>
                  </a:lnTo>
                  <a:lnTo>
                    <a:pt x="92" y="146"/>
                  </a:lnTo>
                  <a:lnTo>
                    <a:pt x="92" y="152"/>
                  </a:lnTo>
                  <a:lnTo>
                    <a:pt x="95" y="158"/>
                  </a:lnTo>
                  <a:lnTo>
                    <a:pt x="98" y="164"/>
                  </a:lnTo>
                  <a:lnTo>
                    <a:pt x="101" y="173"/>
                  </a:lnTo>
                  <a:lnTo>
                    <a:pt x="110" y="190"/>
                  </a:lnTo>
                  <a:lnTo>
                    <a:pt x="122" y="208"/>
                  </a:lnTo>
                  <a:lnTo>
                    <a:pt x="128" y="214"/>
                  </a:lnTo>
                  <a:lnTo>
                    <a:pt x="131" y="223"/>
                  </a:lnTo>
                  <a:lnTo>
                    <a:pt x="140" y="229"/>
                  </a:lnTo>
                  <a:lnTo>
                    <a:pt x="146" y="232"/>
                  </a:lnTo>
                  <a:lnTo>
                    <a:pt x="152" y="235"/>
                  </a:lnTo>
                  <a:lnTo>
                    <a:pt x="157" y="238"/>
                  </a:lnTo>
                  <a:lnTo>
                    <a:pt x="163" y="238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6" y="244"/>
                  </a:lnTo>
                  <a:lnTo>
                    <a:pt x="166" y="250"/>
                  </a:lnTo>
                  <a:lnTo>
                    <a:pt x="166" y="256"/>
                  </a:lnTo>
                  <a:lnTo>
                    <a:pt x="169" y="262"/>
                  </a:lnTo>
                  <a:lnTo>
                    <a:pt x="175" y="268"/>
                  </a:lnTo>
                  <a:lnTo>
                    <a:pt x="181" y="271"/>
                  </a:lnTo>
                  <a:lnTo>
                    <a:pt x="187" y="274"/>
                  </a:lnTo>
                  <a:lnTo>
                    <a:pt x="193" y="274"/>
                  </a:lnTo>
                  <a:lnTo>
                    <a:pt x="178" y="292"/>
                  </a:lnTo>
                  <a:lnTo>
                    <a:pt x="166" y="309"/>
                  </a:lnTo>
                  <a:lnTo>
                    <a:pt x="154" y="324"/>
                  </a:lnTo>
                  <a:lnTo>
                    <a:pt x="146" y="336"/>
                  </a:lnTo>
                  <a:lnTo>
                    <a:pt x="140" y="345"/>
                  </a:lnTo>
                  <a:lnTo>
                    <a:pt x="134" y="354"/>
                  </a:lnTo>
                  <a:lnTo>
                    <a:pt x="128" y="363"/>
                  </a:lnTo>
                  <a:lnTo>
                    <a:pt x="122" y="369"/>
                  </a:lnTo>
                  <a:lnTo>
                    <a:pt x="119" y="372"/>
                  </a:lnTo>
                  <a:lnTo>
                    <a:pt x="116" y="375"/>
                  </a:lnTo>
                  <a:lnTo>
                    <a:pt x="113" y="381"/>
                  </a:lnTo>
                  <a:lnTo>
                    <a:pt x="113" y="381"/>
                  </a:lnTo>
                  <a:lnTo>
                    <a:pt x="113" y="381"/>
                  </a:lnTo>
                  <a:lnTo>
                    <a:pt x="116" y="393"/>
                  </a:lnTo>
                  <a:lnTo>
                    <a:pt x="119" y="402"/>
                  </a:lnTo>
                  <a:lnTo>
                    <a:pt x="122" y="411"/>
                  </a:lnTo>
                  <a:lnTo>
                    <a:pt x="125" y="417"/>
                  </a:lnTo>
                  <a:lnTo>
                    <a:pt x="125" y="423"/>
                  </a:lnTo>
                  <a:lnTo>
                    <a:pt x="128" y="429"/>
                  </a:lnTo>
                  <a:lnTo>
                    <a:pt x="131" y="434"/>
                  </a:lnTo>
                  <a:lnTo>
                    <a:pt x="131" y="440"/>
                  </a:lnTo>
                  <a:lnTo>
                    <a:pt x="131" y="440"/>
                  </a:lnTo>
                  <a:lnTo>
                    <a:pt x="131" y="443"/>
                  </a:lnTo>
                  <a:lnTo>
                    <a:pt x="131" y="443"/>
                  </a:lnTo>
                  <a:lnTo>
                    <a:pt x="143" y="434"/>
                  </a:lnTo>
                  <a:lnTo>
                    <a:pt x="152" y="429"/>
                  </a:lnTo>
                  <a:lnTo>
                    <a:pt x="160" y="423"/>
                  </a:lnTo>
                  <a:lnTo>
                    <a:pt x="166" y="417"/>
                  </a:lnTo>
                  <a:lnTo>
                    <a:pt x="172" y="411"/>
                  </a:lnTo>
                  <a:lnTo>
                    <a:pt x="178" y="408"/>
                  </a:lnTo>
                  <a:lnTo>
                    <a:pt x="184" y="402"/>
                  </a:lnTo>
                  <a:lnTo>
                    <a:pt x="190" y="399"/>
                  </a:lnTo>
                  <a:lnTo>
                    <a:pt x="193" y="399"/>
                  </a:lnTo>
                  <a:lnTo>
                    <a:pt x="193" y="399"/>
                  </a:lnTo>
                  <a:lnTo>
                    <a:pt x="193" y="399"/>
                  </a:lnTo>
                  <a:lnTo>
                    <a:pt x="193" y="375"/>
                  </a:lnTo>
                  <a:lnTo>
                    <a:pt x="193" y="357"/>
                  </a:lnTo>
                  <a:lnTo>
                    <a:pt x="193" y="339"/>
                  </a:lnTo>
                  <a:lnTo>
                    <a:pt x="193" y="324"/>
                  </a:lnTo>
                  <a:lnTo>
                    <a:pt x="193" y="312"/>
                  </a:lnTo>
                  <a:lnTo>
                    <a:pt x="193" y="304"/>
                  </a:lnTo>
                  <a:lnTo>
                    <a:pt x="193" y="295"/>
                  </a:lnTo>
                  <a:lnTo>
                    <a:pt x="193" y="289"/>
                  </a:lnTo>
                  <a:lnTo>
                    <a:pt x="193" y="283"/>
                  </a:lnTo>
                  <a:lnTo>
                    <a:pt x="193" y="280"/>
                  </a:lnTo>
                  <a:lnTo>
                    <a:pt x="193" y="277"/>
                  </a:lnTo>
                  <a:lnTo>
                    <a:pt x="193" y="274"/>
                  </a:lnTo>
                  <a:lnTo>
                    <a:pt x="193" y="274"/>
                  </a:lnTo>
                  <a:lnTo>
                    <a:pt x="193" y="274"/>
                  </a:lnTo>
                  <a:lnTo>
                    <a:pt x="205" y="271"/>
                  </a:lnTo>
                  <a:lnTo>
                    <a:pt x="217" y="268"/>
                  </a:lnTo>
                  <a:lnTo>
                    <a:pt x="229" y="262"/>
                  </a:lnTo>
                  <a:lnTo>
                    <a:pt x="235" y="256"/>
                  </a:lnTo>
                  <a:lnTo>
                    <a:pt x="244" y="250"/>
                  </a:lnTo>
                  <a:lnTo>
                    <a:pt x="250" y="244"/>
                  </a:lnTo>
                  <a:lnTo>
                    <a:pt x="253" y="238"/>
                  </a:lnTo>
                  <a:lnTo>
                    <a:pt x="253" y="238"/>
                  </a:lnTo>
                  <a:lnTo>
                    <a:pt x="256" y="238"/>
                  </a:lnTo>
                  <a:lnTo>
                    <a:pt x="258" y="235"/>
                  </a:lnTo>
                  <a:lnTo>
                    <a:pt x="267" y="235"/>
                  </a:lnTo>
                  <a:lnTo>
                    <a:pt x="276" y="232"/>
                  </a:lnTo>
                  <a:lnTo>
                    <a:pt x="288" y="229"/>
                  </a:lnTo>
                  <a:lnTo>
                    <a:pt x="300" y="226"/>
                  </a:lnTo>
                  <a:lnTo>
                    <a:pt x="315" y="220"/>
                  </a:lnTo>
                  <a:lnTo>
                    <a:pt x="330" y="214"/>
                  </a:lnTo>
                  <a:lnTo>
                    <a:pt x="345" y="208"/>
                  </a:lnTo>
                  <a:lnTo>
                    <a:pt x="359" y="199"/>
                  </a:lnTo>
                  <a:lnTo>
                    <a:pt x="374" y="190"/>
                  </a:lnTo>
                  <a:lnTo>
                    <a:pt x="386" y="182"/>
                  </a:lnTo>
                  <a:lnTo>
                    <a:pt x="398" y="170"/>
                  </a:lnTo>
                  <a:lnTo>
                    <a:pt x="407" y="158"/>
                  </a:lnTo>
                  <a:lnTo>
                    <a:pt x="416" y="143"/>
                  </a:lnTo>
                  <a:lnTo>
                    <a:pt x="419" y="128"/>
                  </a:lnTo>
                  <a:lnTo>
                    <a:pt x="425" y="98"/>
                  </a:lnTo>
                  <a:lnTo>
                    <a:pt x="431" y="74"/>
                  </a:lnTo>
                  <a:lnTo>
                    <a:pt x="434" y="51"/>
                  </a:lnTo>
                  <a:lnTo>
                    <a:pt x="437" y="42"/>
                  </a:lnTo>
                  <a:lnTo>
                    <a:pt x="437" y="33"/>
                  </a:lnTo>
                  <a:lnTo>
                    <a:pt x="440" y="24"/>
                  </a:lnTo>
                  <a:lnTo>
                    <a:pt x="440" y="18"/>
                  </a:lnTo>
                  <a:lnTo>
                    <a:pt x="443" y="12"/>
                  </a:lnTo>
                  <a:lnTo>
                    <a:pt x="443" y="9"/>
                  </a:lnTo>
                  <a:lnTo>
                    <a:pt x="443" y="3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71"/>
            <p:cNvSpPr>
              <a:spLocks noChangeArrowheads="1"/>
            </p:cNvSpPr>
            <p:nvPr/>
          </p:nvSpPr>
          <p:spPr bwMode="auto">
            <a:xfrm>
              <a:off x="5549900" y="4737100"/>
              <a:ext cx="581025" cy="5619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2"/>
            <p:cNvSpPr/>
            <p:nvPr/>
          </p:nvSpPr>
          <p:spPr bwMode="auto">
            <a:xfrm>
              <a:off x="5645150" y="5394325"/>
              <a:ext cx="287337" cy="282575"/>
            </a:xfrm>
            <a:custGeom>
              <a:avLst/>
              <a:gdLst>
                <a:gd name="T0" fmla="*/ 0 w 181"/>
                <a:gd name="T1" fmla="*/ 89 h 178"/>
                <a:gd name="T2" fmla="*/ 3 w 181"/>
                <a:gd name="T3" fmla="*/ 71 h 178"/>
                <a:gd name="T4" fmla="*/ 9 w 181"/>
                <a:gd name="T5" fmla="*/ 56 h 178"/>
                <a:gd name="T6" fmla="*/ 18 w 181"/>
                <a:gd name="T7" fmla="*/ 41 h 178"/>
                <a:gd name="T8" fmla="*/ 26 w 181"/>
                <a:gd name="T9" fmla="*/ 26 h 178"/>
                <a:gd name="T10" fmla="*/ 41 w 181"/>
                <a:gd name="T11" fmla="*/ 15 h 178"/>
                <a:gd name="T12" fmla="*/ 56 w 181"/>
                <a:gd name="T13" fmla="*/ 9 h 178"/>
                <a:gd name="T14" fmla="*/ 74 w 181"/>
                <a:gd name="T15" fmla="*/ 3 h 178"/>
                <a:gd name="T16" fmla="*/ 92 w 181"/>
                <a:gd name="T17" fmla="*/ 0 h 178"/>
                <a:gd name="T18" fmla="*/ 110 w 181"/>
                <a:gd name="T19" fmla="*/ 3 h 178"/>
                <a:gd name="T20" fmla="*/ 125 w 181"/>
                <a:gd name="T21" fmla="*/ 9 h 178"/>
                <a:gd name="T22" fmla="*/ 139 w 181"/>
                <a:gd name="T23" fmla="*/ 15 h 178"/>
                <a:gd name="T24" fmla="*/ 154 w 181"/>
                <a:gd name="T25" fmla="*/ 26 h 178"/>
                <a:gd name="T26" fmla="*/ 166 w 181"/>
                <a:gd name="T27" fmla="*/ 41 h 178"/>
                <a:gd name="T28" fmla="*/ 172 w 181"/>
                <a:gd name="T29" fmla="*/ 56 h 178"/>
                <a:gd name="T30" fmla="*/ 178 w 181"/>
                <a:gd name="T31" fmla="*/ 71 h 178"/>
                <a:gd name="T32" fmla="*/ 181 w 181"/>
                <a:gd name="T33" fmla="*/ 89 h 178"/>
                <a:gd name="T34" fmla="*/ 178 w 181"/>
                <a:gd name="T35" fmla="*/ 107 h 178"/>
                <a:gd name="T36" fmla="*/ 172 w 181"/>
                <a:gd name="T37" fmla="*/ 125 h 178"/>
                <a:gd name="T38" fmla="*/ 166 w 181"/>
                <a:gd name="T39" fmla="*/ 140 h 178"/>
                <a:gd name="T40" fmla="*/ 154 w 181"/>
                <a:gd name="T41" fmla="*/ 154 h 178"/>
                <a:gd name="T42" fmla="*/ 139 w 181"/>
                <a:gd name="T43" fmla="*/ 163 h 178"/>
                <a:gd name="T44" fmla="*/ 125 w 181"/>
                <a:gd name="T45" fmla="*/ 172 h 178"/>
                <a:gd name="T46" fmla="*/ 110 w 181"/>
                <a:gd name="T47" fmla="*/ 178 h 178"/>
                <a:gd name="T48" fmla="*/ 92 w 181"/>
                <a:gd name="T49" fmla="*/ 178 h 178"/>
                <a:gd name="T50" fmla="*/ 74 w 181"/>
                <a:gd name="T51" fmla="*/ 178 h 178"/>
                <a:gd name="T52" fmla="*/ 56 w 181"/>
                <a:gd name="T53" fmla="*/ 172 h 178"/>
                <a:gd name="T54" fmla="*/ 41 w 181"/>
                <a:gd name="T55" fmla="*/ 163 h 178"/>
                <a:gd name="T56" fmla="*/ 26 w 181"/>
                <a:gd name="T57" fmla="*/ 154 h 178"/>
                <a:gd name="T58" fmla="*/ 18 w 181"/>
                <a:gd name="T59" fmla="*/ 140 h 178"/>
                <a:gd name="T60" fmla="*/ 9 w 181"/>
                <a:gd name="T61" fmla="*/ 125 h 178"/>
                <a:gd name="T62" fmla="*/ 3 w 181"/>
                <a:gd name="T63" fmla="*/ 107 h 178"/>
                <a:gd name="T64" fmla="*/ 0 w 181"/>
                <a:gd name="T65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1" h="178">
                  <a:moveTo>
                    <a:pt x="0" y="89"/>
                  </a:moveTo>
                  <a:lnTo>
                    <a:pt x="3" y="71"/>
                  </a:lnTo>
                  <a:lnTo>
                    <a:pt x="9" y="56"/>
                  </a:lnTo>
                  <a:lnTo>
                    <a:pt x="18" y="41"/>
                  </a:lnTo>
                  <a:lnTo>
                    <a:pt x="26" y="26"/>
                  </a:lnTo>
                  <a:lnTo>
                    <a:pt x="41" y="15"/>
                  </a:lnTo>
                  <a:lnTo>
                    <a:pt x="56" y="9"/>
                  </a:lnTo>
                  <a:lnTo>
                    <a:pt x="74" y="3"/>
                  </a:lnTo>
                  <a:lnTo>
                    <a:pt x="92" y="0"/>
                  </a:lnTo>
                  <a:lnTo>
                    <a:pt x="110" y="3"/>
                  </a:lnTo>
                  <a:lnTo>
                    <a:pt x="125" y="9"/>
                  </a:lnTo>
                  <a:lnTo>
                    <a:pt x="139" y="15"/>
                  </a:lnTo>
                  <a:lnTo>
                    <a:pt x="154" y="26"/>
                  </a:lnTo>
                  <a:lnTo>
                    <a:pt x="166" y="41"/>
                  </a:lnTo>
                  <a:lnTo>
                    <a:pt x="172" y="56"/>
                  </a:lnTo>
                  <a:lnTo>
                    <a:pt x="178" y="71"/>
                  </a:lnTo>
                  <a:lnTo>
                    <a:pt x="181" y="89"/>
                  </a:lnTo>
                  <a:lnTo>
                    <a:pt x="178" y="107"/>
                  </a:lnTo>
                  <a:lnTo>
                    <a:pt x="172" y="125"/>
                  </a:lnTo>
                  <a:lnTo>
                    <a:pt x="166" y="140"/>
                  </a:lnTo>
                  <a:lnTo>
                    <a:pt x="154" y="154"/>
                  </a:lnTo>
                  <a:lnTo>
                    <a:pt x="139" y="163"/>
                  </a:lnTo>
                  <a:lnTo>
                    <a:pt x="125" y="172"/>
                  </a:lnTo>
                  <a:lnTo>
                    <a:pt x="110" y="178"/>
                  </a:lnTo>
                  <a:lnTo>
                    <a:pt x="92" y="178"/>
                  </a:lnTo>
                  <a:lnTo>
                    <a:pt x="74" y="178"/>
                  </a:lnTo>
                  <a:lnTo>
                    <a:pt x="56" y="172"/>
                  </a:lnTo>
                  <a:lnTo>
                    <a:pt x="41" y="163"/>
                  </a:lnTo>
                  <a:lnTo>
                    <a:pt x="26" y="154"/>
                  </a:lnTo>
                  <a:lnTo>
                    <a:pt x="18" y="140"/>
                  </a:lnTo>
                  <a:lnTo>
                    <a:pt x="9" y="125"/>
                  </a:lnTo>
                  <a:lnTo>
                    <a:pt x="3" y="10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3"/>
            <p:cNvSpPr/>
            <p:nvPr/>
          </p:nvSpPr>
          <p:spPr bwMode="auto">
            <a:xfrm>
              <a:off x="5616575" y="5772150"/>
              <a:ext cx="127000" cy="268288"/>
            </a:xfrm>
            <a:custGeom>
              <a:avLst/>
              <a:gdLst>
                <a:gd name="T0" fmla="*/ 80 w 80"/>
                <a:gd name="T1" fmla="*/ 0 h 169"/>
                <a:gd name="T2" fmla="*/ 80 w 80"/>
                <a:gd name="T3" fmla="*/ 125 h 169"/>
                <a:gd name="T4" fmla="*/ 18 w 80"/>
                <a:gd name="T5" fmla="*/ 169 h 169"/>
                <a:gd name="T6" fmla="*/ 0 w 80"/>
                <a:gd name="T7" fmla="*/ 107 h 169"/>
                <a:gd name="T8" fmla="*/ 80 w 80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69">
                  <a:moveTo>
                    <a:pt x="80" y="0"/>
                  </a:moveTo>
                  <a:lnTo>
                    <a:pt x="80" y="125"/>
                  </a:lnTo>
                  <a:lnTo>
                    <a:pt x="18" y="169"/>
                  </a:lnTo>
                  <a:lnTo>
                    <a:pt x="0" y="107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74"/>
            <p:cNvSpPr>
              <a:spLocks noChangeArrowheads="1"/>
            </p:cNvSpPr>
            <p:nvPr/>
          </p:nvSpPr>
          <p:spPr bwMode="auto">
            <a:xfrm>
              <a:off x="4824413" y="5653088"/>
              <a:ext cx="579437" cy="10541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75"/>
            <p:cNvSpPr>
              <a:spLocks noChangeArrowheads="1"/>
            </p:cNvSpPr>
            <p:nvPr/>
          </p:nvSpPr>
          <p:spPr bwMode="auto">
            <a:xfrm>
              <a:off x="4144963" y="5903913"/>
              <a:ext cx="579437" cy="8032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38616" y="2878190"/>
            <a:ext cx="7234918" cy="232092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建设项目设计工艺选择方面，应当有限选择自动化程度高的设备或生产线。（如数控机床带代替普通机床工作效率会成倍提高，并且劳动强度和接触机会大幅度减少；机器人喷漆，机器人焊接，机器人冲压；用二甲苯代替苯溶剂等）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760" y="2479673"/>
            <a:ext cx="3248025" cy="3025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3655" y="164756"/>
            <a:ext cx="151836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zh-CN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工艺改革</a:t>
            </a:r>
            <a:endParaRPr lang="zh-CN" altLang="zh-CN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62371" y="3069188"/>
            <a:ext cx="1840801" cy="1846744"/>
            <a:chOff x="7897815" y="614362"/>
            <a:chExt cx="982662" cy="985836"/>
          </a:xfrm>
        </p:grpSpPr>
        <p:sp>
          <p:nvSpPr>
            <p:cNvPr id="6" name="Freeform 15"/>
            <p:cNvSpPr/>
            <p:nvPr/>
          </p:nvSpPr>
          <p:spPr bwMode="auto">
            <a:xfrm>
              <a:off x="8310565" y="944562"/>
              <a:ext cx="82550" cy="82550"/>
            </a:xfrm>
            <a:custGeom>
              <a:avLst/>
              <a:gdLst>
                <a:gd name="T0" fmla="*/ 52 w 52"/>
                <a:gd name="T1" fmla="*/ 52 h 52"/>
                <a:gd name="T2" fmla="*/ 0 w 52"/>
                <a:gd name="T3" fmla="*/ 0 h 52"/>
                <a:gd name="T4" fmla="*/ 52 w 52"/>
                <a:gd name="T5" fmla="*/ 52 h 52"/>
                <a:gd name="T6" fmla="*/ 52 w 52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2">
                  <a:moveTo>
                    <a:pt x="52" y="52"/>
                  </a:moveTo>
                  <a:lnTo>
                    <a:pt x="0" y="0"/>
                  </a:lnTo>
                  <a:lnTo>
                    <a:pt x="52" y="52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6"/>
            <p:cNvSpPr/>
            <p:nvPr/>
          </p:nvSpPr>
          <p:spPr bwMode="auto">
            <a:xfrm>
              <a:off x="8497890" y="1131886"/>
              <a:ext cx="71438" cy="74612"/>
            </a:xfrm>
            <a:custGeom>
              <a:avLst/>
              <a:gdLst>
                <a:gd name="T0" fmla="*/ 0 w 45"/>
                <a:gd name="T1" fmla="*/ 0 h 47"/>
                <a:gd name="T2" fmla="*/ 45 w 45"/>
                <a:gd name="T3" fmla="*/ 47 h 47"/>
                <a:gd name="T4" fmla="*/ 0 w 45"/>
                <a:gd name="T5" fmla="*/ 0 h 47"/>
                <a:gd name="T6" fmla="*/ 0 w 45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lnTo>
                    <a:pt x="45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8415340" y="1236661"/>
              <a:ext cx="60325" cy="60325"/>
            </a:xfrm>
            <a:custGeom>
              <a:avLst/>
              <a:gdLst>
                <a:gd name="T0" fmla="*/ 0 w 38"/>
                <a:gd name="T1" fmla="*/ 0 h 38"/>
                <a:gd name="T2" fmla="*/ 38 w 38"/>
                <a:gd name="T3" fmla="*/ 38 h 38"/>
                <a:gd name="T4" fmla="*/ 0 w 38"/>
                <a:gd name="T5" fmla="*/ 0 h 38"/>
                <a:gd name="T6" fmla="*/ 0 w 3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8">
                  <a:moveTo>
                    <a:pt x="0" y="0"/>
                  </a:moveTo>
                  <a:lnTo>
                    <a:pt x="38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7897815" y="614362"/>
              <a:ext cx="966788" cy="985836"/>
            </a:xfrm>
            <a:custGeom>
              <a:avLst/>
              <a:gdLst>
                <a:gd name="T0" fmla="*/ 180 w 258"/>
                <a:gd name="T1" fmla="*/ 156 h 263"/>
                <a:gd name="T2" fmla="*/ 160 w 258"/>
                <a:gd name="T3" fmla="*/ 135 h 263"/>
                <a:gd name="T4" fmla="*/ 160 w 258"/>
                <a:gd name="T5" fmla="*/ 135 h 263"/>
                <a:gd name="T6" fmla="*/ 130 w 258"/>
                <a:gd name="T7" fmla="*/ 104 h 263"/>
                <a:gd name="T8" fmla="*/ 130 w 258"/>
                <a:gd name="T9" fmla="*/ 104 h 263"/>
                <a:gd name="T10" fmla="*/ 106 w 258"/>
                <a:gd name="T11" fmla="*/ 80 h 263"/>
                <a:gd name="T12" fmla="*/ 97 w 258"/>
                <a:gd name="T13" fmla="*/ 19 h 263"/>
                <a:gd name="T14" fmla="*/ 36 w 258"/>
                <a:gd name="T15" fmla="*/ 9 h 263"/>
                <a:gd name="T16" fmla="*/ 65 w 258"/>
                <a:gd name="T17" fmla="*/ 40 h 263"/>
                <a:gd name="T18" fmla="*/ 44 w 258"/>
                <a:gd name="T19" fmla="*/ 61 h 263"/>
                <a:gd name="T20" fmla="*/ 11 w 258"/>
                <a:gd name="T21" fmla="*/ 30 h 263"/>
                <a:gd name="T22" fmla="*/ 19 w 258"/>
                <a:gd name="T23" fmla="*/ 95 h 263"/>
                <a:gd name="T24" fmla="*/ 79 w 258"/>
                <a:gd name="T25" fmla="*/ 106 h 263"/>
                <a:gd name="T26" fmla="*/ 136 w 258"/>
                <a:gd name="T27" fmla="*/ 165 h 263"/>
                <a:gd name="T28" fmla="*/ 136 w 258"/>
                <a:gd name="T29" fmla="*/ 165 h 263"/>
                <a:gd name="T30" fmla="*/ 153 w 258"/>
                <a:gd name="T31" fmla="*/ 183 h 263"/>
                <a:gd name="T32" fmla="*/ 161 w 258"/>
                <a:gd name="T33" fmla="*/ 244 h 263"/>
                <a:gd name="T34" fmla="*/ 223 w 258"/>
                <a:gd name="T35" fmla="*/ 254 h 263"/>
                <a:gd name="T36" fmla="*/ 193 w 258"/>
                <a:gd name="T37" fmla="*/ 223 h 263"/>
                <a:gd name="T38" fmla="*/ 218 w 258"/>
                <a:gd name="T39" fmla="*/ 198 h 263"/>
                <a:gd name="T40" fmla="*/ 248 w 258"/>
                <a:gd name="T41" fmla="*/ 229 h 263"/>
                <a:gd name="T42" fmla="*/ 239 w 258"/>
                <a:gd name="T43" fmla="*/ 166 h 263"/>
                <a:gd name="T44" fmla="*/ 180 w 258"/>
                <a:gd name="T45" fmla="*/ 15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8" h="263">
                  <a:moveTo>
                    <a:pt x="180" y="156"/>
                  </a:moveTo>
                  <a:cubicBezTo>
                    <a:pt x="160" y="135"/>
                    <a:pt x="160" y="135"/>
                    <a:pt x="160" y="135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15" y="60"/>
                    <a:pt x="113" y="35"/>
                    <a:pt x="97" y="19"/>
                  </a:cubicBezTo>
                  <a:cubicBezTo>
                    <a:pt x="81" y="2"/>
                    <a:pt x="55" y="0"/>
                    <a:pt x="36" y="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" y="50"/>
                    <a:pt x="0" y="77"/>
                    <a:pt x="19" y="95"/>
                  </a:cubicBezTo>
                  <a:cubicBezTo>
                    <a:pt x="35" y="111"/>
                    <a:pt x="60" y="115"/>
                    <a:pt x="79" y="106"/>
                  </a:cubicBezTo>
                  <a:cubicBezTo>
                    <a:pt x="136" y="165"/>
                    <a:pt x="136" y="165"/>
                    <a:pt x="136" y="165"/>
                  </a:cubicBezTo>
                  <a:cubicBezTo>
                    <a:pt x="136" y="165"/>
                    <a:pt x="136" y="165"/>
                    <a:pt x="136" y="165"/>
                  </a:cubicBezTo>
                  <a:cubicBezTo>
                    <a:pt x="153" y="183"/>
                    <a:pt x="153" y="183"/>
                    <a:pt x="153" y="183"/>
                  </a:cubicBezTo>
                  <a:cubicBezTo>
                    <a:pt x="144" y="202"/>
                    <a:pt x="145" y="227"/>
                    <a:pt x="161" y="244"/>
                  </a:cubicBezTo>
                  <a:cubicBezTo>
                    <a:pt x="177" y="260"/>
                    <a:pt x="203" y="263"/>
                    <a:pt x="223" y="254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218" y="198"/>
                    <a:pt x="218" y="198"/>
                    <a:pt x="218" y="198"/>
                  </a:cubicBezTo>
                  <a:cubicBezTo>
                    <a:pt x="248" y="229"/>
                    <a:pt x="248" y="229"/>
                    <a:pt x="248" y="229"/>
                  </a:cubicBezTo>
                  <a:cubicBezTo>
                    <a:pt x="258" y="210"/>
                    <a:pt x="256" y="183"/>
                    <a:pt x="239" y="166"/>
                  </a:cubicBezTo>
                  <a:cubicBezTo>
                    <a:pt x="224" y="150"/>
                    <a:pt x="200" y="148"/>
                    <a:pt x="180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7912102" y="614362"/>
              <a:ext cx="968375" cy="985836"/>
            </a:xfrm>
            <a:custGeom>
              <a:avLst/>
              <a:gdLst>
                <a:gd name="T0" fmla="*/ 78 w 258"/>
                <a:gd name="T1" fmla="*/ 156 h 263"/>
                <a:gd name="T2" fmla="*/ 99 w 258"/>
                <a:gd name="T3" fmla="*/ 135 h 263"/>
                <a:gd name="T4" fmla="*/ 99 w 258"/>
                <a:gd name="T5" fmla="*/ 135 h 263"/>
                <a:gd name="T6" fmla="*/ 128 w 258"/>
                <a:gd name="T7" fmla="*/ 104 h 263"/>
                <a:gd name="T8" fmla="*/ 128 w 258"/>
                <a:gd name="T9" fmla="*/ 104 h 263"/>
                <a:gd name="T10" fmla="*/ 152 w 258"/>
                <a:gd name="T11" fmla="*/ 80 h 263"/>
                <a:gd name="T12" fmla="*/ 161 w 258"/>
                <a:gd name="T13" fmla="*/ 19 h 263"/>
                <a:gd name="T14" fmla="*/ 222 w 258"/>
                <a:gd name="T15" fmla="*/ 9 h 263"/>
                <a:gd name="T16" fmla="*/ 193 w 258"/>
                <a:gd name="T17" fmla="*/ 40 h 263"/>
                <a:gd name="T18" fmla="*/ 214 w 258"/>
                <a:gd name="T19" fmla="*/ 61 h 263"/>
                <a:gd name="T20" fmla="*/ 247 w 258"/>
                <a:gd name="T21" fmla="*/ 30 h 263"/>
                <a:gd name="T22" fmla="*/ 239 w 258"/>
                <a:gd name="T23" fmla="*/ 95 h 263"/>
                <a:gd name="T24" fmla="*/ 179 w 258"/>
                <a:gd name="T25" fmla="*/ 106 h 263"/>
                <a:gd name="T26" fmla="*/ 122 w 258"/>
                <a:gd name="T27" fmla="*/ 165 h 263"/>
                <a:gd name="T28" fmla="*/ 122 w 258"/>
                <a:gd name="T29" fmla="*/ 165 h 263"/>
                <a:gd name="T30" fmla="*/ 105 w 258"/>
                <a:gd name="T31" fmla="*/ 183 h 263"/>
                <a:gd name="T32" fmla="*/ 97 w 258"/>
                <a:gd name="T33" fmla="*/ 244 h 263"/>
                <a:gd name="T34" fmla="*/ 35 w 258"/>
                <a:gd name="T35" fmla="*/ 254 h 263"/>
                <a:gd name="T36" fmla="*/ 65 w 258"/>
                <a:gd name="T37" fmla="*/ 223 h 263"/>
                <a:gd name="T38" fmla="*/ 40 w 258"/>
                <a:gd name="T39" fmla="*/ 198 h 263"/>
                <a:gd name="T40" fmla="*/ 10 w 258"/>
                <a:gd name="T41" fmla="*/ 229 h 263"/>
                <a:gd name="T42" fmla="*/ 19 w 258"/>
                <a:gd name="T43" fmla="*/ 166 h 263"/>
                <a:gd name="T44" fmla="*/ 78 w 258"/>
                <a:gd name="T45" fmla="*/ 15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8" h="263">
                  <a:moveTo>
                    <a:pt x="78" y="156"/>
                  </a:moveTo>
                  <a:cubicBezTo>
                    <a:pt x="99" y="135"/>
                    <a:pt x="99" y="135"/>
                    <a:pt x="99" y="135"/>
                  </a:cubicBezTo>
                  <a:cubicBezTo>
                    <a:pt x="99" y="135"/>
                    <a:pt x="99" y="135"/>
                    <a:pt x="99" y="135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43" y="60"/>
                    <a:pt x="145" y="35"/>
                    <a:pt x="161" y="19"/>
                  </a:cubicBezTo>
                  <a:cubicBezTo>
                    <a:pt x="177" y="2"/>
                    <a:pt x="203" y="0"/>
                    <a:pt x="222" y="9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57" y="50"/>
                    <a:pt x="258" y="77"/>
                    <a:pt x="239" y="95"/>
                  </a:cubicBezTo>
                  <a:cubicBezTo>
                    <a:pt x="223" y="111"/>
                    <a:pt x="198" y="115"/>
                    <a:pt x="179" y="106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05" y="183"/>
                    <a:pt x="105" y="183"/>
                    <a:pt x="105" y="183"/>
                  </a:cubicBezTo>
                  <a:cubicBezTo>
                    <a:pt x="114" y="202"/>
                    <a:pt x="113" y="227"/>
                    <a:pt x="97" y="244"/>
                  </a:cubicBezTo>
                  <a:cubicBezTo>
                    <a:pt x="81" y="260"/>
                    <a:pt x="55" y="263"/>
                    <a:pt x="35" y="254"/>
                  </a:cubicBezTo>
                  <a:cubicBezTo>
                    <a:pt x="65" y="223"/>
                    <a:pt x="65" y="223"/>
                    <a:pt x="65" y="223"/>
                  </a:cubicBezTo>
                  <a:cubicBezTo>
                    <a:pt x="40" y="198"/>
                    <a:pt x="40" y="198"/>
                    <a:pt x="40" y="198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0" y="210"/>
                    <a:pt x="3" y="183"/>
                    <a:pt x="19" y="166"/>
                  </a:cubicBezTo>
                  <a:cubicBezTo>
                    <a:pt x="34" y="150"/>
                    <a:pt x="58" y="148"/>
                    <a:pt x="78" y="15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78228" y="1174536"/>
            <a:ext cx="264434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endParaRPr lang="zh-CN" altLang="en-US" sz="28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441623" y="2872509"/>
            <a:ext cx="3517557" cy="1888962"/>
          </a:xfrm>
          <a:custGeom>
            <a:avLst/>
            <a:gdLst>
              <a:gd name="connsiteX0" fmla="*/ 0 w 3517557"/>
              <a:gd name="connsiteY0" fmla="*/ 0 h 1888962"/>
              <a:gd name="connsiteX1" fmla="*/ 1486304 w 3517557"/>
              <a:gd name="connsiteY1" fmla="*/ 0 h 1888962"/>
              <a:gd name="connsiteX2" fmla="*/ 1486304 w 3517557"/>
              <a:gd name="connsiteY2" fmla="*/ 183834 h 1888962"/>
              <a:gd name="connsiteX3" fmla="*/ 183834 w 3517557"/>
              <a:gd name="connsiteY3" fmla="*/ 183834 h 1888962"/>
              <a:gd name="connsiteX4" fmla="*/ 183834 w 3517557"/>
              <a:gd name="connsiteY4" fmla="*/ 1705128 h 1888962"/>
              <a:gd name="connsiteX5" fmla="*/ 3333723 w 3517557"/>
              <a:gd name="connsiteY5" fmla="*/ 1705128 h 1888962"/>
              <a:gd name="connsiteX6" fmla="*/ 3333723 w 3517557"/>
              <a:gd name="connsiteY6" fmla="*/ 183834 h 1888962"/>
              <a:gd name="connsiteX7" fmla="*/ 2077432 w 3517557"/>
              <a:gd name="connsiteY7" fmla="*/ 183834 h 1888962"/>
              <a:gd name="connsiteX8" fmla="*/ 2077432 w 3517557"/>
              <a:gd name="connsiteY8" fmla="*/ 0 h 1888962"/>
              <a:gd name="connsiteX9" fmla="*/ 3517557 w 3517557"/>
              <a:gd name="connsiteY9" fmla="*/ 0 h 1888962"/>
              <a:gd name="connsiteX10" fmla="*/ 3517557 w 3517557"/>
              <a:gd name="connsiteY10" fmla="*/ 1888962 h 1888962"/>
              <a:gd name="connsiteX11" fmla="*/ 0 w 3517557"/>
              <a:gd name="connsiteY11" fmla="*/ 1888962 h 188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7557" h="1888962">
                <a:moveTo>
                  <a:pt x="0" y="0"/>
                </a:moveTo>
                <a:lnTo>
                  <a:pt x="1486304" y="0"/>
                </a:lnTo>
                <a:lnTo>
                  <a:pt x="1486304" y="183834"/>
                </a:lnTo>
                <a:lnTo>
                  <a:pt x="183834" y="183834"/>
                </a:lnTo>
                <a:lnTo>
                  <a:pt x="183834" y="1705128"/>
                </a:lnTo>
                <a:lnTo>
                  <a:pt x="3333723" y="1705128"/>
                </a:lnTo>
                <a:lnTo>
                  <a:pt x="3333723" y="183834"/>
                </a:lnTo>
                <a:lnTo>
                  <a:pt x="2077432" y="183834"/>
                </a:lnTo>
                <a:lnTo>
                  <a:pt x="2077432" y="0"/>
                </a:lnTo>
                <a:lnTo>
                  <a:pt x="3517557" y="0"/>
                </a:lnTo>
                <a:lnTo>
                  <a:pt x="3517557" y="1888962"/>
                </a:lnTo>
                <a:lnTo>
                  <a:pt x="0" y="188896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216073" y="2154382"/>
            <a:ext cx="3814618" cy="290021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799943" y="2819661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铸造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0975"/>
            <a:ext cx="1197461" cy="60473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4201" y="2352677"/>
            <a:ext cx="7054849" cy="374332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铸造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尽量选用低游离二氧化硅的型砂，并减少手工造型和清砂作业。清砂是铸造中粉尘浓度最高的岗位，应予重点防护，如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4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大功率的通风除尘系统；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4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尽量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做到密闭隔离操作；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4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喷雾湿式作业；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4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做好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个人防护，佩戴符合国家标准的防尘口罩；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4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防止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二次扬尘。   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760" y="2479673"/>
            <a:ext cx="3248025" cy="3025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1190" y="159521"/>
            <a:ext cx="151836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zh-CN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防尘措施</a:t>
            </a:r>
            <a:endParaRPr lang="zh-CN" altLang="zh-CN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31951" y="2967037"/>
            <a:ext cx="1547812" cy="2114617"/>
            <a:chOff x="1138238" y="2767013"/>
            <a:chExt cx="338137" cy="461962"/>
          </a:xfrm>
        </p:grpSpPr>
        <p:sp>
          <p:nvSpPr>
            <p:cNvPr id="5" name="Freeform 76"/>
            <p:cNvSpPr/>
            <p:nvPr/>
          </p:nvSpPr>
          <p:spPr bwMode="auto">
            <a:xfrm>
              <a:off x="1138238" y="2905125"/>
              <a:ext cx="261937" cy="323850"/>
            </a:xfrm>
            <a:custGeom>
              <a:avLst/>
              <a:gdLst>
                <a:gd name="T0" fmla="*/ 62 w 70"/>
                <a:gd name="T1" fmla="*/ 0 h 85"/>
                <a:gd name="T2" fmla="*/ 33 w 70"/>
                <a:gd name="T3" fmla="*/ 0 h 85"/>
                <a:gd name="T4" fmla="*/ 23 w 70"/>
                <a:gd name="T5" fmla="*/ 10 h 85"/>
                <a:gd name="T6" fmla="*/ 23 w 70"/>
                <a:gd name="T7" fmla="*/ 10 h 85"/>
                <a:gd name="T8" fmla="*/ 13 w 70"/>
                <a:gd name="T9" fmla="*/ 0 h 85"/>
                <a:gd name="T10" fmla="*/ 10 w 70"/>
                <a:gd name="T11" fmla="*/ 0 h 85"/>
                <a:gd name="T12" fmla="*/ 0 w 70"/>
                <a:gd name="T13" fmla="*/ 10 h 85"/>
                <a:gd name="T14" fmla="*/ 0 w 70"/>
                <a:gd name="T15" fmla="*/ 32 h 85"/>
                <a:gd name="T16" fmla="*/ 10 w 70"/>
                <a:gd name="T17" fmla="*/ 41 h 85"/>
                <a:gd name="T18" fmla="*/ 10 w 70"/>
                <a:gd name="T19" fmla="*/ 41 h 85"/>
                <a:gd name="T20" fmla="*/ 9 w 70"/>
                <a:gd name="T21" fmla="*/ 44 h 85"/>
                <a:gd name="T22" fmla="*/ 9 w 70"/>
                <a:gd name="T23" fmla="*/ 78 h 85"/>
                <a:gd name="T24" fmla="*/ 16 w 70"/>
                <a:gd name="T25" fmla="*/ 85 h 85"/>
                <a:gd name="T26" fmla="*/ 23 w 70"/>
                <a:gd name="T27" fmla="*/ 78 h 85"/>
                <a:gd name="T28" fmla="*/ 30 w 70"/>
                <a:gd name="T29" fmla="*/ 85 h 85"/>
                <a:gd name="T30" fmla="*/ 37 w 70"/>
                <a:gd name="T31" fmla="*/ 78 h 85"/>
                <a:gd name="T32" fmla="*/ 37 w 70"/>
                <a:gd name="T33" fmla="*/ 14 h 85"/>
                <a:gd name="T34" fmla="*/ 62 w 70"/>
                <a:gd name="T35" fmla="*/ 14 h 85"/>
                <a:gd name="T36" fmla="*/ 70 w 70"/>
                <a:gd name="T37" fmla="*/ 8 h 85"/>
                <a:gd name="T38" fmla="*/ 62 w 70"/>
                <a:gd name="T3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85">
                  <a:moveTo>
                    <a:pt x="62" y="0"/>
                  </a:moveTo>
                  <a:cubicBezTo>
                    <a:pt x="58" y="0"/>
                    <a:pt x="33" y="0"/>
                    <a:pt x="33" y="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7"/>
                    <a:pt x="4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9" y="43"/>
                    <a:pt x="9" y="44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2"/>
                    <a:pt x="12" y="85"/>
                    <a:pt x="16" y="85"/>
                  </a:cubicBezTo>
                  <a:cubicBezTo>
                    <a:pt x="20" y="85"/>
                    <a:pt x="23" y="82"/>
                    <a:pt x="23" y="78"/>
                  </a:cubicBezTo>
                  <a:cubicBezTo>
                    <a:pt x="23" y="82"/>
                    <a:pt x="27" y="85"/>
                    <a:pt x="30" y="85"/>
                  </a:cubicBezTo>
                  <a:cubicBezTo>
                    <a:pt x="34" y="85"/>
                    <a:pt x="37" y="82"/>
                    <a:pt x="37" y="7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59" y="14"/>
                    <a:pt x="62" y="14"/>
                  </a:cubicBezTo>
                  <a:cubicBezTo>
                    <a:pt x="66" y="14"/>
                    <a:pt x="70" y="12"/>
                    <a:pt x="70" y="8"/>
                  </a:cubicBezTo>
                  <a:cubicBezTo>
                    <a:pt x="70" y="3"/>
                    <a:pt x="66" y="0"/>
                    <a:pt x="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7"/>
            <p:cNvSpPr>
              <a:spLocks noEditPoints="1"/>
            </p:cNvSpPr>
            <p:nvPr/>
          </p:nvSpPr>
          <p:spPr bwMode="auto">
            <a:xfrm>
              <a:off x="1179513" y="2767013"/>
              <a:ext cx="296862" cy="127000"/>
            </a:xfrm>
            <a:custGeom>
              <a:avLst/>
              <a:gdLst>
                <a:gd name="T0" fmla="*/ 68 w 79"/>
                <a:gd name="T1" fmla="*/ 1 h 33"/>
                <a:gd name="T2" fmla="*/ 62 w 79"/>
                <a:gd name="T3" fmla="*/ 3 h 33"/>
                <a:gd name="T4" fmla="*/ 56 w 79"/>
                <a:gd name="T5" fmla="*/ 7 h 33"/>
                <a:gd name="T6" fmla="*/ 46 w 79"/>
                <a:gd name="T7" fmla="*/ 0 h 33"/>
                <a:gd name="T8" fmla="*/ 38 w 79"/>
                <a:gd name="T9" fmla="*/ 4 h 33"/>
                <a:gd name="T10" fmla="*/ 23 w 79"/>
                <a:gd name="T11" fmla="*/ 14 h 33"/>
                <a:gd name="T12" fmla="*/ 12 w 79"/>
                <a:gd name="T13" fmla="*/ 7 h 33"/>
                <a:gd name="T14" fmla="*/ 0 w 79"/>
                <a:gd name="T15" fmla="*/ 20 h 33"/>
                <a:gd name="T16" fmla="*/ 12 w 79"/>
                <a:gd name="T17" fmla="*/ 32 h 33"/>
                <a:gd name="T18" fmla="*/ 22 w 79"/>
                <a:gd name="T19" fmla="*/ 27 h 33"/>
                <a:gd name="T20" fmla="*/ 46 w 79"/>
                <a:gd name="T21" fmla="*/ 33 h 33"/>
                <a:gd name="T22" fmla="*/ 54 w 79"/>
                <a:gd name="T23" fmla="*/ 28 h 33"/>
                <a:gd name="T24" fmla="*/ 68 w 79"/>
                <a:gd name="T25" fmla="*/ 33 h 33"/>
                <a:gd name="T26" fmla="*/ 79 w 79"/>
                <a:gd name="T27" fmla="*/ 17 h 33"/>
                <a:gd name="T28" fmla="*/ 68 w 79"/>
                <a:gd name="T29" fmla="*/ 1 h 33"/>
                <a:gd name="T30" fmla="*/ 46 w 79"/>
                <a:gd name="T31" fmla="*/ 27 h 33"/>
                <a:gd name="T32" fmla="*/ 39 w 79"/>
                <a:gd name="T33" fmla="*/ 16 h 33"/>
                <a:gd name="T34" fmla="*/ 46 w 79"/>
                <a:gd name="T35" fmla="*/ 6 h 33"/>
                <a:gd name="T36" fmla="*/ 53 w 79"/>
                <a:gd name="T37" fmla="*/ 16 h 33"/>
                <a:gd name="T38" fmla="*/ 46 w 79"/>
                <a:gd name="T39" fmla="*/ 27 h 33"/>
                <a:gd name="T40" fmla="*/ 68 w 79"/>
                <a:gd name="T41" fmla="*/ 27 h 33"/>
                <a:gd name="T42" fmla="*/ 60 w 79"/>
                <a:gd name="T43" fmla="*/ 17 h 33"/>
                <a:gd name="T44" fmla="*/ 68 w 79"/>
                <a:gd name="T45" fmla="*/ 7 h 33"/>
                <a:gd name="T46" fmla="*/ 75 w 79"/>
                <a:gd name="T47" fmla="*/ 17 h 33"/>
                <a:gd name="T48" fmla="*/ 68 w 79"/>
                <a:gd name="T4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33">
                  <a:moveTo>
                    <a:pt x="68" y="1"/>
                  </a:moveTo>
                  <a:cubicBezTo>
                    <a:pt x="65" y="1"/>
                    <a:pt x="64" y="2"/>
                    <a:pt x="62" y="3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3" y="3"/>
                    <a:pt x="50" y="0"/>
                    <a:pt x="46" y="0"/>
                  </a:cubicBezTo>
                  <a:cubicBezTo>
                    <a:pt x="43" y="0"/>
                    <a:pt x="41" y="2"/>
                    <a:pt x="38" y="4"/>
                  </a:cubicBezTo>
                  <a:cubicBezTo>
                    <a:pt x="36" y="5"/>
                    <a:pt x="26" y="11"/>
                    <a:pt x="23" y="14"/>
                  </a:cubicBezTo>
                  <a:cubicBezTo>
                    <a:pt x="21" y="10"/>
                    <a:pt x="17" y="7"/>
                    <a:pt x="12" y="7"/>
                  </a:cubicBezTo>
                  <a:cubicBezTo>
                    <a:pt x="6" y="7"/>
                    <a:pt x="0" y="13"/>
                    <a:pt x="0" y="20"/>
                  </a:cubicBezTo>
                  <a:cubicBezTo>
                    <a:pt x="0" y="26"/>
                    <a:pt x="6" y="32"/>
                    <a:pt x="12" y="32"/>
                  </a:cubicBezTo>
                  <a:cubicBezTo>
                    <a:pt x="16" y="32"/>
                    <a:pt x="20" y="30"/>
                    <a:pt x="22" y="27"/>
                  </a:cubicBezTo>
                  <a:cubicBezTo>
                    <a:pt x="26" y="28"/>
                    <a:pt x="45" y="33"/>
                    <a:pt x="46" y="33"/>
                  </a:cubicBezTo>
                  <a:cubicBezTo>
                    <a:pt x="49" y="33"/>
                    <a:pt x="52" y="31"/>
                    <a:pt x="54" y="28"/>
                  </a:cubicBezTo>
                  <a:cubicBezTo>
                    <a:pt x="54" y="28"/>
                    <a:pt x="64" y="33"/>
                    <a:pt x="68" y="33"/>
                  </a:cubicBezTo>
                  <a:cubicBezTo>
                    <a:pt x="74" y="33"/>
                    <a:pt x="79" y="26"/>
                    <a:pt x="79" y="17"/>
                  </a:cubicBezTo>
                  <a:cubicBezTo>
                    <a:pt x="79" y="8"/>
                    <a:pt x="74" y="1"/>
                    <a:pt x="68" y="1"/>
                  </a:cubicBezTo>
                  <a:close/>
                  <a:moveTo>
                    <a:pt x="46" y="27"/>
                  </a:moveTo>
                  <a:cubicBezTo>
                    <a:pt x="42" y="27"/>
                    <a:pt x="39" y="22"/>
                    <a:pt x="39" y="16"/>
                  </a:cubicBezTo>
                  <a:cubicBezTo>
                    <a:pt x="39" y="11"/>
                    <a:pt x="42" y="6"/>
                    <a:pt x="46" y="6"/>
                  </a:cubicBezTo>
                  <a:cubicBezTo>
                    <a:pt x="50" y="6"/>
                    <a:pt x="53" y="11"/>
                    <a:pt x="53" y="16"/>
                  </a:cubicBezTo>
                  <a:cubicBezTo>
                    <a:pt x="53" y="22"/>
                    <a:pt x="50" y="27"/>
                    <a:pt x="46" y="27"/>
                  </a:cubicBezTo>
                  <a:close/>
                  <a:moveTo>
                    <a:pt x="68" y="27"/>
                  </a:moveTo>
                  <a:cubicBezTo>
                    <a:pt x="64" y="27"/>
                    <a:pt x="60" y="23"/>
                    <a:pt x="60" y="17"/>
                  </a:cubicBezTo>
                  <a:cubicBezTo>
                    <a:pt x="60" y="11"/>
                    <a:pt x="64" y="7"/>
                    <a:pt x="68" y="7"/>
                  </a:cubicBezTo>
                  <a:cubicBezTo>
                    <a:pt x="72" y="7"/>
                    <a:pt x="75" y="11"/>
                    <a:pt x="75" y="17"/>
                  </a:cubicBezTo>
                  <a:cubicBezTo>
                    <a:pt x="75" y="23"/>
                    <a:pt x="72" y="27"/>
                    <a:pt x="68" y="2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64804" y="2289172"/>
            <a:ext cx="7346171" cy="34067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采取密闭措施或安装局部通风排毒装置，如对热处理和金属熔炼过程中可能产生化学毒物的设备应；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急性职业中毒事故应急救援预案，如产生高浓度一氧化碳、氰化氢、甲醛和苯等剧毒气体的工作场所，某些特殊的淬火、涂装和使用粘胶剂的岗位；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警示标示；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配备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防毒面具或防毒口罩等。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760" y="2479673"/>
            <a:ext cx="3248025" cy="3025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710" y="148452"/>
            <a:ext cx="3185487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防毒及应急救援措施</a:t>
            </a:r>
            <a:endParaRPr lang="zh-CN" altLang="en-US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59696" y="3108887"/>
            <a:ext cx="1934793" cy="1815537"/>
            <a:chOff x="3033713" y="6677025"/>
            <a:chExt cx="1493838" cy="1401763"/>
          </a:xfrm>
        </p:grpSpPr>
        <p:sp>
          <p:nvSpPr>
            <p:cNvPr id="7" name="Freeform 3807"/>
            <p:cNvSpPr/>
            <p:nvPr/>
          </p:nvSpPr>
          <p:spPr bwMode="auto">
            <a:xfrm>
              <a:off x="3579813" y="6677025"/>
              <a:ext cx="598488" cy="457200"/>
            </a:xfrm>
            <a:custGeom>
              <a:avLst/>
              <a:gdLst>
                <a:gd name="T0" fmla="*/ 130 w 188"/>
                <a:gd name="T1" fmla="*/ 5 h 144"/>
                <a:gd name="T2" fmla="*/ 188 w 188"/>
                <a:gd name="T3" fmla="*/ 87 h 144"/>
                <a:gd name="T4" fmla="*/ 107 w 188"/>
                <a:gd name="T5" fmla="*/ 144 h 144"/>
                <a:gd name="T6" fmla="*/ 0 w 188"/>
                <a:gd name="T7" fmla="*/ 1 h 144"/>
                <a:gd name="T8" fmla="*/ 130 w 188"/>
                <a:gd name="T9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44">
                  <a:moveTo>
                    <a:pt x="130" y="5"/>
                  </a:moveTo>
                  <a:cubicBezTo>
                    <a:pt x="146" y="10"/>
                    <a:pt x="161" y="35"/>
                    <a:pt x="188" y="87"/>
                  </a:cubicBezTo>
                  <a:cubicBezTo>
                    <a:pt x="161" y="106"/>
                    <a:pt x="134" y="125"/>
                    <a:pt x="107" y="144"/>
                  </a:cubicBezTo>
                  <a:cubicBezTo>
                    <a:pt x="80" y="92"/>
                    <a:pt x="36" y="2"/>
                    <a:pt x="0" y="1"/>
                  </a:cubicBezTo>
                  <a:cubicBezTo>
                    <a:pt x="1" y="0"/>
                    <a:pt x="125" y="5"/>
                    <a:pt x="13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808"/>
            <p:cNvSpPr/>
            <p:nvPr/>
          </p:nvSpPr>
          <p:spPr bwMode="auto">
            <a:xfrm>
              <a:off x="3795713" y="6854825"/>
              <a:ext cx="471488" cy="330200"/>
            </a:xfrm>
            <a:custGeom>
              <a:avLst/>
              <a:gdLst>
                <a:gd name="T0" fmla="*/ 297 w 297"/>
                <a:gd name="T1" fmla="*/ 0 h 208"/>
                <a:gd name="T2" fmla="*/ 227 w 297"/>
                <a:gd name="T3" fmla="*/ 208 h 208"/>
                <a:gd name="T4" fmla="*/ 0 w 297"/>
                <a:gd name="T5" fmla="*/ 208 h 208"/>
                <a:gd name="T6" fmla="*/ 297 w 297"/>
                <a:gd name="T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208">
                  <a:moveTo>
                    <a:pt x="297" y="0"/>
                  </a:moveTo>
                  <a:lnTo>
                    <a:pt x="227" y="208"/>
                  </a:lnTo>
                  <a:lnTo>
                    <a:pt x="0" y="208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809"/>
            <p:cNvSpPr/>
            <p:nvPr/>
          </p:nvSpPr>
          <p:spPr bwMode="auto">
            <a:xfrm>
              <a:off x="3335338" y="6705600"/>
              <a:ext cx="415925" cy="415925"/>
            </a:xfrm>
            <a:custGeom>
              <a:avLst/>
              <a:gdLst>
                <a:gd name="T0" fmla="*/ 96 w 131"/>
                <a:gd name="T1" fmla="*/ 131 h 131"/>
                <a:gd name="T2" fmla="*/ 0 w 131"/>
                <a:gd name="T3" fmla="*/ 104 h 131"/>
                <a:gd name="T4" fmla="*/ 31 w 131"/>
                <a:gd name="T5" fmla="*/ 30 h 131"/>
                <a:gd name="T6" fmla="*/ 67 w 131"/>
                <a:gd name="T7" fmla="*/ 5 h 131"/>
                <a:gd name="T8" fmla="*/ 108 w 131"/>
                <a:gd name="T9" fmla="*/ 35 h 131"/>
                <a:gd name="T10" fmla="*/ 126 w 131"/>
                <a:gd name="T11" fmla="*/ 64 h 131"/>
                <a:gd name="T12" fmla="*/ 96 w 131"/>
                <a:gd name="T1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31">
                  <a:moveTo>
                    <a:pt x="96" y="131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4" y="57"/>
                    <a:pt x="31" y="30"/>
                  </a:cubicBezTo>
                  <a:cubicBezTo>
                    <a:pt x="51" y="0"/>
                    <a:pt x="56" y="1"/>
                    <a:pt x="67" y="5"/>
                  </a:cubicBezTo>
                  <a:cubicBezTo>
                    <a:pt x="80" y="9"/>
                    <a:pt x="94" y="18"/>
                    <a:pt x="108" y="35"/>
                  </a:cubicBezTo>
                  <a:cubicBezTo>
                    <a:pt x="131" y="63"/>
                    <a:pt x="126" y="64"/>
                    <a:pt x="126" y="64"/>
                  </a:cubicBezTo>
                  <a:lnTo>
                    <a:pt x="96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810"/>
            <p:cNvSpPr/>
            <p:nvPr/>
          </p:nvSpPr>
          <p:spPr bwMode="auto">
            <a:xfrm>
              <a:off x="3929063" y="7615238"/>
              <a:ext cx="569913" cy="365125"/>
            </a:xfrm>
            <a:custGeom>
              <a:avLst/>
              <a:gdLst>
                <a:gd name="T0" fmla="*/ 101 w 179"/>
                <a:gd name="T1" fmla="*/ 105 h 115"/>
                <a:gd name="T2" fmla="*/ 1 w 179"/>
                <a:gd name="T3" fmla="*/ 106 h 115"/>
                <a:gd name="T4" fmla="*/ 0 w 179"/>
                <a:gd name="T5" fmla="*/ 7 h 115"/>
                <a:gd name="T6" fmla="*/ 179 w 179"/>
                <a:gd name="T7" fmla="*/ 0 h 115"/>
                <a:gd name="T8" fmla="*/ 101 w 179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15">
                  <a:moveTo>
                    <a:pt x="101" y="105"/>
                  </a:moveTo>
                  <a:cubicBezTo>
                    <a:pt x="88" y="115"/>
                    <a:pt x="60" y="113"/>
                    <a:pt x="1" y="106"/>
                  </a:cubicBezTo>
                  <a:cubicBezTo>
                    <a:pt x="1" y="73"/>
                    <a:pt x="1" y="40"/>
                    <a:pt x="0" y="7"/>
                  </a:cubicBezTo>
                  <a:cubicBezTo>
                    <a:pt x="59" y="14"/>
                    <a:pt x="157" y="29"/>
                    <a:pt x="179" y="0"/>
                  </a:cubicBezTo>
                  <a:cubicBezTo>
                    <a:pt x="179" y="1"/>
                    <a:pt x="104" y="101"/>
                    <a:pt x="101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811"/>
            <p:cNvSpPr/>
            <p:nvPr/>
          </p:nvSpPr>
          <p:spPr bwMode="auto">
            <a:xfrm>
              <a:off x="3754438" y="7507288"/>
              <a:ext cx="209550" cy="571500"/>
            </a:xfrm>
            <a:custGeom>
              <a:avLst/>
              <a:gdLst>
                <a:gd name="T0" fmla="*/ 132 w 132"/>
                <a:gd name="T1" fmla="*/ 360 h 360"/>
                <a:gd name="T2" fmla="*/ 0 w 132"/>
                <a:gd name="T3" fmla="*/ 184 h 360"/>
                <a:gd name="T4" fmla="*/ 128 w 132"/>
                <a:gd name="T5" fmla="*/ 0 h 360"/>
                <a:gd name="T6" fmla="*/ 132 w 132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360">
                  <a:moveTo>
                    <a:pt x="132" y="360"/>
                  </a:moveTo>
                  <a:lnTo>
                    <a:pt x="0" y="184"/>
                  </a:lnTo>
                  <a:lnTo>
                    <a:pt x="128" y="0"/>
                  </a:lnTo>
                  <a:lnTo>
                    <a:pt x="132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812"/>
            <p:cNvSpPr/>
            <p:nvPr/>
          </p:nvSpPr>
          <p:spPr bwMode="auto">
            <a:xfrm>
              <a:off x="4102101" y="7210425"/>
              <a:ext cx="425450" cy="414338"/>
            </a:xfrm>
            <a:custGeom>
              <a:avLst/>
              <a:gdLst>
                <a:gd name="T0" fmla="*/ 0 w 134"/>
                <a:gd name="T1" fmla="*/ 63 h 130"/>
                <a:gd name="T2" fmla="*/ 77 w 134"/>
                <a:gd name="T3" fmla="*/ 0 h 130"/>
                <a:gd name="T4" fmla="*/ 120 w 134"/>
                <a:gd name="T5" fmla="*/ 68 h 130"/>
                <a:gd name="T6" fmla="*/ 120 w 134"/>
                <a:gd name="T7" fmla="*/ 111 h 130"/>
                <a:gd name="T8" fmla="*/ 72 w 134"/>
                <a:gd name="T9" fmla="*/ 128 h 130"/>
                <a:gd name="T10" fmla="*/ 38 w 134"/>
                <a:gd name="T11" fmla="*/ 127 h 130"/>
                <a:gd name="T12" fmla="*/ 0 w 134"/>
                <a:gd name="T13" fmla="*/ 6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0">
                  <a:moveTo>
                    <a:pt x="0" y="63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108" y="38"/>
                    <a:pt x="120" y="68"/>
                  </a:cubicBezTo>
                  <a:cubicBezTo>
                    <a:pt x="134" y="101"/>
                    <a:pt x="129" y="104"/>
                    <a:pt x="120" y="111"/>
                  </a:cubicBezTo>
                  <a:cubicBezTo>
                    <a:pt x="109" y="119"/>
                    <a:pt x="94" y="126"/>
                    <a:pt x="72" y="128"/>
                  </a:cubicBezTo>
                  <a:cubicBezTo>
                    <a:pt x="36" y="130"/>
                    <a:pt x="38" y="127"/>
                    <a:pt x="38" y="127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813"/>
            <p:cNvSpPr/>
            <p:nvPr/>
          </p:nvSpPr>
          <p:spPr bwMode="auto">
            <a:xfrm>
              <a:off x="3033713" y="7270750"/>
              <a:ext cx="438150" cy="658813"/>
            </a:xfrm>
            <a:custGeom>
              <a:avLst/>
              <a:gdLst>
                <a:gd name="T0" fmla="*/ 2 w 138"/>
                <a:gd name="T1" fmla="*/ 88 h 207"/>
                <a:gd name="T2" fmla="*/ 51 w 138"/>
                <a:gd name="T3" fmla="*/ 0 h 207"/>
                <a:gd name="T4" fmla="*/ 138 w 138"/>
                <a:gd name="T5" fmla="*/ 48 h 207"/>
                <a:gd name="T6" fmla="*/ 55 w 138"/>
                <a:gd name="T7" fmla="*/ 207 h 207"/>
                <a:gd name="T8" fmla="*/ 2 w 138"/>
                <a:gd name="T9" fmla="*/ 8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07">
                  <a:moveTo>
                    <a:pt x="2" y="88"/>
                  </a:moveTo>
                  <a:cubicBezTo>
                    <a:pt x="0" y="71"/>
                    <a:pt x="16" y="47"/>
                    <a:pt x="51" y="0"/>
                  </a:cubicBezTo>
                  <a:cubicBezTo>
                    <a:pt x="80" y="16"/>
                    <a:pt x="109" y="32"/>
                    <a:pt x="138" y="48"/>
                  </a:cubicBezTo>
                  <a:cubicBezTo>
                    <a:pt x="102" y="95"/>
                    <a:pt x="41" y="174"/>
                    <a:pt x="55" y="207"/>
                  </a:cubicBezTo>
                  <a:cubicBezTo>
                    <a:pt x="55" y="207"/>
                    <a:pt x="4" y="92"/>
                    <a:pt x="2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814"/>
            <p:cNvSpPr/>
            <p:nvPr/>
          </p:nvSpPr>
          <p:spPr bwMode="auto">
            <a:xfrm>
              <a:off x="3068638" y="7191375"/>
              <a:ext cx="501650" cy="322263"/>
            </a:xfrm>
            <a:custGeom>
              <a:avLst/>
              <a:gdLst>
                <a:gd name="T0" fmla="*/ 0 w 316"/>
                <a:gd name="T1" fmla="*/ 26 h 203"/>
                <a:gd name="T2" fmla="*/ 218 w 316"/>
                <a:gd name="T3" fmla="*/ 0 h 203"/>
                <a:gd name="T4" fmla="*/ 316 w 316"/>
                <a:gd name="T5" fmla="*/ 203 h 203"/>
                <a:gd name="T6" fmla="*/ 0 w 316"/>
                <a:gd name="T7" fmla="*/ 2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203">
                  <a:moveTo>
                    <a:pt x="0" y="26"/>
                  </a:moveTo>
                  <a:lnTo>
                    <a:pt x="218" y="0"/>
                  </a:lnTo>
                  <a:lnTo>
                    <a:pt x="316" y="20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815"/>
            <p:cNvSpPr/>
            <p:nvPr/>
          </p:nvSpPr>
          <p:spPr bwMode="auto">
            <a:xfrm>
              <a:off x="3252788" y="7678738"/>
              <a:ext cx="384175" cy="342900"/>
            </a:xfrm>
            <a:custGeom>
              <a:avLst/>
              <a:gdLst>
                <a:gd name="T0" fmla="*/ 103 w 121"/>
                <a:gd name="T1" fmla="*/ 1 h 108"/>
                <a:gd name="T2" fmla="*/ 121 w 121"/>
                <a:gd name="T3" fmla="*/ 100 h 108"/>
                <a:gd name="T4" fmla="*/ 40 w 121"/>
                <a:gd name="T5" fmla="*/ 104 h 108"/>
                <a:gd name="T6" fmla="*/ 2 w 121"/>
                <a:gd name="T7" fmla="*/ 83 h 108"/>
                <a:gd name="T8" fmla="*/ 12 w 121"/>
                <a:gd name="T9" fmla="*/ 33 h 108"/>
                <a:gd name="T10" fmla="*/ 29 w 121"/>
                <a:gd name="T11" fmla="*/ 3 h 108"/>
                <a:gd name="T12" fmla="*/ 103 w 121"/>
                <a:gd name="T13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08">
                  <a:moveTo>
                    <a:pt x="103" y="1"/>
                  </a:moveTo>
                  <a:cubicBezTo>
                    <a:pt x="121" y="100"/>
                    <a:pt x="121" y="100"/>
                    <a:pt x="121" y="100"/>
                  </a:cubicBezTo>
                  <a:cubicBezTo>
                    <a:pt x="121" y="100"/>
                    <a:pt x="72" y="108"/>
                    <a:pt x="40" y="104"/>
                  </a:cubicBezTo>
                  <a:cubicBezTo>
                    <a:pt x="5" y="99"/>
                    <a:pt x="4" y="93"/>
                    <a:pt x="2" y="83"/>
                  </a:cubicBezTo>
                  <a:cubicBezTo>
                    <a:pt x="0" y="69"/>
                    <a:pt x="2" y="52"/>
                    <a:pt x="12" y="33"/>
                  </a:cubicBezTo>
                  <a:cubicBezTo>
                    <a:pt x="27" y="0"/>
                    <a:pt x="29" y="3"/>
                    <a:pt x="29" y="3"/>
                  </a:cubicBezTo>
                  <a:lnTo>
                    <a:pt x="103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3725" y="2286793"/>
            <a:ext cx="7188200" cy="344963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噪声是机械制造工业中的重要职业病危害因素之一。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对高噪声设备进行重点治理，源头控制（气锤、空压机、打磨、抛光、冲压、剪切等）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对高强度噪声源集中布置；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设置隔声房加以屏蔽，采取隔声和吸声处理；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空气动力噪声源在进气口或排气口进行消声处理；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个人防护用品配备和使用。    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760" y="2479673"/>
            <a:ext cx="3248025" cy="3025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6683" y="155659"/>
            <a:ext cx="218521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zh-CN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噪声控制措施</a:t>
            </a:r>
            <a:endParaRPr lang="zh-CN" altLang="zh-CN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248"/>
          <p:cNvSpPr/>
          <p:nvPr/>
        </p:nvSpPr>
        <p:spPr bwMode="auto">
          <a:xfrm>
            <a:off x="1109006" y="2963863"/>
            <a:ext cx="2186644" cy="1898930"/>
          </a:xfrm>
          <a:custGeom>
            <a:avLst/>
            <a:gdLst>
              <a:gd name="T0" fmla="*/ 155 w 214"/>
              <a:gd name="T1" fmla="*/ 12 h 185"/>
              <a:gd name="T2" fmla="*/ 146 w 214"/>
              <a:gd name="T3" fmla="*/ 5 h 185"/>
              <a:gd name="T4" fmla="*/ 68 w 214"/>
              <a:gd name="T5" fmla="*/ 5 h 185"/>
              <a:gd name="T6" fmla="*/ 59 w 214"/>
              <a:gd name="T7" fmla="*/ 12 h 185"/>
              <a:gd name="T8" fmla="*/ 11 w 214"/>
              <a:gd name="T9" fmla="*/ 153 h 185"/>
              <a:gd name="T10" fmla="*/ 12 w 214"/>
              <a:gd name="T11" fmla="*/ 155 h 185"/>
              <a:gd name="T12" fmla="*/ 17 w 214"/>
              <a:gd name="T13" fmla="*/ 159 h 185"/>
              <a:gd name="T14" fmla="*/ 20 w 214"/>
              <a:gd name="T15" fmla="*/ 160 h 185"/>
              <a:gd name="T16" fmla="*/ 33 w 214"/>
              <a:gd name="T17" fmla="*/ 171 h 185"/>
              <a:gd name="T18" fmla="*/ 33 w 214"/>
              <a:gd name="T19" fmla="*/ 173 h 185"/>
              <a:gd name="T20" fmla="*/ 38 w 214"/>
              <a:gd name="T21" fmla="*/ 182 h 185"/>
              <a:gd name="T22" fmla="*/ 47 w 214"/>
              <a:gd name="T23" fmla="*/ 185 h 185"/>
              <a:gd name="T24" fmla="*/ 56 w 214"/>
              <a:gd name="T25" fmla="*/ 184 h 185"/>
              <a:gd name="T26" fmla="*/ 64 w 214"/>
              <a:gd name="T27" fmla="*/ 179 h 185"/>
              <a:gd name="T28" fmla="*/ 67 w 214"/>
              <a:gd name="T29" fmla="*/ 170 h 185"/>
              <a:gd name="T30" fmla="*/ 60 w 214"/>
              <a:gd name="T31" fmla="*/ 98 h 185"/>
              <a:gd name="T32" fmla="*/ 46 w 214"/>
              <a:gd name="T33" fmla="*/ 86 h 185"/>
              <a:gd name="T34" fmla="*/ 37 w 214"/>
              <a:gd name="T35" fmla="*/ 87 h 185"/>
              <a:gd name="T36" fmla="*/ 26 w 214"/>
              <a:gd name="T37" fmla="*/ 101 h 185"/>
              <a:gd name="T38" fmla="*/ 26 w 214"/>
              <a:gd name="T39" fmla="*/ 103 h 185"/>
              <a:gd name="T40" fmla="*/ 22 w 214"/>
              <a:gd name="T41" fmla="*/ 107 h 185"/>
              <a:gd name="T42" fmla="*/ 64 w 214"/>
              <a:gd name="T43" fmla="*/ 31 h 185"/>
              <a:gd name="T44" fmla="*/ 72 w 214"/>
              <a:gd name="T45" fmla="*/ 32 h 185"/>
              <a:gd name="T46" fmla="*/ 143 w 214"/>
              <a:gd name="T47" fmla="*/ 32 h 185"/>
              <a:gd name="T48" fmla="*/ 151 w 214"/>
              <a:gd name="T49" fmla="*/ 31 h 185"/>
              <a:gd name="T50" fmla="*/ 192 w 214"/>
              <a:gd name="T51" fmla="*/ 107 h 185"/>
              <a:gd name="T52" fmla="*/ 188 w 214"/>
              <a:gd name="T53" fmla="*/ 103 h 185"/>
              <a:gd name="T54" fmla="*/ 188 w 214"/>
              <a:gd name="T55" fmla="*/ 101 h 185"/>
              <a:gd name="T56" fmla="*/ 177 w 214"/>
              <a:gd name="T57" fmla="*/ 87 h 185"/>
              <a:gd name="T58" fmla="*/ 168 w 214"/>
              <a:gd name="T59" fmla="*/ 86 h 185"/>
              <a:gd name="T60" fmla="*/ 155 w 214"/>
              <a:gd name="T61" fmla="*/ 98 h 185"/>
              <a:gd name="T62" fmla="*/ 148 w 214"/>
              <a:gd name="T63" fmla="*/ 170 h 185"/>
              <a:gd name="T64" fmla="*/ 150 w 214"/>
              <a:gd name="T65" fmla="*/ 179 h 185"/>
              <a:gd name="T66" fmla="*/ 159 w 214"/>
              <a:gd name="T67" fmla="*/ 184 h 185"/>
              <a:gd name="T68" fmla="*/ 168 w 214"/>
              <a:gd name="T69" fmla="*/ 185 h 185"/>
              <a:gd name="T70" fmla="*/ 181 w 214"/>
              <a:gd name="T71" fmla="*/ 173 h 185"/>
              <a:gd name="T72" fmla="*/ 181 w 214"/>
              <a:gd name="T73" fmla="*/ 171 h 185"/>
              <a:gd name="T74" fmla="*/ 194 w 214"/>
              <a:gd name="T75" fmla="*/ 160 h 185"/>
              <a:gd name="T76" fmla="*/ 198 w 214"/>
              <a:gd name="T77" fmla="*/ 159 h 185"/>
              <a:gd name="T78" fmla="*/ 200 w 214"/>
              <a:gd name="T79" fmla="*/ 157 h 185"/>
              <a:gd name="T80" fmla="*/ 202 w 214"/>
              <a:gd name="T81" fmla="*/ 155 h 185"/>
              <a:gd name="T82" fmla="*/ 203 w 214"/>
              <a:gd name="T83" fmla="*/ 153 h 185"/>
              <a:gd name="T84" fmla="*/ 155 w 214"/>
              <a:gd name="T85" fmla="*/ 1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4" h="185">
                <a:moveTo>
                  <a:pt x="155" y="12"/>
                </a:moveTo>
                <a:cubicBezTo>
                  <a:pt x="154" y="9"/>
                  <a:pt x="150" y="6"/>
                  <a:pt x="146" y="5"/>
                </a:cubicBezTo>
                <a:cubicBezTo>
                  <a:pt x="120" y="0"/>
                  <a:pt x="95" y="0"/>
                  <a:pt x="68" y="5"/>
                </a:cubicBezTo>
                <a:cubicBezTo>
                  <a:pt x="64" y="6"/>
                  <a:pt x="61" y="8"/>
                  <a:pt x="59" y="12"/>
                </a:cubicBezTo>
                <a:cubicBezTo>
                  <a:pt x="19" y="31"/>
                  <a:pt x="0" y="86"/>
                  <a:pt x="11" y="153"/>
                </a:cubicBezTo>
                <a:cubicBezTo>
                  <a:pt x="11" y="153"/>
                  <a:pt x="12" y="154"/>
                  <a:pt x="12" y="155"/>
                </a:cubicBezTo>
                <a:cubicBezTo>
                  <a:pt x="12" y="155"/>
                  <a:pt x="17" y="159"/>
                  <a:pt x="17" y="159"/>
                </a:cubicBezTo>
                <a:cubicBezTo>
                  <a:pt x="17" y="160"/>
                  <a:pt x="19" y="161"/>
                  <a:pt x="20" y="160"/>
                </a:cubicBezTo>
                <a:cubicBezTo>
                  <a:pt x="24" y="165"/>
                  <a:pt x="28" y="169"/>
                  <a:pt x="33" y="171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4" y="177"/>
                  <a:pt x="35" y="180"/>
                  <a:pt x="38" y="182"/>
                </a:cubicBezTo>
                <a:cubicBezTo>
                  <a:pt x="40" y="184"/>
                  <a:pt x="43" y="185"/>
                  <a:pt x="47" y="185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59" y="183"/>
                  <a:pt x="62" y="182"/>
                  <a:pt x="64" y="179"/>
                </a:cubicBezTo>
                <a:cubicBezTo>
                  <a:pt x="66" y="177"/>
                  <a:pt x="67" y="173"/>
                  <a:pt x="67" y="170"/>
                </a:cubicBezTo>
                <a:cubicBezTo>
                  <a:pt x="60" y="98"/>
                  <a:pt x="60" y="98"/>
                  <a:pt x="60" y="98"/>
                </a:cubicBezTo>
                <a:cubicBezTo>
                  <a:pt x="59" y="91"/>
                  <a:pt x="53" y="86"/>
                  <a:pt x="46" y="86"/>
                </a:cubicBezTo>
                <a:cubicBezTo>
                  <a:pt x="37" y="87"/>
                  <a:pt x="37" y="87"/>
                  <a:pt x="37" y="87"/>
                </a:cubicBezTo>
                <a:cubicBezTo>
                  <a:pt x="30" y="88"/>
                  <a:pt x="25" y="94"/>
                  <a:pt x="26" y="101"/>
                </a:cubicBezTo>
                <a:cubicBezTo>
                  <a:pt x="26" y="101"/>
                  <a:pt x="26" y="102"/>
                  <a:pt x="26" y="103"/>
                </a:cubicBezTo>
                <a:cubicBezTo>
                  <a:pt x="25" y="104"/>
                  <a:pt x="23" y="105"/>
                  <a:pt x="22" y="107"/>
                </a:cubicBezTo>
                <a:cubicBezTo>
                  <a:pt x="25" y="70"/>
                  <a:pt x="40" y="43"/>
                  <a:pt x="64" y="31"/>
                </a:cubicBezTo>
                <a:cubicBezTo>
                  <a:pt x="66" y="32"/>
                  <a:pt x="69" y="32"/>
                  <a:pt x="72" y="32"/>
                </a:cubicBezTo>
                <a:cubicBezTo>
                  <a:pt x="96" y="27"/>
                  <a:pt x="119" y="27"/>
                  <a:pt x="143" y="32"/>
                </a:cubicBezTo>
                <a:cubicBezTo>
                  <a:pt x="146" y="32"/>
                  <a:pt x="148" y="32"/>
                  <a:pt x="151" y="31"/>
                </a:cubicBezTo>
                <a:cubicBezTo>
                  <a:pt x="174" y="43"/>
                  <a:pt x="189" y="70"/>
                  <a:pt x="192" y="107"/>
                </a:cubicBezTo>
                <a:cubicBezTo>
                  <a:pt x="191" y="105"/>
                  <a:pt x="189" y="104"/>
                  <a:pt x="188" y="103"/>
                </a:cubicBezTo>
                <a:cubicBezTo>
                  <a:pt x="188" y="101"/>
                  <a:pt x="188" y="101"/>
                  <a:pt x="188" y="101"/>
                </a:cubicBezTo>
                <a:cubicBezTo>
                  <a:pt x="189" y="94"/>
                  <a:pt x="184" y="88"/>
                  <a:pt x="177" y="87"/>
                </a:cubicBezTo>
                <a:cubicBezTo>
                  <a:pt x="168" y="86"/>
                  <a:pt x="168" y="86"/>
                  <a:pt x="168" y="86"/>
                </a:cubicBezTo>
                <a:cubicBezTo>
                  <a:pt x="161" y="86"/>
                  <a:pt x="155" y="91"/>
                  <a:pt x="155" y="98"/>
                </a:cubicBezTo>
                <a:cubicBezTo>
                  <a:pt x="148" y="170"/>
                  <a:pt x="148" y="170"/>
                  <a:pt x="148" y="170"/>
                </a:cubicBezTo>
                <a:cubicBezTo>
                  <a:pt x="147" y="173"/>
                  <a:pt x="148" y="177"/>
                  <a:pt x="150" y="179"/>
                </a:cubicBezTo>
                <a:cubicBezTo>
                  <a:pt x="152" y="182"/>
                  <a:pt x="155" y="183"/>
                  <a:pt x="159" y="184"/>
                </a:cubicBezTo>
                <a:cubicBezTo>
                  <a:pt x="159" y="184"/>
                  <a:pt x="168" y="185"/>
                  <a:pt x="168" y="185"/>
                </a:cubicBezTo>
                <a:cubicBezTo>
                  <a:pt x="174" y="185"/>
                  <a:pt x="180" y="180"/>
                  <a:pt x="181" y="173"/>
                </a:cubicBezTo>
                <a:cubicBezTo>
                  <a:pt x="181" y="173"/>
                  <a:pt x="181" y="172"/>
                  <a:pt x="181" y="171"/>
                </a:cubicBezTo>
                <a:cubicBezTo>
                  <a:pt x="186" y="169"/>
                  <a:pt x="191" y="165"/>
                  <a:pt x="194" y="160"/>
                </a:cubicBezTo>
                <a:cubicBezTo>
                  <a:pt x="195" y="161"/>
                  <a:pt x="197" y="160"/>
                  <a:pt x="198" y="159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203" y="154"/>
                  <a:pt x="203" y="153"/>
                  <a:pt x="203" y="153"/>
                </a:cubicBezTo>
                <a:cubicBezTo>
                  <a:pt x="214" y="86"/>
                  <a:pt x="195" y="31"/>
                  <a:pt x="15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8760" y="2479673"/>
            <a:ext cx="3248025" cy="3025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9428" y="150379"/>
            <a:ext cx="218521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zh-CN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振动控制措施</a:t>
            </a:r>
            <a:endParaRPr lang="zh-CN" altLang="zh-CN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1550" y="3192729"/>
            <a:ext cx="6096000" cy="142821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振动是机械制造工业中的较为常见的职业病危害因素。对铆接、锻压机、型砂捣固机、落砂、清砂等振动设备应采取减振措施或实行轮换操作。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67"/>
          <p:cNvSpPr>
            <a:spLocks noEditPoints="1"/>
          </p:cNvSpPr>
          <p:nvPr/>
        </p:nvSpPr>
        <p:spPr bwMode="auto">
          <a:xfrm>
            <a:off x="1238619" y="2965449"/>
            <a:ext cx="1779601" cy="1825625"/>
          </a:xfrm>
          <a:custGeom>
            <a:avLst/>
            <a:gdLst>
              <a:gd name="T0" fmla="*/ 93 w 186"/>
              <a:gd name="T1" fmla="*/ 191 h 191"/>
              <a:gd name="T2" fmla="*/ 0 w 186"/>
              <a:gd name="T3" fmla="*/ 161 h 191"/>
              <a:gd name="T4" fmla="*/ 63 w 186"/>
              <a:gd name="T5" fmla="*/ 132 h 191"/>
              <a:gd name="T6" fmla="*/ 64 w 186"/>
              <a:gd name="T7" fmla="*/ 143 h 191"/>
              <a:gd name="T8" fmla="*/ 25 w 186"/>
              <a:gd name="T9" fmla="*/ 161 h 191"/>
              <a:gd name="T10" fmla="*/ 93 w 186"/>
              <a:gd name="T11" fmla="*/ 180 h 191"/>
              <a:gd name="T12" fmla="*/ 161 w 186"/>
              <a:gd name="T13" fmla="*/ 161 h 191"/>
              <a:gd name="T14" fmla="*/ 121 w 186"/>
              <a:gd name="T15" fmla="*/ 143 h 191"/>
              <a:gd name="T16" fmla="*/ 122 w 186"/>
              <a:gd name="T17" fmla="*/ 132 h 191"/>
              <a:gd name="T18" fmla="*/ 186 w 186"/>
              <a:gd name="T19" fmla="*/ 161 h 191"/>
              <a:gd name="T20" fmla="*/ 93 w 186"/>
              <a:gd name="T21" fmla="*/ 191 h 191"/>
              <a:gd name="T22" fmla="*/ 105 w 186"/>
              <a:gd name="T23" fmla="*/ 168 h 191"/>
              <a:gd name="T24" fmla="*/ 93 w 186"/>
              <a:gd name="T25" fmla="*/ 168 h 191"/>
              <a:gd name="T26" fmla="*/ 93 w 186"/>
              <a:gd name="T27" fmla="*/ 168 h 191"/>
              <a:gd name="T28" fmla="*/ 81 w 186"/>
              <a:gd name="T29" fmla="*/ 168 h 191"/>
              <a:gd name="T30" fmla="*/ 76 w 186"/>
              <a:gd name="T31" fmla="*/ 108 h 191"/>
              <a:gd name="T32" fmla="*/ 57 w 186"/>
              <a:gd name="T33" fmla="*/ 108 h 191"/>
              <a:gd name="T34" fmla="*/ 57 w 186"/>
              <a:gd name="T35" fmla="*/ 60 h 191"/>
              <a:gd name="T36" fmla="*/ 93 w 186"/>
              <a:gd name="T37" fmla="*/ 49 h 191"/>
              <a:gd name="T38" fmla="*/ 129 w 186"/>
              <a:gd name="T39" fmla="*/ 60 h 191"/>
              <a:gd name="T40" fmla="*/ 129 w 186"/>
              <a:gd name="T41" fmla="*/ 108 h 191"/>
              <a:gd name="T42" fmla="*/ 110 w 186"/>
              <a:gd name="T43" fmla="*/ 108 h 191"/>
              <a:gd name="T44" fmla="*/ 105 w 186"/>
              <a:gd name="T45" fmla="*/ 168 h 191"/>
              <a:gd name="T46" fmla="*/ 92 w 186"/>
              <a:gd name="T47" fmla="*/ 40 h 191"/>
              <a:gd name="T48" fmla="*/ 72 w 186"/>
              <a:gd name="T49" fmla="*/ 20 h 191"/>
              <a:gd name="T50" fmla="*/ 92 w 186"/>
              <a:gd name="T51" fmla="*/ 0 h 191"/>
              <a:gd name="T52" fmla="*/ 112 w 186"/>
              <a:gd name="T53" fmla="*/ 20 h 191"/>
              <a:gd name="T54" fmla="*/ 92 w 186"/>
              <a:gd name="T55" fmla="*/ 4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6" h="191">
                <a:moveTo>
                  <a:pt x="93" y="191"/>
                </a:moveTo>
                <a:cubicBezTo>
                  <a:pt x="42" y="191"/>
                  <a:pt x="0" y="177"/>
                  <a:pt x="0" y="161"/>
                </a:cubicBezTo>
                <a:cubicBezTo>
                  <a:pt x="0" y="148"/>
                  <a:pt x="27" y="136"/>
                  <a:pt x="63" y="132"/>
                </a:cubicBezTo>
                <a:cubicBezTo>
                  <a:pt x="64" y="143"/>
                  <a:pt x="64" y="143"/>
                  <a:pt x="64" y="143"/>
                </a:cubicBezTo>
                <a:cubicBezTo>
                  <a:pt x="42" y="147"/>
                  <a:pt x="25" y="153"/>
                  <a:pt x="25" y="161"/>
                </a:cubicBezTo>
                <a:cubicBezTo>
                  <a:pt x="25" y="172"/>
                  <a:pt x="60" y="180"/>
                  <a:pt x="93" y="180"/>
                </a:cubicBezTo>
                <a:cubicBezTo>
                  <a:pt x="126" y="180"/>
                  <a:pt x="161" y="172"/>
                  <a:pt x="161" y="161"/>
                </a:cubicBezTo>
                <a:cubicBezTo>
                  <a:pt x="161" y="153"/>
                  <a:pt x="143" y="147"/>
                  <a:pt x="121" y="143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59" y="136"/>
                  <a:pt x="186" y="148"/>
                  <a:pt x="186" y="161"/>
                </a:cubicBezTo>
                <a:cubicBezTo>
                  <a:pt x="186" y="177"/>
                  <a:pt x="144" y="191"/>
                  <a:pt x="93" y="191"/>
                </a:cubicBezTo>
                <a:close/>
                <a:moveTo>
                  <a:pt x="105" y="168"/>
                </a:moveTo>
                <a:cubicBezTo>
                  <a:pt x="93" y="168"/>
                  <a:pt x="93" y="168"/>
                  <a:pt x="93" y="168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57" y="74"/>
                  <a:pt x="57" y="60"/>
                </a:cubicBezTo>
                <a:cubicBezTo>
                  <a:pt x="57" y="47"/>
                  <a:pt x="90" y="49"/>
                  <a:pt x="93" y="49"/>
                </a:cubicBezTo>
                <a:cubicBezTo>
                  <a:pt x="96" y="49"/>
                  <a:pt x="129" y="47"/>
                  <a:pt x="129" y="60"/>
                </a:cubicBezTo>
                <a:cubicBezTo>
                  <a:pt x="129" y="74"/>
                  <a:pt x="129" y="108"/>
                  <a:pt x="129" y="108"/>
                </a:cubicBezTo>
                <a:cubicBezTo>
                  <a:pt x="110" y="108"/>
                  <a:pt x="110" y="108"/>
                  <a:pt x="110" y="108"/>
                </a:cubicBezTo>
                <a:lnTo>
                  <a:pt x="105" y="168"/>
                </a:lnTo>
                <a:close/>
                <a:moveTo>
                  <a:pt x="92" y="40"/>
                </a:moveTo>
                <a:cubicBezTo>
                  <a:pt x="81" y="40"/>
                  <a:pt x="72" y="31"/>
                  <a:pt x="72" y="20"/>
                </a:cubicBezTo>
                <a:cubicBezTo>
                  <a:pt x="72" y="9"/>
                  <a:pt x="81" y="0"/>
                  <a:pt x="92" y="0"/>
                </a:cubicBezTo>
                <a:cubicBezTo>
                  <a:pt x="103" y="0"/>
                  <a:pt x="112" y="9"/>
                  <a:pt x="112" y="20"/>
                </a:cubicBezTo>
                <a:cubicBezTo>
                  <a:pt x="112" y="31"/>
                  <a:pt x="103" y="40"/>
                  <a:pt x="9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8760" y="2479673"/>
            <a:ext cx="3248025" cy="3025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8769" y="160808"/>
            <a:ext cx="218521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射频防护措施</a:t>
            </a:r>
            <a:endParaRPr lang="zh-CN" altLang="en-US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52975" y="3185903"/>
            <a:ext cx="6096000" cy="16133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应选择合适的屏蔽防护材料，对产生高频、微波等射频辐射的设备进行屏蔽或进行距离隔离防护和时间防护等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67"/>
          <p:cNvSpPr>
            <a:spLocks noEditPoints="1"/>
          </p:cNvSpPr>
          <p:nvPr/>
        </p:nvSpPr>
        <p:spPr bwMode="auto">
          <a:xfrm>
            <a:off x="1171376" y="3017336"/>
            <a:ext cx="2022792" cy="2030914"/>
          </a:xfrm>
          <a:custGeom>
            <a:avLst/>
            <a:gdLst>
              <a:gd name="T0" fmla="*/ 147 w 200"/>
              <a:gd name="T1" fmla="*/ 116 h 200"/>
              <a:gd name="T2" fmla="*/ 126 w 200"/>
              <a:gd name="T3" fmla="*/ 117 h 200"/>
              <a:gd name="T4" fmla="*/ 126 w 200"/>
              <a:gd name="T5" fmla="*/ 118 h 200"/>
              <a:gd name="T6" fmla="*/ 125 w 200"/>
              <a:gd name="T7" fmla="*/ 119 h 200"/>
              <a:gd name="T8" fmla="*/ 124 w 200"/>
              <a:gd name="T9" fmla="*/ 120 h 200"/>
              <a:gd name="T10" fmla="*/ 123 w 200"/>
              <a:gd name="T11" fmla="*/ 122 h 200"/>
              <a:gd name="T12" fmla="*/ 122 w 200"/>
              <a:gd name="T13" fmla="*/ 123 h 200"/>
              <a:gd name="T14" fmla="*/ 121 w 200"/>
              <a:gd name="T15" fmla="*/ 123 h 200"/>
              <a:gd name="T16" fmla="*/ 120 w 200"/>
              <a:gd name="T17" fmla="*/ 124 h 200"/>
              <a:gd name="T18" fmla="*/ 119 w 200"/>
              <a:gd name="T19" fmla="*/ 125 h 200"/>
              <a:gd name="T20" fmla="*/ 117 w 200"/>
              <a:gd name="T21" fmla="*/ 126 h 200"/>
              <a:gd name="T22" fmla="*/ 116 w 200"/>
              <a:gd name="T23" fmla="*/ 127 h 200"/>
              <a:gd name="T24" fmla="*/ 140 w 200"/>
              <a:gd name="T25" fmla="*/ 149 h 200"/>
              <a:gd name="T26" fmla="*/ 84 w 200"/>
              <a:gd name="T27" fmla="*/ 149 h 200"/>
              <a:gd name="T28" fmla="*/ 83 w 200"/>
              <a:gd name="T29" fmla="*/ 127 h 200"/>
              <a:gd name="T30" fmla="*/ 82 w 200"/>
              <a:gd name="T31" fmla="*/ 126 h 200"/>
              <a:gd name="T32" fmla="*/ 80 w 200"/>
              <a:gd name="T33" fmla="*/ 125 h 200"/>
              <a:gd name="T34" fmla="*/ 79 w 200"/>
              <a:gd name="T35" fmla="*/ 124 h 200"/>
              <a:gd name="T36" fmla="*/ 77 w 200"/>
              <a:gd name="T37" fmla="*/ 123 h 200"/>
              <a:gd name="T38" fmla="*/ 76 w 200"/>
              <a:gd name="T39" fmla="*/ 122 h 200"/>
              <a:gd name="T40" fmla="*/ 75 w 200"/>
              <a:gd name="T41" fmla="*/ 121 h 200"/>
              <a:gd name="T42" fmla="*/ 74 w 200"/>
              <a:gd name="T43" fmla="*/ 120 h 200"/>
              <a:gd name="T44" fmla="*/ 73 w 200"/>
              <a:gd name="T45" fmla="*/ 119 h 200"/>
              <a:gd name="T46" fmla="*/ 73 w 200"/>
              <a:gd name="T47" fmla="*/ 117 h 200"/>
              <a:gd name="T48" fmla="*/ 72 w 200"/>
              <a:gd name="T49" fmla="*/ 116 h 200"/>
              <a:gd name="T50" fmla="*/ 0 w 200"/>
              <a:gd name="T51" fmla="*/ 100 h 200"/>
              <a:gd name="T52" fmla="*/ 72 w 200"/>
              <a:gd name="T53" fmla="*/ 84 h 200"/>
              <a:gd name="T54" fmla="*/ 73 w 200"/>
              <a:gd name="T55" fmla="*/ 82 h 200"/>
              <a:gd name="T56" fmla="*/ 73 w 200"/>
              <a:gd name="T57" fmla="*/ 81 h 200"/>
              <a:gd name="T58" fmla="*/ 74 w 200"/>
              <a:gd name="T59" fmla="*/ 80 h 200"/>
              <a:gd name="T60" fmla="*/ 75 w 200"/>
              <a:gd name="T61" fmla="*/ 78 h 200"/>
              <a:gd name="T62" fmla="*/ 76 w 200"/>
              <a:gd name="T63" fmla="*/ 77 h 200"/>
              <a:gd name="T64" fmla="*/ 77 w 200"/>
              <a:gd name="T65" fmla="*/ 77 h 200"/>
              <a:gd name="T66" fmla="*/ 77 w 200"/>
              <a:gd name="T67" fmla="*/ 77 h 200"/>
              <a:gd name="T68" fmla="*/ 78 w 200"/>
              <a:gd name="T69" fmla="*/ 76 h 200"/>
              <a:gd name="T70" fmla="*/ 79 w 200"/>
              <a:gd name="T71" fmla="*/ 75 h 200"/>
              <a:gd name="T72" fmla="*/ 80 w 200"/>
              <a:gd name="T73" fmla="*/ 74 h 200"/>
              <a:gd name="T74" fmla="*/ 82 w 200"/>
              <a:gd name="T75" fmla="*/ 73 h 200"/>
              <a:gd name="T76" fmla="*/ 83 w 200"/>
              <a:gd name="T77" fmla="*/ 72 h 200"/>
              <a:gd name="T78" fmla="*/ 59 w 200"/>
              <a:gd name="T79" fmla="*/ 52 h 200"/>
              <a:gd name="T80" fmla="*/ 115 w 200"/>
              <a:gd name="T81" fmla="*/ 52 h 200"/>
              <a:gd name="T82" fmla="*/ 116 w 200"/>
              <a:gd name="T83" fmla="*/ 72 h 200"/>
              <a:gd name="T84" fmla="*/ 117 w 200"/>
              <a:gd name="T85" fmla="*/ 73 h 200"/>
              <a:gd name="T86" fmla="*/ 118 w 200"/>
              <a:gd name="T87" fmla="*/ 74 h 200"/>
              <a:gd name="T88" fmla="*/ 121 w 200"/>
              <a:gd name="T89" fmla="*/ 75 h 200"/>
              <a:gd name="T90" fmla="*/ 121 w 200"/>
              <a:gd name="T91" fmla="*/ 76 h 200"/>
              <a:gd name="T92" fmla="*/ 123 w 200"/>
              <a:gd name="T93" fmla="*/ 77 h 200"/>
              <a:gd name="T94" fmla="*/ 124 w 200"/>
              <a:gd name="T95" fmla="*/ 78 h 200"/>
              <a:gd name="T96" fmla="*/ 125 w 200"/>
              <a:gd name="T97" fmla="*/ 80 h 200"/>
              <a:gd name="T98" fmla="*/ 126 w 200"/>
              <a:gd name="T99" fmla="*/ 81 h 200"/>
              <a:gd name="T100" fmla="*/ 126 w 200"/>
              <a:gd name="T101" fmla="*/ 82 h 200"/>
              <a:gd name="T102" fmla="*/ 127 w 200"/>
              <a:gd name="T103" fmla="*/ 84 h 200"/>
              <a:gd name="T104" fmla="*/ 200 w 200"/>
              <a:gd name="T105" fmla="*/ 100 h 200"/>
              <a:gd name="T106" fmla="*/ 111 w 200"/>
              <a:gd name="T107" fmla="*/ 111 h 200"/>
              <a:gd name="T108" fmla="*/ 88 w 200"/>
              <a:gd name="T109" fmla="*/ 8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0" h="200">
                <a:moveTo>
                  <a:pt x="200" y="100"/>
                </a:moveTo>
                <a:cubicBezTo>
                  <a:pt x="147" y="140"/>
                  <a:pt x="147" y="140"/>
                  <a:pt x="147" y="140"/>
                </a:cubicBezTo>
                <a:cubicBezTo>
                  <a:pt x="147" y="116"/>
                  <a:pt x="147" y="116"/>
                  <a:pt x="147" y="116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7" y="116"/>
                  <a:pt x="127" y="116"/>
                  <a:pt x="127" y="117"/>
                </a:cubicBezTo>
                <a:cubicBezTo>
                  <a:pt x="127" y="117"/>
                  <a:pt x="127" y="117"/>
                  <a:pt x="126" y="117"/>
                </a:cubicBezTo>
                <a:cubicBezTo>
                  <a:pt x="126" y="117"/>
                  <a:pt x="126" y="117"/>
                  <a:pt x="126" y="117"/>
                </a:cubicBezTo>
                <a:cubicBezTo>
                  <a:pt x="126" y="117"/>
                  <a:pt x="126" y="118"/>
                  <a:pt x="126" y="118"/>
                </a:cubicBezTo>
                <a:cubicBezTo>
                  <a:pt x="126" y="118"/>
                  <a:pt x="126" y="118"/>
                  <a:pt x="126" y="118"/>
                </a:cubicBezTo>
                <a:cubicBezTo>
                  <a:pt x="126" y="118"/>
                  <a:pt x="125" y="119"/>
                  <a:pt x="125" y="1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5" y="120"/>
                  <a:pt x="125" y="120"/>
                  <a:pt x="124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121"/>
                  <a:pt x="124" y="121"/>
                  <a:pt x="123" y="121"/>
                </a:cubicBezTo>
                <a:cubicBezTo>
                  <a:pt x="123" y="121"/>
                  <a:pt x="123" y="121"/>
                  <a:pt x="123" y="121"/>
                </a:cubicBezTo>
                <a:cubicBezTo>
                  <a:pt x="123" y="121"/>
                  <a:pt x="123" y="122"/>
                  <a:pt x="123" y="122"/>
                </a:cubicBezTo>
                <a:cubicBezTo>
                  <a:pt x="123" y="122"/>
                  <a:pt x="123" y="122"/>
                  <a:pt x="122" y="122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22" y="122"/>
                  <a:pt x="122" y="123"/>
                  <a:pt x="122" y="123"/>
                </a:cubicBezTo>
                <a:cubicBezTo>
                  <a:pt x="122" y="123"/>
                  <a:pt x="122" y="123"/>
                  <a:pt x="122" y="123"/>
                </a:cubicBezTo>
                <a:cubicBezTo>
                  <a:pt x="122" y="123"/>
                  <a:pt x="122" y="123"/>
                  <a:pt x="122" y="123"/>
                </a:cubicBezTo>
                <a:cubicBezTo>
                  <a:pt x="121" y="123"/>
                  <a:pt x="121" y="123"/>
                  <a:pt x="121" y="123"/>
                </a:cubicBezTo>
                <a:cubicBezTo>
                  <a:pt x="121" y="123"/>
                  <a:pt x="121" y="123"/>
                  <a:pt x="121" y="124"/>
                </a:cubicBezTo>
                <a:cubicBezTo>
                  <a:pt x="121" y="124"/>
                  <a:pt x="120" y="124"/>
                  <a:pt x="120" y="124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24"/>
                  <a:pt x="120" y="124"/>
                  <a:pt x="120" y="125"/>
                </a:cubicBezTo>
                <a:cubicBezTo>
                  <a:pt x="120" y="125"/>
                  <a:pt x="119" y="125"/>
                  <a:pt x="119" y="125"/>
                </a:cubicBezTo>
                <a:cubicBezTo>
                  <a:pt x="119" y="125"/>
                  <a:pt x="119" y="125"/>
                  <a:pt x="119" y="125"/>
                </a:cubicBezTo>
                <a:cubicBezTo>
                  <a:pt x="119" y="125"/>
                  <a:pt x="118" y="125"/>
                  <a:pt x="118" y="125"/>
                </a:cubicBezTo>
                <a:cubicBezTo>
                  <a:pt x="118" y="126"/>
                  <a:pt x="117" y="126"/>
                  <a:pt x="117" y="126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116" y="126"/>
                  <a:pt x="116" y="127"/>
                  <a:pt x="116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7"/>
                  <a:pt x="116" y="127"/>
                  <a:pt x="115" y="127"/>
                </a:cubicBezTo>
                <a:cubicBezTo>
                  <a:pt x="115" y="149"/>
                  <a:pt x="115" y="149"/>
                  <a:pt x="115" y="149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4" y="127"/>
                  <a:pt x="84" y="127"/>
                  <a:pt x="83" y="127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1" y="126"/>
                  <a:pt x="81" y="126"/>
                </a:cubicBezTo>
                <a:cubicBezTo>
                  <a:pt x="81" y="126"/>
                  <a:pt x="81" y="126"/>
                  <a:pt x="81" y="125"/>
                </a:cubicBezTo>
                <a:cubicBezTo>
                  <a:pt x="81" y="125"/>
                  <a:pt x="80" y="125"/>
                  <a:pt x="80" y="125"/>
                </a:cubicBezTo>
                <a:cubicBezTo>
                  <a:pt x="80" y="125"/>
                  <a:pt x="80" y="125"/>
                  <a:pt x="79" y="125"/>
                </a:cubicBezTo>
                <a:cubicBezTo>
                  <a:pt x="79" y="125"/>
                  <a:pt x="79" y="125"/>
                  <a:pt x="79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8" y="123"/>
                  <a:pt x="78" y="123"/>
                  <a:pt x="77" y="123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77" y="123"/>
                  <a:pt x="77" y="122"/>
                  <a:pt x="77" y="122"/>
                </a:cubicBezTo>
                <a:cubicBezTo>
                  <a:pt x="77" y="122"/>
                  <a:pt x="76" y="122"/>
                  <a:pt x="76" y="122"/>
                </a:cubicBezTo>
                <a:cubicBezTo>
                  <a:pt x="76" y="122"/>
                  <a:pt x="76" y="122"/>
                  <a:pt x="76" y="122"/>
                </a:cubicBezTo>
                <a:cubicBezTo>
                  <a:pt x="76" y="122"/>
                  <a:pt x="76" y="121"/>
                  <a:pt x="76" y="121"/>
                </a:cubicBezTo>
                <a:cubicBezTo>
                  <a:pt x="76" y="121"/>
                  <a:pt x="75" y="121"/>
                  <a:pt x="75" y="121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4" y="120"/>
                  <a:pt x="74" y="120"/>
                  <a:pt x="74" y="120"/>
                </a:cubicBezTo>
                <a:cubicBezTo>
                  <a:pt x="74" y="120"/>
                  <a:pt x="74" y="119"/>
                  <a:pt x="74" y="119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74" y="119"/>
                  <a:pt x="74" y="119"/>
                  <a:pt x="73" y="119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73" y="117"/>
                  <a:pt x="73" y="117"/>
                  <a:pt x="73" y="117"/>
                </a:cubicBezTo>
                <a:cubicBezTo>
                  <a:pt x="72" y="117"/>
                  <a:pt x="72" y="117"/>
                  <a:pt x="72" y="117"/>
                </a:cubicBezTo>
                <a:cubicBezTo>
                  <a:pt x="72" y="117"/>
                  <a:pt x="72" y="117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0" y="100"/>
                  <a:pt x="0" y="100"/>
                  <a:pt x="0" y="100"/>
                </a:cubicBezTo>
                <a:cubicBezTo>
                  <a:pt x="52" y="60"/>
                  <a:pt x="52" y="60"/>
                  <a:pt x="52" y="60"/>
                </a:cubicBezTo>
                <a:cubicBezTo>
                  <a:pt x="52" y="84"/>
                  <a:pt x="52" y="84"/>
                  <a:pt x="52" y="84"/>
                </a:cubicBezTo>
                <a:cubicBezTo>
                  <a:pt x="72" y="84"/>
                  <a:pt x="72" y="84"/>
                  <a:pt x="72" y="84"/>
                </a:cubicBezTo>
                <a:cubicBezTo>
                  <a:pt x="72" y="84"/>
                  <a:pt x="72" y="84"/>
                  <a:pt x="72" y="84"/>
                </a:cubicBezTo>
                <a:cubicBezTo>
                  <a:pt x="72" y="84"/>
                  <a:pt x="72" y="84"/>
                  <a:pt x="72" y="84"/>
                </a:cubicBezTo>
                <a:cubicBezTo>
                  <a:pt x="72" y="83"/>
                  <a:pt x="72" y="82"/>
                  <a:pt x="73" y="82"/>
                </a:cubicBezTo>
                <a:cubicBezTo>
                  <a:pt x="73" y="82"/>
                  <a:pt x="73" y="82"/>
                  <a:pt x="73" y="82"/>
                </a:cubicBezTo>
                <a:cubicBezTo>
                  <a:pt x="73" y="82"/>
                  <a:pt x="73" y="81"/>
                  <a:pt x="73" y="81"/>
                </a:cubicBezTo>
                <a:cubicBezTo>
                  <a:pt x="73" y="81"/>
                  <a:pt x="73" y="81"/>
                  <a:pt x="73" y="81"/>
                </a:cubicBezTo>
                <a:cubicBezTo>
                  <a:pt x="74" y="81"/>
                  <a:pt x="74" y="81"/>
                  <a:pt x="74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4" y="80"/>
                  <a:pt x="74" y="79"/>
                  <a:pt x="75" y="79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79"/>
                  <a:pt x="75" y="79"/>
                  <a:pt x="75" y="78"/>
                </a:cubicBezTo>
                <a:cubicBezTo>
                  <a:pt x="75" y="78"/>
                  <a:pt x="76" y="78"/>
                  <a:pt x="76" y="78"/>
                </a:cubicBezTo>
                <a:cubicBezTo>
                  <a:pt x="76" y="78"/>
                  <a:pt x="76" y="78"/>
                  <a:pt x="76" y="78"/>
                </a:cubicBezTo>
                <a:cubicBezTo>
                  <a:pt x="76" y="78"/>
                  <a:pt x="76" y="77"/>
                  <a:pt x="76" y="77"/>
                </a:cubicBezTo>
                <a:cubicBezTo>
                  <a:pt x="76" y="77"/>
                  <a:pt x="77" y="77"/>
                  <a:pt x="77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7" y="76"/>
                  <a:pt x="77" y="76"/>
                  <a:pt x="78" y="76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76"/>
                  <a:pt x="78" y="76"/>
                  <a:pt x="78" y="75"/>
                </a:cubicBezTo>
                <a:cubicBezTo>
                  <a:pt x="78" y="75"/>
                  <a:pt x="78" y="75"/>
                  <a:pt x="79" y="75"/>
                </a:cubicBezTo>
                <a:cubicBezTo>
                  <a:pt x="79" y="75"/>
                  <a:pt x="79" y="75"/>
                  <a:pt x="79" y="75"/>
                </a:cubicBezTo>
                <a:cubicBezTo>
                  <a:pt x="79" y="75"/>
                  <a:pt x="79" y="75"/>
                  <a:pt x="79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80" y="74"/>
                  <a:pt x="81" y="74"/>
                  <a:pt x="81" y="74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2" y="73"/>
                  <a:pt x="82" y="73"/>
                </a:cubicBezTo>
                <a:cubicBezTo>
                  <a:pt x="82" y="73"/>
                  <a:pt x="83" y="73"/>
                  <a:pt x="83" y="73"/>
                </a:cubicBezTo>
                <a:cubicBezTo>
                  <a:pt x="83" y="73"/>
                  <a:pt x="83" y="72"/>
                  <a:pt x="83" y="72"/>
                </a:cubicBezTo>
                <a:cubicBezTo>
                  <a:pt x="83" y="72"/>
                  <a:pt x="83" y="72"/>
                  <a:pt x="83" y="72"/>
                </a:cubicBezTo>
                <a:cubicBezTo>
                  <a:pt x="83" y="72"/>
                  <a:pt x="84" y="72"/>
                  <a:pt x="84" y="72"/>
                </a:cubicBezTo>
                <a:cubicBezTo>
                  <a:pt x="84" y="52"/>
                  <a:pt x="84" y="52"/>
                  <a:pt x="84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100" y="0"/>
                  <a:pt x="100" y="0"/>
                  <a:pt x="100" y="0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3"/>
                  <a:pt x="116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8" y="73"/>
                  <a:pt x="118" y="73"/>
                  <a:pt x="118" y="74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9" y="75"/>
                  <a:pt x="120" y="75"/>
                  <a:pt x="121" y="75"/>
                </a:cubicBezTo>
                <a:cubicBezTo>
                  <a:pt x="121" y="75"/>
                  <a:pt x="121" y="75"/>
                  <a:pt x="121" y="75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2" y="76"/>
                  <a:pt x="122" y="77"/>
                </a:cubicBezTo>
                <a:cubicBezTo>
                  <a:pt x="122" y="77"/>
                  <a:pt x="122" y="77"/>
                  <a:pt x="122" y="77"/>
                </a:cubicBezTo>
                <a:cubicBezTo>
                  <a:pt x="122" y="77"/>
                  <a:pt x="123" y="77"/>
                  <a:pt x="123" y="77"/>
                </a:cubicBezTo>
                <a:cubicBezTo>
                  <a:pt x="123" y="77"/>
                  <a:pt x="123" y="77"/>
                  <a:pt x="123" y="78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3" y="78"/>
                  <a:pt x="124" y="78"/>
                  <a:pt x="124" y="78"/>
                </a:cubicBezTo>
                <a:cubicBezTo>
                  <a:pt x="124" y="78"/>
                  <a:pt x="124" y="79"/>
                  <a:pt x="124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4" y="79"/>
                  <a:pt x="125" y="79"/>
                  <a:pt x="125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1"/>
                  <a:pt x="125" y="81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2"/>
                  <a:pt x="126" y="82"/>
                  <a:pt x="126" y="82"/>
                </a:cubicBezTo>
                <a:cubicBezTo>
                  <a:pt x="126" y="82"/>
                  <a:pt x="127" y="82"/>
                  <a:pt x="127" y="82"/>
                </a:cubicBezTo>
                <a:cubicBezTo>
                  <a:pt x="127" y="83"/>
                  <a:pt x="127" y="84"/>
                  <a:pt x="127" y="84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47" y="84"/>
                  <a:pt x="147" y="84"/>
                  <a:pt x="147" y="84"/>
                </a:cubicBezTo>
                <a:cubicBezTo>
                  <a:pt x="147" y="60"/>
                  <a:pt x="147" y="60"/>
                  <a:pt x="147" y="60"/>
                </a:cubicBezTo>
                <a:lnTo>
                  <a:pt x="200" y="100"/>
                </a:lnTo>
                <a:close/>
                <a:moveTo>
                  <a:pt x="84" y="100"/>
                </a:moveTo>
                <a:cubicBezTo>
                  <a:pt x="84" y="108"/>
                  <a:pt x="91" y="115"/>
                  <a:pt x="100" y="115"/>
                </a:cubicBezTo>
                <a:cubicBezTo>
                  <a:pt x="104" y="115"/>
                  <a:pt x="108" y="114"/>
                  <a:pt x="111" y="111"/>
                </a:cubicBezTo>
                <a:cubicBezTo>
                  <a:pt x="113" y="108"/>
                  <a:pt x="115" y="104"/>
                  <a:pt x="115" y="100"/>
                </a:cubicBezTo>
                <a:cubicBezTo>
                  <a:pt x="115" y="91"/>
                  <a:pt x="108" y="84"/>
                  <a:pt x="99" y="84"/>
                </a:cubicBezTo>
                <a:cubicBezTo>
                  <a:pt x="95" y="84"/>
                  <a:pt x="91" y="86"/>
                  <a:pt x="88" y="88"/>
                </a:cubicBezTo>
                <a:cubicBezTo>
                  <a:pt x="85" y="91"/>
                  <a:pt x="84" y="95"/>
                  <a:pt x="84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8760" y="2479673"/>
            <a:ext cx="3248025" cy="3025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4254" y="147422"/>
            <a:ext cx="218521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zh-CN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防暑降温措施</a:t>
            </a:r>
            <a:endParaRPr lang="zh-CN" altLang="zh-CN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05349" y="3006731"/>
            <a:ext cx="6410325" cy="197165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做好铸造、锻造、热处理等高温作业人员的夏日高温防暑降温工作。宜采取工程技术、卫生保健和劳动组织管理多方面的综合措施，如合理布置热源、供应清凉含盐饮料、轮换作业、对集控室和操作室设置空调等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45"/>
          <p:cNvSpPr>
            <a:spLocks noEditPoints="1"/>
          </p:cNvSpPr>
          <p:nvPr/>
        </p:nvSpPr>
        <p:spPr bwMode="auto">
          <a:xfrm>
            <a:off x="1156861" y="3095297"/>
            <a:ext cx="1767299" cy="1625916"/>
          </a:xfrm>
          <a:custGeom>
            <a:avLst/>
            <a:gdLst>
              <a:gd name="T0" fmla="*/ 517 w 634"/>
              <a:gd name="T1" fmla="*/ 95 h 583"/>
              <a:gd name="T2" fmla="*/ 328 w 634"/>
              <a:gd name="T3" fmla="*/ 95 h 583"/>
              <a:gd name="T4" fmla="*/ 470 w 634"/>
              <a:gd name="T5" fmla="*/ 64 h 583"/>
              <a:gd name="T6" fmla="*/ 470 w 634"/>
              <a:gd name="T7" fmla="*/ 108 h 583"/>
              <a:gd name="T8" fmla="*/ 470 w 634"/>
              <a:gd name="T9" fmla="*/ 64 h 583"/>
              <a:gd name="T10" fmla="*/ 551 w 634"/>
              <a:gd name="T11" fmla="*/ 261 h 583"/>
              <a:gd name="T12" fmla="*/ 270 w 634"/>
              <a:gd name="T13" fmla="*/ 276 h 583"/>
              <a:gd name="T14" fmla="*/ 82 w 634"/>
              <a:gd name="T15" fmla="*/ 238 h 583"/>
              <a:gd name="T16" fmla="*/ 75 w 634"/>
              <a:gd name="T17" fmla="*/ 395 h 583"/>
              <a:gd name="T18" fmla="*/ 284 w 634"/>
              <a:gd name="T19" fmla="*/ 408 h 583"/>
              <a:gd name="T20" fmla="*/ 550 w 634"/>
              <a:gd name="T21" fmla="*/ 583 h 583"/>
              <a:gd name="T22" fmla="*/ 564 w 634"/>
              <a:gd name="T23" fmla="*/ 404 h 583"/>
              <a:gd name="T24" fmla="*/ 632 w 634"/>
              <a:gd name="T25" fmla="*/ 583 h 583"/>
              <a:gd name="T26" fmla="*/ 164 w 634"/>
              <a:gd name="T27" fmla="*/ 267 h 583"/>
              <a:gd name="T28" fmla="*/ 267 w 634"/>
              <a:gd name="T29" fmla="*/ 191 h 583"/>
              <a:gd name="T30" fmla="*/ 195 w 634"/>
              <a:gd name="T31" fmla="*/ 63 h 583"/>
              <a:gd name="T32" fmla="*/ 74 w 634"/>
              <a:gd name="T33" fmla="*/ 157 h 583"/>
              <a:gd name="T34" fmla="*/ 81 w 634"/>
              <a:gd name="T35" fmla="*/ 193 h 583"/>
              <a:gd name="T36" fmla="*/ 2 w 634"/>
              <a:gd name="T37" fmla="*/ 242 h 583"/>
              <a:gd name="T38" fmla="*/ 91 w 634"/>
              <a:gd name="T39" fmla="*/ 215 h 583"/>
              <a:gd name="T40" fmla="*/ 126 w 634"/>
              <a:gd name="T41" fmla="*/ 242 h 583"/>
              <a:gd name="T42" fmla="*/ 137 w 634"/>
              <a:gd name="T43" fmla="*/ 226 h 583"/>
              <a:gd name="T44" fmla="*/ 140 w 634"/>
              <a:gd name="T45" fmla="*/ 217 h 583"/>
              <a:gd name="T46" fmla="*/ 142 w 634"/>
              <a:gd name="T47" fmla="*/ 206 h 583"/>
              <a:gd name="T48" fmla="*/ 142 w 634"/>
              <a:gd name="T49" fmla="*/ 197 h 583"/>
              <a:gd name="T50" fmla="*/ 139 w 634"/>
              <a:gd name="T51" fmla="*/ 185 h 583"/>
              <a:gd name="T52" fmla="*/ 135 w 634"/>
              <a:gd name="T53" fmla="*/ 176 h 583"/>
              <a:gd name="T54" fmla="*/ 128 w 634"/>
              <a:gd name="T55" fmla="*/ 167 h 583"/>
              <a:gd name="T56" fmla="*/ 112 w 634"/>
              <a:gd name="T57" fmla="*/ 154 h 583"/>
              <a:gd name="T58" fmla="*/ 102 w 634"/>
              <a:gd name="T59" fmla="*/ 182 h 583"/>
              <a:gd name="T60" fmla="*/ 84 w 634"/>
              <a:gd name="T61" fmla="*/ 157 h 583"/>
              <a:gd name="T62" fmla="*/ 103 w 634"/>
              <a:gd name="T63" fmla="*/ 150 h 583"/>
              <a:gd name="T64" fmla="*/ 84 w 634"/>
              <a:gd name="T65" fmla="*/ 157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4" h="583">
                <a:moveTo>
                  <a:pt x="423" y="189"/>
                </a:moveTo>
                <a:cubicBezTo>
                  <a:pt x="475" y="189"/>
                  <a:pt x="517" y="147"/>
                  <a:pt x="517" y="95"/>
                </a:cubicBezTo>
                <a:cubicBezTo>
                  <a:pt x="517" y="43"/>
                  <a:pt x="475" y="0"/>
                  <a:pt x="423" y="0"/>
                </a:cubicBezTo>
                <a:cubicBezTo>
                  <a:pt x="371" y="0"/>
                  <a:pt x="328" y="43"/>
                  <a:pt x="328" y="95"/>
                </a:cubicBezTo>
                <a:cubicBezTo>
                  <a:pt x="328" y="147"/>
                  <a:pt x="371" y="189"/>
                  <a:pt x="423" y="189"/>
                </a:cubicBezTo>
                <a:close/>
                <a:moveTo>
                  <a:pt x="470" y="64"/>
                </a:moveTo>
                <a:cubicBezTo>
                  <a:pt x="470" y="64"/>
                  <a:pt x="479" y="84"/>
                  <a:pt x="479" y="94"/>
                </a:cubicBezTo>
                <a:cubicBezTo>
                  <a:pt x="479" y="104"/>
                  <a:pt x="475" y="108"/>
                  <a:pt x="470" y="108"/>
                </a:cubicBezTo>
                <a:cubicBezTo>
                  <a:pt x="465" y="108"/>
                  <a:pt x="461" y="104"/>
                  <a:pt x="461" y="94"/>
                </a:cubicBezTo>
                <a:cubicBezTo>
                  <a:pt x="461" y="84"/>
                  <a:pt x="470" y="64"/>
                  <a:pt x="470" y="64"/>
                </a:cubicBezTo>
                <a:close/>
                <a:moveTo>
                  <a:pt x="621" y="395"/>
                </a:moveTo>
                <a:cubicBezTo>
                  <a:pt x="603" y="299"/>
                  <a:pt x="551" y="261"/>
                  <a:pt x="551" y="261"/>
                </a:cubicBezTo>
                <a:cubicBezTo>
                  <a:pt x="482" y="200"/>
                  <a:pt x="399" y="218"/>
                  <a:pt x="399" y="218"/>
                </a:cubicBezTo>
                <a:cubicBezTo>
                  <a:pt x="399" y="218"/>
                  <a:pt x="343" y="218"/>
                  <a:pt x="270" y="276"/>
                </a:cubicBezTo>
                <a:cubicBezTo>
                  <a:pt x="214" y="321"/>
                  <a:pt x="160" y="379"/>
                  <a:pt x="160" y="379"/>
                </a:cubicBezTo>
                <a:cubicBezTo>
                  <a:pt x="82" y="238"/>
                  <a:pt x="82" y="238"/>
                  <a:pt x="82" y="238"/>
                </a:cubicBezTo>
                <a:cubicBezTo>
                  <a:pt x="28" y="263"/>
                  <a:pt x="28" y="263"/>
                  <a:pt x="28" y="263"/>
                </a:cubicBezTo>
                <a:cubicBezTo>
                  <a:pt x="28" y="263"/>
                  <a:pt x="48" y="323"/>
                  <a:pt x="75" y="395"/>
                </a:cubicBezTo>
                <a:cubicBezTo>
                  <a:pt x="99" y="459"/>
                  <a:pt x="124" y="473"/>
                  <a:pt x="156" y="478"/>
                </a:cubicBezTo>
                <a:cubicBezTo>
                  <a:pt x="190" y="482"/>
                  <a:pt x="229" y="462"/>
                  <a:pt x="284" y="408"/>
                </a:cubicBezTo>
                <a:cubicBezTo>
                  <a:pt x="285" y="583"/>
                  <a:pt x="285" y="583"/>
                  <a:pt x="285" y="583"/>
                </a:cubicBezTo>
                <a:cubicBezTo>
                  <a:pt x="550" y="583"/>
                  <a:pt x="550" y="583"/>
                  <a:pt x="550" y="583"/>
                </a:cubicBezTo>
                <a:cubicBezTo>
                  <a:pt x="550" y="404"/>
                  <a:pt x="550" y="404"/>
                  <a:pt x="550" y="404"/>
                </a:cubicBezTo>
                <a:cubicBezTo>
                  <a:pt x="564" y="404"/>
                  <a:pt x="564" y="404"/>
                  <a:pt x="564" y="404"/>
                </a:cubicBezTo>
                <a:cubicBezTo>
                  <a:pt x="564" y="583"/>
                  <a:pt x="564" y="583"/>
                  <a:pt x="564" y="583"/>
                </a:cubicBezTo>
                <a:cubicBezTo>
                  <a:pt x="632" y="583"/>
                  <a:pt x="632" y="583"/>
                  <a:pt x="632" y="583"/>
                </a:cubicBezTo>
                <a:cubicBezTo>
                  <a:pt x="634" y="460"/>
                  <a:pt x="621" y="395"/>
                  <a:pt x="621" y="395"/>
                </a:cubicBezTo>
                <a:close/>
                <a:moveTo>
                  <a:pt x="164" y="267"/>
                </a:moveTo>
                <a:cubicBezTo>
                  <a:pt x="210" y="276"/>
                  <a:pt x="251" y="256"/>
                  <a:pt x="263" y="217"/>
                </a:cubicBezTo>
                <a:cubicBezTo>
                  <a:pt x="266" y="208"/>
                  <a:pt x="267" y="199"/>
                  <a:pt x="267" y="191"/>
                </a:cubicBezTo>
                <a:cubicBezTo>
                  <a:pt x="267" y="161"/>
                  <a:pt x="255" y="135"/>
                  <a:pt x="253" y="130"/>
                </a:cubicBezTo>
                <a:cubicBezTo>
                  <a:pt x="250" y="123"/>
                  <a:pt x="231" y="80"/>
                  <a:pt x="195" y="63"/>
                </a:cubicBezTo>
                <a:cubicBezTo>
                  <a:pt x="158" y="46"/>
                  <a:pt x="116" y="62"/>
                  <a:pt x="91" y="103"/>
                </a:cubicBezTo>
                <a:cubicBezTo>
                  <a:pt x="80" y="122"/>
                  <a:pt x="74" y="139"/>
                  <a:pt x="74" y="157"/>
                </a:cubicBezTo>
                <a:cubicBezTo>
                  <a:pt x="74" y="169"/>
                  <a:pt x="76" y="180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" y="227"/>
                  <a:pt x="8" y="227"/>
                  <a:pt x="8" y="227"/>
                </a:cubicBezTo>
                <a:cubicBezTo>
                  <a:pt x="2" y="229"/>
                  <a:pt x="0" y="236"/>
                  <a:pt x="2" y="242"/>
                </a:cubicBezTo>
                <a:cubicBezTo>
                  <a:pt x="5" y="248"/>
                  <a:pt x="12" y="251"/>
                  <a:pt x="18" y="248"/>
                </a:cubicBezTo>
                <a:cubicBezTo>
                  <a:pt x="91" y="215"/>
                  <a:pt x="91" y="215"/>
                  <a:pt x="91" y="215"/>
                </a:cubicBezTo>
                <a:cubicBezTo>
                  <a:pt x="107" y="245"/>
                  <a:pt x="129" y="260"/>
                  <a:pt x="164" y="267"/>
                </a:cubicBezTo>
                <a:close/>
                <a:moveTo>
                  <a:pt x="126" y="242"/>
                </a:moveTo>
                <a:cubicBezTo>
                  <a:pt x="114" y="234"/>
                  <a:pt x="106" y="223"/>
                  <a:pt x="99" y="211"/>
                </a:cubicBezTo>
                <a:cubicBezTo>
                  <a:pt x="137" y="226"/>
                  <a:pt x="137" y="226"/>
                  <a:pt x="137" y="226"/>
                </a:cubicBezTo>
                <a:cubicBezTo>
                  <a:pt x="134" y="232"/>
                  <a:pt x="130" y="237"/>
                  <a:pt x="126" y="242"/>
                </a:cubicBezTo>
                <a:close/>
                <a:moveTo>
                  <a:pt x="140" y="217"/>
                </a:moveTo>
                <a:cubicBezTo>
                  <a:pt x="113" y="206"/>
                  <a:pt x="113" y="206"/>
                  <a:pt x="113" y="206"/>
                </a:cubicBezTo>
                <a:cubicBezTo>
                  <a:pt x="142" y="206"/>
                  <a:pt x="142" y="206"/>
                  <a:pt x="142" y="206"/>
                </a:cubicBezTo>
                <a:cubicBezTo>
                  <a:pt x="142" y="210"/>
                  <a:pt x="141" y="214"/>
                  <a:pt x="140" y="217"/>
                </a:cubicBezTo>
                <a:close/>
                <a:moveTo>
                  <a:pt x="142" y="197"/>
                </a:moveTo>
                <a:cubicBezTo>
                  <a:pt x="112" y="197"/>
                  <a:pt x="112" y="197"/>
                  <a:pt x="112" y="197"/>
                </a:cubicBezTo>
                <a:cubicBezTo>
                  <a:pt x="139" y="185"/>
                  <a:pt x="139" y="185"/>
                  <a:pt x="139" y="185"/>
                </a:cubicBezTo>
                <a:cubicBezTo>
                  <a:pt x="140" y="189"/>
                  <a:pt x="141" y="193"/>
                  <a:pt x="142" y="197"/>
                </a:cubicBezTo>
                <a:close/>
                <a:moveTo>
                  <a:pt x="135" y="176"/>
                </a:moveTo>
                <a:cubicBezTo>
                  <a:pt x="109" y="188"/>
                  <a:pt x="109" y="188"/>
                  <a:pt x="109" y="188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31" y="170"/>
                  <a:pt x="133" y="173"/>
                  <a:pt x="135" y="176"/>
                </a:cubicBezTo>
                <a:close/>
                <a:moveTo>
                  <a:pt x="112" y="154"/>
                </a:moveTo>
                <a:cubicBezTo>
                  <a:pt x="115" y="156"/>
                  <a:pt x="119" y="158"/>
                  <a:pt x="122" y="160"/>
                </a:cubicBezTo>
                <a:cubicBezTo>
                  <a:pt x="102" y="182"/>
                  <a:pt x="102" y="182"/>
                  <a:pt x="102" y="182"/>
                </a:cubicBezTo>
                <a:lnTo>
                  <a:pt x="112" y="154"/>
                </a:lnTo>
                <a:close/>
                <a:moveTo>
                  <a:pt x="84" y="157"/>
                </a:moveTo>
                <a:cubicBezTo>
                  <a:pt x="84" y="154"/>
                  <a:pt x="84" y="151"/>
                  <a:pt x="84" y="148"/>
                </a:cubicBezTo>
                <a:cubicBezTo>
                  <a:pt x="91" y="148"/>
                  <a:pt x="97" y="148"/>
                  <a:pt x="103" y="150"/>
                </a:cubicBezTo>
                <a:cubicBezTo>
                  <a:pt x="89" y="188"/>
                  <a:pt x="89" y="188"/>
                  <a:pt x="89" y="188"/>
                </a:cubicBezTo>
                <a:cubicBezTo>
                  <a:pt x="85" y="177"/>
                  <a:pt x="84" y="166"/>
                  <a:pt x="84" y="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86223" y="3155496"/>
            <a:ext cx="6167316" cy="1674127"/>
          </a:xfrm>
        </p:spPr>
        <p:txBody>
          <a:bodyPr/>
          <a:lstStyle/>
          <a:p>
            <a:pPr marL="1143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实施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职业危害因素监测与评价、职业健康监护和职业卫生培训；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43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发放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有害作业岗位津贴；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760" y="2479673"/>
            <a:ext cx="3248025" cy="3025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184" name="组合 93183"/>
          <p:cNvGrpSpPr/>
          <p:nvPr/>
        </p:nvGrpSpPr>
        <p:grpSpPr>
          <a:xfrm>
            <a:off x="1198806" y="2951535"/>
            <a:ext cx="1967931" cy="1918667"/>
            <a:chOff x="1099119" y="2589585"/>
            <a:chExt cx="1967931" cy="1918667"/>
          </a:xfrm>
        </p:grpSpPr>
        <p:sp>
          <p:nvSpPr>
            <p:cNvPr id="4" name="Freeform 261"/>
            <p:cNvSpPr/>
            <p:nvPr/>
          </p:nvSpPr>
          <p:spPr bwMode="auto">
            <a:xfrm>
              <a:off x="1391981" y="4157908"/>
              <a:ext cx="347606" cy="232649"/>
            </a:xfrm>
            <a:custGeom>
              <a:avLst/>
              <a:gdLst>
                <a:gd name="T0" fmla="*/ 0 w 278"/>
                <a:gd name="T1" fmla="*/ 78 h 185"/>
                <a:gd name="T2" fmla="*/ 5 w 278"/>
                <a:gd name="T3" fmla="*/ 78 h 185"/>
                <a:gd name="T4" fmla="*/ 138 w 278"/>
                <a:gd name="T5" fmla="*/ 185 h 185"/>
                <a:gd name="T6" fmla="*/ 150 w 278"/>
                <a:gd name="T7" fmla="*/ 185 h 185"/>
                <a:gd name="T8" fmla="*/ 278 w 278"/>
                <a:gd name="T9" fmla="*/ 72 h 185"/>
                <a:gd name="T10" fmla="*/ 169 w 278"/>
                <a:gd name="T11" fmla="*/ 0 h 185"/>
                <a:gd name="T12" fmla="*/ 115 w 278"/>
                <a:gd name="T13" fmla="*/ 0 h 185"/>
                <a:gd name="T14" fmla="*/ 63 w 278"/>
                <a:gd name="T15" fmla="*/ 0 h 185"/>
                <a:gd name="T16" fmla="*/ 44 w 278"/>
                <a:gd name="T17" fmla="*/ 2 h 185"/>
                <a:gd name="T18" fmla="*/ 0 w 278"/>
                <a:gd name="T19" fmla="*/ 7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185">
                  <a:moveTo>
                    <a:pt x="0" y="78"/>
                  </a:moveTo>
                  <a:cubicBezTo>
                    <a:pt x="5" y="78"/>
                    <a:pt x="5" y="78"/>
                    <a:pt x="5" y="78"/>
                  </a:cubicBezTo>
                  <a:cubicBezTo>
                    <a:pt x="68" y="78"/>
                    <a:pt x="116" y="119"/>
                    <a:pt x="138" y="185"/>
                  </a:cubicBezTo>
                  <a:cubicBezTo>
                    <a:pt x="150" y="185"/>
                    <a:pt x="150" y="185"/>
                    <a:pt x="150" y="185"/>
                  </a:cubicBezTo>
                  <a:cubicBezTo>
                    <a:pt x="171" y="118"/>
                    <a:pt x="217" y="75"/>
                    <a:pt x="278" y="72"/>
                  </a:cubicBezTo>
                  <a:cubicBezTo>
                    <a:pt x="256" y="28"/>
                    <a:pt x="219" y="0"/>
                    <a:pt x="16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6" y="0"/>
                    <a:pt x="50" y="1"/>
                    <a:pt x="44" y="2"/>
                  </a:cubicBezTo>
                  <a:cubicBezTo>
                    <a:pt x="39" y="33"/>
                    <a:pt x="23" y="61"/>
                    <a:pt x="0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262"/>
            <p:cNvSpPr>
              <a:spLocks noChangeArrowheads="1"/>
            </p:cNvSpPr>
            <p:nvPr/>
          </p:nvSpPr>
          <p:spPr bwMode="auto">
            <a:xfrm>
              <a:off x="1438511" y="3911576"/>
              <a:ext cx="199804" cy="2326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63"/>
            <p:cNvSpPr/>
            <p:nvPr/>
          </p:nvSpPr>
          <p:spPr bwMode="auto">
            <a:xfrm>
              <a:off x="1879175" y="4152436"/>
              <a:ext cx="347606" cy="229910"/>
            </a:xfrm>
            <a:custGeom>
              <a:avLst/>
              <a:gdLst>
                <a:gd name="T0" fmla="*/ 0 w 277"/>
                <a:gd name="T1" fmla="*/ 78 h 185"/>
                <a:gd name="T2" fmla="*/ 4 w 277"/>
                <a:gd name="T3" fmla="*/ 78 h 185"/>
                <a:gd name="T4" fmla="*/ 138 w 277"/>
                <a:gd name="T5" fmla="*/ 185 h 185"/>
                <a:gd name="T6" fmla="*/ 149 w 277"/>
                <a:gd name="T7" fmla="*/ 185 h 185"/>
                <a:gd name="T8" fmla="*/ 277 w 277"/>
                <a:gd name="T9" fmla="*/ 72 h 185"/>
                <a:gd name="T10" fmla="*/ 168 w 277"/>
                <a:gd name="T11" fmla="*/ 0 h 185"/>
                <a:gd name="T12" fmla="*/ 114 w 277"/>
                <a:gd name="T13" fmla="*/ 0 h 185"/>
                <a:gd name="T14" fmla="*/ 62 w 277"/>
                <a:gd name="T15" fmla="*/ 0 h 185"/>
                <a:gd name="T16" fmla="*/ 44 w 277"/>
                <a:gd name="T17" fmla="*/ 2 h 185"/>
                <a:gd name="T18" fmla="*/ 0 w 277"/>
                <a:gd name="T19" fmla="*/ 7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7" h="185">
                  <a:moveTo>
                    <a:pt x="0" y="78"/>
                  </a:moveTo>
                  <a:cubicBezTo>
                    <a:pt x="4" y="78"/>
                    <a:pt x="4" y="78"/>
                    <a:pt x="4" y="78"/>
                  </a:cubicBezTo>
                  <a:cubicBezTo>
                    <a:pt x="67" y="78"/>
                    <a:pt x="115" y="119"/>
                    <a:pt x="138" y="185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70" y="118"/>
                    <a:pt x="216" y="75"/>
                    <a:pt x="277" y="72"/>
                  </a:cubicBezTo>
                  <a:cubicBezTo>
                    <a:pt x="255" y="28"/>
                    <a:pt x="218" y="0"/>
                    <a:pt x="168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6" y="0"/>
                    <a:pt x="50" y="1"/>
                    <a:pt x="44" y="2"/>
                  </a:cubicBezTo>
                  <a:cubicBezTo>
                    <a:pt x="39" y="33"/>
                    <a:pt x="22" y="61"/>
                    <a:pt x="0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264"/>
            <p:cNvSpPr>
              <a:spLocks noChangeArrowheads="1"/>
            </p:cNvSpPr>
            <p:nvPr/>
          </p:nvSpPr>
          <p:spPr bwMode="auto">
            <a:xfrm>
              <a:off x="1922967" y="3906102"/>
              <a:ext cx="199804" cy="2299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65"/>
            <p:cNvSpPr/>
            <p:nvPr/>
          </p:nvSpPr>
          <p:spPr bwMode="auto">
            <a:xfrm>
              <a:off x="2363631" y="4144225"/>
              <a:ext cx="377712" cy="232649"/>
            </a:xfrm>
            <a:custGeom>
              <a:avLst/>
              <a:gdLst>
                <a:gd name="T0" fmla="*/ 0 w 301"/>
                <a:gd name="T1" fmla="*/ 78 h 185"/>
                <a:gd name="T2" fmla="*/ 4 w 301"/>
                <a:gd name="T3" fmla="*/ 78 h 185"/>
                <a:gd name="T4" fmla="*/ 138 w 301"/>
                <a:gd name="T5" fmla="*/ 185 h 185"/>
                <a:gd name="T6" fmla="*/ 301 w 301"/>
                <a:gd name="T7" fmla="*/ 185 h 185"/>
                <a:gd name="T8" fmla="*/ 168 w 301"/>
                <a:gd name="T9" fmla="*/ 0 h 185"/>
                <a:gd name="T10" fmla="*/ 114 w 301"/>
                <a:gd name="T11" fmla="*/ 0 h 185"/>
                <a:gd name="T12" fmla="*/ 62 w 301"/>
                <a:gd name="T13" fmla="*/ 0 h 185"/>
                <a:gd name="T14" fmla="*/ 44 w 301"/>
                <a:gd name="T15" fmla="*/ 1 h 185"/>
                <a:gd name="T16" fmla="*/ 0 w 301"/>
                <a:gd name="T17" fmla="*/ 7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185">
                  <a:moveTo>
                    <a:pt x="0" y="78"/>
                  </a:moveTo>
                  <a:cubicBezTo>
                    <a:pt x="4" y="78"/>
                    <a:pt x="4" y="78"/>
                    <a:pt x="4" y="78"/>
                  </a:cubicBezTo>
                  <a:cubicBezTo>
                    <a:pt x="67" y="78"/>
                    <a:pt x="115" y="119"/>
                    <a:pt x="138" y="185"/>
                  </a:cubicBezTo>
                  <a:cubicBezTo>
                    <a:pt x="301" y="185"/>
                    <a:pt x="301" y="185"/>
                    <a:pt x="301" y="185"/>
                  </a:cubicBezTo>
                  <a:cubicBezTo>
                    <a:pt x="301" y="83"/>
                    <a:pt x="254" y="0"/>
                    <a:pt x="168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6" y="0"/>
                    <a:pt x="50" y="1"/>
                    <a:pt x="44" y="1"/>
                  </a:cubicBezTo>
                  <a:cubicBezTo>
                    <a:pt x="39" y="33"/>
                    <a:pt x="22" y="61"/>
                    <a:pt x="0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266"/>
            <p:cNvSpPr>
              <a:spLocks noChangeArrowheads="1"/>
            </p:cNvSpPr>
            <p:nvPr/>
          </p:nvSpPr>
          <p:spPr bwMode="auto">
            <a:xfrm>
              <a:off x="2407422" y="3897891"/>
              <a:ext cx="199804" cy="2299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67"/>
            <p:cNvSpPr/>
            <p:nvPr/>
          </p:nvSpPr>
          <p:spPr bwMode="auto">
            <a:xfrm>
              <a:off x="1099119" y="4275603"/>
              <a:ext cx="465298" cy="232649"/>
            </a:xfrm>
            <a:custGeom>
              <a:avLst/>
              <a:gdLst>
                <a:gd name="T0" fmla="*/ 0 w 372"/>
                <a:gd name="T1" fmla="*/ 185 h 185"/>
                <a:gd name="T2" fmla="*/ 133 w 372"/>
                <a:gd name="T3" fmla="*/ 0 h 185"/>
                <a:gd name="T4" fmla="*/ 185 w 372"/>
                <a:gd name="T5" fmla="*/ 0 h 185"/>
                <a:gd name="T6" fmla="*/ 239 w 372"/>
                <a:gd name="T7" fmla="*/ 0 h 185"/>
                <a:gd name="T8" fmla="*/ 372 w 372"/>
                <a:gd name="T9" fmla="*/ 185 h 185"/>
                <a:gd name="T10" fmla="*/ 0 w 372"/>
                <a:gd name="T1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185">
                  <a:moveTo>
                    <a:pt x="0" y="185"/>
                  </a:moveTo>
                  <a:cubicBezTo>
                    <a:pt x="0" y="83"/>
                    <a:pt x="47" y="0"/>
                    <a:pt x="133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324" y="0"/>
                    <a:pt x="372" y="83"/>
                    <a:pt x="372" y="185"/>
                  </a:cubicBezTo>
                  <a:cubicBezTo>
                    <a:pt x="0" y="185"/>
                    <a:pt x="0" y="185"/>
                    <a:pt x="0" y="1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268"/>
            <p:cNvSpPr>
              <a:spLocks noChangeArrowheads="1"/>
            </p:cNvSpPr>
            <p:nvPr/>
          </p:nvSpPr>
          <p:spPr bwMode="auto">
            <a:xfrm>
              <a:off x="1233232" y="4026530"/>
              <a:ext cx="197068" cy="2326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69"/>
            <p:cNvSpPr/>
            <p:nvPr/>
          </p:nvSpPr>
          <p:spPr bwMode="auto">
            <a:xfrm>
              <a:off x="1583574" y="4267390"/>
              <a:ext cx="465298" cy="232649"/>
            </a:xfrm>
            <a:custGeom>
              <a:avLst/>
              <a:gdLst>
                <a:gd name="T0" fmla="*/ 0 w 372"/>
                <a:gd name="T1" fmla="*/ 185 h 185"/>
                <a:gd name="T2" fmla="*/ 133 w 372"/>
                <a:gd name="T3" fmla="*/ 0 h 185"/>
                <a:gd name="T4" fmla="*/ 185 w 372"/>
                <a:gd name="T5" fmla="*/ 0 h 185"/>
                <a:gd name="T6" fmla="*/ 239 w 372"/>
                <a:gd name="T7" fmla="*/ 0 h 185"/>
                <a:gd name="T8" fmla="*/ 372 w 372"/>
                <a:gd name="T9" fmla="*/ 185 h 185"/>
                <a:gd name="T10" fmla="*/ 0 w 372"/>
                <a:gd name="T1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185">
                  <a:moveTo>
                    <a:pt x="0" y="185"/>
                  </a:moveTo>
                  <a:cubicBezTo>
                    <a:pt x="0" y="83"/>
                    <a:pt x="47" y="0"/>
                    <a:pt x="133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325" y="0"/>
                    <a:pt x="372" y="83"/>
                    <a:pt x="372" y="185"/>
                  </a:cubicBezTo>
                  <a:cubicBezTo>
                    <a:pt x="0" y="185"/>
                    <a:pt x="0" y="185"/>
                    <a:pt x="0" y="1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270"/>
            <p:cNvSpPr>
              <a:spLocks noChangeArrowheads="1"/>
            </p:cNvSpPr>
            <p:nvPr/>
          </p:nvSpPr>
          <p:spPr bwMode="auto">
            <a:xfrm>
              <a:off x="1717688" y="4021058"/>
              <a:ext cx="197068" cy="2299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71"/>
            <p:cNvSpPr/>
            <p:nvPr/>
          </p:nvSpPr>
          <p:spPr bwMode="auto">
            <a:xfrm>
              <a:off x="2068030" y="4259179"/>
              <a:ext cx="468034" cy="232649"/>
            </a:xfrm>
            <a:custGeom>
              <a:avLst/>
              <a:gdLst>
                <a:gd name="T0" fmla="*/ 0 w 372"/>
                <a:gd name="T1" fmla="*/ 185 h 185"/>
                <a:gd name="T2" fmla="*/ 133 w 372"/>
                <a:gd name="T3" fmla="*/ 0 h 185"/>
                <a:gd name="T4" fmla="*/ 185 w 372"/>
                <a:gd name="T5" fmla="*/ 0 h 185"/>
                <a:gd name="T6" fmla="*/ 239 w 372"/>
                <a:gd name="T7" fmla="*/ 0 h 185"/>
                <a:gd name="T8" fmla="*/ 372 w 372"/>
                <a:gd name="T9" fmla="*/ 185 h 185"/>
                <a:gd name="T10" fmla="*/ 0 w 372"/>
                <a:gd name="T1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185">
                  <a:moveTo>
                    <a:pt x="0" y="185"/>
                  </a:moveTo>
                  <a:cubicBezTo>
                    <a:pt x="0" y="83"/>
                    <a:pt x="47" y="0"/>
                    <a:pt x="133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325" y="0"/>
                    <a:pt x="372" y="83"/>
                    <a:pt x="372" y="185"/>
                  </a:cubicBezTo>
                  <a:cubicBezTo>
                    <a:pt x="0" y="185"/>
                    <a:pt x="0" y="185"/>
                    <a:pt x="0" y="1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272"/>
            <p:cNvSpPr>
              <a:spLocks noChangeArrowheads="1"/>
            </p:cNvSpPr>
            <p:nvPr/>
          </p:nvSpPr>
          <p:spPr bwMode="auto">
            <a:xfrm>
              <a:off x="2202146" y="4012848"/>
              <a:ext cx="199804" cy="2299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73"/>
            <p:cNvSpPr/>
            <p:nvPr/>
          </p:nvSpPr>
          <p:spPr bwMode="auto">
            <a:xfrm>
              <a:off x="2804294" y="3120571"/>
              <a:ext cx="68426" cy="142327"/>
            </a:xfrm>
            <a:custGeom>
              <a:avLst/>
              <a:gdLst>
                <a:gd name="T0" fmla="*/ 0 w 25"/>
                <a:gd name="T1" fmla="*/ 13 h 52"/>
                <a:gd name="T2" fmla="*/ 13 w 25"/>
                <a:gd name="T3" fmla="*/ 52 h 52"/>
                <a:gd name="T4" fmla="*/ 25 w 25"/>
                <a:gd name="T5" fmla="*/ 13 h 52"/>
                <a:gd name="T6" fmla="*/ 13 w 25"/>
                <a:gd name="T7" fmla="*/ 0 h 52"/>
                <a:gd name="T8" fmla="*/ 0 w 25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2">
                  <a:moveTo>
                    <a:pt x="0" y="13"/>
                  </a:moveTo>
                  <a:lnTo>
                    <a:pt x="13" y="52"/>
                  </a:lnTo>
                  <a:lnTo>
                    <a:pt x="25" y="13"/>
                  </a:lnTo>
                  <a:lnTo>
                    <a:pt x="1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274"/>
            <p:cNvSpPr>
              <a:spLocks noChangeArrowheads="1"/>
            </p:cNvSpPr>
            <p:nvPr/>
          </p:nvSpPr>
          <p:spPr bwMode="auto">
            <a:xfrm>
              <a:off x="2738607" y="2868765"/>
              <a:ext cx="202540" cy="23264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75"/>
            <p:cNvSpPr/>
            <p:nvPr/>
          </p:nvSpPr>
          <p:spPr bwMode="auto">
            <a:xfrm>
              <a:off x="2349945" y="3120571"/>
              <a:ext cx="717105" cy="1081132"/>
            </a:xfrm>
            <a:custGeom>
              <a:avLst/>
              <a:gdLst>
                <a:gd name="T0" fmla="*/ 572 w 572"/>
                <a:gd name="T1" fmla="*/ 174 h 864"/>
                <a:gd name="T2" fmla="*/ 442 w 572"/>
                <a:gd name="T3" fmla="*/ 0 h 864"/>
                <a:gd name="T4" fmla="*/ 389 w 572"/>
                <a:gd name="T5" fmla="*/ 153 h 864"/>
                <a:gd name="T6" fmla="*/ 389 w 572"/>
                <a:gd name="T7" fmla="*/ 153 h 864"/>
                <a:gd name="T8" fmla="*/ 338 w 572"/>
                <a:gd name="T9" fmla="*/ 0 h 864"/>
                <a:gd name="T10" fmla="*/ 333 w 572"/>
                <a:gd name="T11" fmla="*/ 1 h 864"/>
                <a:gd name="T12" fmla="*/ 333 w 572"/>
                <a:gd name="T13" fmla="*/ 1 h 864"/>
                <a:gd name="T14" fmla="*/ 284 w 572"/>
                <a:gd name="T15" fmla="*/ 15 h 864"/>
                <a:gd name="T16" fmla="*/ 181 w 572"/>
                <a:gd name="T17" fmla="*/ 122 h 864"/>
                <a:gd name="T18" fmla="*/ 50 w 572"/>
                <a:gd name="T19" fmla="*/ 67 h 864"/>
                <a:gd name="T20" fmla="*/ 8 w 572"/>
                <a:gd name="T21" fmla="*/ 92 h 864"/>
                <a:gd name="T22" fmla="*/ 19 w 572"/>
                <a:gd name="T23" fmla="*/ 140 h 864"/>
                <a:gd name="T24" fmla="*/ 183 w 572"/>
                <a:gd name="T25" fmla="*/ 210 h 864"/>
                <a:gd name="T26" fmla="*/ 194 w 572"/>
                <a:gd name="T27" fmla="*/ 211 h 864"/>
                <a:gd name="T28" fmla="*/ 211 w 572"/>
                <a:gd name="T29" fmla="*/ 203 h 864"/>
                <a:gd name="T30" fmla="*/ 266 w 572"/>
                <a:gd name="T31" fmla="*/ 146 h 864"/>
                <a:gd name="T32" fmla="*/ 267 w 572"/>
                <a:gd name="T33" fmla="*/ 200 h 864"/>
                <a:gd name="T34" fmla="*/ 267 w 572"/>
                <a:gd name="T35" fmla="*/ 480 h 864"/>
                <a:gd name="T36" fmla="*/ 267 w 572"/>
                <a:gd name="T37" fmla="*/ 488 h 864"/>
                <a:gd name="T38" fmla="*/ 267 w 572"/>
                <a:gd name="T39" fmla="*/ 805 h 864"/>
                <a:gd name="T40" fmla="*/ 329 w 572"/>
                <a:gd name="T41" fmla="*/ 864 h 864"/>
                <a:gd name="T42" fmla="*/ 390 w 572"/>
                <a:gd name="T43" fmla="*/ 811 h 864"/>
                <a:gd name="T44" fmla="*/ 451 w 572"/>
                <a:gd name="T45" fmla="*/ 864 h 864"/>
                <a:gd name="T46" fmla="*/ 512 w 572"/>
                <a:gd name="T47" fmla="*/ 805 h 864"/>
                <a:gd name="T48" fmla="*/ 512 w 572"/>
                <a:gd name="T49" fmla="*/ 496 h 864"/>
                <a:gd name="T50" fmla="*/ 513 w 572"/>
                <a:gd name="T51" fmla="*/ 488 h 864"/>
                <a:gd name="T52" fmla="*/ 513 w 572"/>
                <a:gd name="T53" fmla="*/ 452 h 864"/>
                <a:gd name="T54" fmla="*/ 531 w 572"/>
                <a:gd name="T55" fmla="*/ 457 h 864"/>
                <a:gd name="T56" fmla="*/ 572 w 572"/>
                <a:gd name="T57" fmla="*/ 417 h 864"/>
                <a:gd name="T58" fmla="*/ 572 w 572"/>
                <a:gd name="T59" fmla="*/ 176 h 864"/>
                <a:gd name="T60" fmla="*/ 572 w 572"/>
                <a:gd name="T61" fmla="*/ 17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2" h="864">
                  <a:moveTo>
                    <a:pt x="572" y="174"/>
                  </a:moveTo>
                  <a:cubicBezTo>
                    <a:pt x="570" y="78"/>
                    <a:pt x="524" y="0"/>
                    <a:pt x="442" y="0"/>
                  </a:cubicBezTo>
                  <a:cubicBezTo>
                    <a:pt x="389" y="153"/>
                    <a:pt x="389" y="153"/>
                    <a:pt x="389" y="153"/>
                  </a:cubicBezTo>
                  <a:cubicBezTo>
                    <a:pt x="389" y="153"/>
                    <a:pt x="389" y="153"/>
                    <a:pt x="389" y="153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6" y="0"/>
                    <a:pt x="335" y="0"/>
                    <a:pt x="333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14" y="2"/>
                    <a:pt x="296" y="3"/>
                    <a:pt x="284" y="15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35" y="61"/>
                    <a:pt x="16" y="72"/>
                    <a:pt x="8" y="92"/>
                  </a:cubicBezTo>
                  <a:cubicBezTo>
                    <a:pt x="0" y="112"/>
                    <a:pt x="5" y="133"/>
                    <a:pt x="19" y="140"/>
                  </a:cubicBezTo>
                  <a:cubicBezTo>
                    <a:pt x="183" y="210"/>
                    <a:pt x="183" y="210"/>
                    <a:pt x="183" y="210"/>
                  </a:cubicBezTo>
                  <a:cubicBezTo>
                    <a:pt x="187" y="211"/>
                    <a:pt x="191" y="211"/>
                    <a:pt x="194" y="211"/>
                  </a:cubicBezTo>
                  <a:cubicBezTo>
                    <a:pt x="200" y="210"/>
                    <a:pt x="205" y="208"/>
                    <a:pt x="211" y="203"/>
                  </a:cubicBezTo>
                  <a:cubicBezTo>
                    <a:pt x="266" y="146"/>
                    <a:pt x="266" y="146"/>
                    <a:pt x="266" y="146"/>
                  </a:cubicBezTo>
                  <a:cubicBezTo>
                    <a:pt x="266" y="170"/>
                    <a:pt x="267" y="189"/>
                    <a:pt x="267" y="200"/>
                  </a:cubicBezTo>
                  <a:cubicBezTo>
                    <a:pt x="267" y="480"/>
                    <a:pt x="267" y="480"/>
                    <a:pt x="267" y="480"/>
                  </a:cubicBezTo>
                  <a:cubicBezTo>
                    <a:pt x="267" y="488"/>
                    <a:pt x="267" y="488"/>
                    <a:pt x="267" y="488"/>
                  </a:cubicBezTo>
                  <a:cubicBezTo>
                    <a:pt x="267" y="805"/>
                    <a:pt x="267" y="805"/>
                    <a:pt x="267" y="805"/>
                  </a:cubicBezTo>
                  <a:cubicBezTo>
                    <a:pt x="267" y="838"/>
                    <a:pt x="295" y="864"/>
                    <a:pt x="329" y="864"/>
                  </a:cubicBezTo>
                  <a:cubicBezTo>
                    <a:pt x="360" y="864"/>
                    <a:pt x="386" y="841"/>
                    <a:pt x="390" y="811"/>
                  </a:cubicBezTo>
                  <a:cubicBezTo>
                    <a:pt x="393" y="841"/>
                    <a:pt x="419" y="864"/>
                    <a:pt x="451" y="864"/>
                  </a:cubicBezTo>
                  <a:cubicBezTo>
                    <a:pt x="485" y="864"/>
                    <a:pt x="512" y="838"/>
                    <a:pt x="512" y="805"/>
                  </a:cubicBezTo>
                  <a:cubicBezTo>
                    <a:pt x="512" y="496"/>
                    <a:pt x="512" y="496"/>
                    <a:pt x="512" y="496"/>
                  </a:cubicBezTo>
                  <a:cubicBezTo>
                    <a:pt x="512" y="494"/>
                    <a:pt x="513" y="491"/>
                    <a:pt x="513" y="488"/>
                  </a:cubicBezTo>
                  <a:cubicBezTo>
                    <a:pt x="513" y="452"/>
                    <a:pt x="513" y="452"/>
                    <a:pt x="513" y="452"/>
                  </a:cubicBezTo>
                  <a:cubicBezTo>
                    <a:pt x="518" y="455"/>
                    <a:pt x="525" y="457"/>
                    <a:pt x="531" y="457"/>
                  </a:cubicBezTo>
                  <a:cubicBezTo>
                    <a:pt x="554" y="457"/>
                    <a:pt x="572" y="439"/>
                    <a:pt x="572" y="417"/>
                  </a:cubicBezTo>
                  <a:cubicBezTo>
                    <a:pt x="572" y="176"/>
                    <a:pt x="572" y="176"/>
                    <a:pt x="572" y="176"/>
                  </a:cubicBezTo>
                  <a:cubicBezTo>
                    <a:pt x="572" y="175"/>
                    <a:pt x="572" y="175"/>
                    <a:pt x="572" y="1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76"/>
            <p:cNvSpPr/>
            <p:nvPr/>
          </p:nvSpPr>
          <p:spPr bwMode="auto">
            <a:xfrm>
              <a:off x="1558940" y="2589585"/>
              <a:ext cx="1472529" cy="1020916"/>
            </a:xfrm>
            <a:custGeom>
              <a:avLst/>
              <a:gdLst>
                <a:gd name="T0" fmla="*/ 0 w 1176"/>
                <a:gd name="T1" fmla="*/ 0 h 816"/>
                <a:gd name="T2" fmla="*/ 0 w 1176"/>
                <a:gd name="T3" fmla="*/ 717 h 816"/>
                <a:gd name="T4" fmla="*/ 287 w 1176"/>
                <a:gd name="T5" fmla="*/ 717 h 816"/>
                <a:gd name="T6" fmla="*/ 288 w 1176"/>
                <a:gd name="T7" fmla="*/ 816 h 816"/>
                <a:gd name="T8" fmla="*/ 347 w 1176"/>
                <a:gd name="T9" fmla="*/ 815 h 816"/>
                <a:gd name="T10" fmla="*/ 346 w 1176"/>
                <a:gd name="T11" fmla="*/ 717 h 816"/>
                <a:gd name="T12" fmla="*/ 786 w 1176"/>
                <a:gd name="T13" fmla="*/ 717 h 816"/>
                <a:gd name="T14" fmla="*/ 787 w 1176"/>
                <a:gd name="T15" fmla="*/ 816 h 816"/>
                <a:gd name="T16" fmla="*/ 846 w 1176"/>
                <a:gd name="T17" fmla="*/ 815 h 816"/>
                <a:gd name="T18" fmla="*/ 845 w 1176"/>
                <a:gd name="T19" fmla="*/ 717 h 816"/>
                <a:gd name="T20" fmla="*/ 884 w 1176"/>
                <a:gd name="T21" fmla="*/ 717 h 816"/>
                <a:gd name="T22" fmla="*/ 884 w 1176"/>
                <a:gd name="T23" fmla="*/ 654 h 816"/>
                <a:gd name="T24" fmla="*/ 63 w 1176"/>
                <a:gd name="T25" fmla="*/ 654 h 816"/>
                <a:gd name="T26" fmla="*/ 63 w 1176"/>
                <a:gd name="T27" fmla="*/ 63 h 816"/>
                <a:gd name="T28" fmla="*/ 1113 w 1176"/>
                <a:gd name="T29" fmla="*/ 63 h 816"/>
                <a:gd name="T30" fmla="*/ 1113 w 1176"/>
                <a:gd name="T31" fmla="*/ 414 h 816"/>
                <a:gd name="T32" fmla="*/ 1176 w 1176"/>
                <a:gd name="T33" fmla="*/ 457 h 816"/>
                <a:gd name="T34" fmla="*/ 1176 w 1176"/>
                <a:gd name="T35" fmla="*/ 0 h 816"/>
                <a:gd name="T36" fmla="*/ 0 w 1176"/>
                <a:gd name="T37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6" h="816">
                  <a:moveTo>
                    <a:pt x="0" y="0"/>
                  </a:moveTo>
                  <a:cubicBezTo>
                    <a:pt x="0" y="717"/>
                    <a:pt x="0" y="717"/>
                    <a:pt x="0" y="717"/>
                  </a:cubicBezTo>
                  <a:cubicBezTo>
                    <a:pt x="287" y="717"/>
                    <a:pt x="287" y="717"/>
                    <a:pt x="287" y="717"/>
                  </a:cubicBezTo>
                  <a:cubicBezTo>
                    <a:pt x="288" y="816"/>
                    <a:pt x="288" y="816"/>
                    <a:pt x="288" y="816"/>
                  </a:cubicBezTo>
                  <a:cubicBezTo>
                    <a:pt x="347" y="815"/>
                    <a:pt x="347" y="815"/>
                    <a:pt x="347" y="815"/>
                  </a:cubicBezTo>
                  <a:cubicBezTo>
                    <a:pt x="346" y="717"/>
                    <a:pt x="346" y="717"/>
                    <a:pt x="346" y="717"/>
                  </a:cubicBezTo>
                  <a:cubicBezTo>
                    <a:pt x="786" y="717"/>
                    <a:pt x="786" y="717"/>
                    <a:pt x="786" y="717"/>
                  </a:cubicBezTo>
                  <a:cubicBezTo>
                    <a:pt x="787" y="816"/>
                    <a:pt x="787" y="816"/>
                    <a:pt x="787" y="816"/>
                  </a:cubicBezTo>
                  <a:cubicBezTo>
                    <a:pt x="846" y="815"/>
                    <a:pt x="846" y="815"/>
                    <a:pt x="846" y="815"/>
                  </a:cubicBezTo>
                  <a:cubicBezTo>
                    <a:pt x="845" y="717"/>
                    <a:pt x="845" y="717"/>
                    <a:pt x="845" y="717"/>
                  </a:cubicBezTo>
                  <a:cubicBezTo>
                    <a:pt x="884" y="717"/>
                    <a:pt x="884" y="717"/>
                    <a:pt x="884" y="717"/>
                  </a:cubicBezTo>
                  <a:cubicBezTo>
                    <a:pt x="884" y="654"/>
                    <a:pt x="884" y="654"/>
                    <a:pt x="884" y="654"/>
                  </a:cubicBezTo>
                  <a:cubicBezTo>
                    <a:pt x="63" y="654"/>
                    <a:pt x="63" y="654"/>
                    <a:pt x="63" y="65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1113" y="63"/>
                    <a:pt x="1113" y="63"/>
                    <a:pt x="1113" y="63"/>
                  </a:cubicBezTo>
                  <a:cubicBezTo>
                    <a:pt x="1113" y="414"/>
                    <a:pt x="1113" y="414"/>
                    <a:pt x="1113" y="414"/>
                  </a:cubicBezTo>
                  <a:cubicBezTo>
                    <a:pt x="1138" y="422"/>
                    <a:pt x="1159" y="437"/>
                    <a:pt x="1176" y="457"/>
                  </a:cubicBezTo>
                  <a:cubicBezTo>
                    <a:pt x="1176" y="0"/>
                    <a:pt x="1176" y="0"/>
                    <a:pt x="11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8020" y="176121"/>
            <a:ext cx="251863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zh-CN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铸造用砂的种类</a:t>
            </a:r>
            <a:endParaRPr lang="zh-CN" altLang="en-US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2101389" y="1912727"/>
            <a:ext cx="434975" cy="352426"/>
          </a:xfrm>
          <a:custGeom>
            <a:avLst/>
            <a:gdLst>
              <a:gd name="connsiteX0" fmla="*/ 176213 w 434975"/>
              <a:gd name="connsiteY0" fmla="*/ 0 h 352426"/>
              <a:gd name="connsiteX1" fmla="*/ 338578 w 434975"/>
              <a:gd name="connsiteY1" fmla="*/ 107623 h 352426"/>
              <a:gd name="connsiteX2" fmla="*/ 343944 w 434975"/>
              <a:gd name="connsiteY2" fmla="*/ 134199 h 352426"/>
              <a:gd name="connsiteX3" fmla="*/ 434975 w 434975"/>
              <a:gd name="connsiteY3" fmla="*/ 176213 h 352426"/>
              <a:gd name="connsiteX4" fmla="*/ 343944 w 434975"/>
              <a:gd name="connsiteY4" fmla="*/ 218226 h 352426"/>
              <a:gd name="connsiteX5" fmla="*/ 338578 w 434975"/>
              <a:gd name="connsiteY5" fmla="*/ 244803 h 352426"/>
              <a:gd name="connsiteX6" fmla="*/ 176213 w 434975"/>
              <a:gd name="connsiteY6" fmla="*/ 352426 h 352426"/>
              <a:gd name="connsiteX7" fmla="*/ 0 w 434975"/>
              <a:gd name="connsiteY7" fmla="*/ 176213 h 352426"/>
              <a:gd name="connsiteX8" fmla="*/ 176213 w 434975"/>
              <a:gd name="connsiteY8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975" h="352426">
                <a:moveTo>
                  <a:pt x="176213" y="0"/>
                </a:moveTo>
                <a:cubicBezTo>
                  <a:pt x="249203" y="0"/>
                  <a:pt x="311828" y="44377"/>
                  <a:pt x="338578" y="107623"/>
                </a:cubicBezTo>
                <a:lnTo>
                  <a:pt x="343944" y="134199"/>
                </a:lnTo>
                <a:lnTo>
                  <a:pt x="434975" y="176213"/>
                </a:lnTo>
                <a:lnTo>
                  <a:pt x="343944" y="218226"/>
                </a:lnTo>
                <a:lnTo>
                  <a:pt x="338578" y="244803"/>
                </a:lnTo>
                <a:cubicBezTo>
                  <a:pt x="311828" y="308049"/>
                  <a:pt x="249203" y="352426"/>
                  <a:pt x="176213" y="352426"/>
                </a:cubicBezTo>
                <a:cubicBezTo>
                  <a:pt x="78893" y="352426"/>
                  <a:pt x="0" y="273533"/>
                  <a:pt x="0" y="176213"/>
                </a:cubicBezTo>
                <a:cubicBezTo>
                  <a:pt x="0" y="78893"/>
                  <a:pt x="78893" y="0"/>
                  <a:pt x="176213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2101391" y="3855430"/>
            <a:ext cx="434975" cy="352426"/>
          </a:xfrm>
          <a:custGeom>
            <a:avLst/>
            <a:gdLst>
              <a:gd name="connsiteX0" fmla="*/ 176213 w 434975"/>
              <a:gd name="connsiteY0" fmla="*/ 0 h 352426"/>
              <a:gd name="connsiteX1" fmla="*/ 338578 w 434975"/>
              <a:gd name="connsiteY1" fmla="*/ 107623 h 352426"/>
              <a:gd name="connsiteX2" fmla="*/ 343944 w 434975"/>
              <a:gd name="connsiteY2" fmla="*/ 134199 h 352426"/>
              <a:gd name="connsiteX3" fmla="*/ 434975 w 434975"/>
              <a:gd name="connsiteY3" fmla="*/ 176213 h 352426"/>
              <a:gd name="connsiteX4" fmla="*/ 343944 w 434975"/>
              <a:gd name="connsiteY4" fmla="*/ 218226 h 352426"/>
              <a:gd name="connsiteX5" fmla="*/ 338578 w 434975"/>
              <a:gd name="connsiteY5" fmla="*/ 244803 h 352426"/>
              <a:gd name="connsiteX6" fmla="*/ 176213 w 434975"/>
              <a:gd name="connsiteY6" fmla="*/ 352426 h 352426"/>
              <a:gd name="connsiteX7" fmla="*/ 0 w 434975"/>
              <a:gd name="connsiteY7" fmla="*/ 176213 h 352426"/>
              <a:gd name="connsiteX8" fmla="*/ 176213 w 434975"/>
              <a:gd name="connsiteY8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975" h="352426">
                <a:moveTo>
                  <a:pt x="176213" y="0"/>
                </a:moveTo>
                <a:cubicBezTo>
                  <a:pt x="249203" y="0"/>
                  <a:pt x="311828" y="44377"/>
                  <a:pt x="338578" y="107623"/>
                </a:cubicBezTo>
                <a:lnTo>
                  <a:pt x="343944" y="134199"/>
                </a:lnTo>
                <a:lnTo>
                  <a:pt x="434975" y="176213"/>
                </a:lnTo>
                <a:lnTo>
                  <a:pt x="343944" y="218226"/>
                </a:lnTo>
                <a:lnTo>
                  <a:pt x="338578" y="244803"/>
                </a:lnTo>
                <a:cubicBezTo>
                  <a:pt x="311828" y="308049"/>
                  <a:pt x="249203" y="352426"/>
                  <a:pt x="176213" y="352426"/>
                </a:cubicBezTo>
                <a:cubicBezTo>
                  <a:pt x="78893" y="352426"/>
                  <a:pt x="0" y="273533"/>
                  <a:pt x="0" y="176213"/>
                </a:cubicBezTo>
                <a:cubicBezTo>
                  <a:pt x="0" y="78893"/>
                  <a:pt x="78893" y="0"/>
                  <a:pt x="176213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2101390" y="4445184"/>
            <a:ext cx="434975" cy="352426"/>
          </a:xfrm>
          <a:custGeom>
            <a:avLst/>
            <a:gdLst>
              <a:gd name="connsiteX0" fmla="*/ 176213 w 434975"/>
              <a:gd name="connsiteY0" fmla="*/ 0 h 352426"/>
              <a:gd name="connsiteX1" fmla="*/ 338578 w 434975"/>
              <a:gd name="connsiteY1" fmla="*/ 107623 h 352426"/>
              <a:gd name="connsiteX2" fmla="*/ 343944 w 434975"/>
              <a:gd name="connsiteY2" fmla="*/ 134199 h 352426"/>
              <a:gd name="connsiteX3" fmla="*/ 434975 w 434975"/>
              <a:gd name="connsiteY3" fmla="*/ 176213 h 352426"/>
              <a:gd name="connsiteX4" fmla="*/ 343944 w 434975"/>
              <a:gd name="connsiteY4" fmla="*/ 218226 h 352426"/>
              <a:gd name="connsiteX5" fmla="*/ 338578 w 434975"/>
              <a:gd name="connsiteY5" fmla="*/ 244803 h 352426"/>
              <a:gd name="connsiteX6" fmla="*/ 176213 w 434975"/>
              <a:gd name="connsiteY6" fmla="*/ 352426 h 352426"/>
              <a:gd name="connsiteX7" fmla="*/ 0 w 434975"/>
              <a:gd name="connsiteY7" fmla="*/ 176213 h 352426"/>
              <a:gd name="connsiteX8" fmla="*/ 176213 w 434975"/>
              <a:gd name="connsiteY8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975" h="352426">
                <a:moveTo>
                  <a:pt x="176213" y="0"/>
                </a:moveTo>
                <a:cubicBezTo>
                  <a:pt x="249203" y="0"/>
                  <a:pt x="311828" y="44377"/>
                  <a:pt x="338578" y="107623"/>
                </a:cubicBezTo>
                <a:lnTo>
                  <a:pt x="343944" y="134199"/>
                </a:lnTo>
                <a:lnTo>
                  <a:pt x="434975" y="176213"/>
                </a:lnTo>
                <a:lnTo>
                  <a:pt x="343944" y="218226"/>
                </a:lnTo>
                <a:lnTo>
                  <a:pt x="338578" y="244803"/>
                </a:lnTo>
                <a:cubicBezTo>
                  <a:pt x="311828" y="308049"/>
                  <a:pt x="249203" y="352426"/>
                  <a:pt x="176213" y="352426"/>
                </a:cubicBezTo>
                <a:cubicBezTo>
                  <a:pt x="78893" y="352426"/>
                  <a:pt x="0" y="273533"/>
                  <a:pt x="0" y="176213"/>
                </a:cubicBezTo>
                <a:cubicBezTo>
                  <a:pt x="0" y="78893"/>
                  <a:pt x="78893" y="0"/>
                  <a:pt x="176213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2101389" y="5032166"/>
            <a:ext cx="434975" cy="352426"/>
          </a:xfrm>
          <a:custGeom>
            <a:avLst/>
            <a:gdLst>
              <a:gd name="connsiteX0" fmla="*/ 176213 w 434975"/>
              <a:gd name="connsiteY0" fmla="*/ 0 h 352426"/>
              <a:gd name="connsiteX1" fmla="*/ 338578 w 434975"/>
              <a:gd name="connsiteY1" fmla="*/ 107623 h 352426"/>
              <a:gd name="connsiteX2" fmla="*/ 343944 w 434975"/>
              <a:gd name="connsiteY2" fmla="*/ 134199 h 352426"/>
              <a:gd name="connsiteX3" fmla="*/ 434975 w 434975"/>
              <a:gd name="connsiteY3" fmla="*/ 176213 h 352426"/>
              <a:gd name="connsiteX4" fmla="*/ 343944 w 434975"/>
              <a:gd name="connsiteY4" fmla="*/ 218226 h 352426"/>
              <a:gd name="connsiteX5" fmla="*/ 338578 w 434975"/>
              <a:gd name="connsiteY5" fmla="*/ 244803 h 352426"/>
              <a:gd name="connsiteX6" fmla="*/ 176213 w 434975"/>
              <a:gd name="connsiteY6" fmla="*/ 352426 h 352426"/>
              <a:gd name="connsiteX7" fmla="*/ 0 w 434975"/>
              <a:gd name="connsiteY7" fmla="*/ 176213 h 352426"/>
              <a:gd name="connsiteX8" fmla="*/ 176213 w 434975"/>
              <a:gd name="connsiteY8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975" h="352426">
                <a:moveTo>
                  <a:pt x="176213" y="0"/>
                </a:moveTo>
                <a:cubicBezTo>
                  <a:pt x="249203" y="0"/>
                  <a:pt x="311828" y="44377"/>
                  <a:pt x="338578" y="107623"/>
                </a:cubicBezTo>
                <a:lnTo>
                  <a:pt x="343944" y="134199"/>
                </a:lnTo>
                <a:lnTo>
                  <a:pt x="434975" y="176213"/>
                </a:lnTo>
                <a:lnTo>
                  <a:pt x="343944" y="218226"/>
                </a:lnTo>
                <a:lnTo>
                  <a:pt x="338578" y="244803"/>
                </a:lnTo>
                <a:cubicBezTo>
                  <a:pt x="311828" y="308049"/>
                  <a:pt x="249203" y="352426"/>
                  <a:pt x="176213" y="352426"/>
                </a:cubicBezTo>
                <a:cubicBezTo>
                  <a:pt x="78893" y="352426"/>
                  <a:pt x="0" y="273533"/>
                  <a:pt x="0" y="176213"/>
                </a:cubicBezTo>
                <a:cubicBezTo>
                  <a:pt x="0" y="78893"/>
                  <a:pt x="78893" y="0"/>
                  <a:pt x="176213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669194" y="1782690"/>
            <a:ext cx="79001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45"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石英砂：应用最广、用量最大。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45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组成：石英、长石、云母、铁的氧化物、 硫化物和碱金属氧化物。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45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二氧化硅含量：铸钢件为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96%—98%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45"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铸铁件和小型铸钢件为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90%-93%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69194" y="3745907"/>
            <a:ext cx="5827236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45"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电熔刚玉：纯氧化铝的耐火材料，多由人工合成。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669194" y="4332356"/>
            <a:ext cx="5057795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45"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铝硅酸盐耐火材料：三氧化铝、二氧化硅。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669194" y="4918658"/>
            <a:ext cx="50577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45"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铬铁矿砂：铬铁矿、镁铬铁矿、铝镁铁矿。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587418" y="5617861"/>
            <a:ext cx="4031873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60045">
              <a:lnSpc>
                <a:spcPct val="150000"/>
              </a:lnSpc>
            </a:pP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另外还有锆砂、镁砂、橄榄石砂等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091112" y="2409825"/>
            <a:ext cx="2009775" cy="4953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091111" y="3419475"/>
            <a:ext cx="2009775" cy="4953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091110" y="4517451"/>
            <a:ext cx="2009775" cy="4953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662236" y="3419475"/>
            <a:ext cx="2009775" cy="4953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33361" y="3419475"/>
            <a:ext cx="2009775" cy="4953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519986" y="3419475"/>
            <a:ext cx="2009775" cy="4953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9948861" y="3419475"/>
            <a:ext cx="2009775" cy="4953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9948861" y="4517451"/>
            <a:ext cx="2009775" cy="4953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9948861" y="5781675"/>
            <a:ext cx="2009775" cy="4953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5091109" y="5781675"/>
            <a:ext cx="2009775" cy="4953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76211" y="5781675"/>
            <a:ext cx="2009775" cy="4953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490701" y="2457420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模样制造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34225" y="3467070"/>
            <a:ext cx="1723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型芯砂的配制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90706" y="4580435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合金熔炼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618946" y="5829270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后处理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604934" y="346707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04934" y="456504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浇注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091972" y="5829270"/>
            <a:ext cx="1723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铸件落砂清砂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176059" y="3476565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805348" y="3467070"/>
            <a:ext cx="1723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原辅材料准备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04042" y="3467010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工艺图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32282" y="5838765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铸件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274886" y="3667125"/>
            <a:ext cx="341314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711691" y="3667125"/>
            <a:ext cx="341314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135803" y="3667125"/>
            <a:ext cx="341314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9561827" y="3667125"/>
            <a:ext cx="341314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32"/>
          <p:cNvSpPr/>
          <p:nvPr/>
        </p:nvSpPr>
        <p:spPr>
          <a:xfrm>
            <a:off x="3609975" y="2648816"/>
            <a:ext cx="1466850" cy="770659"/>
          </a:xfrm>
          <a:custGeom>
            <a:avLst/>
            <a:gdLst>
              <a:gd name="connsiteX0" fmla="*/ 0 w 1466850"/>
              <a:gd name="connsiteY0" fmla="*/ 695325 h 695325"/>
              <a:gd name="connsiteX1" fmla="*/ 0 w 1466850"/>
              <a:gd name="connsiteY1" fmla="*/ 0 h 695325"/>
              <a:gd name="connsiteX2" fmla="*/ 1466850 w 1466850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6850" h="695325">
                <a:moveTo>
                  <a:pt x="0" y="695325"/>
                </a:moveTo>
                <a:lnTo>
                  <a:pt x="0" y="0"/>
                </a:lnTo>
                <a:lnTo>
                  <a:pt x="1466850" y="0"/>
                </a:lnTo>
              </a:path>
            </a:pathLst>
          </a:cu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flipV="1">
            <a:off x="3624259" y="3918936"/>
            <a:ext cx="1466850" cy="853088"/>
          </a:xfrm>
          <a:custGeom>
            <a:avLst/>
            <a:gdLst>
              <a:gd name="connsiteX0" fmla="*/ 0 w 1466850"/>
              <a:gd name="connsiteY0" fmla="*/ 695325 h 695325"/>
              <a:gd name="connsiteX1" fmla="*/ 0 w 1466850"/>
              <a:gd name="connsiteY1" fmla="*/ 0 h 695325"/>
              <a:gd name="connsiteX2" fmla="*/ 1466850 w 1466850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6850" h="695325">
                <a:moveTo>
                  <a:pt x="0" y="695325"/>
                </a:moveTo>
                <a:lnTo>
                  <a:pt x="0" y="0"/>
                </a:lnTo>
                <a:lnTo>
                  <a:pt x="1466850" y="0"/>
                </a:lnTo>
              </a:path>
            </a:pathLst>
          </a:cu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7084291" y="2639580"/>
            <a:ext cx="3916218" cy="785090"/>
          </a:xfrm>
          <a:custGeom>
            <a:avLst/>
            <a:gdLst>
              <a:gd name="connsiteX0" fmla="*/ 0 w 3916218"/>
              <a:gd name="connsiteY0" fmla="*/ 0 h 785090"/>
              <a:gd name="connsiteX1" fmla="*/ 3916218 w 3916218"/>
              <a:gd name="connsiteY1" fmla="*/ 0 h 785090"/>
              <a:gd name="connsiteX2" fmla="*/ 3916218 w 3916218"/>
              <a:gd name="connsiteY2" fmla="*/ 785090 h 78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6218" h="785090">
                <a:moveTo>
                  <a:pt x="0" y="0"/>
                </a:moveTo>
                <a:lnTo>
                  <a:pt x="3916218" y="0"/>
                </a:lnTo>
                <a:lnTo>
                  <a:pt x="3916218" y="785090"/>
                </a:lnTo>
              </a:path>
            </a:pathLst>
          </a:cu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7" name="直接连接符 36"/>
          <p:cNvCxnSpPr>
            <a:stCxn id="13" idx="1"/>
            <a:endCxn id="14" idx="3"/>
          </p:cNvCxnSpPr>
          <p:nvPr/>
        </p:nvCxnSpPr>
        <p:spPr>
          <a:xfrm flipH="1">
            <a:off x="7100884" y="6029325"/>
            <a:ext cx="2847977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2228848" y="6047798"/>
            <a:ext cx="2847977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108095" y="4772024"/>
            <a:ext cx="2847977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5362461" y="155248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工艺流程图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8" y="195768"/>
            <a:ext cx="4852610" cy="452432"/>
          </a:xfr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工艺</a:t>
            </a:r>
            <a:r>
              <a:rPr lang="zh-CN" altLang="en-US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简介与职业病危害因素识别</a:t>
            </a:r>
            <a:endParaRPr lang="zh-CN" altLang="en-US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2" name="图片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800225" y="1681204"/>
            <a:ext cx="2009775" cy="4953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135284" y="1627275"/>
            <a:ext cx="1467068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造型（芯）</a:t>
            </a:r>
            <a:endParaRPr lang="zh-CN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00225" y="227059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制造砂型的工艺过程叫做造型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制造砂芯的工艺过程叫做制芯，也叫造芯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00225" y="4314825"/>
            <a:ext cx="4295775" cy="2124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96000" y="4314824"/>
            <a:ext cx="4295775" cy="21240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5286376" y="4567236"/>
            <a:ext cx="809625" cy="1619250"/>
          </a:xfrm>
          <a:custGeom>
            <a:avLst/>
            <a:gdLst>
              <a:gd name="connsiteX0" fmla="*/ 809625 w 809625"/>
              <a:gd name="connsiteY0" fmla="*/ 0 h 1619250"/>
              <a:gd name="connsiteX1" fmla="*/ 809625 w 809625"/>
              <a:gd name="connsiteY1" fmla="*/ 1619250 h 1619250"/>
              <a:gd name="connsiteX2" fmla="*/ 0 w 809625"/>
              <a:gd name="connsiteY2" fmla="*/ 809625 h 1619250"/>
              <a:gd name="connsiteX3" fmla="*/ 809625 w 809625"/>
              <a:gd name="connsiteY3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5" h="1619250">
                <a:moveTo>
                  <a:pt x="809625" y="0"/>
                </a:moveTo>
                <a:lnTo>
                  <a:pt x="809625" y="1619250"/>
                </a:lnTo>
                <a:cubicBezTo>
                  <a:pt x="362481" y="1619250"/>
                  <a:pt x="0" y="1256769"/>
                  <a:pt x="0" y="809625"/>
                </a:cubicBezTo>
                <a:cubicBezTo>
                  <a:pt x="0" y="362481"/>
                  <a:pt x="362481" y="0"/>
                  <a:pt x="80962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flipH="1">
            <a:off x="6096000" y="4567236"/>
            <a:ext cx="809625" cy="1619250"/>
          </a:xfrm>
          <a:custGeom>
            <a:avLst/>
            <a:gdLst>
              <a:gd name="connsiteX0" fmla="*/ 809625 w 809625"/>
              <a:gd name="connsiteY0" fmla="*/ 0 h 1619250"/>
              <a:gd name="connsiteX1" fmla="*/ 809625 w 809625"/>
              <a:gd name="connsiteY1" fmla="*/ 1619250 h 1619250"/>
              <a:gd name="connsiteX2" fmla="*/ 0 w 809625"/>
              <a:gd name="connsiteY2" fmla="*/ 809625 h 1619250"/>
              <a:gd name="connsiteX3" fmla="*/ 809625 w 809625"/>
              <a:gd name="connsiteY3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5" h="1619250">
                <a:moveTo>
                  <a:pt x="809625" y="0"/>
                </a:moveTo>
                <a:lnTo>
                  <a:pt x="809625" y="1619250"/>
                </a:lnTo>
                <a:cubicBezTo>
                  <a:pt x="362481" y="1619250"/>
                  <a:pt x="0" y="1256769"/>
                  <a:pt x="0" y="809625"/>
                </a:cubicBezTo>
                <a:cubicBezTo>
                  <a:pt x="0" y="362481"/>
                  <a:pt x="362481" y="0"/>
                  <a:pt x="80962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603557" y="4663845"/>
            <a:ext cx="492443" cy="142603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zh-CN" sz="20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手工造型</a:t>
            </a:r>
            <a:endParaRPr lang="zh-CN" altLang="en-US" sz="2000" spc="6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24098" y="4678130"/>
            <a:ext cx="492443" cy="142603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zh-CN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机器造型</a:t>
            </a:r>
            <a:endParaRPr lang="zh-CN" altLang="en-US" sz="2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76673" y="4640031"/>
            <a:ext cx="32513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手工造型（芯）劳动强度大、劳动者直接接触粉尘和化学药品，职业危害较大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47050" y="4421649"/>
            <a:ext cx="3544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机器造型（芯）生产率高、质量稳定，工人劳动强度低，劳动者接触粉尘和化学药品的机会少，职业危害相对较小。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76249" y="3573636"/>
            <a:ext cx="74395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按照机械化程度分为：手工造型（芯）和机器造型（芯）两大类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8" y="195768"/>
            <a:ext cx="4852610" cy="452432"/>
          </a:xfr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工艺</a:t>
            </a:r>
            <a:r>
              <a:rPr lang="zh-CN" altLang="en-US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简介与职业病危害因素识别</a:t>
            </a:r>
            <a:endParaRPr lang="zh-CN" altLang="en-US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800225" y="1681204"/>
            <a:ext cx="2009775" cy="4953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145223" y="1619276"/>
            <a:ext cx="1467068" cy="504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造型（芯）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00225" y="2690336"/>
            <a:ext cx="70389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新的铸造粘合剂不断出现，可供铸造选择的方法越来越多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45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造型到机器造型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45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砂芯到壳芯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45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真空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密封造型到冷芯盆造型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45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黏合剂的不同存在的职业病危害因素的种类也有所不同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8" y="195768"/>
            <a:ext cx="4852610" cy="452432"/>
          </a:xfr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工艺</a:t>
            </a:r>
            <a:r>
              <a:rPr lang="zh-CN" altLang="en-US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简介与职业病危害因素识别</a:t>
            </a:r>
            <a:endParaRPr lang="zh-CN" altLang="en-US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Group 4"/>
          <p:cNvGraphicFramePr>
            <a:graphicFrameLocks noGrp="1"/>
          </p:cNvGraphicFramePr>
          <p:nvPr>
            <p:ph sz="half" idx="2"/>
          </p:nvPr>
        </p:nvGraphicFramePr>
        <p:xfrm>
          <a:off x="1110655" y="2319338"/>
          <a:ext cx="9970690" cy="4248151"/>
        </p:xfrm>
        <a:graphic>
          <a:graphicData uri="http://schemas.openxmlformats.org/drawingml/2006/table">
            <a:tbl>
              <a:tblPr/>
              <a:tblGrid>
                <a:gridCol w="1931829"/>
                <a:gridCol w="3932262"/>
                <a:gridCol w="4106599"/>
              </a:tblGrid>
              <a:tr h="63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存在环节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职业病危害因素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造型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粉尘、甲醛、酚、氨、二乙胺、噪声、振动、高温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粉尘视使用的砂的种类而定，一般为矽尘，毒物与使用粘合剂的种类有关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砂型（芯）烘干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高温、热辐射、</a:t>
                      </a: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</a:t>
                      </a:r>
                      <a:r>
                        <a:rPr kumimoji="0" lang="zh-CN" altLang="zh-CN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SO2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、氮氧化物等、高频电磁场和微波辐射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如果使用煤和煤气作燃料会产生；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如果使用高频感应炉或微波加热时存在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合箱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粉尘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721264" y="1494518"/>
            <a:ext cx="2749471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职业病危害因素的识别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8" y="195768"/>
            <a:ext cx="4852610" cy="452432"/>
          </a:xfr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工艺</a:t>
            </a:r>
            <a:r>
              <a:rPr lang="zh-CN" altLang="en-US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简介与职业病危害因素识别</a:t>
            </a:r>
            <a:endParaRPr lang="zh-CN" altLang="en-US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8" name="Group 4"/>
          <p:cNvGraphicFramePr>
            <a:graphicFrameLocks noGrp="1"/>
          </p:cNvGraphicFramePr>
          <p:nvPr>
            <p:ph sz="half" idx="2"/>
          </p:nvPr>
        </p:nvGraphicFramePr>
        <p:xfrm>
          <a:off x="1919287" y="2500313"/>
          <a:ext cx="8353425" cy="3806064"/>
        </p:xfrm>
        <a:graphic>
          <a:graphicData uri="http://schemas.openxmlformats.org/drawingml/2006/table">
            <a:tbl>
              <a:tblPr/>
              <a:tblGrid>
                <a:gridCol w="1336674"/>
                <a:gridCol w="3775076"/>
                <a:gridCol w="3241675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存在环节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职业病危害因素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2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熔炼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高温、热辐射、一氧化碳、二氧化碳、氮氧化物、金属烟雾、噪声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金属烟雾主要是金属的熔炼过程中产生的二氧化锰、氟化物等；噪声：电加热过程中电机运行过程中产生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9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浇注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高温、热辐射、金属氧化物粉尘、塑料气化模熔化、</a:t>
                      </a: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CO2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落砂清理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粉尘、噪声、振动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劳动强度大、危害程度高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721264" y="1523093"/>
            <a:ext cx="2749471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职业病危害因素的识别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8" y="195768"/>
            <a:ext cx="4852610" cy="452432"/>
          </a:xfr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工艺</a:t>
            </a:r>
            <a:r>
              <a:rPr lang="zh-CN" altLang="en-US" sz="2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简介与职业病危害因素识别</a:t>
            </a:r>
            <a:endParaRPr lang="zh-CN" altLang="en-US" sz="2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6406" l="10000" r="90000">
                        <a14:foregroundMark x1="59062" y1="46719" x2="5906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4" y="0"/>
            <a:ext cx="706763" cy="70676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SPECIAL_SOURCE" val="bdnull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NORDRI TOOLS WATERMARK" val="tpmnhdaz"/>
</p:tagLst>
</file>

<file path=ppt/tags/tag15.xml><?xml version="1.0" encoding="utf-8"?>
<p:tagLst xmlns:p="http://schemas.openxmlformats.org/presentationml/2006/main">
  <p:tag name="NORDRI TOOLS WATERMARK" val="tpmnhdaz"/>
</p:tagLst>
</file>

<file path=ppt/tags/tag16.xml><?xml version="1.0" encoding="utf-8"?>
<p:tagLst xmlns:p="http://schemas.openxmlformats.org/presentationml/2006/main">
  <p:tag name="NORDRI TOOLS WATERMARK" val="tpmnhdaz"/>
</p:tagLst>
</file>

<file path=ppt/tags/tag17.xml><?xml version="1.0" encoding="utf-8"?>
<p:tagLst xmlns:p="http://schemas.openxmlformats.org/presentationml/2006/main">
  <p:tag name="NORDRI TOOLS WATERMARK" val="tpmnhdaz"/>
</p:tagLst>
</file>

<file path=ppt/tags/tag18.xml><?xml version="1.0" encoding="utf-8"?>
<p:tagLst xmlns:p="http://schemas.openxmlformats.org/presentationml/2006/main">
  <p:tag name="NORDRI TOOLS WATERMARK" val="tpmnhdaz"/>
</p:tagLst>
</file>

<file path=ppt/tags/tag19.xml><?xml version="1.0" encoding="utf-8"?>
<p:tagLst xmlns:p="http://schemas.openxmlformats.org/presentationml/2006/main">
  <p:tag name="NORDRI TOOLS WATERMARK" val="tpmnhdaz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NORDRI TOOLS WATERMARK" val="tpmnhdaz"/>
</p:tagLst>
</file>

<file path=ppt/tags/tag21.xml><?xml version="1.0" encoding="utf-8"?>
<p:tagLst xmlns:p="http://schemas.openxmlformats.org/presentationml/2006/main">
  <p:tag name="NORDRI TOOLS WATERMARK" val="tpmnhdaz"/>
</p:tagLst>
</file>

<file path=ppt/tags/tag22.xml><?xml version="1.0" encoding="utf-8"?>
<p:tagLst xmlns:p="http://schemas.openxmlformats.org/presentationml/2006/main">
  <p:tag name="NORDRI TOOLS WATERMARK" val="tpmnhdaz"/>
</p:tagLst>
</file>

<file path=ppt/tags/tag23.xml><?xml version="1.0" encoding="utf-8"?>
<p:tagLst xmlns:p="http://schemas.openxmlformats.org/presentationml/2006/main">
  <p:tag name="NORDRI TOOLS WATERMARK" val="tpmnhdaz"/>
</p:tagLst>
</file>

<file path=ppt/tags/tag24.xml><?xml version="1.0" encoding="utf-8"?>
<p:tagLst xmlns:p="http://schemas.openxmlformats.org/presentationml/2006/main">
  <p:tag name="NORDRI TOOLS WATERMARK" val="tpmnhdaz"/>
</p:tagLst>
</file>

<file path=ppt/tags/tag25.xml><?xml version="1.0" encoding="utf-8"?>
<p:tagLst xmlns:p="http://schemas.openxmlformats.org/presentationml/2006/main">
  <p:tag name="NORDRI TOOLS WATERMARK" val="tpmnhdaz"/>
</p:tagLst>
</file>

<file path=ppt/tags/tag26.xml><?xml version="1.0" encoding="utf-8"?>
<p:tagLst xmlns:p="http://schemas.openxmlformats.org/presentationml/2006/main">
  <p:tag name="NORDRI TOOLS WATERMARK" val="tpmnhdaz"/>
</p:tagLst>
</file>

<file path=ppt/tags/tag27.xml><?xml version="1.0" encoding="utf-8"?>
<p:tagLst xmlns:p="http://schemas.openxmlformats.org/presentationml/2006/main">
  <p:tag name="NORDRI TOOLS WATERMARK" val="tpmnhdaz"/>
</p:tagLst>
</file>

<file path=ppt/tags/tag28.xml><?xml version="1.0" encoding="utf-8"?>
<p:tagLst xmlns:p="http://schemas.openxmlformats.org/presentationml/2006/main">
  <p:tag name="NORDRI TOOLS WATERMARK" val="tpmnhdaz"/>
</p:tagLst>
</file>

<file path=ppt/tags/tag29.xml><?xml version="1.0" encoding="utf-8"?>
<p:tagLst xmlns:p="http://schemas.openxmlformats.org/presentationml/2006/main">
  <p:tag name="NORDRI TOOLS WATERMARK" val="tpmnhdaz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NORDRI TOOLS WATERMARK" val="tpmnhdaz"/>
</p:tagLst>
</file>

<file path=ppt/tags/tag31.xml><?xml version="1.0" encoding="utf-8"?>
<p:tagLst xmlns:p="http://schemas.openxmlformats.org/presentationml/2006/main">
  <p:tag name="NORDRI TOOLS WATERMARK" val="tpmnhdaz"/>
</p:tagLst>
</file>

<file path=ppt/tags/tag32.xml><?xml version="1.0" encoding="utf-8"?>
<p:tagLst xmlns:p="http://schemas.openxmlformats.org/presentationml/2006/main">
  <p:tag name="NORDRI TOOLS WATERMARK" val="tpmnhdaz"/>
</p:tagLst>
</file>

<file path=ppt/tags/tag33.xml><?xml version="1.0" encoding="utf-8"?>
<p:tagLst xmlns:p="http://schemas.openxmlformats.org/presentationml/2006/main">
  <p:tag name="NORDRI TOOLS WATERMARK" val="tpmnhdaz"/>
</p:tagLst>
</file>

<file path=ppt/tags/tag34.xml><?xml version="1.0" encoding="utf-8"?>
<p:tagLst xmlns:p="http://schemas.openxmlformats.org/presentationml/2006/main">
  <p:tag name="NORDRI TOOLS WATERMARK" val="tpmnhdaz"/>
</p:tagLst>
</file>

<file path=ppt/tags/tag35.xml><?xml version="1.0" encoding="utf-8"?>
<p:tagLst xmlns:p="http://schemas.openxmlformats.org/presentationml/2006/main">
  <p:tag name="NORDRI TOOLS WATERMARK" val="tpmnhdaz"/>
</p:tagLst>
</file>

<file path=ppt/tags/tag36.xml><?xml version="1.0" encoding="utf-8"?>
<p:tagLst xmlns:p="http://schemas.openxmlformats.org/presentationml/2006/main">
  <p:tag name="NORDRI TOOLS WATERMARK" val="tpmnhdaz"/>
</p:tagLst>
</file>

<file path=ppt/tags/tag37.xml><?xml version="1.0" encoding="utf-8"?>
<p:tagLst xmlns:p="http://schemas.openxmlformats.org/presentationml/2006/main">
  <p:tag name="NORDRI TOOLS WATERMARK" val="tpmnhdaz"/>
</p:tagLst>
</file>

<file path=ppt/tags/tag38.xml><?xml version="1.0" encoding="utf-8"?>
<p:tagLst xmlns:p="http://schemas.openxmlformats.org/presentationml/2006/main">
  <p:tag name="NORDRI TOOLS WATERMARK" val="tpmnhdaz"/>
</p:tagLst>
</file>

<file path=ppt/tags/tag39.xml><?xml version="1.0" encoding="utf-8"?>
<p:tagLst xmlns:p="http://schemas.openxmlformats.org/presentationml/2006/main">
  <p:tag name="NORDRI TOOLS WATERMARK" val="tpmnhdaz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NORDRI TOOLS WATERMARK" val="tpmnhdaz"/>
</p:tagLst>
</file>

<file path=ppt/tags/tag41.xml><?xml version="1.0" encoding="utf-8"?>
<p:tagLst xmlns:p="http://schemas.openxmlformats.org/presentationml/2006/main">
  <p:tag name="NORDRI TOOLS WATERMARK" val="tpmnhdaz"/>
</p:tagLst>
</file>

<file path=ppt/tags/tag42.xml><?xml version="1.0" encoding="utf-8"?>
<p:tagLst xmlns:p="http://schemas.openxmlformats.org/presentationml/2006/main">
  <p:tag name="NORDRI TOOLS WATERMARK" val="tpmnhdaz"/>
</p:tagLst>
</file>

<file path=ppt/tags/tag43.xml><?xml version="1.0" encoding="utf-8"?>
<p:tagLst xmlns:p="http://schemas.openxmlformats.org/presentationml/2006/main">
  <p:tag name="NORDRI TOOLS WATERMARK" val="tpmnhdaz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4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4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4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49.xml><?xml version="1.0" encoding="utf-8"?>
<p:tagLst xmlns:p="http://schemas.openxmlformats.org/presentationml/2006/main">
  <p:tag name="commondata" val="eyJoZGlkIjoiNDY1MmY4MTY3YzFkZTg4NGM1MWI4N2I1NTA1MWI4M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3500</Words>
  <Application>WPS 演示</Application>
  <PresentationFormat>自定义</PresentationFormat>
  <Paragraphs>466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Microsoft YaHei UI</vt:lpstr>
      <vt:lpstr>Arial Rounded MT Bold</vt:lpstr>
      <vt:lpstr>黑体</vt:lpstr>
      <vt:lpstr>Calibri</vt:lpstr>
      <vt:lpstr>Arial Unicode MS</vt:lpstr>
      <vt:lpstr>隶书</vt:lpstr>
      <vt:lpstr>华文隶书</vt:lpstr>
      <vt:lpstr>Calibri Light</vt:lpstr>
      <vt:lpstr>楷体</vt:lpstr>
      <vt:lpstr>汉仪旗黑-85S</vt:lpstr>
      <vt:lpstr>Office 主题</vt:lpstr>
      <vt:lpstr>PowerPoint 演示文稿</vt:lpstr>
      <vt:lpstr>PowerPoint 演示文稿</vt:lpstr>
      <vt:lpstr>PowerPoint 演示文稿</vt:lpstr>
      <vt:lpstr>PowerPoint 演示文稿</vt:lpstr>
      <vt:lpstr>工艺简介与职业病危害因素识别</vt:lpstr>
      <vt:lpstr>工艺简介与职业病危害因素识别</vt:lpstr>
      <vt:lpstr>工艺简介与职业病危害因素识别</vt:lpstr>
      <vt:lpstr>工艺简介与职业病危害因素识别</vt:lpstr>
      <vt:lpstr>工艺简介与职业病危害因素识别</vt:lpstr>
      <vt:lpstr>PowerPoint 演示文稿</vt:lpstr>
      <vt:lpstr>PowerPoint 演示文稿</vt:lpstr>
      <vt:lpstr>PowerPoint 演示文稿</vt:lpstr>
      <vt:lpstr>工艺简介与职业病危害因素识别</vt:lpstr>
      <vt:lpstr>工艺简介与职业病危害因素识别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四、机械加工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六、职业病危害防护措施分析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little fairy</cp:lastModifiedBy>
  <cp:revision>4</cp:revision>
  <dcterms:created xsi:type="dcterms:W3CDTF">2017-05-10T05:47:00Z</dcterms:created>
  <dcterms:modified xsi:type="dcterms:W3CDTF">2023-11-14T08:21:28Z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4BC05D2306104AA68DA8A1F3813D3AF0_13</vt:lpwstr>
  </property>
  <property fmtid="{D5CDD505-2E9C-101B-9397-08002B2CF9AE}" pid="3" name="KSOProductBuildVer">
    <vt:lpwstr>2052-12.1.0.15933</vt:lpwstr>
  </property>
</Properties>
</file>