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8" r:id="rId4"/>
    <p:sldId id="257" r:id="rId5"/>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91" r:id="rId37"/>
    <p:sldId id="289" r:id="rId38"/>
    <p:sldId id="290" r:id="rId39"/>
    <p:sldId id="293" r:id="rId40"/>
    <p:sldId id="292" r:id="rId41"/>
    <p:sldId id="294" r:id="rId42"/>
    <p:sldId id="300" r:id="rId43"/>
  </p:sldIdLst>
  <p:sldSz cx="9144000" cy="6858000" type="screen4x3"/>
  <p:notesSz cx="6858000" cy="9144000"/>
  <p:custDataLst>
    <p:tags r:id="rId4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6" d="100"/>
          <a:sy n="76" d="100"/>
        </p:scale>
        <p:origin x="-98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gs" Target="tags/tag20.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duotone>
              <a:schemeClr val="bg1"/>
              <a:srgbClr val="FFFFFF"/>
            </a:duotone>
          </a:blip>
          <a:stretch>
            <a:fillRect/>
          </a:stretch>
        </a:blipFill>
        <a:effectLst/>
      </p:bgPr>
    </p:bg>
    <p:spTree>
      <p:nvGrpSpPr>
        <p:cNvPr id="1" name=""/>
        <p:cNvGrpSpPr/>
        <p:nvPr/>
      </p:nvGrpSpPr>
      <p:grpSpPr/>
      <p:sp>
        <p:nvSpPr>
          <p:cNvPr id="45058" name="标题 45057"/>
          <p:cNvSpPr>
            <a:spLocks noGrp="1"/>
          </p:cNvSpPr>
          <p:nvPr>
            <p:ph type="ctrTitle" sz="quarter"/>
          </p:nvPr>
        </p:nvSpPr>
        <p:spPr>
          <a:xfrm>
            <a:off x="685800" y="1676400"/>
            <a:ext cx="7772400" cy="18288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45059" name="副标题 45058"/>
          <p:cNvSpPr>
            <a:spLocks noGrp="1"/>
          </p:cNvSpPr>
          <p:nvPr>
            <p:ph type="subTitle" sz="quarter" idx="1"/>
          </p:nvPr>
        </p:nvSpPr>
        <p:spPr>
          <a:xfrm>
            <a:off x="1371600" y="3886200"/>
            <a:ext cx="6400800" cy="1752600"/>
          </a:xfrm>
          <a:prstGeom prst="rect">
            <a:avLst/>
          </a:prstGeom>
          <a:noFill/>
          <a:ln w="9525">
            <a:noFill/>
          </a:ln>
        </p:spPr>
        <p:txBody>
          <a:bodyPr anchor="t" anchorCtr="0"/>
          <a:lstStyle>
            <a:lvl1pPr marL="0" lvl="0" indent="0" algn="ctr">
              <a:buClr>
                <a:schemeClr val="hlink"/>
              </a:buClr>
              <a:buSzPct val="65000"/>
              <a:buFont typeface="Wingdings" panose="05000000000000000000" pitchFamily="2" charset="2"/>
              <a:buNone/>
              <a:defRPr/>
            </a:lvl1pPr>
            <a:lvl2pPr marL="457200" lvl="1" indent="0" algn="ctr">
              <a:buClr>
                <a:schemeClr val="folHlink"/>
              </a:buClr>
              <a:buSzPct val="65000"/>
              <a:buFont typeface="Wingdings" panose="05000000000000000000" pitchFamily="2" charset="2"/>
              <a:buNone/>
              <a:defRPr/>
            </a:lvl2pPr>
            <a:lvl3pPr marL="914400" lvl="2" indent="0" algn="ctr">
              <a:buClr>
                <a:schemeClr val="hlink"/>
              </a:buClr>
              <a:buSzPct val="65000"/>
              <a:buFont typeface="Wingdings" panose="05000000000000000000" pitchFamily="2" charset="2"/>
              <a:buNone/>
              <a:defRPr/>
            </a:lvl3pPr>
            <a:lvl4pPr marL="1371600" lvl="3" indent="0" algn="ctr">
              <a:buClr>
                <a:schemeClr val="folHlink"/>
              </a:buClr>
              <a:buSzPct val="65000"/>
              <a:buFont typeface="Wingdings" panose="05000000000000000000" pitchFamily="2" charset="2"/>
              <a:buNone/>
              <a:defRPr/>
            </a:lvl4pPr>
            <a:lvl5pPr marL="1828800" lvl="4" indent="0" algn="ctr">
              <a:buClr>
                <a:schemeClr val="hlink"/>
              </a:buClr>
              <a:buSzPct val="65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45060" name="日期占位符 45059"/>
          <p:cNvSpPr>
            <a:spLocks noGrp="1"/>
          </p:cNvSpPr>
          <p:nvPr>
            <p:ph type="dt" sz="quarter" idx="2"/>
          </p:nvPr>
        </p:nvSpPr>
        <p:spPr>
          <a:xfrm>
            <a:off x="457200" y="6245225"/>
            <a:ext cx="2133600" cy="476250"/>
          </a:xfrm>
          <a:prstGeom prst="rect">
            <a:avLst/>
          </a:prstGeom>
          <a:noFill/>
          <a:ln w="9525">
            <a:noFill/>
          </a:ln>
        </p:spPr>
        <p:txBody>
          <a:bodyPr anchor="b" anchorCtr="0"/>
          <a:lstStyle>
            <a:lvl1pPr>
              <a:defRPr sz="1400"/>
            </a:lvl1pPr>
          </a:lstStyle>
          <a:p>
            <a:fld id="{BB962C8B-B14F-4D97-AF65-F5344CB8AC3E}" type="datetime1">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
        <p:nvSpPr>
          <p:cNvPr id="45061" name="页脚占位符 45060"/>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a:lvl1pPr>
          </a:lstStyle>
          <a:p>
            <a:endParaRPr lang="zh-CN" altLang="en-US" dirty="0">
              <a:effectLst>
                <a:outerShdw blurRad="38100" dist="38100" dir="2700000">
                  <a:srgbClr val="000000"/>
                </a:outerShdw>
              </a:effectLst>
              <a:latin typeface="Arial" panose="020B0604020202020204" pitchFamily="34" charset="0"/>
            </a:endParaRPr>
          </a:p>
        </p:txBody>
      </p:sp>
      <p:sp>
        <p:nvSpPr>
          <p:cNvPr id="45062" name="灯片编号占位符 45061"/>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a:lvl1pPr>
          </a:lstStyle>
          <a:p>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81000"/>
            <a:ext cx="2057400"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81000"/>
            <a:ext cx="6052930"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57200" y="981075"/>
            <a:ext cx="4662805" cy="47840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2504"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981200"/>
            <a:ext cx="4032504"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tags" Target="../tags/tag8.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duotone>
              <a:schemeClr val="bg1"/>
              <a:srgbClr val="FFFFFF"/>
            </a:duotone>
          </a:blip>
          <a:stretch>
            <a:fillRect/>
          </a:stretch>
        </a:blipFill>
        <a:effectLst/>
      </p:bgPr>
    </p:bg>
    <p:spTree>
      <p:nvGrpSpPr>
        <p:cNvPr id="1" name=""/>
        <p:cNvGrpSpPr/>
        <p:nvPr/>
      </p:nvGrpSpPr>
      <p:grpSpPr/>
      <p:sp>
        <p:nvSpPr>
          <p:cNvPr id="44034" name="标题 44033"/>
          <p:cNvSpPr>
            <a:spLocks noGrp="1"/>
          </p:cNvSpPr>
          <p:nvPr>
            <p:ph type="title"/>
          </p:nvPr>
        </p:nvSpPr>
        <p:spPr>
          <a:xfrm>
            <a:off x="457200" y="381000"/>
            <a:ext cx="8229600" cy="1371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4035" name="文本占位符 44034"/>
          <p:cNvSpPr>
            <a:spLocks noGrp="1"/>
          </p:cNvSpPr>
          <p:nvPr>
            <p:ph type="body" idx="1"/>
          </p:nvPr>
        </p:nvSpPr>
        <p:spPr>
          <a:xfrm>
            <a:off x="457200" y="1981200"/>
            <a:ext cx="82296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4036" name="日期占位符 44035"/>
          <p:cNvSpPr>
            <a:spLocks noGrp="1"/>
          </p:cNvSpPr>
          <p:nvPr>
            <p:ph type="dt" sz="half" idx="2"/>
          </p:nvPr>
        </p:nvSpPr>
        <p:spPr>
          <a:xfrm>
            <a:off x="457200" y="6245225"/>
            <a:ext cx="2133600" cy="476250"/>
          </a:xfrm>
          <a:prstGeom prst="rect">
            <a:avLst/>
          </a:prstGeom>
          <a:noFill/>
          <a:ln w="9525">
            <a:noFill/>
          </a:ln>
        </p:spPr>
        <p:txBody>
          <a:bodyPr anchor="b" anchorCtr="0"/>
          <a:lstStyle>
            <a:lvl1pPr>
              <a:defRPr sz="1400"/>
            </a:lvl1pPr>
          </a:lstStyle>
          <a:p>
            <a:pPr lvl="0"/>
            <a:fld id="{BB962C8B-B14F-4D97-AF65-F5344CB8AC3E}" type="datetime1">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
        <p:nvSpPr>
          <p:cNvPr id="44037" name="页脚占位符 44036"/>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a:lvl1p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44038" name="灯片编号占位符 44037"/>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a:lvl1p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11.jpeg"/><Relationship Id="rId4" Type="http://schemas.openxmlformats.org/officeDocument/2006/relationships/tags" Target="../tags/tag17.xml"/><Relationship Id="rId3" Type="http://schemas.openxmlformats.org/officeDocument/2006/relationships/image" Target="../media/image10.jpeg"/><Relationship Id="rId2" Type="http://schemas.openxmlformats.org/officeDocument/2006/relationships/tags" Target="../tags/tag16.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p:cNvSpPr>
          <p:nvPr>
            <p:ph type="ctrTitle"/>
          </p:nvPr>
        </p:nvSpPr>
        <p:spPr/>
        <p:txBody>
          <a:bodyPr anchor="ctr" anchorCtr="0"/>
          <a:p>
            <a:pPr defTabSz="914400">
              <a:buSzTx/>
              <a:buFontTx/>
              <a:buNone/>
            </a:pPr>
            <a:r>
              <a:rPr lang="zh-CN" altLang="en-US" kern="1200" baseline="0" dirty="0">
                <a:latin typeface="Tahoma" panose="020B0604030504040204" pitchFamily="34" charset="0"/>
                <a:ea typeface="华文隶书" panose="02010800040101010101" pitchFamily="2" charset="-122"/>
              </a:rPr>
              <a:t>机械制造行业职业病危害因素及防护措施</a:t>
            </a:r>
            <a:endParaRPr lang="zh-CN" altLang="en-US" kern="1200" baseline="0" dirty="0">
              <a:latin typeface="Tahoma" panose="020B0604030504040204" pitchFamily="34" charset="0"/>
              <a:ea typeface="华文隶书" panose="0201080004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652294" y="36446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accent4">
                    <a:lumMod val="10000"/>
                  </a:schemeClr>
                </a:solidFill>
                <a:effectLst/>
                <a:latin typeface="微软雅黑" panose="020B0503020204020204" charset="-122"/>
                <a:ea typeface="微软雅黑" panose="020B0503020204020204" charset="-122"/>
              </a:rPr>
              <a:t>博富特咨询</a:t>
            </a:r>
            <a:r>
              <a:rPr lang="en-US" altLang="zh-CN" sz="1800" b="1" dirty="0">
                <a:solidFill>
                  <a:schemeClr val="accent4">
                    <a:lumMod val="10000"/>
                  </a:schemeClr>
                </a:solidFill>
                <a:effectLst/>
                <a:latin typeface="微软雅黑" panose="020B0503020204020204" charset="-122"/>
                <a:ea typeface="微软雅黑" panose="020B0503020204020204" charset="-122"/>
              </a:rPr>
              <a:t> </a:t>
            </a:r>
            <a:endParaRPr lang="en-US" altLang="zh-CN" sz="1800" b="1" dirty="0">
              <a:solidFill>
                <a:schemeClr val="accent4">
                  <a:lumMod val="10000"/>
                </a:schemeClr>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314794" y="458058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accent4">
                    <a:lumMod val="10000"/>
                  </a:schemeClr>
                </a:solidFill>
              </a:rPr>
              <a:t>全面</a:t>
            </a:r>
            <a:endParaRPr lang="zh-CN" altLang="en-US" sz="1600" b="1">
              <a:solidFill>
                <a:schemeClr val="accent4">
                  <a:lumMod val="10000"/>
                </a:schemeClr>
              </a:solidFill>
            </a:endParaRPr>
          </a:p>
        </p:txBody>
      </p:sp>
      <p:sp>
        <p:nvSpPr>
          <p:cNvPr id="9" name="椭圆 8"/>
          <p:cNvSpPr/>
          <p:nvPr>
            <p:custDataLst>
              <p:tags r:id="rId3"/>
            </p:custDataLst>
          </p:nvPr>
        </p:nvSpPr>
        <p:spPr>
          <a:xfrm>
            <a:off x="6247130" y="45810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accent4">
                    <a:lumMod val="10000"/>
                  </a:schemeClr>
                </a:solidFill>
              </a:rPr>
              <a:t>专业</a:t>
            </a:r>
            <a:endParaRPr lang="zh-CN" altLang="en-US" sz="1600" b="1">
              <a:solidFill>
                <a:schemeClr val="accent4">
                  <a:lumMod val="10000"/>
                </a:schemeClr>
              </a:solidFill>
            </a:endParaRPr>
          </a:p>
        </p:txBody>
      </p:sp>
      <p:sp>
        <p:nvSpPr>
          <p:cNvPr id="10" name="椭圆 9"/>
          <p:cNvSpPr/>
          <p:nvPr>
            <p:custDataLst>
              <p:tags r:id="rId4"/>
            </p:custDataLst>
          </p:nvPr>
        </p:nvSpPr>
        <p:spPr>
          <a:xfrm>
            <a:off x="7179466" y="45805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accent4">
                    <a:lumMod val="10000"/>
                  </a:schemeClr>
                </a:solidFill>
              </a:rPr>
              <a:t>实用</a:t>
            </a:r>
            <a:endParaRPr lang="zh-CN" altLang="en-US" sz="1600" b="1">
              <a:solidFill>
                <a:schemeClr val="accent4">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53249"/>
          <p:cNvSpPr>
            <a:spLocks noGrp="1"/>
          </p:cNvSpPr>
          <p:nvPr>
            <p:ph type="title"/>
          </p:nvPr>
        </p:nvSpPr>
        <p:spPr>
          <a:xfrm>
            <a:off x="457200" y="381000"/>
            <a:ext cx="8229600" cy="815975"/>
          </a:xfrm>
        </p:spPr>
        <p:txBody>
          <a:bodyPr anchor="ctr" anchorCtr="0"/>
          <a:p>
            <a:r>
              <a:rPr lang="en-US" altLang="zh-CN" sz="4000">
                <a:latin typeface="华文隶书" panose="02010800040101010101" pitchFamily="2" charset="-122"/>
                <a:ea typeface="华文隶书" panose="02010800040101010101" pitchFamily="2" charset="-122"/>
              </a:rPr>
              <a:t>1.2</a:t>
            </a:r>
            <a:r>
              <a:rPr lang="zh-CN" altLang="en-US" sz="4000" dirty="0">
                <a:latin typeface="华文隶书" panose="02010800040101010101" pitchFamily="2" charset="-122"/>
                <a:ea typeface="华文隶书" panose="02010800040101010101" pitchFamily="2" charset="-122"/>
              </a:rPr>
              <a:t>工艺简介与职业病危害因素识别</a:t>
            </a:r>
            <a:endParaRPr lang="zh-CN" altLang="en-US" sz="4000" dirty="0">
              <a:latin typeface="华文隶书" panose="02010800040101010101" pitchFamily="2" charset="-122"/>
              <a:ea typeface="华文隶书" panose="02010800040101010101" pitchFamily="2" charset="-122"/>
            </a:endParaRPr>
          </a:p>
        </p:txBody>
      </p:sp>
      <p:sp>
        <p:nvSpPr>
          <p:cNvPr id="53251" name="文本占位符 53250"/>
          <p:cNvSpPr>
            <a:spLocks noGrp="1"/>
          </p:cNvSpPr>
          <p:nvPr>
            <p:ph type="body" idx="1"/>
          </p:nvPr>
        </p:nvSpPr>
        <p:spPr>
          <a:xfrm>
            <a:off x="457200" y="1268413"/>
            <a:ext cx="8229600" cy="4827587"/>
          </a:xfrm>
        </p:spPr>
        <p:txBody>
          <a:bodyPr/>
          <a:p>
            <a:pPr>
              <a:lnSpc>
                <a:spcPct val="90000"/>
              </a:lnSpc>
            </a:pPr>
            <a:r>
              <a:rPr lang="en-US" altLang="zh-CN"/>
              <a:t>1.2.1</a:t>
            </a:r>
            <a:r>
              <a:rPr lang="zh-CN" altLang="en-US" dirty="0"/>
              <a:t>造型（芯）</a:t>
            </a:r>
            <a:endParaRPr lang="zh-CN" altLang="en-US" dirty="0"/>
          </a:p>
          <a:p>
            <a:pPr>
              <a:lnSpc>
                <a:spcPct val="90000"/>
              </a:lnSpc>
              <a:buNone/>
            </a:pPr>
            <a:r>
              <a:rPr lang="zh-CN" altLang="en-US" dirty="0"/>
              <a:t>   </a:t>
            </a:r>
            <a:r>
              <a:rPr lang="zh-CN" altLang="en-US" sz="2800" b="1" dirty="0">
                <a:solidFill>
                  <a:srgbClr val="FFFF00"/>
                </a:solidFill>
              </a:rPr>
              <a:t>制造</a:t>
            </a:r>
            <a:r>
              <a:rPr lang="zh-CN" altLang="en-US" sz="2800" b="1" u="sng" dirty="0">
                <a:solidFill>
                  <a:srgbClr val="FFFF00"/>
                </a:solidFill>
              </a:rPr>
              <a:t>砂型</a:t>
            </a:r>
            <a:r>
              <a:rPr lang="zh-CN" altLang="en-US" sz="2800" b="1" dirty="0">
                <a:solidFill>
                  <a:srgbClr val="FFFF00"/>
                </a:solidFill>
              </a:rPr>
              <a:t>的工艺过程叫做造型</a:t>
            </a:r>
            <a:endParaRPr lang="zh-CN" altLang="en-US" sz="2800" b="1" dirty="0">
              <a:solidFill>
                <a:srgbClr val="FFFF00"/>
              </a:solidFill>
            </a:endParaRPr>
          </a:p>
          <a:p>
            <a:pPr>
              <a:lnSpc>
                <a:spcPct val="90000"/>
              </a:lnSpc>
              <a:buNone/>
            </a:pPr>
            <a:r>
              <a:rPr lang="zh-CN" altLang="en-US" sz="2800" b="1" dirty="0">
                <a:solidFill>
                  <a:srgbClr val="FFFF00"/>
                </a:solidFill>
              </a:rPr>
              <a:t>   制造</a:t>
            </a:r>
            <a:r>
              <a:rPr lang="zh-CN" altLang="en-US" sz="2800" b="1" u="sng" dirty="0">
                <a:solidFill>
                  <a:srgbClr val="FFFF00"/>
                </a:solidFill>
              </a:rPr>
              <a:t>砂芯</a:t>
            </a:r>
            <a:r>
              <a:rPr lang="zh-CN" altLang="en-US" sz="2800" b="1" dirty="0">
                <a:solidFill>
                  <a:srgbClr val="FFFF00"/>
                </a:solidFill>
              </a:rPr>
              <a:t>的工艺过程叫做制芯，也叫造芯</a:t>
            </a:r>
            <a:r>
              <a:rPr lang="zh-CN" altLang="en-US" b="1" dirty="0">
                <a:solidFill>
                  <a:srgbClr val="FFFF00"/>
                </a:solidFill>
              </a:rPr>
              <a:t>。</a:t>
            </a:r>
            <a:endParaRPr lang="zh-CN" altLang="en-US" b="1" dirty="0">
              <a:solidFill>
                <a:srgbClr val="FFFF00"/>
              </a:solidFill>
            </a:endParaRPr>
          </a:p>
          <a:p>
            <a:pPr>
              <a:lnSpc>
                <a:spcPct val="90000"/>
              </a:lnSpc>
            </a:pPr>
            <a:r>
              <a:rPr lang="zh-CN" altLang="en-US" dirty="0"/>
              <a:t>按照机械化程度分为：手工造型（芯）和机器造型（芯）两大类。</a:t>
            </a:r>
            <a:endParaRPr lang="zh-CN" altLang="en-US" dirty="0"/>
          </a:p>
          <a:p>
            <a:pPr>
              <a:lnSpc>
                <a:spcPct val="90000"/>
              </a:lnSpc>
              <a:buNone/>
            </a:pPr>
            <a:r>
              <a:rPr lang="zh-CN" altLang="en-US" sz="2800" dirty="0"/>
              <a:t>   </a:t>
            </a:r>
            <a:r>
              <a:rPr lang="zh-CN" altLang="en-US" sz="2800" b="1" dirty="0">
                <a:solidFill>
                  <a:srgbClr val="FFFF00"/>
                </a:solidFill>
              </a:rPr>
              <a:t>手工造型（芯）劳动强度大、劳动者直接接触粉尘和化学药品，职业危害较大；</a:t>
            </a:r>
            <a:endParaRPr lang="zh-CN" altLang="en-US" sz="2800" b="1" dirty="0">
              <a:solidFill>
                <a:srgbClr val="FFFF00"/>
              </a:solidFill>
            </a:endParaRPr>
          </a:p>
          <a:p>
            <a:pPr>
              <a:lnSpc>
                <a:spcPct val="90000"/>
              </a:lnSpc>
              <a:buNone/>
            </a:pPr>
            <a:r>
              <a:rPr lang="zh-CN" altLang="en-US" sz="2800" b="1" dirty="0">
                <a:solidFill>
                  <a:srgbClr val="FFFF00"/>
                </a:solidFill>
              </a:rPr>
              <a:t>   机器造型（芯）生产率高、质量稳定，工人劳动强度低，劳动者接触粉尘和化学药品的机会少，职业危害相对较小。</a:t>
            </a:r>
            <a:endParaRPr lang="zh-CN" altLang="en-US" sz="2800" b="1"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56321"/>
          <p:cNvSpPr>
            <a:spLocks noGrp="1"/>
          </p:cNvSpPr>
          <p:nvPr>
            <p:ph type="title"/>
          </p:nvPr>
        </p:nvSpPr>
        <p:spPr>
          <a:xfrm>
            <a:off x="457200" y="381000"/>
            <a:ext cx="8229600" cy="815975"/>
          </a:xfrm>
        </p:spPr>
        <p:txBody>
          <a:bodyPr anchor="ctr" anchorCtr="0"/>
          <a:p>
            <a:r>
              <a:rPr lang="en-US" altLang="zh-CN" sz="4000">
                <a:latin typeface="华文隶书" panose="02010800040101010101" pitchFamily="2" charset="-122"/>
                <a:ea typeface="华文隶书" panose="02010800040101010101" pitchFamily="2" charset="-122"/>
              </a:rPr>
              <a:t>1.2</a:t>
            </a:r>
            <a:r>
              <a:rPr lang="zh-CN" altLang="en-US" sz="4000" dirty="0">
                <a:latin typeface="华文隶书" panose="02010800040101010101" pitchFamily="2" charset="-122"/>
                <a:ea typeface="华文隶书" panose="02010800040101010101" pitchFamily="2" charset="-122"/>
              </a:rPr>
              <a:t>工艺简介与职业病危害因素识别</a:t>
            </a:r>
            <a:endParaRPr lang="zh-CN" altLang="en-US" sz="4000" dirty="0">
              <a:latin typeface="华文隶书" panose="02010800040101010101" pitchFamily="2" charset="-122"/>
              <a:ea typeface="华文隶书" panose="02010800040101010101" pitchFamily="2" charset="-122"/>
            </a:endParaRPr>
          </a:p>
        </p:txBody>
      </p:sp>
      <p:sp>
        <p:nvSpPr>
          <p:cNvPr id="56323" name="文本占位符 56322"/>
          <p:cNvSpPr>
            <a:spLocks noGrp="1"/>
          </p:cNvSpPr>
          <p:nvPr>
            <p:ph type="body" idx="1"/>
          </p:nvPr>
        </p:nvSpPr>
        <p:spPr>
          <a:xfrm>
            <a:off x="457200" y="1268413"/>
            <a:ext cx="8229600" cy="4827587"/>
          </a:xfrm>
        </p:spPr>
        <p:txBody>
          <a:bodyPr/>
          <a:p>
            <a:r>
              <a:rPr lang="en-US" altLang="zh-CN" b="1"/>
              <a:t>1.2.1</a:t>
            </a:r>
            <a:r>
              <a:rPr lang="zh-CN" altLang="en-US" b="1" dirty="0"/>
              <a:t>造型（芯）</a:t>
            </a:r>
            <a:endParaRPr lang="zh-CN" altLang="en-US" b="1" dirty="0"/>
          </a:p>
          <a:p>
            <a:r>
              <a:rPr lang="zh-CN" altLang="en-US" b="1" dirty="0"/>
              <a:t>新的铸造粘合剂不断出现，可供铸造选择的方法越来越多</a:t>
            </a:r>
            <a:endParaRPr lang="zh-CN" altLang="en-US" b="1" dirty="0"/>
          </a:p>
          <a:p>
            <a:pPr>
              <a:buNone/>
            </a:pPr>
            <a:r>
              <a:rPr lang="zh-CN" altLang="en-US" b="1" dirty="0"/>
              <a:t>   </a:t>
            </a:r>
            <a:r>
              <a:rPr lang="zh-CN" altLang="en-US" sz="2800" b="1" dirty="0">
                <a:solidFill>
                  <a:srgbClr val="FFFF00"/>
                </a:solidFill>
              </a:rPr>
              <a:t>手工造型到机器造型</a:t>
            </a:r>
            <a:endParaRPr lang="zh-CN" altLang="en-US" sz="2800" b="1" dirty="0">
              <a:solidFill>
                <a:srgbClr val="FFFF00"/>
              </a:solidFill>
            </a:endParaRPr>
          </a:p>
          <a:p>
            <a:pPr>
              <a:buNone/>
            </a:pPr>
            <a:r>
              <a:rPr lang="zh-CN" altLang="en-US" sz="2800" b="1" dirty="0">
                <a:solidFill>
                  <a:srgbClr val="FFFF00"/>
                </a:solidFill>
              </a:rPr>
              <a:t>   湿砂芯到壳芯</a:t>
            </a:r>
            <a:endParaRPr lang="zh-CN" altLang="en-US" sz="2800" b="1" dirty="0">
              <a:solidFill>
                <a:srgbClr val="FFFF00"/>
              </a:solidFill>
            </a:endParaRPr>
          </a:p>
          <a:p>
            <a:pPr>
              <a:buNone/>
            </a:pPr>
            <a:r>
              <a:rPr lang="zh-CN" altLang="en-US" sz="2800" b="1" dirty="0">
                <a:solidFill>
                  <a:srgbClr val="FFFF00"/>
                </a:solidFill>
              </a:rPr>
              <a:t>   真空密封造型到冷芯盆造型等</a:t>
            </a:r>
            <a:endParaRPr lang="zh-CN" altLang="en-US" sz="2800" b="1" dirty="0">
              <a:solidFill>
                <a:srgbClr val="FFFF00"/>
              </a:solidFill>
            </a:endParaRPr>
          </a:p>
          <a:p>
            <a:r>
              <a:rPr lang="zh-CN" altLang="en-US" b="1" dirty="0"/>
              <a:t>黏合剂的不同存在的职业病危害因素的种类也有所不同</a:t>
            </a:r>
            <a:endParaRPr lang="zh-CN" altLang="en-US" b="1" dirty="0"/>
          </a:p>
          <a:p>
            <a:pPr>
              <a:buNone/>
            </a:pPr>
            <a:endParaRPr lang="zh-CN" altLang="en-US" sz="2800" b="1"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57345"/>
          <p:cNvSpPr>
            <a:spLocks noGrp="1"/>
          </p:cNvSpPr>
          <p:nvPr>
            <p:ph type="title"/>
          </p:nvPr>
        </p:nvSpPr>
        <p:spPr/>
        <p:txBody>
          <a:bodyPr anchor="ctr" anchorCtr="0"/>
          <a:p>
            <a:r>
              <a:rPr lang="en-US" altLang="zh-CN" sz="4000">
                <a:latin typeface="华文隶书" panose="02010800040101010101" pitchFamily="2" charset="-122"/>
                <a:ea typeface="华文隶书" panose="02010800040101010101" pitchFamily="2" charset="-122"/>
              </a:rPr>
              <a:t>1.2</a:t>
            </a:r>
            <a:r>
              <a:rPr lang="zh-CN" altLang="en-US" sz="4000" dirty="0">
                <a:latin typeface="华文隶书" panose="02010800040101010101" pitchFamily="2" charset="-122"/>
                <a:ea typeface="华文隶书" panose="02010800040101010101" pitchFamily="2" charset="-122"/>
              </a:rPr>
              <a:t>工艺简介与职业病危害因素识别</a:t>
            </a:r>
            <a:endParaRPr lang="zh-CN" altLang="en-US" sz="4000" dirty="0">
              <a:latin typeface="华文隶书" panose="02010800040101010101" pitchFamily="2" charset="-122"/>
              <a:ea typeface="华文隶书" panose="02010800040101010101" pitchFamily="2" charset="-122"/>
            </a:endParaRPr>
          </a:p>
        </p:txBody>
      </p:sp>
      <p:sp>
        <p:nvSpPr>
          <p:cNvPr id="57347" name="文本占位符 57346"/>
          <p:cNvSpPr>
            <a:spLocks noGrp="1"/>
          </p:cNvSpPr>
          <p:nvPr>
            <p:ph type="body" sz="half" idx="1"/>
          </p:nvPr>
        </p:nvSpPr>
        <p:spPr>
          <a:xfrm>
            <a:off x="457200" y="1557338"/>
            <a:ext cx="8362950" cy="4538662"/>
          </a:xfrm>
        </p:spPr>
        <p:txBody>
          <a:bodyPr/>
          <a:p>
            <a:pPr>
              <a:buClr>
                <a:schemeClr val="hlink"/>
              </a:buClr>
              <a:buSzPct val="65000"/>
              <a:buFont typeface="Wingdings" panose="05000000000000000000" pitchFamily="2" charset="2"/>
            </a:pPr>
            <a:r>
              <a:rPr lang="en-US" altLang="zh-CN" sz="2800" b="1"/>
              <a:t>1.2.1</a:t>
            </a:r>
            <a:r>
              <a:rPr lang="zh-CN" altLang="en-US" sz="2800" b="1" dirty="0"/>
              <a:t>职业病危害因素的识别</a:t>
            </a:r>
            <a:endParaRPr lang="zh-CN" altLang="en-US" sz="2800" b="1" dirty="0"/>
          </a:p>
        </p:txBody>
      </p:sp>
      <p:graphicFrame>
        <p:nvGraphicFramePr>
          <p:cNvPr id="57403" name="内容占位符 57402"/>
          <p:cNvGraphicFramePr/>
          <p:nvPr>
            <p:ph sz="half" idx="2"/>
          </p:nvPr>
        </p:nvGraphicFramePr>
        <p:xfrm>
          <a:off x="539750" y="2205038"/>
          <a:ext cx="8353425" cy="3384550"/>
        </p:xfrm>
        <a:graphic>
          <a:graphicData uri="http://schemas.openxmlformats.org/drawingml/2006/table">
            <a:tbl>
              <a:tblPr/>
              <a:tblGrid>
                <a:gridCol w="1511300"/>
                <a:gridCol w="3744913"/>
                <a:gridCol w="3097212"/>
              </a:tblGrid>
              <a:tr h="5048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存在环节</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职业病危害因素</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备注</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064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造型</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粉尘、甲醛、酚、氨、二乙胺、噪声、振动、高温</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粉尘视使用的砂的种类而定，一般为矽尘，毒物与使用粘合剂的种类有关</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716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砂型（芯）烘干</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高温、热辐射、</a:t>
                      </a:r>
                      <a:r>
                        <a:rPr lang="en-US" altLang="zh-CN" sz="2400" b="1">
                          <a:solidFill>
                            <a:srgbClr val="FFFF00"/>
                          </a:solidFill>
                          <a:ea typeface="华文仿宋" panose="02010600040101010101" pitchFamily="2" charset="-122"/>
                        </a:rPr>
                        <a:t>CO</a:t>
                      </a:r>
                      <a:r>
                        <a:rPr lang="zh-CN" altLang="en-US" sz="2400" b="1" dirty="0">
                          <a:solidFill>
                            <a:srgbClr val="FFFF00"/>
                          </a:solidFill>
                          <a:ea typeface="华文仿宋" panose="02010600040101010101" pitchFamily="2" charset="-122"/>
                        </a:rPr>
                        <a:t>、</a:t>
                      </a:r>
                      <a:r>
                        <a:rPr lang="en-US" altLang="zh-CN" sz="2400" b="1">
                          <a:solidFill>
                            <a:srgbClr val="FFFF00"/>
                          </a:solidFill>
                          <a:ea typeface="华文仿宋" panose="02010600040101010101" pitchFamily="2" charset="-122"/>
                        </a:rPr>
                        <a:t>CO</a:t>
                      </a:r>
                      <a:r>
                        <a:rPr lang="en-US" altLang="zh-CN" sz="2400" b="1" baseline="-25000">
                          <a:solidFill>
                            <a:srgbClr val="FFFF00"/>
                          </a:solidFill>
                          <a:ea typeface="华文仿宋" panose="02010600040101010101" pitchFamily="2" charset="-122"/>
                        </a:rPr>
                        <a:t>2</a:t>
                      </a:r>
                      <a:r>
                        <a:rPr lang="zh-CN" altLang="en-US" sz="2400" b="1" dirty="0">
                          <a:solidFill>
                            <a:srgbClr val="FFFF00"/>
                          </a:solidFill>
                          <a:ea typeface="华文仿宋" panose="02010600040101010101" pitchFamily="2" charset="-122"/>
                        </a:rPr>
                        <a:t>、</a:t>
                      </a:r>
                      <a:r>
                        <a:rPr lang="en-US" altLang="zh-CN" sz="2400" b="1">
                          <a:solidFill>
                            <a:srgbClr val="FFFF00"/>
                          </a:solidFill>
                          <a:ea typeface="华文仿宋" panose="02010600040101010101" pitchFamily="2" charset="-122"/>
                        </a:rPr>
                        <a:t>SO2</a:t>
                      </a:r>
                      <a:r>
                        <a:rPr lang="zh-CN" altLang="en-US" sz="2400" b="1" dirty="0">
                          <a:solidFill>
                            <a:srgbClr val="FFFF00"/>
                          </a:solidFill>
                          <a:ea typeface="华文仿宋" panose="02010600040101010101" pitchFamily="2" charset="-122"/>
                        </a:rPr>
                        <a:t>、氮氧化物等</a:t>
                      </a:r>
                      <a:r>
                        <a:rPr lang="zh-CN" altLang="en-US" sz="2400" b="1" dirty="0">
                          <a:ea typeface="华文仿宋" panose="02010600040101010101" pitchFamily="2" charset="-122"/>
                        </a:rPr>
                        <a:t>、</a:t>
                      </a:r>
                      <a:r>
                        <a:rPr lang="zh-CN" altLang="en-US" sz="2400" b="1" dirty="0">
                          <a:solidFill>
                            <a:srgbClr val="00FF00"/>
                          </a:solidFill>
                          <a:ea typeface="华文仿宋" panose="02010600040101010101" pitchFamily="2" charset="-122"/>
                        </a:rPr>
                        <a:t>高频</a:t>
                      </a:r>
                      <a:r>
                        <a:rPr lang="zh-CN" altLang="en-US" sz="2400" b="1" dirty="0">
                          <a:solidFill>
                            <a:srgbClr val="00FF00"/>
                          </a:solidFill>
                          <a:ea typeface="华文仿宋" panose="02010600040101010101" pitchFamily="2" charset="-122"/>
                        </a:rPr>
                        <a:t>电磁场和微波辐射</a:t>
                      </a:r>
                      <a:endParaRPr lang="zh-CN" altLang="en-US" sz="2400" b="1" dirty="0">
                        <a:solidFill>
                          <a:srgbClr val="00FF00"/>
                        </a:solidFill>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solidFill>
                            <a:srgbClr val="FFFF00"/>
                          </a:solidFill>
                          <a:ea typeface="华文仿宋" panose="02010600040101010101" pitchFamily="2" charset="-122"/>
                        </a:rPr>
                        <a:t>如果使用煤和煤气作燃料会产生；</a:t>
                      </a:r>
                      <a:endParaRPr lang="zh-CN" altLang="en-US" sz="2000" b="1" dirty="0">
                        <a:solidFill>
                          <a:srgbClr val="FFFF00"/>
                        </a:solidFill>
                        <a:ea typeface="华文仿宋" panose="02010600040101010101" pitchFamily="2" charset="-122"/>
                      </a:endParaRPr>
                    </a:p>
                    <a:p>
                      <a:pPr marL="0" lvl="0" indent="0" algn="ctr">
                        <a:buNone/>
                      </a:pPr>
                      <a:r>
                        <a:rPr lang="zh-CN" altLang="en-US" sz="2000" b="1" dirty="0">
                          <a:solidFill>
                            <a:srgbClr val="00FF00"/>
                          </a:solidFill>
                          <a:ea typeface="华文仿宋" panose="02010600040101010101" pitchFamily="2" charset="-122"/>
                        </a:rPr>
                        <a:t>如果使用高频感应炉或微波加热时存在</a:t>
                      </a:r>
                      <a:endParaRPr lang="zh-CN" altLang="en-US" sz="2000" b="1" dirty="0">
                        <a:solidFill>
                          <a:srgbClr val="00FF00"/>
                        </a:solidFill>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016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合箱</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粉尘</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59393"/>
          <p:cNvSpPr>
            <a:spLocks noGrp="1"/>
          </p:cNvSpPr>
          <p:nvPr>
            <p:ph type="title"/>
          </p:nvPr>
        </p:nvSpPr>
        <p:spPr>
          <a:xfrm>
            <a:off x="457200" y="381000"/>
            <a:ext cx="8229600" cy="960438"/>
          </a:xfrm>
        </p:spPr>
        <p:txBody>
          <a:bodyPr anchor="ctr" anchorCtr="0"/>
          <a:p>
            <a:r>
              <a:rPr lang="en-US" altLang="zh-CN" sz="4000">
                <a:latin typeface="华文隶书" panose="02010800040101010101" pitchFamily="2" charset="-122"/>
                <a:ea typeface="华文隶书" panose="02010800040101010101" pitchFamily="2" charset="-122"/>
              </a:rPr>
              <a:t>1.2</a:t>
            </a:r>
            <a:r>
              <a:rPr lang="zh-CN" altLang="en-US" sz="4000" dirty="0">
                <a:latin typeface="华文隶书" panose="02010800040101010101" pitchFamily="2" charset="-122"/>
                <a:ea typeface="华文隶书" panose="02010800040101010101" pitchFamily="2" charset="-122"/>
              </a:rPr>
              <a:t>工艺简介与职业病危害因素识别</a:t>
            </a:r>
            <a:endParaRPr lang="zh-CN" altLang="en-US" sz="4000" dirty="0">
              <a:latin typeface="华文隶书" panose="02010800040101010101" pitchFamily="2" charset="-122"/>
              <a:ea typeface="华文隶书" panose="02010800040101010101" pitchFamily="2" charset="-122"/>
            </a:endParaRPr>
          </a:p>
        </p:txBody>
      </p:sp>
      <p:sp>
        <p:nvSpPr>
          <p:cNvPr id="59395" name="文本占位符 59394"/>
          <p:cNvSpPr>
            <a:spLocks noGrp="1"/>
          </p:cNvSpPr>
          <p:nvPr>
            <p:ph type="body" sz="half" idx="1"/>
          </p:nvPr>
        </p:nvSpPr>
        <p:spPr>
          <a:xfrm>
            <a:off x="457200" y="1557338"/>
            <a:ext cx="8362950" cy="4538662"/>
          </a:xfrm>
        </p:spPr>
        <p:txBody>
          <a:bodyPr/>
          <a:p>
            <a:pPr>
              <a:buClr>
                <a:schemeClr val="hlink"/>
              </a:buClr>
              <a:buSzPct val="65000"/>
              <a:buFont typeface="Wingdings" panose="05000000000000000000" pitchFamily="2" charset="2"/>
            </a:pPr>
            <a:r>
              <a:rPr lang="en-US" altLang="zh-CN" sz="2800" b="1"/>
              <a:t>1.2.1</a:t>
            </a:r>
            <a:r>
              <a:rPr lang="zh-CN" altLang="en-US" sz="2800" b="1" dirty="0"/>
              <a:t>职业病危害因素的识别</a:t>
            </a:r>
            <a:endParaRPr lang="zh-CN" altLang="en-US" sz="2800" b="1" dirty="0"/>
          </a:p>
        </p:txBody>
      </p:sp>
      <p:graphicFrame>
        <p:nvGraphicFramePr>
          <p:cNvPr id="59427" name="内容占位符 59426"/>
          <p:cNvGraphicFramePr/>
          <p:nvPr>
            <p:ph sz="half" idx="2"/>
          </p:nvPr>
        </p:nvGraphicFramePr>
        <p:xfrm>
          <a:off x="539750" y="2205038"/>
          <a:ext cx="8353425" cy="3597275"/>
        </p:xfrm>
        <a:graphic>
          <a:graphicData uri="http://schemas.openxmlformats.org/drawingml/2006/table">
            <a:tbl>
              <a:tblPr/>
              <a:tblGrid>
                <a:gridCol w="1511300"/>
                <a:gridCol w="3600450"/>
                <a:gridCol w="3241675"/>
              </a:tblGrid>
              <a:tr h="5048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存在环节</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职业病危害因素</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备注</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112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熔炼</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高温、热辐射、一氧化碳、二氧化碳、氮氧化物、</a:t>
                      </a:r>
                      <a:r>
                        <a:rPr lang="zh-CN" altLang="en-US" sz="2400" b="1" dirty="0">
                          <a:solidFill>
                            <a:srgbClr val="FFFF00"/>
                          </a:solidFill>
                          <a:ea typeface="华文仿宋" panose="02010600040101010101" pitchFamily="2" charset="-122"/>
                        </a:rPr>
                        <a:t>金属烟雾</a:t>
                      </a:r>
                      <a:r>
                        <a:rPr lang="zh-CN" altLang="en-US" sz="2400" b="1" dirty="0">
                          <a:ea typeface="华文仿宋" panose="02010600040101010101" pitchFamily="2" charset="-122"/>
                        </a:rPr>
                        <a:t>、</a:t>
                      </a:r>
                      <a:r>
                        <a:rPr lang="zh-CN" altLang="en-US" sz="2400" b="1" dirty="0">
                          <a:solidFill>
                            <a:srgbClr val="00FF00"/>
                          </a:solidFill>
                          <a:ea typeface="华文仿宋" panose="02010600040101010101" pitchFamily="2" charset="-122"/>
                        </a:rPr>
                        <a:t>噪声</a:t>
                      </a:r>
                      <a:endParaRPr lang="zh-CN" altLang="en-US" sz="2400" b="1" dirty="0">
                        <a:solidFill>
                          <a:srgbClr val="00FF00"/>
                        </a:solidFill>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solidFill>
                            <a:srgbClr val="FFFF00"/>
                          </a:solidFill>
                          <a:ea typeface="华文仿宋" panose="02010600040101010101" pitchFamily="2" charset="-122"/>
                        </a:rPr>
                        <a:t>金属烟雾主要是金属的熔炼过程中产生的二氧化锰、氟化物等；</a:t>
                      </a:r>
                      <a:r>
                        <a:rPr lang="zh-CN" altLang="en-US" sz="2000" b="1" dirty="0">
                          <a:solidFill>
                            <a:srgbClr val="00FF00"/>
                          </a:solidFill>
                          <a:ea typeface="华文仿宋" panose="02010600040101010101" pitchFamily="2" charset="-122"/>
                        </a:rPr>
                        <a:t>噪声：电加热过程中电机运行过程中产生</a:t>
                      </a:r>
                      <a:endParaRPr lang="zh-CN" altLang="en-US" sz="2000" b="1" dirty="0">
                        <a:solidFill>
                          <a:srgbClr val="00FF00"/>
                        </a:solidFill>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795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浇注</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高温、热辐射、金属氧化物粉尘、塑料气化模熔化、</a:t>
                      </a:r>
                      <a:r>
                        <a:rPr lang="en-US" altLang="zh-CN" sz="2400" b="1">
                          <a:ea typeface="华文仿宋" panose="02010600040101010101" pitchFamily="2" charset="-122"/>
                        </a:rPr>
                        <a:t>CO</a:t>
                      </a:r>
                      <a:r>
                        <a:rPr lang="zh-CN" altLang="en-US" sz="2400" b="1" dirty="0">
                          <a:ea typeface="华文仿宋" panose="02010600040101010101" pitchFamily="2" charset="-122"/>
                        </a:rPr>
                        <a:t>、</a:t>
                      </a:r>
                      <a:r>
                        <a:rPr lang="en-US" altLang="zh-CN" sz="2400" b="1">
                          <a:ea typeface="华文仿宋" panose="02010600040101010101" pitchFamily="2" charset="-122"/>
                        </a:rPr>
                        <a:t>CO2</a:t>
                      </a:r>
                      <a:r>
                        <a:rPr lang="zh-CN" altLang="en-US" sz="2400" b="1" dirty="0">
                          <a:ea typeface="华文仿宋" panose="02010600040101010101" pitchFamily="2" charset="-122"/>
                        </a:rPr>
                        <a:t>等</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endParaRPr lang="zh-CN" altLang="en-US" sz="2000" b="1" dirty="0">
                        <a:solidFill>
                          <a:srgbClr val="00FF00"/>
                        </a:solidFill>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016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落砂清理</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粉尘、噪声、振动</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劳动强度大、危害程度高</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60417"/>
          <p:cNvSpPr>
            <a:spLocks noGrp="1"/>
          </p:cNvSpPr>
          <p:nvPr>
            <p:ph type="title"/>
          </p:nvPr>
        </p:nvSpPr>
        <p:spPr/>
        <p:txBody>
          <a:bodyPr anchor="ctr" anchorCtr="0"/>
          <a:p>
            <a:endParaRPr dirty="0"/>
          </a:p>
        </p:txBody>
      </p:sp>
      <p:sp>
        <p:nvSpPr>
          <p:cNvPr id="60419" name="文本占位符 60418"/>
          <p:cNvSpPr>
            <a:spLocks noGrp="1"/>
          </p:cNvSpPr>
          <p:nvPr>
            <p:ph type="body" idx="1"/>
          </p:nvPr>
        </p:nvSpPr>
        <p:spPr/>
        <p:txBody>
          <a:bodyPr/>
          <a:p>
            <a:endParaRPr dirty="0"/>
          </a:p>
        </p:txBody>
      </p:sp>
      <p:pic>
        <p:nvPicPr>
          <p:cNvPr id="60421" name="图片 60420" descr="0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60422" name="矩形 60421"/>
          <p:cNvSpPr/>
          <p:nvPr/>
        </p:nvSpPr>
        <p:spPr>
          <a:xfrm>
            <a:off x="2627313" y="2205038"/>
            <a:ext cx="4032250" cy="1655762"/>
          </a:xfrm>
          <a:prstGeom prst="rect">
            <a:avLst/>
          </a:prstGeom>
          <a:noFill/>
          <a:ln w="9525">
            <a:noFill/>
          </a:ln>
        </p:spPr>
        <p:txBody>
          <a:bodyPr wrap="none" anchor="ctr" anchorCtr="0"/>
          <a:p>
            <a:pPr algn="ctr"/>
            <a:r>
              <a:rPr lang="zh-CN" altLang="en-US" sz="5400" dirty="0">
                <a:latin typeface="Tahoma" panose="020B0604030504040204" pitchFamily="34" charset="0"/>
                <a:ea typeface="华文隶书" panose="02010800040101010101" pitchFamily="2" charset="-122"/>
              </a:rPr>
              <a:t>二、锻 压</a:t>
            </a:r>
            <a:endParaRPr lang="zh-CN" altLang="en-US" sz="5400" dirty="0">
              <a:latin typeface="Tahoma" panose="020B0604030504040204" pitchFamily="34" charset="0"/>
              <a:ea typeface="华文隶书" panose="020108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61441"/>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二、锻压</a:t>
            </a:r>
            <a:endParaRPr lang="zh-CN" altLang="en-US" dirty="0">
              <a:ea typeface="华文隶书" panose="02010800040101010101" pitchFamily="2" charset="-122"/>
            </a:endParaRPr>
          </a:p>
        </p:txBody>
      </p:sp>
      <p:sp>
        <p:nvSpPr>
          <p:cNvPr id="61443" name="文本占位符 61442"/>
          <p:cNvSpPr>
            <a:spLocks noGrp="1"/>
          </p:cNvSpPr>
          <p:nvPr>
            <p:ph type="body" idx="1"/>
          </p:nvPr>
        </p:nvSpPr>
        <p:spPr>
          <a:xfrm>
            <a:off x="457200" y="1628775"/>
            <a:ext cx="8229600" cy="4467225"/>
          </a:xfrm>
        </p:spPr>
        <p:txBody>
          <a:bodyPr/>
          <a:p>
            <a:r>
              <a:rPr lang="zh-CN" altLang="en-US" b="1" dirty="0"/>
              <a:t>锻压是锻造和冲压的总称。锻压是对坯料施加外力，使坯料产生部分或全部的塑性变形，从而获得锻件的加工方法。</a:t>
            </a:r>
            <a:endParaRPr lang="zh-CN" alt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标题 62465"/>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二、锻压</a:t>
            </a:r>
            <a:endParaRPr lang="zh-CN" altLang="en-US" dirty="0">
              <a:ea typeface="华文隶书" panose="02010800040101010101" pitchFamily="2" charset="-122"/>
            </a:endParaRPr>
          </a:p>
        </p:txBody>
      </p:sp>
      <p:sp>
        <p:nvSpPr>
          <p:cNvPr id="62467" name="文本占位符 62466"/>
          <p:cNvSpPr>
            <a:spLocks noGrp="1"/>
          </p:cNvSpPr>
          <p:nvPr>
            <p:ph type="body" idx="1"/>
          </p:nvPr>
        </p:nvSpPr>
        <p:spPr>
          <a:xfrm>
            <a:off x="457200" y="1628775"/>
            <a:ext cx="8229600" cy="4467225"/>
          </a:xfrm>
        </p:spPr>
        <p:txBody>
          <a:bodyPr/>
          <a:p>
            <a:r>
              <a:rPr lang="en-US" altLang="zh-CN" b="1"/>
              <a:t>2.1</a:t>
            </a:r>
            <a:r>
              <a:rPr lang="zh-CN" altLang="en-US" b="1" dirty="0"/>
              <a:t>锻压的分类和常用设备</a:t>
            </a:r>
            <a:endParaRPr lang="zh-CN" altLang="en-US" b="1" dirty="0"/>
          </a:p>
          <a:p>
            <a:pPr>
              <a:buNone/>
            </a:pPr>
            <a:r>
              <a:rPr lang="zh-CN" altLang="en-US" b="1" dirty="0"/>
              <a:t>   </a:t>
            </a:r>
            <a:r>
              <a:rPr lang="zh-CN" altLang="en-US" sz="2800" b="1" dirty="0">
                <a:solidFill>
                  <a:srgbClr val="FFFF00"/>
                </a:solidFill>
              </a:rPr>
              <a:t>按成型方法分为：自由锻、模型锻造、板料冲压</a:t>
            </a:r>
            <a:endParaRPr lang="zh-CN" altLang="en-US" sz="2800" b="1" dirty="0">
              <a:solidFill>
                <a:srgbClr val="FFFF00"/>
              </a:solidFill>
            </a:endParaRPr>
          </a:p>
          <a:p>
            <a:pPr>
              <a:buNone/>
            </a:pPr>
            <a:r>
              <a:rPr lang="zh-CN" altLang="en-US" b="1" dirty="0"/>
              <a:t>   </a:t>
            </a:r>
            <a:r>
              <a:rPr lang="zh-CN" altLang="en-US" sz="2800" b="1" dirty="0">
                <a:solidFill>
                  <a:srgbClr val="FFFF00"/>
                </a:solidFill>
              </a:rPr>
              <a:t>加热设备：反射炉、燃烧炉、电炉</a:t>
            </a:r>
            <a:endParaRPr lang="zh-CN" altLang="en-US" sz="2800" b="1" dirty="0">
              <a:solidFill>
                <a:srgbClr val="FFFF00"/>
              </a:solidFill>
            </a:endParaRPr>
          </a:p>
          <a:p>
            <a:pPr>
              <a:buNone/>
            </a:pPr>
            <a:r>
              <a:rPr lang="zh-CN" altLang="en-US" sz="2800" b="1" dirty="0">
                <a:solidFill>
                  <a:srgbClr val="FFFF00"/>
                </a:solidFill>
              </a:rPr>
              <a:t>   锻压设备：空气锤、切边压力机、热模压力机、螺旋压力机、摩擦压力机、冲床、剪床等</a:t>
            </a:r>
            <a:endParaRPr lang="zh-CN" altLang="en-US" sz="2800" b="1">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63489"/>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二、锻压</a:t>
            </a:r>
            <a:endParaRPr lang="zh-CN" altLang="en-US" dirty="0">
              <a:ea typeface="华文隶书" panose="02010800040101010101" pitchFamily="2" charset="-122"/>
            </a:endParaRPr>
          </a:p>
        </p:txBody>
      </p:sp>
      <p:sp>
        <p:nvSpPr>
          <p:cNvPr id="63491" name="文本占位符 63490"/>
          <p:cNvSpPr>
            <a:spLocks noGrp="1"/>
          </p:cNvSpPr>
          <p:nvPr>
            <p:ph type="body" idx="1"/>
          </p:nvPr>
        </p:nvSpPr>
        <p:spPr>
          <a:xfrm>
            <a:off x="457200" y="1628775"/>
            <a:ext cx="8229600" cy="4467225"/>
          </a:xfrm>
        </p:spPr>
        <p:txBody>
          <a:bodyPr/>
          <a:p>
            <a:r>
              <a:rPr lang="en-US" altLang="zh-CN"/>
              <a:t>2.2</a:t>
            </a:r>
            <a:r>
              <a:rPr lang="zh-CN" altLang="en-US" dirty="0"/>
              <a:t>工艺及职业病危害因素识别</a:t>
            </a:r>
            <a:endParaRPr lang="zh-CN" altLang="en-US" sz="2800" dirty="0">
              <a:solidFill>
                <a:srgbClr val="FFFF00"/>
              </a:solidFill>
            </a:endParaRPr>
          </a:p>
        </p:txBody>
      </p:sp>
      <p:sp>
        <p:nvSpPr>
          <p:cNvPr id="63492" name="矩形 63491"/>
          <p:cNvSpPr/>
          <p:nvPr/>
        </p:nvSpPr>
        <p:spPr>
          <a:xfrm>
            <a:off x="1042988" y="2708275"/>
            <a:ext cx="1008062" cy="4333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毛坯</a:t>
            </a:r>
            <a:endParaRPr lang="zh-CN" altLang="en-US" dirty="0">
              <a:latin typeface="Tahoma" panose="020B0604030504040204" pitchFamily="34" charset="0"/>
            </a:endParaRPr>
          </a:p>
        </p:txBody>
      </p:sp>
      <p:sp>
        <p:nvSpPr>
          <p:cNvPr id="63493" name="矩形 63492"/>
          <p:cNvSpPr/>
          <p:nvPr/>
        </p:nvSpPr>
        <p:spPr>
          <a:xfrm>
            <a:off x="2627313" y="2708275"/>
            <a:ext cx="1008062" cy="4333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加热</a:t>
            </a:r>
            <a:endParaRPr lang="zh-CN" altLang="en-US" dirty="0">
              <a:latin typeface="Tahoma" panose="020B0604030504040204" pitchFamily="34" charset="0"/>
            </a:endParaRPr>
          </a:p>
        </p:txBody>
      </p:sp>
      <p:sp>
        <p:nvSpPr>
          <p:cNvPr id="63494" name="矩形 63493"/>
          <p:cNvSpPr/>
          <p:nvPr/>
        </p:nvSpPr>
        <p:spPr>
          <a:xfrm>
            <a:off x="4211638" y="2708275"/>
            <a:ext cx="936625" cy="4333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锤锻</a:t>
            </a:r>
            <a:endParaRPr lang="zh-CN" altLang="en-US" dirty="0">
              <a:latin typeface="Tahoma" panose="020B0604030504040204" pitchFamily="34" charset="0"/>
            </a:endParaRPr>
          </a:p>
        </p:txBody>
      </p:sp>
      <p:sp>
        <p:nvSpPr>
          <p:cNvPr id="63495" name="矩形 63494"/>
          <p:cNvSpPr/>
          <p:nvPr/>
        </p:nvSpPr>
        <p:spPr>
          <a:xfrm>
            <a:off x="5580063" y="2708275"/>
            <a:ext cx="863600" cy="4333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成型</a:t>
            </a:r>
            <a:endParaRPr lang="zh-CN" altLang="en-US" dirty="0">
              <a:latin typeface="Tahoma" panose="020B0604030504040204" pitchFamily="34" charset="0"/>
            </a:endParaRPr>
          </a:p>
        </p:txBody>
      </p:sp>
      <p:sp>
        <p:nvSpPr>
          <p:cNvPr id="63496" name="矩形 63495"/>
          <p:cNvSpPr/>
          <p:nvPr/>
        </p:nvSpPr>
        <p:spPr>
          <a:xfrm>
            <a:off x="6948488" y="2708275"/>
            <a:ext cx="936625" cy="4333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冷却</a:t>
            </a:r>
            <a:endParaRPr lang="zh-CN" altLang="en-US" dirty="0">
              <a:latin typeface="Tahoma" panose="020B0604030504040204" pitchFamily="34" charset="0"/>
            </a:endParaRPr>
          </a:p>
        </p:txBody>
      </p:sp>
      <p:sp>
        <p:nvSpPr>
          <p:cNvPr id="63497" name="矩形 63496"/>
          <p:cNvSpPr/>
          <p:nvPr/>
        </p:nvSpPr>
        <p:spPr>
          <a:xfrm>
            <a:off x="4211638" y="4005263"/>
            <a:ext cx="865187" cy="431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板料</a:t>
            </a:r>
            <a:endParaRPr lang="zh-CN" altLang="en-US" dirty="0">
              <a:latin typeface="Tahoma" panose="020B0604030504040204" pitchFamily="34" charset="0"/>
            </a:endParaRPr>
          </a:p>
        </p:txBody>
      </p:sp>
      <p:sp>
        <p:nvSpPr>
          <p:cNvPr id="63498" name="矩形 63497"/>
          <p:cNvSpPr/>
          <p:nvPr/>
        </p:nvSpPr>
        <p:spPr>
          <a:xfrm>
            <a:off x="5508625" y="4005263"/>
            <a:ext cx="935038" cy="431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冲压</a:t>
            </a:r>
            <a:endParaRPr lang="zh-CN" altLang="en-US" dirty="0">
              <a:latin typeface="Tahoma" panose="020B0604030504040204" pitchFamily="34" charset="0"/>
            </a:endParaRPr>
          </a:p>
        </p:txBody>
      </p:sp>
      <p:sp>
        <p:nvSpPr>
          <p:cNvPr id="63499" name="矩形 63498"/>
          <p:cNvSpPr/>
          <p:nvPr/>
        </p:nvSpPr>
        <p:spPr>
          <a:xfrm>
            <a:off x="6948488" y="4005263"/>
            <a:ext cx="936625" cy="431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产品</a:t>
            </a:r>
            <a:endParaRPr lang="zh-CN" altLang="en-US" dirty="0">
              <a:latin typeface="Tahoma" panose="020B0604030504040204" pitchFamily="34" charset="0"/>
            </a:endParaRPr>
          </a:p>
        </p:txBody>
      </p:sp>
      <p:sp>
        <p:nvSpPr>
          <p:cNvPr id="63500" name="直接连接符 63499"/>
          <p:cNvSpPr/>
          <p:nvPr/>
        </p:nvSpPr>
        <p:spPr>
          <a:xfrm>
            <a:off x="2051050" y="2924175"/>
            <a:ext cx="576263" cy="0"/>
          </a:xfrm>
          <a:prstGeom prst="line">
            <a:avLst/>
          </a:prstGeom>
          <a:ln w="9525" cap="flat" cmpd="sng">
            <a:solidFill>
              <a:schemeClr val="tx1"/>
            </a:solidFill>
            <a:prstDash val="solid"/>
            <a:headEnd type="none" w="med" len="med"/>
            <a:tailEnd type="triangle" w="med" len="med"/>
          </a:ln>
        </p:spPr>
      </p:sp>
      <p:sp>
        <p:nvSpPr>
          <p:cNvPr id="63501" name="直接连接符 63500"/>
          <p:cNvSpPr/>
          <p:nvPr/>
        </p:nvSpPr>
        <p:spPr>
          <a:xfrm>
            <a:off x="3635375" y="2924175"/>
            <a:ext cx="576263" cy="0"/>
          </a:xfrm>
          <a:prstGeom prst="line">
            <a:avLst/>
          </a:prstGeom>
          <a:ln w="9525" cap="flat" cmpd="sng">
            <a:solidFill>
              <a:schemeClr val="tx1"/>
            </a:solidFill>
            <a:prstDash val="solid"/>
            <a:headEnd type="none" w="med" len="med"/>
            <a:tailEnd type="triangle" w="med" len="med"/>
          </a:ln>
        </p:spPr>
      </p:sp>
      <p:sp>
        <p:nvSpPr>
          <p:cNvPr id="63502" name="直接连接符 63501"/>
          <p:cNvSpPr/>
          <p:nvPr/>
        </p:nvSpPr>
        <p:spPr>
          <a:xfrm>
            <a:off x="5148263" y="2924175"/>
            <a:ext cx="431800" cy="0"/>
          </a:xfrm>
          <a:prstGeom prst="line">
            <a:avLst/>
          </a:prstGeom>
          <a:ln w="9525" cap="flat" cmpd="sng">
            <a:solidFill>
              <a:schemeClr val="tx1"/>
            </a:solidFill>
            <a:prstDash val="solid"/>
            <a:headEnd type="none" w="med" len="med"/>
            <a:tailEnd type="triangle" w="med" len="med"/>
          </a:ln>
        </p:spPr>
      </p:sp>
      <p:sp>
        <p:nvSpPr>
          <p:cNvPr id="63503" name="直接连接符 63502"/>
          <p:cNvSpPr/>
          <p:nvPr/>
        </p:nvSpPr>
        <p:spPr>
          <a:xfrm>
            <a:off x="6443663" y="2924175"/>
            <a:ext cx="504825" cy="0"/>
          </a:xfrm>
          <a:prstGeom prst="line">
            <a:avLst/>
          </a:prstGeom>
          <a:ln w="9525" cap="flat" cmpd="sng">
            <a:solidFill>
              <a:schemeClr val="tx1"/>
            </a:solidFill>
            <a:prstDash val="solid"/>
            <a:headEnd type="none" w="med" len="med"/>
            <a:tailEnd type="triangle" w="med" len="med"/>
          </a:ln>
        </p:spPr>
      </p:sp>
      <p:sp>
        <p:nvSpPr>
          <p:cNvPr id="63504" name="直接连接符 63503"/>
          <p:cNvSpPr/>
          <p:nvPr/>
        </p:nvSpPr>
        <p:spPr>
          <a:xfrm>
            <a:off x="5076825" y="4221163"/>
            <a:ext cx="431800" cy="0"/>
          </a:xfrm>
          <a:prstGeom prst="line">
            <a:avLst/>
          </a:prstGeom>
          <a:ln w="9525" cap="flat" cmpd="sng">
            <a:solidFill>
              <a:schemeClr val="tx1"/>
            </a:solidFill>
            <a:prstDash val="solid"/>
            <a:headEnd type="none" w="med" len="med"/>
            <a:tailEnd type="triangle" w="med" len="med"/>
          </a:ln>
        </p:spPr>
      </p:sp>
      <p:sp>
        <p:nvSpPr>
          <p:cNvPr id="63505" name="直接连接符 63504"/>
          <p:cNvSpPr/>
          <p:nvPr/>
        </p:nvSpPr>
        <p:spPr>
          <a:xfrm>
            <a:off x="6443663" y="4221163"/>
            <a:ext cx="504825" cy="0"/>
          </a:xfrm>
          <a:prstGeom prst="line">
            <a:avLst/>
          </a:prstGeom>
          <a:ln w="9525" cap="flat" cmpd="sng">
            <a:solidFill>
              <a:schemeClr val="tx1"/>
            </a:solidFill>
            <a:prstDash val="solid"/>
            <a:headEnd type="none" w="med" len="med"/>
            <a:tailEnd type="triangle" w="med" len="med"/>
          </a:ln>
        </p:spPr>
      </p:sp>
      <p:sp>
        <p:nvSpPr>
          <p:cNvPr id="63506" name="直接连接符 63505"/>
          <p:cNvSpPr/>
          <p:nvPr/>
        </p:nvSpPr>
        <p:spPr>
          <a:xfrm>
            <a:off x="7451725" y="3141663"/>
            <a:ext cx="0" cy="86360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64513"/>
          <p:cNvSpPr>
            <a:spLocks noGrp="1"/>
          </p:cNvSpPr>
          <p:nvPr>
            <p:ph type="title"/>
          </p:nvPr>
        </p:nvSpPr>
        <p:spPr/>
        <p:txBody>
          <a:bodyPr anchor="ctr" anchorCtr="0"/>
          <a:p>
            <a:r>
              <a:rPr lang="en-US" altLang="zh-CN" sz="4000">
                <a:latin typeface="华文隶书" panose="02010800040101010101" pitchFamily="2" charset="-122"/>
                <a:ea typeface="华文隶书" panose="02010800040101010101" pitchFamily="2" charset="-122"/>
              </a:rPr>
              <a:t>2.2</a:t>
            </a:r>
            <a:r>
              <a:rPr lang="zh-CN" altLang="en-US" sz="4000" dirty="0">
                <a:latin typeface="华文隶书" panose="02010800040101010101" pitchFamily="2" charset="-122"/>
                <a:ea typeface="华文隶书" panose="02010800040101010101" pitchFamily="2" charset="-122"/>
              </a:rPr>
              <a:t>工艺简介与职业病危害因素识别</a:t>
            </a:r>
            <a:endParaRPr lang="zh-CN" altLang="en-US" sz="4000" dirty="0">
              <a:latin typeface="华文隶书" panose="02010800040101010101" pitchFamily="2" charset="-122"/>
              <a:ea typeface="华文隶书" panose="02010800040101010101" pitchFamily="2" charset="-122"/>
            </a:endParaRPr>
          </a:p>
        </p:txBody>
      </p:sp>
      <p:sp>
        <p:nvSpPr>
          <p:cNvPr id="64515" name="文本占位符 64514"/>
          <p:cNvSpPr>
            <a:spLocks noGrp="1"/>
          </p:cNvSpPr>
          <p:nvPr>
            <p:ph type="body" sz="half" idx="1"/>
          </p:nvPr>
        </p:nvSpPr>
        <p:spPr>
          <a:xfrm>
            <a:off x="457200" y="1557338"/>
            <a:ext cx="8362950" cy="4538662"/>
          </a:xfrm>
        </p:spPr>
        <p:txBody>
          <a:bodyPr/>
          <a:p>
            <a:pPr>
              <a:buClr>
                <a:schemeClr val="hlink"/>
              </a:buClr>
              <a:buSzPct val="65000"/>
              <a:buFont typeface="Wingdings" panose="05000000000000000000" pitchFamily="2" charset="2"/>
            </a:pPr>
            <a:r>
              <a:rPr lang="en-US" altLang="zh-CN" sz="2800"/>
              <a:t>2.2.2</a:t>
            </a:r>
            <a:r>
              <a:rPr lang="zh-CN" altLang="en-US" sz="2800" dirty="0"/>
              <a:t>职业病危害因素的识别</a:t>
            </a:r>
            <a:endParaRPr lang="zh-CN" altLang="en-US" sz="2800" dirty="0"/>
          </a:p>
        </p:txBody>
      </p:sp>
      <p:graphicFrame>
        <p:nvGraphicFramePr>
          <p:cNvPr id="64568" name="内容占位符 64567"/>
          <p:cNvGraphicFramePr/>
          <p:nvPr>
            <p:ph sz="half" idx="2"/>
          </p:nvPr>
        </p:nvGraphicFramePr>
        <p:xfrm>
          <a:off x="539750" y="2274888"/>
          <a:ext cx="8135938" cy="3386138"/>
        </p:xfrm>
        <a:graphic>
          <a:graphicData uri="http://schemas.openxmlformats.org/drawingml/2006/table">
            <a:tbl>
              <a:tblPr/>
              <a:tblGrid>
                <a:gridCol w="3816350"/>
                <a:gridCol w="4319588"/>
              </a:tblGrid>
              <a:tr h="5048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职业病危害因素</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存在环节</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9535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solidFill>
                            <a:srgbClr val="FFFF00"/>
                          </a:solidFill>
                          <a:ea typeface="华文仿宋" panose="02010600040101010101" pitchFamily="2" charset="-122"/>
                        </a:rPr>
                        <a:t>噪声</a:t>
                      </a:r>
                      <a:r>
                        <a:rPr lang="zh-CN" altLang="en-US" sz="2000" b="1" dirty="0">
                          <a:ea typeface="华文仿宋" panose="02010600040101010101" pitchFamily="2" charset="-122"/>
                        </a:rPr>
                        <a:t>（脉冲噪声、非稳态噪声）</a:t>
                      </a:r>
                      <a:endParaRPr lang="zh-CN" altLang="en-US" sz="2000" b="1" dirty="0">
                        <a:ea typeface="华文仿宋" panose="02010600040101010101" pitchFamily="2" charset="-122"/>
                      </a:endParaRPr>
                    </a:p>
                    <a:p>
                      <a:pPr marL="0" lvl="0" indent="0" algn="ctr">
                        <a:buNone/>
                      </a:pPr>
                      <a:r>
                        <a:rPr lang="zh-CN" altLang="en-US" sz="2400" b="1" dirty="0">
                          <a:solidFill>
                            <a:srgbClr val="FFFF00"/>
                          </a:solidFill>
                          <a:ea typeface="华文仿宋" panose="02010600040101010101" pitchFamily="2" charset="-122"/>
                        </a:rPr>
                        <a:t>振动</a:t>
                      </a:r>
                      <a:r>
                        <a:rPr lang="zh-CN" altLang="en-US" sz="2000" b="1" dirty="0">
                          <a:ea typeface="华文仿宋" panose="02010600040101010101" pitchFamily="2" charset="-122"/>
                        </a:rPr>
                        <a:t>（全身振动、局部振动）</a:t>
                      </a:r>
                      <a:endParaRPr lang="zh-CN" altLang="en-US" sz="20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锤锻（空气锤、压力锤）</a:t>
                      </a:r>
                      <a:endParaRPr lang="zh-CN" altLang="en-US" sz="2000" b="1" dirty="0">
                        <a:ea typeface="华文仿宋" panose="02010600040101010101" pitchFamily="2" charset="-122"/>
                      </a:endParaRPr>
                    </a:p>
                    <a:p>
                      <a:pPr marL="0" lvl="0" indent="0" algn="ctr">
                        <a:buNone/>
                      </a:pPr>
                      <a:r>
                        <a:rPr lang="zh-CN" altLang="en-US" sz="2000" b="1" dirty="0">
                          <a:ea typeface="华文仿宋" panose="02010600040101010101" pitchFamily="2" charset="-122"/>
                        </a:rPr>
                        <a:t>冲床、压床</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619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solidFill>
                            <a:srgbClr val="FFFF00"/>
                          </a:solidFill>
                          <a:ea typeface="华文仿宋" panose="02010600040101010101" pitchFamily="2" charset="-122"/>
                        </a:rPr>
                        <a:t>高温、热辐射</a:t>
                      </a:r>
                      <a:endParaRPr lang="zh-CN" altLang="en-US" sz="2400" b="1" dirty="0">
                        <a:solidFill>
                          <a:srgbClr val="FFFF00"/>
                        </a:solidFill>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加热炉、锻打过程中</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0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solidFill>
                            <a:srgbClr val="FFFF00"/>
                          </a:solidFill>
                          <a:ea typeface="华文仿宋" panose="02010600040101010101" pitchFamily="2" charset="-122"/>
                        </a:rPr>
                        <a:t>毒物</a:t>
                      </a:r>
                      <a:r>
                        <a:rPr lang="zh-CN" altLang="en-US" sz="2400" b="1" dirty="0">
                          <a:ea typeface="华文仿宋" panose="02010600040101010101" pitchFamily="2" charset="-122"/>
                        </a:rPr>
                        <a:t>（</a:t>
                      </a:r>
                      <a:r>
                        <a:rPr lang="zh-CN" altLang="en-US" sz="2000" b="1" dirty="0">
                          <a:ea typeface="华文仿宋" panose="02010600040101010101" pitchFamily="2" charset="-122"/>
                        </a:rPr>
                        <a:t>一氧化碳、二氧化碳、二氧化硫、氮氧化物等有害气体）</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锻造炉可产生</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620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solidFill>
                            <a:srgbClr val="FFFF00"/>
                          </a:solidFill>
                          <a:ea typeface="华文仿宋" panose="02010600040101010101" pitchFamily="2" charset="-122"/>
                        </a:rPr>
                        <a:t>粉尘</a:t>
                      </a:r>
                      <a:r>
                        <a:rPr lang="zh-CN" altLang="en-US" sz="2400" b="1" dirty="0">
                          <a:ea typeface="华文仿宋" panose="02010600040101010101" pitchFamily="2" charset="-122"/>
                        </a:rPr>
                        <a:t>（</a:t>
                      </a:r>
                      <a:r>
                        <a:rPr lang="zh-CN" altLang="en-US" sz="2000" b="1" dirty="0">
                          <a:ea typeface="华文仿宋" panose="02010600040101010101" pitchFamily="2" charset="-122"/>
                        </a:rPr>
                        <a:t>金属粉尘、煤尘、石墨尘、其他粉尘等）</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锻造炉、锤锻工序中加料、出炉和锻造过程中可产生</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65537"/>
          <p:cNvSpPr>
            <a:spLocks noGrp="1"/>
          </p:cNvSpPr>
          <p:nvPr>
            <p:ph type="title"/>
          </p:nvPr>
        </p:nvSpPr>
        <p:spPr/>
        <p:txBody>
          <a:bodyPr anchor="ctr" anchorCtr="0"/>
          <a:p>
            <a:endParaRPr dirty="0"/>
          </a:p>
        </p:txBody>
      </p:sp>
      <p:sp>
        <p:nvSpPr>
          <p:cNvPr id="65539" name="文本占位符 65538"/>
          <p:cNvSpPr>
            <a:spLocks noGrp="1"/>
          </p:cNvSpPr>
          <p:nvPr>
            <p:ph type="body" idx="1"/>
          </p:nvPr>
        </p:nvSpPr>
        <p:spPr/>
        <p:txBody>
          <a:bodyPr/>
          <a:p>
            <a:endParaRPr dirty="0"/>
          </a:p>
        </p:txBody>
      </p:sp>
      <p:pic>
        <p:nvPicPr>
          <p:cNvPr id="65541" name="图片 65540" descr="2697"/>
          <p:cNvPicPr>
            <a:picLocks noChangeAspect="1"/>
          </p:cNvPicPr>
          <p:nvPr/>
        </p:nvPicPr>
        <p:blipFill>
          <a:blip r:embed="rId1"/>
          <a:stretch>
            <a:fillRect/>
          </a:stretch>
        </p:blipFill>
        <p:spPr>
          <a:xfrm>
            <a:off x="0" y="71438"/>
            <a:ext cx="9324975" cy="7029450"/>
          </a:xfrm>
          <a:prstGeom prst="rect">
            <a:avLst/>
          </a:prstGeom>
          <a:noFill/>
          <a:ln w="9525">
            <a:noFill/>
          </a:ln>
        </p:spPr>
      </p:pic>
      <p:sp>
        <p:nvSpPr>
          <p:cNvPr id="65542" name="矩形 65541"/>
          <p:cNvSpPr/>
          <p:nvPr/>
        </p:nvSpPr>
        <p:spPr>
          <a:xfrm>
            <a:off x="2268538" y="2565400"/>
            <a:ext cx="4464050" cy="1871663"/>
          </a:xfrm>
          <a:prstGeom prst="rect">
            <a:avLst/>
          </a:prstGeom>
          <a:noFill/>
          <a:ln w="9525">
            <a:noFill/>
          </a:ln>
        </p:spPr>
        <p:txBody>
          <a:bodyPr wrap="none" anchor="ctr" anchorCtr="0"/>
          <a:p>
            <a:pPr algn="ctr"/>
            <a:r>
              <a:rPr lang="zh-CN" altLang="en-US" sz="5400" dirty="0">
                <a:solidFill>
                  <a:schemeClr val="folHlink"/>
                </a:solidFill>
                <a:latin typeface="Tahoma" panose="020B0604030504040204" pitchFamily="34" charset="0"/>
                <a:ea typeface="华文隶书" panose="02010800040101010101" pitchFamily="2" charset="-122"/>
              </a:rPr>
              <a:t>三、热 处 理</a:t>
            </a:r>
            <a:endParaRPr lang="zh-CN" altLang="en-US" sz="5400" dirty="0">
              <a:solidFill>
                <a:schemeClr val="folHlink"/>
              </a:solidFill>
              <a:latin typeface="Tahoma" panose="020B0604030504040204" pitchFamily="34" charset="0"/>
              <a:ea typeface="华文隶书" panose="020108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695" y="1714500"/>
            <a:ext cx="588581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246" y="40497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66561"/>
          <p:cNvSpPr>
            <a:spLocks noGrp="1"/>
          </p:cNvSpPr>
          <p:nvPr>
            <p:ph type="title"/>
          </p:nvPr>
        </p:nvSpPr>
        <p:spPr>
          <a:xfrm>
            <a:off x="457200" y="381000"/>
            <a:ext cx="8229600" cy="887413"/>
          </a:xfrm>
        </p:spPr>
        <p:txBody>
          <a:bodyPr anchor="ctr" anchorCtr="0"/>
          <a:p>
            <a:r>
              <a:rPr lang="zh-CN" altLang="en-US" dirty="0">
                <a:ea typeface="华文隶书" panose="02010800040101010101" pitchFamily="2" charset="-122"/>
              </a:rPr>
              <a:t>三、热处理</a:t>
            </a:r>
            <a:endParaRPr lang="zh-CN" altLang="en-US" dirty="0">
              <a:ea typeface="华文隶书" panose="02010800040101010101" pitchFamily="2" charset="-122"/>
            </a:endParaRPr>
          </a:p>
        </p:txBody>
      </p:sp>
      <p:sp>
        <p:nvSpPr>
          <p:cNvPr id="66563" name="文本占位符 66562"/>
          <p:cNvSpPr>
            <a:spLocks noGrp="1"/>
          </p:cNvSpPr>
          <p:nvPr>
            <p:ph type="body" idx="1"/>
          </p:nvPr>
        </p:nvSpPr>
        <p:spPr>
          <a:xfrm>
            <a:off x="457200" y="1341438"/>
            <a:ext cx="8229600" cy="4754562"/>
          </a:xfrm>
        </p:spPr>
        <p:txBody>
          <a:bodyPr/>
          <a:p>
            <a:r>
              <a:rPr lang="zh-CN" altLang="en-US" b="1" dirty="0"/>
              <a:t>热处理工艺主要是使金属零件在不改变外形的条件下，改变金属的性质（硬度、韧度、弹性、导电性等），达到工艺上所要求的性能，从而提高产品质量。</a:t>
            </a:r>
            <a:endParaRPr lang="zh-CN" altLang="en-US" b="1" dirty="0"/>
          </a:p>
          <a:p>
            <a:r>
              <a:rPr lang="zh-CN" altLang="en-US" b="1" dirty="0"/>
              <a:t>热处理工艺很多，较复杂，主要有正火、淬火、退火、回火和渗碳等基本过程。</a:t>
            </a:r>
            <a:endParaRPr lang="zh-CN" alt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a:spLocks noGrp="1"/>
          </p:cNvSpPr>
          <p:nvPr>
            <p:ph type="title"/>
          </p:nvPr>
        </p:nvSpPr>
        <p:spPr>
          <a:xfrm>
            <a:off x="457200" y="381000"/>
            <a:ext cx="8229600" cy="887413"/>
          </a:xfrm>
        </p:spPr>
        <p:txBody>
          <a:bodyPr anchor="ctr" anchorCtr="0"/>
          <a:p>
            <a:r>
              <a:rPr lang="zh-CN" altLang="en-US" dirty="0">
                <a:ea typeface="华文隶书" panose="02010800040101010101" pitchFamily="2" charset="-122"/>
              </a:rPr>
              <a:t>三、热处理</a:t>
            </a:r>
            <a:endParaRPr lang="zh-CN" altLang="en-US" dirty="0">
              <a:ea typeface="华文隶书" panose="02010800040101010101" pitchFamily="2" charset="-122"/>
            </a:endParaRPr>
          </a:p>
        </p:txBody>
      </p:sp>
      <p:sp>
        <p:nvSpPr>
          <p:cNvPr id="68611" name="文本占位符 68610"/>
          <p:cNvSpPr>
            <a:spLocks noGrp="1"/>
          </p:cNvSpPr>
          <p:nvPr>
            <p:ph type="body" idx="1"/>
          </p:nvPr>
        </p:nvSpPr>
        <p:spPr>
          <a:xfrm>
            <a:off x="457200" y="1341438"/>
            <a:ext cx="8229600" cy="4754562"/>
          </a:xfrm>
        </p:spPr>
        <p:txBody>
          <a:bodyPr/>
          <a:p>
            <a:r>
              <a:rPr lang="en-US" altLang="zh-CN" b="1"/>
              <a:t>3.1</a:t>
            </a:r>
            <a:r>
              <a:rPr lang="zh-CN" altLang="en-US" b="1" dirty="0"/>
              <a:t>工艺简介</a:t>
            </a:r>
            <a:endParaRPr lang="zh-CN" altLang="en-US" b="1" dirty="0"/>
          </a:p>
          <a:p>
            <a:r>
              <a:rPr lang="zh-CN" altLang="en-US" b="1" dirty="0"/>
              <a:t>普通热处理工艺流程</a:t>
            </a:r>
            <a:endParaRPr lang="zh-CN" altLang="en-US" b="1" dirty="0"/>
          </a:p>
          <a:p>
            <a:endParaRPr lang="zh-CN" altLang="en-US" b="1" dirty="0"/>
          </a:p>
          <a:p>
            <a:r>
              <a:rPr lang="zh-CN" altLang="en-US" b="1" dirty="0"/>
              <a:t>淬火：可使金属零件的硬度增高；</a:t>
            </a:r>
            <a:endParaRPr lang="zh-CN" altLang="en-US" b="1" dirty="0"/>
          </a:p>
          <a:p>
            <a:r>
              <a:rPr lang="zh-CN" altLang="en-US" b="1" dirty="0"/>
              <a:t>回火：目的是为了增加金属的弹性（发条、弹簧）</a:t>
            </a:r>
            <a:endParaRPr lang="zh-CN" altLang="en-US" b="1" dirty="0"/>
          </a:p>
          <a:p>
            <a:r>
              <a:rPr lang="zh-CN" altLang="en-US" b="1" dirty="0"/>
              <a:t>退火：零件在锻造加工时金属结构发生改变，则需要进行退火。</a:t>
            </a:r>
            <a:endParaRPr lang="zh-CN" altLang="en-US" b="1" dirty="0"/>
          </a:p>
          <a:p>
            <a:endParaRPr lang="zh-CN" altLang="en-US" b="1" dirty="0"/>
          </a:p>
        </p:txBody>
      </p:sp>
      <p:sp>
        <p:nvSpPr>
          <p:cNvPr id="68612" name="矩形 68611"/>
          <p:cNvSpPr/>
          <p:nvPr/>
        </p:nvSpPr>
        <p:spPr>
          <a:xfrm>
            <a:off x="1116013" y="2781300"/>
            <a:ext cx="792162"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金属件</a:t>
            </a:r>
            <a:endParaRPr lang="zh-CN" altLang="en-US" dirty="0">
              <a:latin typeface="Tahoma" panose="020B0604030504040204" pitchFamily="34" charset="0"/>
            </a:endParaRPr>
          </a:p>
        </p:txBody>
      </p:sp>
      <p:sp>
        <p:nvSpPr>
          <p:cNvPr id="68613" name="矩形 68612"/>
          <p:cNvSpPr/>
          <p:nvPr/>
        </p:nvSpPr>
        <p:spPr>
          <a:xfrm>
            <a:off x="2555875" y="2781300"/>
            <a:ext cx="863600"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加热</a:t>
            </a:r>
            <a:endParaRPr lang="zh-CN" altLang="en-US" dirty="0">
              <a:latin typeface="Tahoma" panose="020B0604030504040204" pitchFamily="34" charset="0"/>
            </a:endParaRPr>
          </a:p>
        </p:txBody>
      </p:sp>
      <p:sp>
        <p:nvSpPr>
          <p:cNvPr id="68614" name="矩形 68613"/>
          <p:cNvSpPr/>
          <p:nvPr/>
        </p:nvSpPr>
        <p:spPr>
          <a:xfrm>
            <a:off x="3995738" y="2781300"/>
            <a:ext cx="863600"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淬火</a:t>
            </a:r>
            <a:endParaRPr lang="zh-CN" altLang="en-US" dirty="0">
              <a:latin typeface="Tahoma" panose="020B0604030504040204" pitchFamily="34" charset="0"/>
            </a:endParaRPr>
          </a:p>
        </p:txBody>
      </p:sp>
      <p:sp>
        <p:nvSpPr>
          <p:cNvPr id="68615" name="矩形 68614"/>
          <p:cNvSpPr/>
          <p:nvPr/>
        </p:nvSpPr>
        <p:spPr>
          <a:xfrm>
            <a:off x="5364163" y="2781300"/>
            <a:ext cx="1008062"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回火</a:t>
            </a:r>
            <a:endParaRPr lang="zh-CN" altLang="en-US" dirty="0">
              <a:latin typeface="Tahoma" panose="020B0604030504040204" pitchFamily="34" charset="0"/>
            </a:endParaRPr>
          </a:p>
        </p:txBody>
      </p:sp>
      <p:sp>
        <p:nvSpPr>
          <p:cNvPr id="68616" name="直接连接符 68615"/>
          <p:cNvSpPr/>
          <p:nvPr/>
        </p:nvSpPr>
        <p:spPr>
          <a:xfrm>
            <a:off x="1908175" y="2997200"/>
            <a:ext cx="647700" cy="0"/>
          </a:xfrm>
          <a:prstGeom prst="line">
            <a:avLst/>
          </a:prstGeom>
          <a:ln w="9525" cap="flat" cmpd="sng">
            <a:solidFill>
              <a:schemeClr val="tx1"/>
            </a:solidFill>
            <a:prstDash val="solid"/>
            <a:headEnd type="none" w="med" len="med"/>
            <a:tailEnd type="triangle" w="med" len="med"/>
          </a:ln>
        </p:spPr>
      </p:sp>
      <p:sp>
        <p:nvSpPr>
          <p:cNvPr id="68617" name="直接连接符 68616"/>
          <p:cNvSpPr/>
          <p:nvPr/>
        </p:nvSpPr>
        <p:spPr>
          <a:xfrm>
            <a:off x="3419475" y="2997200"/>
            <a:ext cx="576263" cy="0"/>
          </a:xfrm>
          <a:prstGeom prst="line">
            <a:avLst/>
          </a:prstGeom>
          <a:ln w="9525" cap="flat" cmpd="sng">
            <a:solidFill>
              <a:schemeClr val="tx1"/>
            </a:solidFill>
            <a:prstDash val="solid"/>
            <a:headEnd type="none" w="med" len="med"/>
            <a:tailEnd type="triangle" w="med" len="med"/>
          </a:ln>
        </p:spPr>
      </p:sp>
      <p:sp>
        <p:nvSpPr>
          <p:cNvPr id="68618" name="直接连接符 68617"/>
          <p:cNvSpPr/>
          <p:nvPr/>
        </p:nvSpPr>
        <p:spPr>
          <a:xfrm>
            <a:off x="4859338" y="2997200"/>
            <a:ext cx="504825" cy="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69633"/>
          <p:cNvSpPr>
            <a:spLocks noGrp="1"/>
          </p:cNvSpPr>
          <p:nvPr>
            <p:ph type="title"/>
          </p:nvPr>
        </p:nvSpPr>
        <p:spPr>
          <a:xfrm>
            <a:off x="468313" y="404813"/>
            <a:ext cx="8229600" cy="815975"/>
          </a:xfrm>
        </p:spPr>
        <p:txBody>
          <a:bodyPr anchor="ctr" anchorCtr="0"/>
          <a:p>
            <a:r>
              <a:rPr lang="zh-CN" altLang="en-US" dirty="0">
                <a:ea typeface="华文隶书" panose="02010800040101010101" pitchFamily="2" charset="-122"/>
              </a:rPr>
              <a:t>三、热处理</a:t>
            </a:r>
            <a:endParaRPr lang="zh-CN" altLang="en-US" dirty="0">
              <a:ea typeface="华文隶书" panose="02010800040101010101" pitchFamily="2" charset="-122"/>
            </a:endParaRPr>
          </a:p>
        </p:txBody>
      </p:sp>
      <p:sp>
        <p:nvSpPr>
          <p:cNvPr id="69635" name="文本占位符 69634"/>
          <p:cNvSpPr>
            <a:spLocks noGrp="1"/>
          </p:cNvSpPr>
          <p:nvPr>
            <p:ph type="body" sz="half" idx="1"/>
          </p:nvPr>
        </p:nvSpPr>
        <p:spPr>
          <a:xfrm>
            <a:off x="457200" y="1125538"/>
            <a:ext cx="8362950" cy="4970462"/>
          </a:xfrm>
        </p:spPr>
        <p:txBody>
          <a:bodyPr/>
          <a:p>
            <a:pPr>
              <a:buClr>
                <a:schemeClr val="hlink"/>
              </a:buClr>
              <a:buSzPct val="65000"/>
              <a:buFont typeface="Wingdings" panose="05000000000000000000" pitchFamily="2" charset="2"/>
            </a:pPr>
            <a:r>
              <a:rPr lang="en-US" altLang="zh-CN" sz="2800"/>
              <a:t>3.2</a:t>
            </a:r>
            <a:r>
              <a:rPr lang="zh-CN" altLang="en-US" sz="2800" dirty="0"/>
              <a:t>职业病危害因素识别</a:t>
            </a:r>
            <a:endParaRPr lang="zh-CN" altLang="en-US" sz="2800" dirty="0"/>
          </a:p>
        </p:txBody>
      </p:sp>
      <p:graphicFrame>
        <p:nvGraphicFramePr>
          <p:cNvPr id="69724" name="内容占位符 69723"/>
          <p:cNvGraphicFramePr/>
          <p:nvPr>
            <p:ph sz="half" idx="2"/>
          </p:nvPr>
        </p:nvGraphicFramePr>
        <p:xfrm>
          <a:off x="323850" y="1628775"/>
          <a:ext cx="8640763" cy="4403725"/>
        </p:xfrm>
        <a:graphic>
          <a:graphicData uri="http://schemas.openxmlformats.org/drawingml/2006/table">
            <a:tbl>
              <a:tblPr/>
              <a:tblGrid>
                <a:gridCol w="863600"/>
                <a:gridCol w="3529013"/>
                <a:gridCol w="4248150"/>
              </a:tblGrid>
              <a:tr h="5937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种类</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职业病危害因素名称</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存在环节</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55257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毒物</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氯化钡、氨气、氢化物。氮氧化物、甲醇、乙醇、丙烷、丁烷、丙酮、汽油等有机溶剂</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r>
                        <a:rPr lang="zh-CN" altLang="en-US" sz="2000" b="1" dirty="0">
                          <a:ea typeface="华文仿宋" panose="02010600040101010101" pitchFamily="2" charset="-122"/>
                        </a:rPr>
                        <a:t>主要来源于热处理工序中使用的品种繁多的辅助材料。氮化过程会产生氨气；盐浴炉熔融的硝盐与工件的油污作用产生氮氧化物。</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57225">
                <a:tc rowSpan="3">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物理</a:t>
                      </a:r>
                      <a:endParaRPr lang="zh-CN" altLang="en-US" sz="2400" b="1" dirty="0">
                        <a:ea typeface="华文仿宋" panose="02010600040101010101" pitchFamily="2" charset="-122"/>
                      </a:endParaRPr>
                    </a:p>
                    <a:p>
                      <a:pPr marL="0" lvl="0" indent="0" algn="ctr">
                        <a:buNone/>
                      </a:pPr>
                      <a:r>
                        <a:rPr lang="zh-CN" altLang="en-US" sz="2400" b="1" dirty="0">
                          <a:ea typeface="华文仿宋" panose="02010600040101010101" pitchFamily="2" charset="-122"/>
                        </a:rPr>
                        <a:t>因素</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高温、热辐射</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各种加热炉、盐浴槽和被加工的工件</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372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高频电磁场</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如使用高频电炉进行热处理时</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10064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噪声、振动</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r>
                        <a:rPr lang="zh-CN" altLang="en-US" sz="2000" b="1" dirty="0">
                          <a:ea typeface="华文仿宋" panose="02010600040101010101" pitchFamily="2" charset="-122"/>
                        </a:rPr>
                        <a:t>各种电机、风机、工业泵和机械运转设备均可产生，但多数情况下噪声强度不大，超标情况较少见。</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71681"/>
          <p:cNvSpPr>
            <a:spLocks noGrp="1"/>
          </p:cNvSpPr>
          <p:nvPr>
            <p:ph type="title"/>
          </p:nvPr>
        </p:nvSpPr>
        <p:spPr/>
        <p:txBody>
          <a:bodyPr anchor="ctr" anchorCtr="0"/>
          <a:p>
            <a:endParaRPr dirty="0"/>
          </a:p>
        </p:txBody>
      </p:sp>
      <p:sp>
        <p:nvSpPr>
          <p:cNvPr id="71683" name="文本占位符 71682"/>
          <p:cNvSpPr>
            <a:spLocks noGrp="1"/>
          </p:cNvSpPr>
          <p:nvPr>
            <p:ph type="body" idx="1"/>
          </p:nvPr>
        </p:nvSpPr>
        <p:spPr/>
        <p:txBody>
          <a:bodyPr/>
          <a:p>
            <a:endParaRPr dirty="0"/>
          </a:p>
        </p:txBody>
      </p:sp>
      <p:pic>
        <p:nvPicPr>
          <p:cNvPr id="71687" name="图片 71686" descr="2005-11-18_13-37-12_TRA32"/>
          <p:cNvPicPr>
            <a:picLocks noChangeAspect="1"/>
          </p:cNvPicPr>
          <p:nvPr/>
        </p:nvPicPr>
        <p:blipFill>
          <a:blip r:embed="rId1"/>
          <a:stretch>
            <a:fillRect/>
          </a:stretch>
        </p:blipFill>
        <p:spPr>
          <a:xfrm>
            <a:off x="0" y="46038"/>
            <a:ext cx="9144000" cy="6811962"/>
          </a:xfrm>
          <a:prstGeom prst="rect">
            <a:avLst/>
          </a:prstGeom>
          <a:noFill/>
          <a:ln w="9525">
            <a:noFill/>
          </a:ln>
        </p:spPr>
      </p:pic>
      <p:sp>
        <p:nvSpPr>
          <p:cNvPr id="71688" name="矩形 71687"/>
          <p:cNvSpPr/>
          <p:nvPr/>
        </p:nvSpPr>
        <p:spPr>
          <a:xfrm>
            <a:off x="2771775" y="2420938"/>
            <a:ext cx="4033838" cy="1871662"/>
          </a:xfrm>
          <a:prstGeom prst="rect">
            <a:avLst/>
          </a:prstGeom>
          <a:noFill/>
          <a:ln w="9525">
            <a:noFill/>
          </a:ln>
        </p:spPr>
        <p:txBody>
          <a:bodyPr wrap="none" anchor="ctr" anchorCtr="0"/>
          <a:p>
            <a:pPr algn="ctr"/>
            <a:r>
              <a:rPr lang="zh-CN" altLang="en-US" sz="5400" dirty="0">
                <a:solidFill>
                  <a:schemeClr val="folHlink"/>
                </a:solidFill>
                <a:latin typeface="Tahoma" panose="020B0604030504040204" pitchFamily="34" charset="0"/>
                <a:ea typeface="华文隶书" panose="02010800040101010101" pitchFamily="2" charset="-122"/>
              </a:rPr>
              <a:t>四、机械加工</a:t>
            </a:r>
            <a:endParaRPr lang="zh-CN" altLang="en-US" sz="5400" dirty="0">
              <a:solidFill>
                <a:schemeClr val="folHlink"/>
              </a:solidFill>
              <a:latin typeface="Tahoma" panose="020B0604030504040204" pitchFamily="34" charset="0"/>
              <a:ea typeface="华文隶书" panose="020108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72705"/>
          <p:cNvSpPr>
            <a:spLocks noGrp="1"/>
          </p:cNvSpPr>
          <p:nvPr>
            <p:ph type="title"/>
          </p:nvPr>
        </p:nvSpPr>
        <p:spPr>
          <a:xfrm>
            <a:off x="468313" y="404813"/>
            <a:ext cx="8229600" cy="1371600"/>
          </a:xfrm>
        </p:spPr>
        <p:txBody>
          <a:bodyPr anchor="ctr" anchorCtr="0"/>
          <a:p>
            <a:r>
              <a:rPr lang="zh-CN" altLang="en-US" dirty="0">
                <a:ea typeface="华文隶书" panose="02010800040101010101" pitchFamily="2" charset="-122"/>
              </a:rPr>
              <a:t>四、机械加工</a:t>
            </a:r>
            <a:endParaRPr lang="zh-CN" altLang="en-US" dirty="0">
              <a:ea typeface="华文隶书" panose="02010800040101010101" pitchFamily="2" charset="-122"/>
            </a:endParaRPr>
          </a:p>
        </p:txBody>
      </p:sp>
      <p:sp>
        <p:nvSpPr>
          <p:cNvPr id="72707" name="文本占位符 72706"/>
          <p:cNvSpPr>
            <a:spLocks noGrp="1"/>
          </p:cNvSpPr>
          <p:nvPr>
            <p:ph type="body" idx="1"/>
          </p:nvPr>
        </p:nvSpPr>
        <p:spPr>
          <a:xfrm>
            <a:off x="457200" y="1412875"/>
            <a:ext cx="8229600" cy="4683125"/>
          </a:xfrm>
        </p:spPr>
        <p:txBody>
          <a:bodyPr/>
          <a:p>
            <a:r>
              <a:rPr lang="en-US" altLang="zh-CN" sz="2800" b="1"/>
              <a:t>4.1</a:t>
            </a:r>
            <a:r>
              <a:rPr lang="zh-CN" altLang="en-US" sz="2800" b="1" dirty="0"/>
              <a:t>简介</a:t>
            </a:r>
            <a:endParaRPr lang="zh-CN" altLang="en-US" sz="2800" b="1" dirty="0"/>
          </a:p>
          <a:p>
            <a:r>
              <a:rPr lang="zh-CN" altLang="en-US" sz="2800" b="1" dirty="0"/>
              <a:t>是利用各种机床对金属零件进行的车、刨、钻、磨、铣等冷加工。通常是通过铸、锻、焊、冲压等方法制成金属零件的毛坯，然后再通过切削加工制成合格零件，最后装配成机器。</a:t>
            </a:r>
            <a:endParaRPr lang="zh-CN" altLang="en-US" sz="2800" b="1" dirty="0"/>
          </a:p>
          <a:p>
            <a:r>
              <a:rPr lang="zh-CN" altLang="en-US" sz="2800" b="1" dirty="0"/>
              <a:t>今年来高速发展的数控机床已完美地把上述单一加工过程有机地结合起来，通过计算机程序控制，数控机床可对过去加工步骤复杂上午零件实现一体化作业。提高工作效率减轻了劳动强度。</a:t>
            </a:r>
            <a:endParaRPr lang="zh-CN" altLang="en-US"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74753"/>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四、机械加工</a:t>
            </a:r>
            <a:endParaRPr lang="zh-CN" altLang="en-US" dirty="0">
              <a:ea typeface="华文隶书" panose="02010800040101010101" pitchFamily="2" charset="-122"/>
            </a:endParaRPr>
          </a:p>
        </p:txBody>
      </p:sp>
      <p:sp>
        <p:nvSpPr>
          <p:cNvPr id="74755" name="文本占位符 74754"/>
          <p:cNvSpPr>
            <a:spLocks noGrp="1"/>
          </p:cNvSpPr>
          <p:nvPr>
            <p:ph type="body" sz="half" idx="1"/>
          </p:nvPr>
        </p:nvSpPr>
        <p:spPr>
          <a:xfrm>
            <a:off x="457200" y="1484313"/>
            <a:ext cx="8291513" cy="4611687"/>
          </a:xfrm>
        </p:spPr>
        <p:txBody>
          <a:bodyPr/>
          <a:p>
            <a:pPr>
              <a:buClr>
                <a:schemeClr val="hlink"/>
              </a:buClr>
              <a:buSzPct val="65000"/>
              <a:buFont typeface="Wingdings" panose="05000000000000000000" pitchFamily="2" charset="2"/>
            </a:pPr>
            <a:r>
              <a:rPr lang="en-US" altLang="zh-CN" sz="2800" b="1"/>
              <a:t>4.2</a:t>
            </a:r>
            <a:r>
              <a:rPr lang="zh-CN" altLang="en-US" sz="2800" b="1" dirty="0"/>
              <a:t>职业病危害因素识别</a:t>
            </a:r>
            <a:endParaRPr lang="zh-CN" altLang="en-US" sz="2800" b="1" dirty="0"/>
          </a:p>
          <a:p>
            <a:pPr>
              <a:buClr>
                <a:schemeClr val="hlink"/>
              </a:buClr>
              <a:buSzPct val="65000"/>
              <a:buFont typeface="Wingdings" panose="05000000000000000000" pitchFamily="2" charset="2"/>
            </a:pPr>
            <a:r>
              <a:rPr lang="zh-CN" altLang="en-US" sz="2800" b="1" dirty="0"/>
              <a:t>一般情况下，危害较少</a:t>
            </a:r>
            <a:endParaRPr lang="zh-CN" altLang="en-US" sz="2800" b="1" dirty="0"/>
          </a:p>
        </p:txBody>
      </p:sp>
      <p:graphicFrame>
        <p:nvGraphicFramePr>
          <p:cNvPr id="74858" name="内容占位符 74857"/>
          <p:cNvGraphicFramePr/>
          <p:nvPr>
            <p:ph sz="half" idx="2"/>
          </p:nvPr>
        </p:nvGraphicFramePr>
        <p:xfrm>
          <a:off x="468313" y="2565400"/>
          <a:ext cx="8064500" cy="3360738"/>
        </p:xfrm>
        <a:graphic>
          <a:graphicData uri="http://schemas.openxmlformats.org/drawingml/2006/table">
            <a:tbl>
              <a:tblPr/>
              <a:tblGrid>
                <a:gridCol w="804863"/>
                <a:gridCol w="3803650"/>
                <a:gridCol w="3455987"/>
              </a:tblGrid>
              <a:tr h="5032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种类</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职业病危害因素名称</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存在环节</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477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毒物</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矿物油、萘酸、油酸、碱</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主要存在于乳化液中</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11049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粉尘</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金属粉尘、其他粉尘、铝尘、矽尘</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加工过程中的粗磨和精磨过程中，人造磨石（三氧化二铝），天然磨石（二氧化硅）</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049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物理因素</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噪声</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主要由机床运转产生</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标题 76801"/>
          <p:cNvSpPr>
            <a:spLocks noGrp="1"/>
          </p:cNvSpPr>
          <p:nvPr>
            <p:ph type="title"/>
          </p:nvPr>
        </p:nvSpPr>
        <p:spPr/>
        <p:txBody>
          <a:bodyPr anchor="ctr" anchorCtr="0"/>
          <a:p>
            <a:endParaRPr dirty="0"/>
          </a:p>
        </p:txBody>
      </p:sp>
      <p:sp>
        <p:nvSpPr>
          <p:cNvPr id="76803" name="文本占位符 76802"/>
          <p:cNvSpPr>
            <a:spLocks noGrp="1"/>
          </p:cNvSpPr>
          <p:nvPr>
            <p:ph type="body" idx="1"/>
          </p:nvPr>
        </p:nvSpPr>
        <p:spPr/>
        <p:txBody>
          <a:bodyPr/>
          <a:p>
            <a:endParaRPr dirty="0"/>
          </a:p>
        </p:txBody>
      </p:sp>
      <p:pic>
        <p:nvPicPr>
          <p:cNvPr id="76805" name="图片 76804" descr="qcgc"/>
          <p:cNvPicPr>
            <a:picLocks noChangeAspect="1"/>
          </p:cNvPicPr>
          <p:nvPr/>
        </p:nvPicPr>
        <p:blipFill>
          <a:blip r:embed="rId1"/>
          <a:stretch>
            <a:fillRect/>
          </a:stretch>
        </p:blipFill>
        <p:spPr>
          <a:xfrm>
            <a:off x="250825" y="0"/>
            <a:ext cx="9144000" cy="6858000"/>
          </a:xfrm>
          <a:prstGeom prst="rect">
            <a:avLst/>
          </a:prstGeom>
          <a:noFill/>
          <a:ln w="9525">
            <a:noFill/>
          </a:ln>
        </p:spPr>
      </p:pic>
      <p:sp>
        <p:nvSpPr>
          <p:cNvPr id="76806" name="矩形 76805"/>
          <p:cNvSpPr/>
          <p:nvPr/>
        </p:nvSpPr>
        <p:spPr>
          <a:xfrm>
            <a:off x="2700338" y="3357563"/>
            <a:ext cx="4176712" cy="2016125"/>
          </a:xfrm>
          <a:prstGeom prst="rect">
            <a:avLst/>
          </a:prstGeom>
          <a:noFill/>
          <a:ln w="9525">
            <a:noFill/>
          </a:ln>
        </p:spPr>
        <p:txBody>
          <a:bodyPr wrap="none" anchor="ctr" anchorCtr="0"/>
          <a:p>
            <a:pPr algn="ctr"/>
            <a:r>
              <a:rPr lang="zh-CN" altLang="en-US" sz="5400" dirty="0">
                <a:solidFill>
                  <a:srgbClr val="FFFF00"/>
                </a:solidFill>
                <a:latin typeface="Tahoma" panose="020B0604030504040204" pitchFamily="34" charset="0"/>
                <a:ea typeface="华文隶书" panose="02010800040101010101" pitchFamily="2" charset="-122"/>
              </a:rPr>
              <a:t>五、机械装配</a:t>
            </a:r>
            <a:endParaRPr lang="zh-CN" altLang="en-US" sz="5400" dirty="0">
              <a:solidFill>
                <a:srgbClr val="FFFF00"/>
              </a:solidFill>
              <a:latin typeface="Tahoma" panose="020B0604030504040204" pitchFamily="34" charset="0"/>
              <a:ea typeface="华文隶书" panose="020108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标题 77825"/>
          <p:cNvSpPr>
            <a:spLocks noGrp="1"/>
          </p:cNvSpPr>
          <p:nvPr>
            <p:ph type="title"/>
          </p:nvPr>
        </p:nvSpPr>
        <p:spPr>
          <a:xfrm>
            <a:off x="457200" y="381000"/>
            <a:ext cx="8229600" cy="1031875"/>
          </a:xfrm>
        </p:spPr>
        <p:txBody>
          <a:bodyPr anchor="ctr" anchorCtr="0"/>
          <a:p>
            <a:r>
              <a:rPr lang="zh-CN" altLang="en-US" dirty="0">
                <a:ea typeface="华文隶书" panose="02010800040101010101" pitchFamily="2" charset="-122"/>
              </a:rPr>
              <a:t>五、机械装配</a:t>
            </a:r>
            <a:endParaRPr lang="zh-CN" altLang="en-US" dirty="0">
              <a:ea typeface="华文隶书" panose="02010800040101010101" pitchFamily="2" charset="-122"/>
            </a:endParaRPr>
          </a:p>
        </p:txBody>
      </p:sp>
      <p:sp>
        <p:nvSpPr>
          <p:cNvPr id="77827" name="文本占位符 77826"/>
          <p:cNvSpPr>
            <a:spLocks noGrp="1"/>
          </p:cNvSpPr>
          <p:nvPr>
            <p:ph type="body" idx="1"/>
          </p:nvPr>
        </p:nvSpPr>
        <p:spPr>
          <a:xfrm>
            <a:off x="457200" y="1412875"/>
            <a:ext cx="8229600" cy="4683125"/>
          </a:xfrm>
        </p:spPr>
        <p:txBody>
          <a:bodyPr/>
          <a:p>
            <a:r>
              <a:rPr lang="en-US" altLang="zh-CN"/>
              <a:t>5.1</a:t>
            </a:r>
            <a:r>
              <a:rPr lang="zh-CN" altLang="en-US" dirty="0"/>
              <a:t>工艺简介</a:t>
            </a:r>
            <a:endParaRPr lang="zh-CN" altLang="en-US" dirty="0"/>
          </a:p>
          <a:p>
            <a:r>
              <a:rPr lang="zh-CN" altLang="en-US" dirty="0"/>
              <a:t>根据产品设计技术要求，将零件或部件进行配合和连接，使之成为半成品或成品的过程，称为装配。</a:t>
            </a:r>
            <a:endParaRPr lang="zh-CN" altLang="en-US" dirty="0"/>
          </a:p>
        </p:txBody>
      </p:sp>
      <p:sp>
        <p:nvSpPr>
          <p:cNvPr id="77828" name="矩形 77827"/>
          <p:cNvSpPr/>
          <p:nvPr/>
        </p:nvSpPr>
        <p:spPr>
          <a:xfrm>
            <a:off x="1187450" y="3716338"/>
            <a:ext cx="1008063" cy="43338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装配</a:t>
            </a:r>
            <a:endParaRPr lang="zh-CN" altLang="en-US" dirty="0">
              <a:latin typeface="Tahoma" panose="020B0604030504040204" pitchFamily="34" charset="0"/>
            </a:endParaRPr>
          </a:p>
        </p:txBody>
      </p:sp>
      <p:sp>
        <p:nvSpPr>
          <p:cNvPr id="77829" name="矩形 77828"/>
          <p:cNvSpPr/>
          <p:nvPr/>
        </p:nvSpPr>
        <p:spPr>
          <a:xfrm>
            <a:off x="2771775" y="3716338"/>
            <a:ext cx="1079500"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调整</a:t>
            </a:r>
            <a:endParaRPr lang="zh-CN" altLang="en-US" dirty="0">
              <a:latin typeface="Tahoma" panose="020B0604030504040204" pitchFamily="34" charset="0"/>
            </a:endParaRPr>
          </a:p>
        </p:txBody>
      </p:sp>
      <p:sp>
        <p:nvSpPr>
          <p:cNvPr id="77830" name="矩形 77829"/>
          <p:cNvSpPr/>
          <p:nvPr/>
        </p:nvSpPr>
        <p:spPr>
          <a:xfrm>
            <a:off x="4356100" y="3716338"/>
            <a:ext cx="1008063"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检验</a:t>
            </a:r>
            <a:endParaRPr lang="zh-CN" altLang="en-US" dirty="0">
              <a:latin typeface="Tahoma" panose="020B0604030504040204" pitchFamily="34" charset="0"/>
            </a:endParaRPr>
          </a:p>
        </p:txBody>
      </p:sp>
      <p:sp>
        <p:nvSpPr>
          <p:cNvPr id="77831" name="矩形 77830"/>
          <p:cNvSpPr/>
          <p:nvPr/>
        </p:nvSpPr>
        <p:spPr>
          <a:xfrm>
            <a:off x="5940425" y="3716338"/>
            <a:ext cx="1008063"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试验</a:t>
            </a:r>
            <a:endParaRPr lang="zh-CN" altLang="en-US" dirty="0">
              <a:latin typeface="Tahoma" panose="020B0604030504040204" pitchFamily="34" charset="0"/>
            </a:endParaRPr>
          </a:p>
        </p:txBody>
      </p:sp>
      <p:sp>
        <p:nvSpPr>
          <p:cNvPr id="77832" name="直接连接符 77831"/>
          <p:cNvSpPr/>
          <p:nvPr/>
        </p:nvSpPr>
        <p:spPr>
          <a:xfrm>
            <a:off x="2195513" y="3933825"/>
            <a:ext cx="576262" cy="0"/>
          </a:xfrm>
          <a:prstGeom prst="line">
            <a:avLst/>
          </a:prstGeom>
          <a:ln w="9525" cap="flat" cmpd="sng">
            <a:solidFill>
              <a:schemeClr val="tx1"/>
            </a:solidFill>
            <a:prstDash val="solid"/>
            <a:headEnd type="none" w="med" len="med"/>
            <a:tailEnd type="triangle" w="med" len="med"/>
          </a:ln>
        </p:spPr>
      </p:sp>
      <p:sp>
        <p:nvSpPr>
          <p:cNvPr id="77833" name="直接连接符 77832"/>
          <p:cNvSpPr/>
          <p:nvPr/>
        </p:nvSpPr>
        <p:spPr>
          <a:xfrm>
            <a:off x="3851275" y="3933825"/>
            <a:ext cx="504825" cy="0"/>
          </a:xfrm>
          <a:prstGeom prst="line">
            <a:avLst/>
          </a:prstGeom>
          <a:ln w="9525" cap="flat" cmpd="sng">
            <a:solidFill>
              <a:schemeClr val="tx1"/>
            </a:solidFill>
            <a:prstDash val="solid"/>
            <a:headEnd type="none" w="med" len="med"/>
            <a:tailEnd type="triangle" w="med" len="med"/>
          </a:ln>
        </p:spPr>
      </p:sp>
      <p:sp>
        <p:nvSpPr>
          <p:cNvPr id="77835" name="直接连接符 77834"/>
          <p:cNvSpPr/>
          <p:nvPr/>
        </p:nvSpPr>
        <p:spPr>
          <a:xfrm>
            <a:off x="5364163" y="3933825"/>
            <a:ext cx="576262" cy="0"/>
          </a:xfrm>
          <a:prstGeom prst="line">
            <a:avLst/>
          </a:prstGeom>
          <a:ln w="9525" cap="flat" cmpd="sng">
            <a:solidFill>
              <a:schemeClr val="tx1"/>
            </a:solidFill>
            <a:prstDash val="solid"/>
            <a:headEnd type="none" w="med" len="med"/>
            <a:tailEnd type="triangle" w="med" len="med"/>
          </a:ln>
        </p:spPr>
      </p:sp>
      <p:sp>
        <p:nvSpPr>
          <p:cNvPr id="77836" name="矩形 77835"/>
          <p:cNvSpPr/>
          <p:nvPr/>
        </p:nvSpPr>
        <p:spPr>
          <a:xfrm>
            <a:off x="611188" y="4868863"/>
            <a:ext cx="865187"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基准零件</a:t>
            </a:r>
            <a:endParaRPr lang="zh-CN" altLang="en-US" dirty="0">
              <a:latin typeface="Tahoma" panose="020B0604030504040204" pitchFamily="34" charset="0"/>
            </a:endParaRPr>
          </a:p>
        </p:txBody>
      </p:sp>
      <p:sp>
        <p:nvSpPr>
          <p:cNvPr id="77837" name="矩形 77836"/>
          <p:cNvSpPr/>
          <p:nvPr/>
        </p:nvSpPr>
        <p:spPr>
          <a:xfrm>
            <a:off x="1692275" y="5516563"/>
            <a:ext cx="863600"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套件</a:t>
            </a:r>
            <a:endParaRPr lang="zh-CN" altLang="en-US" dirty="0">
              <a:latin typeface="Tahoma" panose="020B0604030504040204" pitchFamily="34" charset="0"/>
            </a:endParaRPr>
          </a:p>
        </p:txBody>
      </p:sp>
      <p:sp>
        <p:nvSpPr>
          <p:cNvPr id="77838" name="矩形 77837"/>
          <p:cNvSpPr/>
          <p:nvPr/>
        </p:nvSpPr>
        <p:spPr>
          <a:xfrm>
            <a:off x="1835150" y="4437063"/>
            <a:ext cx="576263" cy="2873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零件</a:t>
            </a:r>
            <a:endParaRPr lang="zh-CN" altLang="en-US" dirty="0">
              <a:latin typeface="Tahoma" panose="020B0604030504040204" pitchFamily="34" charset="0"/>
            </a:endParaRPr>
          </a:p>
        </p:txBody>
      </p:sp>
      <p:sp>
        <p:nvSpPr>
          <p:cNvPr id="77839" name="矩形 77838"/>
          <p:cNvSpPr/>
          <p:nvPr/>
        </p:nvSpPr>
        <p:spPr>
          <a:xfrm>
            <a:off x="2843213" y="4868863"/>
            <a:ext cx="719137" cy="360362"/>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chemeClr val="bg1"/>
                </a:solidFill>
                <a:latin typeface="Tahoma" panose="020B0604030504040204" pitchFamily="34" charset="0"/>
              </a:rPr>
              <a:t>组件</a:t>
            </a:r>
            <a:endParaRPr lang="zh-CN" altLang="en-US" sz="1600" b="1" dirty="0">
              <a:solidFill>
                <a:schemeClr val="bg1"/>
              </a:solidFill>
              <a:latin typeface="Tahoma" panose="020B0604030504040204" pitchFamily="34" charset="0"/>
            </a:endParaRPr>
          </a:p>
        </p:txBody>
      </p:sp>
      <p:sp>
        <p:nvSpPr>
          <p:cNvPr id="77840" name="直接连接符 77839"/>
          <p:cNvSpPr/>
          <p:nvPr/>
        </p:nvSpPr>
        <p:spPr>
          <a:xfrm>
            <a:off x="1476375" y="5084763"/>
            <a:ext cx="1366838" cy="0"/>
          </a:xfrm>
          <a:prstGeom prst="line">
            <a:avLst/>
          </a:prstGeom>
          <a:ln w="9525" cap="flat" cmpd="sng">
            <a:solidFill>
              <a:schemeClr val="tx1"/>
            </a:solidFill>
            <a:prstDash val="solid"/>
            <a:headEnd type="none" w="med" len="med"/>
            <a:tailEnd type="triangle" w="med" len="med"/>
          </a:ln>
        </p:spPr>
      </p:sp>
      <p:sp>
        <p:nvSpPr>
          <p:cNvPr id="77841" name="直接连接符 77840"/>
          <p:cNvSpPr/>
          <p:nvPr/>
        </p:nvSpPr>
        <p:spPr>
          <a:xfrm>
            <a:off x="1979613" y="4724400"/>
            <a:ext cx="0" cy="360363"/>
          </a:xfrm>
          <a:prstGeom prst="line">
            <a:avLst/>
          </a:prstGeom>
          <a:ln w="9525" cap="flat" cmpd="sng">
            <a:solidFill>
              <a:schemeClr val="tx1"/>
            </a:solidFill>
            <a:prstDash val="solid"/>
            <a:headEnd type="none" w="med" len="med"/>
            <a:tailEnd type="triangle" w="med" len="med"/>
          </a:ln>
        </p:spPr>
      </p:sp>
      <p:sp>
        <p:nvSpPr>
          <p:cNvPr id="77842" name="直接连接符 77841"/>
          <p:cNvSpPr/>
          <p:nvPr/>
        </p:nvSpPr>
        <p:spPr>
          <a:xfrm flipV="1">
            <a:off x="2268538" y="5084763"/>
            <a:ext cx="0" cy="431800"/>
          </a:xfrm>
          <a:prstGeom prst="line">
            <a:avLst/>
          </a:prstGeom>
          <a:ln w="9525" cap="flat" cmpd="sng">
            <a:solidFill>
              <a:schemeClr val="tx1"/>
            </a:solidFill>
            <a:prstDash val="solid"/>
            <a:headEnd type="none" w="med" len="med"/>
            <a:tailEnd type="triangle" w="med" len="med"/>
          </a:ln>
        </p:spPr>
      </p:sp>
      <p:sp>
        <p:nvSpPr>
          <p:cNvPr id="77843" name="矩形 77842"/>
          <p:cNvSpPr/>
          <p:nvPr/>
        </p:nvSpPr>
        <p:spPr>
          <a:xfrm>
            <a:off x="3924300" y="5589588"/>
            <a:ext cx="935038" cy="2873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基准零件</a:t>
            </a:r>
            <a:endParaRPr lang="zh-CN" altLang="en-US" dirty="0">
              <a:latin typeface="Tahoma" panose="020B0604030504040204" pitchFamily="34" charset="0"/>
            </a:endParaRPr>
          </a:p>
        </p:txBody>
      </p:sp>
      <p:sp>
        <p:nvSpPr>
          <p:cNvPr id="77844" name="矩形 77843"/>
          <p:cNvSpPr/>
          <p:nvPr/>
        </p:nvSpPr>
        <p:spPr>
          <a:xfrm>
            <a:off x="4067175" y="4437063"/>
            <a:ext cx="576263" cy="2873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零件</a:t>
            </a:r>
            <a:endParaRPr lang="zh-CN" altLang="en-US" dirty="0">
              <a:latin typeface="Tahoma" panose="020B0604030504040204" pitchFamily="34" charset="0"/>
            </a:endParaRPr>
          </a:p>
        </p:txBody>
      </p:sp>
      <p:sp>
        <p:nvSpPr>
          <p:cNvPr id="77845" name="矩形 77844"/>
          <p:cNvSpPr/>
          <p:nvPr/>
        </p:nvSpPr>
        <p:spPr>
          <a:xfrm>
            <a:off x="5148263" y="4868863"/>
            <a:ext cx="647700" cy="28892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nchorCtr="0"/>
          <a:p>
            <a:pPr algn="ctr"/>
            <a:r>
              <a:rPr lang="zh-CN" altLang="en-US" b="1" dirty="0">
                <a:solidFill>
                  <a:schemeClr val="bg1"/>
                </a:solidFill>
                <a:latin typeface="Tahoma" panose="020B0604030504040204" pitchFamily="34" charset="0"/>
              </a:rPr>
              <a:t>部</a:t>
            </a:r>
            <a:r>
              <a:rPr lang="zh-CN" altLang="en-US" sz="1600" b="1" dirty="0">
                <a:solidFill>
                  <a:schemeClr val="bg1"/>
                </a:solidFill>
                <a:latin typeface="Tahoma" panose="020B0604030504040204" pitchFamily="34" charset="0"/>
              </a:rPr>
              <a:t>件</a:t>
            </a:r>
            <a:endParaRPr lang="zh-CN" altLang="en-US" sz="1600" b="1" dirty="0">
              <a:solidFill>
                <a:schemeClr val="bg1"/>
              </a:solidFill>
              <a:latin typeface="Tahoma" panose="020B0604030504040204" pitchFamily="34" charset="0"/>
            </a:endParaRPr>
          </a:p>
        </p:txBody>
      </p:sp>
      <p:sp>
        <p:nvSpPr>
          <p:cNvPr id="77846" name="直接连接符 77845"/>
          <p:cNvSpPr/>
          <p:nvPr/>
        </p:nvSpPr>
        <p:spPr>
          <a:xfrm>
            <a:off x="3563938" y="5084763"/>
            <a:ext cx="1584325" cy="0"/>
          </a:xfrm>
          <a:prstGeom prst="line">
            <a:avLst/>
          </a:prstGeom>
          <a:ln w="9525" cap="flat" cmpd="sng">
            <a:solidFill>
              <a:schemeClr val="tx1"/>
            </a:solidFill>
            <a:prstDash val="solid"/>
            <a:headEnd type="none" w="med" len="med"/>
            <a:tailEnd type="triangle" w="med" len="med"/>
          </a:ln>
        </p:spPr>
      </p:sp>
      <p:sp>
        <p:nvSpPr>
          <p:cNvPr id="77847" name="直接连接符 77846"/>
          <p:cNvSpPr/>
          <p:nvPr/>
        </p:nvSpPr>
        <p:spPr>
          <a:xfrm>
            <a:off x="4211638" y="4724400"/>
            <a:ext cx="0" cy="360363"/>
          </a:xfrm>
          <a:prstGeom prst="line">
            <a:avLst/>
          </a:prstGeom>
          <a:ln w="9525" cap="flat" cmpd="sng">
            <a:solidFill>
              <a:schemeClr val="tx1"/>
            </a:solidFill>
            <a:prstDash val="solid"/>
            <a:headEnd type="none" w="med" len="med"/>
            <a:tailEnd type="triangle" w="med" len="med"/>
          </a:ln>
        </p:spPr>
      </p:sp>
      <p:sp>
        <p:nvSpPr>
          <p:cNvPr id="77848" name="直接连接符 77847"/>
          <p:cNvSpPr/>
          <p:nvPr/>
        </p:nvSpPr>
        <p:spPr>
          <a:xfrm flipV="1">
            <a:off x="4643438" y="5084763"/>
            <a:ext cx="0" cy="504825"/>
          </a:xfrm>
          <a:prstGeom prst="line">
            <a:avLst/>
          </a:prstGeom>
          <a:ln w="9525" cap="flat" cmpd="sng">
            <a:solidFill>
              <a:schemeClr val="tx1"/>
            </a:solidFill>
            <a:prstDash val="solid"/>
            <a:headEnd type="none" w="med" len="med"/>
            <a:tailEnd type="triangle" w="med" len="med"/>
          </a:ln>
        </p:spPr>
      </p:sp>
      <p:sp>
        <p:nvSpPr>
          <p:cNvPr id="77850" name="矩形 77849"/>
          <p:cNvSpPr/>
          <p:nvPr/>
        </p:nvSpPr>
        <p:spPr>
          <a:xfrm>
            <a:off x="6011863" y="5589588"/>
            <a:ext cx="935037" cy="2873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基准零件</a:t>
            </a:r>
            <a:endParaRPr lang="zh-CN" altLang="en-US" dirty="0">
              <a:latin typeface="Tahoma" panose="020B0604030504040204" pitchFamily="34" charset="0"/>
            </a:endParaRPr>
          </a:p>
        </p:txBody>
      </p:sp>
      <p:sp>
        <p:nvSpPr>
          <p:cNvPr id="77851" name="矩形 77850"/>
          <p:cNvSpPr/>
          <p:nvPr/>
        </p:nvSpPr>
        <p:spPr>
          <a:xfrm>
            <a:off x="6372225" y="4437063"/>
            <a:ext cx="504825" cy="2873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零件</a:t>
            </a:r>
            <a:endParaRPr lang="zh-CN" altLang="en-US" dirty="0">
              <a:latin typeface="Tahoma" panose="020B0604030504040204" pitchFamily="34" charset="0"/>
            </a:endParaRPr>
          </a:p>
        </p:txBody>
      </p:sp>
      <p:sp>
        <p:nvSpPr>
          <p:cNvPr id="77852" name="矩形 77851"/>
          <p:cNvSpPr/>
          <p:nvPr/>
        </p:nvSpPr>
        <p:spPr>
          <a:xfrm>
            <a:off x="7380288" y="4868863"/>
            <a:ext cx="792162" cy="360362"/>
          </a:xfrm>
          <a:prstGeom prst="rect">
            <a:avLst/>
          </a:prstGeom>
          <a:solidFill>
            <a:srgbClr val="CC99FF"/>
          </a:solidFill>
          <a:ln w="9525" cap="flat" cmpd="sng">
            <a:solidFill>
              <a:schemeClr val="tx1"/>
            </a:solidFill>
            <a:prstDash val="solid"/>
            <a:miter/>
            <a:headEnd type="none" w="med" len="med"/>
            <a:tailEnd type="none" w="med" len="med"/>
          </a:ln>
        </p:spPr>
        <p:txBody>
          <a:bodyPr wrap="none" anchor="ctr" anchorCtr="0"/>
          <a:p>
            <a:pPr algn="ctr"/>
            <a:r>
              <a:rPr lang="zh-CN" altLang="en-US" sz="1600" b="1" dirty="0">
                <a:solidFill>
                  <a:schemeClr val="bg1"/>
                </a:solidFill>
                <a:latin typeface="Tahoma" panose="020B0604030504040204" pitchFamily="34" charset="0"/>
              </a:rPr>
              <a:t>机</a:t>
            </a:r>
            <a:r>
              <a:rPr lang="zh-CN" altLang="en-US" b="1" dirty="0">
                <a:solidFill>
                  <a:schemeClr val="bg1"/>
                </a:solidFill>
                <a:latin typeface="Tahoma" panose="020B0604030504040204" pitchFamily="34" charset="0"/>
              </a:rPr>
              <a:t>器</a:t>
            </a:r>
            <a:endParaRPr lang="zh-CN" altLang="en-US" b="1" dirty="0">
              <a:solidFill>
                <a:schemeClr val="bg1"/>
              </a:solidFill>
              <a:latin typeface="Tahoma" panose="020B0604030504040204" pitchFamily="34" charset="0"/>
            </a:endParaRPr>
          </a:p>
        </p:txBody>
      </p:sp>
      <p:sp>
        <p:nvSpPr>
          <p:cNvPr id="77853" name="直接连接符 77852"/>
          <p:cNvSpPr/>
          <p:nvPr/>
        </p:nvSpPr>
        <p:spPr>
          <a:xfrm>
            <a:off x="5795963" y="5013325"/>
            <a:ext cx="1584325" cy="0"/>
          </a:xfrm>
          <a:prstGeom prst="line">
            <a:avLst/>
          </a:prstGeom>
          <a:ln w="9525" cap="flat" cmpd="sng">
            <a:solidFill>
              <a:schemeClr val="tx1"/>
            </a:solidFill>
            <a:prstDash val="solid"/>
            <a:headEnd type="none" w="med" len="med"/>
            <a:tailEnd type="triangle" w="med" len="med"/>
          </a:ln>
        </p:spPr>
      </p:sp>
      <p:sp>
        <p:nvSpPr>
          <p:cNvPr id="77854" name="直接连接符 77853"/>
          <p:cNvSpPr/>
          <p:nvPr/>
        </p:nvSpPr>
        <p:spPr>
          <a:xfrm>
            <a:off x="6516688" y="4724400"/>
            <a:ext cx="0" cy="288925"/>
          </a:xfrm>
          <a:prstGeom prst="line">
            <a:avLst/>
          </a:prstGeom>
          <a:ln w="9525" cap="flat" cmpd="sng">
            <a:solidFill>
              <a:schemeClr val="tx1"/>
            </a:solidFill>
            <a:prstDash val="solid"/>
            <a:headEnd type="none" w="med" len="med"/>
            <a:tailEnd type="triangle" w="med" len="med"/>
          </a:ln>
        </p:spPr>
      </p:sp>
      <p:sp>
        <p:nvSpPr>
          <p:cNvPr id="77855" name="直接连接符 77854"/>
          <p:cNvSpPr/>
          <p:nvPr/>
        </p:nvSpPr>
        <p:spPr>
          <a:xfrm flipV="1">
            <a:off x="6732588" y="5013325"/>
            <a:ext cx="0" cy="576263"/>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标题 78849"/>
          <p:cNvSpPr>
            <a:spLocks noGrp="1"/>
          </p:cNvSpPr>
          <p:nvPr>
            <p:ph type="title"/>
          </p:nvPr>
        </p:nvSpPr>
        <p:spPr/>
        <p:txBody>
          <a:bodyPr anchor="ctr" anchorCtr="0"/>
          <a:p>
            <a:r>
              <a:rPr lang="zh-CN" altLang="en-US" dirty="0">
                <a:ea typeface="华文隶书" panose="02010800040101010101" pitchFamily="2" charset="-122"/>
              </a:rPr>
              <a:t>五、机械装配</a:t>
            </a:r>
            <a:endParaRPr lang="zh-CN" altLang="en-US" dirty="0">
              <a:ea typeface="华文隶书" panose="02010800040101010101" pitchFamily="2" charset="-122"/>
            </a:endParaRPr>
          </a:p>
        </p:txBody>
      </p:sp>
      <p:sp>
        <p:nvSpPr>
          <p:cNvPr id="78851" name="文本占位符 78850"/>
          <p:cNvSpPr>
            <a:spLocks noGrp="1"/>
          </p:cNvSpPr>
          <p:nvPr>
            <p:ph type="body" sz="half" idx="1"/>
          </p:nvPr>
        </p:nvSpPr>
        <p:spPr>
          <a:xfrm>
            <a:off x="457200" y="1484313"/>
            <a:ext cx="8435975" cy="4611687"/>
          </a:xfrm>
        </p:spPr>
        <p:txBody>
          <a:bodyPr/>
          <a:p>
            <a:pPr>
              <a:buClr>
                <a:schemeClr val="hlink"/>
              </a:buClr>
              <a:buSzPct val="65000"/>
              <a:buFont typeface="Wingdings" panose="05000000000000000000" pitchFamily="2" charset="2"/>
            </a:pPr>
            <a:r>
              <a:rPr lang="en-US" altLang="zh-CN" sz="2800" b="1"/>
              <a:t>5.2</a:t>
            </a:r>
            <a:r>
              <a:rPr lang="zh-CN" altLang="en-US" sz="2800" b="1" dirty="0"/>
              <a:t>职业病危害因素识别</a:t>
            </a:r>
            <a:endParaRPr lang="zh-CN" altLang="en-US" sz="2800" b="1" dirty="0"/>
          </a:p>
        </p:txBody>
      </p:sp>
      <p:graphicFrame>
        <p:nvGraphicFramePr>
          <p:cNvPr id="78907" name="内容占位符 78906"/>
          <p:cNvGraphicFramePr/>
          <p:nvPr>
            <p:ph sz="half" idx="2"/>
          </p:nvPr>
        </p:nvGraphicFramePr>
        <p:xfrm>
          <a:off x="468313" y="2133600"/>
          <a:ext cx="8207375" cy="3094038"/>
        </p:xfrm>
        <a:graphic>
          <a:graphicData uri="http://schemas.openxmlformats.org/drawingml/2006/table">
            <a:tbl>
              <a:tblPr/>
              <a:tblGrid>
                <a:gridCol w="790575"/>
                <a:gridCol w="3384550"/>
                <a:gridCol w="4032250"/>
              </a:tblGrid>
              <a:tr h="50323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种类</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职业病危害因素名称</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存在环节</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rowSpan="2">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毒物</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同焊接和涂装</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复杂装配过程中有焊接和涂装工艺</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50323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苯系物</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有些装配过程中使用胶粘剂</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6778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粉尘</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同焊接</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525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物理因素</a:t>
                      </a:r>
                      <a:endParaRPr lang="zh-CN" altLang="en-US" sz="2400" b="1" dirty="0">
                        <a:ea typeface="华文仿宋" panose="02010600040101010101" pitchFamily="2" charset="-122"/>
                      </a:endParaRPr>
                    </a:p>
                  </a:txBody>
                  <a:tcPr marL="90000" marR="90000" marT="46800" marB="46800" anchor="ctr" anchorCtr="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ea typeface="华文仿宋" panose="02010600040101010101" pitchFamily="2" charset="-122"/>
                        </a:rPr>
                        <a:t>噪声、振动</a:t>
                      </a:r>
                      <a:endParaRPr lang="zh-CN" altLang="en-US" sz="24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000" b="1" dirty="0">
                          <a:ea typeface="华文仿宋" panose="02010600040101010101" pitchFamily="2" charset="-122"/>
                        </a:rPr>
                        <a:t>装配使用风动工具及工件之间相互碰撞而产生</a:t>
                      </a:r>
                      <a:endParaRPr lang="zh-CN" altLang="en-US" sz="2000" b="1" dirty="0">
                        <a:ea typeface="华文仿宋" panose="0201060004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标题 81921"/>
          <p:cNvSpPr>
            <a:spLocks noGrp="1"/>
          </p:cNvSpPr>
          <p:nvPr>
            <p:ph type="title"/>
          </p:nvPr>
        </p:nvSpPr>
        <p:spPr>
          <a:xfrm>
            <a:off x="457200" y="381000"/>
            <a:ext cx="8229600" cy="960438"/>
          </a:xfrm>
        </p:spPr>
        <p:txBody>
          <a:bodyPr anchor="ctr" anchorCtr="0"/>
          <a:p>
            <a:pPr algn="l"/>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81923" name="文本占位符 81922"/>
          <p:cNvSpPr>
            <a:spLocks noGrp="1"/>
          </p:cNvSpPr>
          <p:nvPr>
            <p:ph type="body" idx="1"/>
          </p:nvPr>
        </p:nvSpPr>
        <p:spPr>
          <a:xfrm>
            <a:off x="250825" y="1412875"/>
            <a:ext cx="8713788" cy="5111750"/>
          </a:xfrm>
        </p:spPr>
        <p:txBody>
          <a:bodyPr/>
          <a:p>
            <a:pPr>
              <a:lnSpc>
                <a:spcPct val="90000"/>
              </a:lnSpc>
            </a:pPr>
            <a:r>
              <a:rPr lang="zh-CN" altLang="en-US" dirty="0">
                <a:ea typeface="华文隶书" panose="02010800040101010101" pitchFamily="2" charset="-122"/>
              </a:rPr>
              <a:t>（一）早期预防</a:t>
            </a:r>
            <a:endParaRPr lang="zh-CN" altLang="en-US" dirty="0">
              <a:ea typeface="华文隶书" panose="02010800040101010101" pitchFamily="2" charset="-122"/>
            </a:endParaRPr>
          </a:p>
          <a:p>
            <a:pPr>
              <a:lnSpc>
                <a:spcPct val="90000"/>
              </a:lnSpc>
            </a:pPr>
            <a:r>
              <a:rPr lang="zh-CN" altLang="en-US" dirty="0"/>
              <a:t>建设项目职业病危害预评价和控制效果评价</a:t>
            </a:r>
            <a:endParaRPr lang="zh-CN" altLang="en-US" dirty="0"/>
          </a:p>
          <a:p>
            <a:pPr>
              <a:lnSpc>
                <a:spcPct val="90000"/>
              </a:lnSpc>
            </a:pPr>
            <a:r>
              <a:rPr lang="zh-CN" altLang="en-US" dirty="0"/>
              <a:t>作业场所的定期检测评价</a:t>
            </a:r>
            <a:endParaRPr lang="zh-CN" altLang="en-US" dirty="0"/>
          </a:p>
          <a:p>
            <a:pPr>
              <a:lnSpc>
                <a:spcPct val="90000"/>
              </a:lnSpc>
            </a:pPr>
            <a:r>
              <a:rPr lang="zh-CN" altLang="en-US" dirty="0"/>
              <a:t>员工上岗前、岗中、离岗（转岗）体检</a:t>
            </a:r>
            <a:endParaRPr lang="zh-CN" altLang="en-US" dirty="0"/>
          </a:p>
          <a:p>
            <a:pPr>
              <a:lnSpc>
                <a:spcPct val="90000"/>
              </a:lnSpc>
            </a:pPr>
            <a:r>
              <a:rPr lang="zh-CN" altLang="en-US" dirty="0"/>
              <a:t>对于一个企业来说，</a:t>
            </a:r>
            <a:endParaRPr lang="zh-CN" altLang="en-US" dirty="0"/>
          </a:p>
          <a:p>
            <a:pPr>
              <a:lnSpc>
                <a:spcPct val="90000"/>
              </a:lnSpc>
              <a:buNone/>
            </a:pPr>
            <a:r>
              <a:rPr lang="zh-CN" altLang="en-US" dirty="0"/>
              <a:t>                            </a:t>
            </a:r>
            <a:r>
              <a:rPr lang="zh-CN" altLang="en-US" b="1" dirty="0">
                <a:solidFill>
                  <a:srgbClr val="000000"/>
                </a:solidFill>
              </a:rPr>
              <a:t>支付率</a:t>
            </a:r>
            <a:endParaRPr lang="zh-CN" altLang="en-US" b="1" dirty="0">
              <a:solidFill>
                <a:srgbClr val="000000"/>
              </a:solidFill>
            </a:endParaRPr>
          </a:p>
          <a:p>
            <a:pPr>
              <a:lnSpc>
                <a:spcPct val="90000"/>
              </a:lnSpc>
              <a:buNone/>
            </a:pPr>
            <a:r>
              <a:rPr lang="zh-CN" altLang="en-US" b="1" dirty="0">
                <a:solidFill>
                  <a:srgbClr val="000000"/>
                </a:solidFill>
              </a:rPr>
              <a:t>    职业病预防、事后补救、职工得病赔偿</a:t>
            </a:r>
            <a:endParaRPr lang="zh-CN" altLang="en-US" b="1" dirty="0">
              <a:solidFill>
                <a:srgbClr val="000000"/>
              </a:solidFill>
            </a:endParaRPr>
          </a:p>
          <a:p>
            <a:pPr>
              <a:lnSpc>
                <a:spcPct val="90000"/>
              </a:lnSpc>
              <a:buNone/>
            </a:pPr>
            <a:r>
              <a:rPr lang="zh-CN" altLang="en-US" b="1">
                <a:solidFill>
                  <a:srgbClr val="000000"/>
                </a:solidFill>
              </a:rPr>
              <a:t>          </a:t>
            </a:r>
            <a:r>
              <a:rPr lang="en-US" altLang="zh-CN" b="1">
                <a:solidFill>
                  <a:srgbClr val="000000"/>
                </a:solidFill>
              </a:rPr>
              <a:t>1         </a:t>
            </a:r>
            <a:r>
              <a:rPr lang="zh-CN" altLang="en-US" b="1" dirty="0">
                <a:solidFill>
                  <a:srgbClr val="000000"/>
                </a:solidFill>
              </a:rPr>
              <a:t>：    </a:t>
            </a:r>
            <a:r>
              <a:rPr lang="en-US" altLang="zh-CN" b="1">
                <a:solidFill>
                  <a:srgbClr val="000000"/>
                </a:solidFill>
              </a:rPr>
              <a:t>2        </a:t>
            </a:r>
            <a:r>
              <a:rPr lang="zh-CN" altLang="en-US" b="1" dirty="0">
                <a:solidFill>
                  <a:srgbClr val="000000"/>
                </a:solidFill>
              </a:rPr>
              <a:t>：      </a:t>
            </a:r>
            <a:r>
              <a:rPr lang="en-US" altLang="zh-CN" b="1">
                <a:solidFill>
                  <a:srgbClr val="000000"/>
                </a:solidFill>
              </a:rPr>
              <a:t>7</a:t>
            </a:r>
            <a:endParaRPr lang="en-US" altLang="zh-CN" b="1">
              <a:solidFill>
                <a:srgbClr val="000000"/>
              </a:solidFill>
            </a:endParaRPr>
          </a:p>
          <a:p>
            <a:pPr>
              <a:lnSpc>
                <a:spcPct val="90000"/>
              </a:lnSpc>
              <a:buNone/>
            </a:pPr>
            <a:r>
              <a:rPr lang="zh-CN" altLang="en-US" dirty="0">
                <a:solidFill>
                  <a:schemeClr val="folHlink"/>
                </a:solidFill>
                <a:ea typeface="华文行楷" panose="02010800040101010101" pitchFamily="2" charset="-122"/>
              </a:rPr>
              <a:t>职业病早期预防是一个投入少，产出多的工作</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46081"/>
          <p:cNvSpPr>
            <a:spLocks noGrp="1"/>
          </p:cNvSpPr>
          <p:nvPr>
            <p:ph type="title"/>
          </p:nvPr>
        </p:nvSpPr>
        <p:spPr>
          <a:xfrm>
            <a:off x="457200" y="381000"/>
            <a:ext cx="8229600" cy="1031875"/>
          </a:xfrm>
        </p:spPr>
        <p:txBody>
          <a:bodyPr anchor="ctr" anchorCtr="0"/>
          <a:p>
            <a:r>
              <a:rPr lang="zh-CN" altLang="en-US" dirty="0">
                <a:ea typeface="华文隶书" panose="02010800040101010101" pitchFamily="2" charset="-122"/>
              </a:rPr>
              <a:t>简 介</a:t>
            </a:r>
            <a:endParaRPr lang="zh-CN" altLang="en-US" dirty="0">
              <a:ea typeface="华文隶书" panose="02010800040101010101" pitchFamily="2" charset="-122"/>
            </a:endParaRPr>
          </a:p>
        </p:txBody>
      </p:sp>
      <p:sp>
        <p:nvSpPr>
          <p:cNvPr id="46083" name="文本占位符 46082"/>
          <p:cNvSpPr>
            <a:spLocks noGrp="1"/>
          </p:cNvSpPr>
          <p:nvPr>
            <p:ph type="body" idx="1"/>
          </p:nvPr>
        </p:nvSpPr>
        <p:spPr>
          <a:xfrm>
            <a:off x="457200" y="1484313"/>
            <a:ext cx="8229600" cy="4611687"/>
          </a:xfrm>
        </p:spPr>
        <p:txBody>
          <a:bodyPr/>
          <a:p>
            <a:r>
              <a:rPr lang="zh-CN" altLang="en-US" b="1" dirty="0">
                <a:latin typeface="宋体" panose="02010600030101010101" pitchFamily="2" charset="-122"/>
              </a:rPr>
              <a:t>机械制造是一门古老而年轻的学科，是各种工业的基础。机械制造水平是国家工业化水平和发达程度的重要标志。机械制造工业涉及范围广，产业工人队伍庞大，全国有上百万劳动者从事机械制造产业。</a:t>
            </a:r>
            <a:br>
              <a:rPr lang="zh-CN" altLang="en-US" b="1" dirty="0">
                <a:latin typeface="宋体" panose="02010600030101010101" pitchFamily="2" charset="-122"/>
              </a:rPr>
            </a:br>
            <a:br>
              <a:rPr lang="zh-CN" altLang="en-US" dirty="0"/>
            </a:b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82945"/>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82947" name="文本占位符 82946"/>
          <p:cNvSpPr>
            <a:spLocks noGrp="1"/>
          </p:cNvSpPr>
          <p:nvPr>
            <p:ph type="body" idx="1"/>
          </p:nvPr>
        </p:nvSpPr>
        <p:spPr>
          <a:xfrm>
            <a:off x="457200" y="1341438"/>
            <a:ext cx="8229600" cy="4754562"/>
          </a:xfrm>
        </p:spPr>
        <p:txBody>
          <a:bodyPr/>
          <a:p>
            <a:r>
              <a:rPr lang="zh-CN" altLang="en-US" dirty="0">
                <a:ea typeface="华文隶书" panose="02010800040101010101" pitchFamily="2" charset="-122"/>
              </a:rPr>
              <a:t>（二）合理布局</a:t>
            </a:r>
            <a:endParaRPr lang="zh-CN" altLang="en-US" dirty="0">
              <a:ea typeface="华文隶书" panose="02010800040101010101" pitchFamily="2" charset="-122"/>
            </a:endParaRPr>
          </a:p>
          <a:p>
            <a:pPr>
              <a:buNone/>
            </a:pPr>
            <a:r>
              <a:rPr lang="zh-CN" altLang="en-US" dirty="0"/>
              <a:t>    在车间内设备布置上，要考虑减少职业病危害交叉污染的问题。如铸造工序中的熔炼炉应放在室外或远离人员集中的工作场所；铆工和电焊、（涂）喷漆工序应当分开布置。</a:t>
            </a:r>
            <a:endParaRPr lang="zh-CN" altLang="en-US" dirty="0"/>
          </a:p>
          <a:p>
            <a:pPr>
              <a:buNone/>
            </a:pPr>
            <a:r>
              <a:rPr lang="zh-CN" altLang="en-US" dirty="0"/>
              <a:t>     机加等危害较小的工艺在布局上尽量与危害较大的分开布置。（机加和电焊、涂装和机加等）</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标题 83969"/>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83971" name="文本占位符 83970"/>
          <p:cNvSpPr>
            <a:spLocks noGrp="1"/>
          </p:cNvSpPr>
          <p:nvPr>
            <p:ph type="body" idx="1"/>
          </p:nvPr>
        </p:nvSpPr>
        <p:spPr>
          <a:xfrm>
            <a:off x="457200" y="1341438"/>
            <a:ext cx="8229600" cy="4754562"/>
          </a:xfrm>
        </p:spPr>
        <p:txBody>
          <a:bodyPr/>
          <a:p>
            <a:r>
              <a:rPr lang="zh-CN" altLang="en-US" dirty="0">
                <a:ea typeface="华文隶书" panose="02010800040101010101" pitchFamily="2" charset="-122"/>
              </a:rPr>
              <a:t>（三）工艺改革</a:t>
            </a:r>
            <a:endParaRPr lang="zh-CN" altLang="en-US" dirty="0">
              <a:ea typeface="华文隶书" panose="02010800040101010101" pitchFamily="2" charset="-122"/>
            </a:endParaRPr>
          </a:p>
          <a:p>
            <a:pPr>
              <a:buNone/>
            </a:pPr>
            <a:r>
              <a:rPr lang="zh-CN" altLang="en-US" dirty="0"/>
              <a:t>    在建设项目设计工艺选择方面，应当有限选择自动化程度高的设备或生产线。（如数控机床带代替普通机床工作效率会成倍提高，并且劳动强度和接触机会大幅度减少；机器人喷漆，机器人焊接，机器人冲压；用二甲苯代替苯溶剂等）</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84993"/>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84995" name="文本占位符 84994"/>
          <p:cNvSpPr>
            <a:spLocks noGrp="1"/>
          </p:cNvSpPr>
          <p:nvPr>
            <p:ph type="body" idx="1"/>
          </p:nvPr>
        </p:nvSpPr>
        <p:spPr>
          <a:xfrm>
            <a:off x="457200" y="1341438"/>
            <a:ext cx="8229600" cy="4754562"/>
          </a:xfrm>
        </p:spPr>
        <p:txBody>
          <a:bodyPr/>
          <a:p>
            <a:pPr>
              <a:lnSpc>
                <a:spcPct val="90000"/>
              </a:lnSpc>
            </a:pPr>
            <a:r>
              <a:rPr lang="zh-CN" altLang="en-US" dirty="0">
                <a:ea typeface="华文隶书" panose="02010800040101010101" pitchFamily="2" charset="-122"/>
              </a:rPr>
              <a:t>（四）防尘措施</a:t>
            </a:r>
            <a:endParaRPr lang="zh-CN" altLang="en-US" dirty="0">
              <a:ea typeface="华文隶书" panose="02010800040101010101" pitchFamily="2" charset="-122"/>
            </a:endParaRPr>
          </a:p>
          <a:p>
            <a:pPr>
              <a:lnSpc>
                <a:spcPct val="90000"/>
              </a:lnSpc>
              <a:buNone/>
            </a:pPr>
            <a:r>
              <a:rPr lang="zh-CN" altLang="en-US" dirty="0"/>
              <a:t>    </a:t>
            </a:r>
            <a:r>
              <a:rPr lang="zh-CN" altLang="en-US" b="1" dirty="0"/>
              <a:t>铸造尽量选用低游离二氧化硅的型砂，并减少手工造型和清砂作业。清砂是铸造中粉尘浓度最高的岗位，应予重点防护，如</a:t>
            </a:r>
            <a:endParaRPr lang="zh-CN" altLang="en-US" b="1" dirty="0"/>
          </a:p>
          <a:p>
            <a:pPr>
              <a:lnSpc>
                <a:spcPct val="90000"/>
              </a:lnSpc>
              <a:buNone/>
            </a:pPr>
            <a:r>
              <a:rPr lang="zh-CN" altLang="en-US" b="1" dirty="0"/>
              <a:t>     </a:t>
            </a:r>
            <a:r>
              <a:rPr lang="zh-CN" altLang="en-US" sz="2800" b="1" dirty="0"/>
              <a:t>安装大功率的通风除尘系统；</a:t>
            </a:r>
            <a:endParaRPr lang="zh-CN" altLang="en-US" sz="2800" b="1" dirty="0"/>
          </a:p>
          <a:p>
            <a:pPr>
              <a:lnSpc>
                <a:spcPct val="90000"/>
              </a:lnSpc>
              <a:buNone/>
            </a:pPr>
            <a:r>
              <a:rPr lang="zh-CN" altLang="en-US" sz="2800" b="1" dirty="0"/>
              <a:t>     尽量做到密闭隔离操作；</a:t>
            </a:r>
            <a:endParaRPr lang="zh-CN" altLang="en-US" sz="2800" b="1" dirty="0"/>
          </a:p>
          <a:p>
            <a:pPr>
              <a:lnSpc>
                <a:spcPct val="90000"/>
              </a:lnSpc>
              <a:buNone/>
            </a:pPr>
            <a:r>
              <a:rPr lang="zh-CN" altLang="en-US" sz="2800" b="1" dirty="0"/>
              <a:t>     实行喷雾湿式作业；</a:t>
            </a:r>
            <a:endParaRPr lang="zh-CN" altLang="en-US" sz="2800" b="1" dirty="0"/>
          </a:p>
          <a:p>
            <a:pPr>
              <a:lnSpc>
                <a:spcPct val="90000"/>
              </a:lnSpc>
              <a:buNone/>
            </a:pPr>
            <a:r>
              <a:rPr lang="zh-CN" altLang="en-US" sz="2800" b="1" dirty="0"/>
              <a:t>     做好个人防护，佩戴符合国家标准的防尘口罩；</a:t>
            </a:r>
            <a:endParaRPr lang="zh-CN" altLang="en-US" sz="2800" b="1" dirty="0"/>
          </a:p>
          <a:p>
            <a:pPr>
              <a:lnSpc>
                <a:spcPct val="90000"/>
              </a:lnSpc>
              <a:buNone/>
            </a:pPr>
            <a:r>
              <a:rPr lang="zh-CN" altLang="en-US" sz="2800" b="1" dirty="0"/>
              <a:t>     防止二次扬尘。</a:t>
            </a:r>
            <a:r>
              <a:rPr lang="zh-CN" altLang="en-US" b="1" dirty="0"/>
              <a:t>    </a:t>
            </a:r>
            <a:endParaRPr lang="zh-CN" alt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标题 86017"/>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86019" name="文本占位符 86018"/>
          <p:cNvSpPr>
            <a:spLocks noGrp="1"/>
          </p:cNvSpPr>
          <p:nvPr>
            <p:ph type="body" idx="1"/>
          </p:nvPr>
        </p:nvSpPr>
        <p:spPr>
          <a:xfrm>
            <a:off x="457200" y="1341438"/>
            <a:ext cx="8229600" cy="4754562"/>
          </a:xfrm>
        </p:spPr>
        <p:txBody>
          <a:bodyPr/>
          <a:p>
            <a:pPr>
              <a:lnSpc>
                <a:spcPct val="90000"/>
              </a:lnSpc>
            </a:pPr>
            <a:r>
              <a:rPr lang="zh-CN" altLang="en-US" dirty="0">
                <a:ea typeface="华文隶书" panose="02010800040101010101" pitchFamily="2" charset="-122"/>
              </a:rPr>
              <a:t>（五）防毒及应急救援措施</a:t>
            </a:r>
            <a:endParaRPr lang="zh-CN" altLang="en-US" dirty="0">
              <a:ea typeface="华文隶书" panose="02010800040101010101" pitchFamily="2" charset="-122"/>
            </a:endParaRPr>
          </a:p>
          <a:p>
            <a:pPr>
              <a:lnSpc>
                <a:spcPct val="90000"/>
              </a:lnSpc>
              <a:buNone/>
            </a:pPr>
            <a:r>
              <a:rPr lang="zh-CN" altLang="en-US" sz="2800" dirty="0"/>
              <a:t>   采取密闭措施或安装局部通风排毒装置，如对热处理和金属熔炼过程中可能产生化学毒物的设备应；</a:t>
            </a:r>
            <a:endParaRPr lang="zh-CN" altLang="en-US" sz="2800" dirty="0"/>
          </a:p>
          <a:p>
            <a:pPr>
              <a:lnSpc>
                <a:spcPct val="90000"/>
              </a:lnSpc>
              <a:buNone/>
            </a:pPr>
            <a:r>
              <a:rPr lang="zh-CN" altLang="en-US" sz="2800" dirty="0"/>
              <a:t>  制定急性职业中毒事故应急救援预案，如产生高浓度一氧化碳、氰化氢、甲醛和苯等剧毒气体的工作场所，某些特殊的淬火、涂装和使用粘胶剂的岗位；</a:t>
            </a:r>
            <a:endParaRPr lang="zh-CN" altLang="en-US" sz="2800" dirty="0"/>
          </a:p>
          <a:p>
            <a:pPr>
              <a:lnSpc>
                <a:spcPct val="90000"/>
              </a:lnSpc>
              <a:buNone/>
            </a:pPr>
            <a:r>
              <a:rPr lang="zh-CN" altLang="en-US" sz="2800" dirty="0"/>
              <a:t>   设置警示标示；</a:t>
            </a:r>
            <a:endParaRPr lang="zh-CN" altLang="en-US" sz="2800" dirty="0"/>
          </a:p>
          <a:p>
            <a:pPr>
              <a:lnSpc>
                <a:spcPct val="90000"/>
              </a:lnSpc>
              <a:buNone/>
            </a:pPr>
            <a:r>
              <a:rPr lang="zh-CN" altLang="en-US" sz="2800" dirty="0"/>
              <a:t>   配备防毒面具或防毒口罩等。</a:t>
            </a:r>
            <a:endParaRPr lang="zh-CN"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标题 87041"/>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87043" name="文本占位符 87042"/>
          <p:cNvSpPr>
            <a:spLocks noGrp="1"/>
          </p:cNvSpPr>
          <p:nvPr>
            <p:ph type="body" idx="1"/>
          </p:nvPr>
        </p:nvSpPr>
        <p:spPr>
          <a:xfrm>
            <a:off x="457200" y="1341438"/>
            <a:ext cx="8229600" cy="4754562"/>
          </a:xfrm>
        </p:spPr>
        <p:txBody>
          <a:bodyPr/>
          <a:p>
            <a:pPr>
              <a:lnSpc>
                <a:spcPct val="90000"/>
              </a:lnSpc>
            </a:pPr>
            <a:r>
              <a:rPr lang="zh-CN" altLang="en-US" sz="2800" dirty="0">
                <a:ea typeface="华文隶书" panose="02010800040101010101" pitchFamily="2" charset="-122"/>
              </a:rPr>
              <a:t>（六）噪声控制措施</a:t>
            </a:r>
            <a:endParaRPr lang="zh-CN" altLang="en-US" sz="2800" dirty="0">
              <a:ea typeface="华文隶书" panose="02010800040101010101" pitchFamily="2" charset="-122"/>
            </a:endParaRPr>
          </a:p>
          <a:p>
            <a:pPr>
              <a:lnSpc>
                <a:spcPct val="90000"/>
              </a:lnSpc>
            </a:pPr>
            <a:r>
              <a:rPr lang="zh-CN" altLang="en-US" sz="2800" dirty="0">
                <a:ea typeface="华文隶书" panose="02010800040101010101" pitchFamily="2" charset="-122"/>
              </a:rPr>
              <a:t>  </a:t>
            </a:r>
            <a:r>
              <a:rPr lang="zh-CN" altLang="en-US" sz="2800" b="1" dirty="0">
                <a:latin typeface="宋体" panose="02010600030101010101" pitchFamily="2" charset="-122"/>
              </a:rPr>
              <a:t>噪声是机械制造工业中的重要职业病危害因素之一。</a:t>
            </a:r>
            <a:endParaRPr lang="zh-CN" altLang="en-US" sz="2800" b="1" dirty="0">
              <a:latin typeface="宋体" panose="02010600030101010101" pitchFamily="2" charset="-122"/>
            </a:endParaRPr>
          </a:p>
          <a:p>
            <a:pPr>
              <a:lnSpc>
                <a:spcPct val="90000"/>
              </a:lnSpc>
            </a:pPr>
            <a:r>
              <a:rPr lang="zh-CN" altLang="en-US" sz="2800" b="1" dirty="0">
                <a:latin typeface="宋体" panose="02010600030101010101" pitchFamily="2" charset="-122"/>
              </a:rPr>
              <a:t>对高噪声设备进行重点治理，源头控制（气锤、空压机、打磨、抛光、冲压、剪切等）</a:t>
            </a:r>
            <a:endParaRPr lang="zh-CN" altLang="en-US" sz="2800" b="1" dirty="0">
              <a:latin typeface="宋体" panose="02010600030101010101" pitchFamily="2" charset="-122"/>
            </a:endParaRPr>
          </a:p>
          <a:p>
            <a:pPr>
              <a:lnSpc>
                <a:spcPct val="90000"/>
              </a:lnSpc>
            </a:pPr>
            <a:r>
              <a:rPr lang="zh-CN" altLang="en-US" sz="2800" b="1" dirty="0">
                <a:latin typeface="宋体" panose="02010600030101010101" pitchFamily="2" charset="-122"/>
              </a:rPr>
              <a:t>对高强度噪声源集中布置；</a:t>
            </a:r>
            <a:endParaRPr lang="zh-CN" altLang="en-US" sz="2800" b="1" dirty="0">
              <a:latin typeface="宋体" panose="02010600030101010101" pitchFamily="2" charset="-122"/>
            </a:endParaRPr>
          </a:p>
          <a:p>
            <a:pPr>
              <a:lnSpc>
                <a:spcPct val="90000"/>
              </a:lnSpc>
            </a:pPr>
            <a:r>
              <a:rPr lang="zh-CN" altLang="en-US" sz="2800" b="1" dirty="0">
                <a:latin typeface="宋体" panose="02010600030101010101" pitchFamily="2" charset="-122"/>
              </a:rPr>
              <a:t>设置隔声房加以屏蔽，采取隔声和吸声处理；</a:t>
            </a:r>
            <a:endParaRPr lang="zh-CN" altLang="en-US" sz="2800" b="1" dirty="0">
              <a:latin typeface="宋体" panose="02010600030101010101" pitchFamily="2" charset="-122"/>
            </a:endParaRPr>
          </a:p>
          <a:p>
            <a:pPr>
              <a:lnSpc>
                <a:spcPct val="90000"/>
              </a:lnSpc>
            </a:pPr>
            <a:r>
              <a:rPr lang="zh-CN" altLang="en-US" sz="2800" b="1" dirty="0">
                <a:latin typeface="宋体" panose="02010600030101010101" pitchFamily="2" charset="-122"/>
              </a:rPr>
              <a:t>空气动力噪声源在进气口或排气口进行消声处理；</a:t>
            </a:r>
            <a:endParaRPr lang="zh-CN" altLang="en-US" sz="2800" b="1" dirty="0">
              <a:latin typeface="宋体" panose="02010600030101010101" pitchFamily="2" charset="-122"/>
            </a:endParaRPr>
          </a:p>
          <a:p>
            <a:pPr>
              <a:lnSpc>
                <a:spcPct val="90000"/>
              </a:lnSpc>
            </a:pPr>
            <a:r>
              <a:rPr lang="zh-CN" altLang="en-US" sz="2800" b="1" dirty="0">
                <a:latin typeface="宋体" panose="02010600030101010101" pitchFamily="2" charset="-122"/>
              </a:rPr>
              <a:t>个人防护用品配备和使用。    </a:t>
            </a:r>
            <a:endParaRPr lang="zh-CN" altLang="en-US" sz="2800" b="1" dirty="0">
              <a:latin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标题 90113"/>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90115" name="文本占位符 90114"/>
          <p:cNvSpPr>
            <a:spLocks noGrp="1"/>
          </p:cNvSpPr>
          <p:nvPr>
            <p:ph type="body" idx="1"/>
          </p:nvPr>
        </p:nvSpPr>
        <p:spPr>
          <a:xfrm>
            <a:off x="457200" y="1484313"/>
            <a:ext cx="8229600" cy="4611687"/>
          </a:xfrm>
        </p:spPr>
        <p:txBody>
          <a:bodyPr/>
          <a:p>
            <a:r>
              <a:rPr lang="zh-CN" altLang="en-US" dirty="0">
                <a:ea typeface="华文隶书" panose="02010800040101010101" pitchFamily="2" charset="-122"/>
              </a:rPr>
              <a:t>（七）振动控制措施</a:t>
            </a:r>
            <a:endParaRPr lang="zh-CN" altLang="en-US" dirty="0">
              <a:ea typeface="华文隶书" panose="02010800040101010101" pitchFamily="2" charset="-122"/>
            </a:endParaRPr>
          </a:p>
          <a:p>
            <a:r>
              <a:rPr lang="zh-CN" altLang="en-US" b="1" dirty="0"/>
              <a:t>振动是机械制造工业中的较为常见的职业病危害因素。对铆接、锻压机、型砂捣固机、落砂、清砂等振动设备应采取减振措施或实行轮换操作。</a:t>
            </a:r>
            <a:endParaRPr lang="zh-CN" altLang="en-US" b="1" dirty="0"/>
          </a:p>
          <a:p>
            <a:endParaRPr lang="zh-CN" alt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标题 88065"/>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88067" name="文本占位符 88066"/>
          <p:cNvSpPr>
            <a:spLocks noGrp="1"/>
          </p:cNvSpPr>
          <p:nvPr>
            <p:ph type="body" idx="1"/>
          </p:nvPr>
        </p:nvSpPr>
        <p:spPr>
          <a:xfrm>
            <a:off x="457200" y="1341438"/>
            <a:ext cx="8229600" cy="4754562"/>
          </a:xfrm>
        </p:spPr>
        <p:txBody>
          <a:bodyPr/>
          <a:p>
            <a:r>
              <a:rPr lang="zh-CN" altLang="en-US" dirty="0">
                <a:ea typeface="华文隶书" panose="02010800040101010101" pitchFamily="2" charset="-122"/>
              </a:rPr>
              <a:t>（八）射频防护措施</a:t>
            </a:r>
            <a:endParaRPr lang="zh-CN" altLang="en-US" dirty="0">
              <a:ea typeface="华文隶书" panose="02010800040101010101" pitchFamily="2" charset="-122"/>
            </a:endParaRPr>
          </a:p>
          <a:p>
            <a:r>
              <a:rPr lang="zh-CN" altLang="en-US" dirty="0">
                <a:ea typeface="华文隶书" panose="02010800040101010101" pitchFamily="2" charset="-122"/>
              </a:rPr>
              <a:t>  </a:t>
            </a:r>
            <a:r>
              <a:rPr lang="zh-CN" altLang="en-US" b="1" dirty="0"/>
              <a:t>应选择合适的屏蔽防护材料，对产生高频、微波等射频辐射的设备进行屏蔽或进行距离隔离防护和时间防护等。</a:t>
            </a:r>
            <a:endParaRPr lang="zh-CN" altLang="en-US" b="1"/>
          </a:p>
          <a:p>
            <a:pPr>
              <a:buNone/>
            </a:pPr>
            <a:r>
              <a:rPr lang="zh-CN" altLang="en-US" dirty="0"/>
              <a:t>    </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标题 89089"/>
          <p:cNvSpPr>
            <a:spLocks noGrp="1"/>
          </p:cNvSpPr>
          <p:nvPr>
            <p:ph type="title"/>
          </p:nvPr>
        </p:nvSpPr>
        <p:spPr>
          <a:xfrm>
            <a:off x="457200" y="381000"/>
            <a:ext cx="8229600" cy="960438"/>
          </a:xfrm>
        </p:spPr>
        <p:txBody>
          <a:bodyPr anchor="ctr" anchorCtr="0"/>
          <a:p>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89091" name="文本占位符 89090"/>
          <p:cNvSpPr>
            <a:spLocks noGrp="1"/>
          </p:cNvSpPr>
          <p:nvPr>
            <p:ph type="body" idx="1"/>
          </p:nvPr>
        </p:nvSpPr>
        <p:spPr>
          <a:xfrm>
            <a:off x="457200" y="1341438"/>
            <a:ext cx="8229600" cy="4754562"/>
          </a:xfrm>
        </p:spPr>
        <p:txBody>
          <a:bodyPr/>
          <a:p>
            <a:r>
              <a:rPr lang="zh-CN" altLang="en-US" dirty="0">
                <a:ea typeface="华文隶书" panose="02010800040101010101" pitchFamily="2" charset="-122"/>
              </a:rPr>
              <a:t>（九）防暑降温措施</a:t>
            </a:r>
            <a:endParaRPr lang="zh-CN" altLang="en-US" dirty="0">
              <a:ea typeface="华文隶书" panose="02010800040101010101" pitchFamily="2" charset="-122"/>
            </a:endParaRPr>
          </a:p>
          <a:p>
            <a:r>
              <a:rPr lang="zh-CN" altLang="en-US" dirty="0">
                <a:ea typeface="华文隶书" panose="02010800040101010101" pitchFamily="2" charset="-122"/>
              </a:rPr>
              <a:t>  </a:t>
            </a:r>
            <a:r>
              <a:rPr lang="zh-CN" altLang="en-US" sz="2800" b="1" dirty="0"/>
              <a:t>应做好铸造、锻造、热处理等高温作业人员的夏日高温防暑降温工作。宜采取工程技术、卫生保健和劳动组织管理多方面的综合措施，如合理布置热源、供应清凉含盐饮料、轮换作业、对集控室和操作室设置空调等。</a:t>
            </a:r>
            <a:endParaRPr lang="zh-CN" altLang="en-US" sz="2800" b="1"/>
          </a:p>
          <a:p>
            <a:pPr>
              <a:buNone/>
            </a:pPr>
            <a:r>
              <a:rPr lang="zh-CN" altLang="en-US" dirty="0"/>
              <a:t>    </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标题 92161"/>
          <p:cNvSpPr>
            <a:spLocks noGrp="1"/>
          </p:cNvSpPr>
          <p:nvPr>
            <p:ph type="title"/>
          </p:nvPr>
        </p:nvSpPr>
        <p:spPr/>
        <p:txBody>
          <a:bodyPr anchor="ctr" anchorCtr="0"/>
          <a:p>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92163" name="文本占位符 92162"/>
          <p:cNvSpPr>
            <a:spLocks noGrp="1"/>
          </p:cNvSpPr>
          <p:nvPr>
            <p:ph type="body" idx="1"/>
          </p:nvPr>
        </p:nvSpPr>
        <p:spPr>
          <a:xfrm>
            <a:off x="457200" y="1484313"/>
            <a:ext cx="8229600" cy="4611687"/>
          </a:xfrm>
        </p:spPr>
        <p:txBody>
          <a:bodyPr/>
          <a:p>
            <a:r>
              <a:rPr lang="zh-CN" altLang="en-US" dirty="0">
                <a:latin typeface="华文隶书" panose="02010800040101010101" pitchFamily="2" charset="-122"/>
                <a:ea typeface="华文隶书" panose="02010800040101010101" pitchFamily="2" charset="-122"/>
              </a:rPr>
              <a:t>（十）实施职业危害因素监测与评价、职业健康监护和职业卫生培训；</a:t>
            </a:r>
            <a:endParaRPr lang="zh-CN" altLang="en-US" dirty="0">
              <a:latin typeface="华文隶书" panose="02010800040101010101" pitchFamily="2" charset="-122"/>
              <a:ea typeface="华文隶书" panose="02010800040101010101" pitchFamily="2" charset="-122"/>
            </a:endParaRPr>
          </a:p>
          <a:p>
            <a:r>
              <a:rPr lang="zh-CN" altLang="en-US" dirty="0">
                <a:latin typeface="华文隶书" panose="02010800040101010101" pitchFamily="2" charset="-122"/>
                <a:ea typeface="华文隶书" panose="02010800040101010101" pitchFamily="2" charset="-122"/>
              </a:rPr>
              <a:t>（十一）发放有害作业岗位津贴；</a:t>
            </a:r>
            <a:endParaRPr lang="zh-CN" altLang="en-US" dirty="0">
              <a:latin typeface="华文隶书" panose="02010800040101010101" pitchFamily="2" charset="-122"/>
              <a:ea typeface="华文隶书" panose="0201080004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标题 91137"/>
          <p:cNvSpPr>
            <a:spLocks noGrp="1"/>
          </p:cNvSpPr>
          <p:nvPr>
            <p:ph type="title"/>
          </p:nvPr>
        </p:nvSpPr>
        <p:spPr>
          <a:xfrm>
            <a:off x="457200" y="381000"/>
            <a:ext cx="8229600" cy="815975"/>
          </a:xfrm>
        </p:spPr>
        <p:txBody>
          <a:bodyPr anchor="ctr" anchorCtr="0"/>
          <a:p>
            <a:r>
              <a:rPr lang="zh-CN" altLang="en-US" dirty="0">
                <a:ea typeface="华文隶书" panose="02010800040101010101" pitchFamily="2" charset="-122"/>
              </a:rPr>
              <a:t>六、职业病危害防护措施分析</a:t>
            </a:r>
            <a:endParaRPr lang="zh-CN" altLang="en-US" dirty="0">
              <a:ea typeface="华文隶书" panose="02010800040101010101" pitchFamily="2" charset="-122"/>
            </a:endParaRPr>
          </a:p>
        </p:txBody>
      </p:sp>
      <p:sp>
        <p:nvSpPr>
          <p:cNvPr id="91139" name="文本占位符 91138"/>
          <p:cNvSpPr>
            <a:spLocks noGrp="1"/>
          </p:cNvSpPr>
          <p:nvPr>
            <p:ph type="body" idx="1"/>
          </p:nvPr>
        </p:nvSpPr>
        <p:spPr>
          <a:xfrm>
            <a:off x="179388" y="1268413"/>
            <a:ext cx="8785225" cy="5400675"/>
          </a:xfrm>
        </p:spPr>
        <p:txBody>
          <a:bodyPr/>
          <a:p>
            <a:pPr>
              <a:lnSpc>
                <a:spcPct val="80000"/>
              </a:lnSpc>
            </a:pPr>
            <a:r>
              <a:rPr lang="zh-CN" altLang="en-US" sz="2400" dirty="0">
                <a:ea typeface="华文隶书" panose="02010800040101010101" pitchFamily="2" charset="-122"/>
              </a:rPr>
              <a:t>（十二）职业卫生培训</a:t>
            </a:r>
            <a:endParaRPr lang="zh-CN" altLang="en-US" sz="2400" dirty="0">
              <a:ea typeface="华文隶书" panose="02010800040101010101" pitchFamily="2" charset="-122"/>
            </a:endParaRPr>
          </a:p>
          <a:p>
            <a:pPr lvl="1">
              <a:lnSpc>
                <a:spcPct val="80000"/>
              </a:lnSpc>
            </a:pPr>
            <a:r>
              <a:rPr lang="zh-CN" altLang="en-US" sz="1800" b="1" dirty="0"/>
              <a:t>劳动者培训内容：</a:t>
            </a:r>
            <a:endParaRPr lang="zh-CN" altLang="en-US" sz="1800" b="1" dirty="0"/>
          </a:p>
          <a:p>
            <a:pPr>
              <a:lnSpc>
                <a:spcPct val="80000"/>
              </a:lnSpc>
            </a:pPr>
            <a:r>
              <a:rPr lang="zh-CN" altLang="en-US" sz="2000" b="1" dirty="0"/>
              <a:t>职业病防治的相关法律法规知识；</a:t>
            </a:r>
            <a:endParaRPr lang="zh-CN" altLang="en-US" sz="2000" b="1" dirty="0"/>
          </a:p>
          <a:p>
            <a:pPr>
              <a:lnSpc>
                <a:spcPct val="80000"/>
              </a:lnSpc>
            </a:pPr>
            <a:r>
              <a:rPr lang="zh-CN" altLang="en-US" sz="2000" b="1" dirty="0"/>
              <a:t>粉尘、毒物、高温、噪声、振动、射频辐射等职业危害与预防控制措施；</a:t>
            </a:r>
            <a:endParaRPr lang="zh-CN" altLang="en-US" sz="2000" b="1" dirty="0"/>
          </a:p>
          <a:p>
            <a:pPr>
              <a:lnSpc>
                <a:spcPct val="80000"/>
              </a:lnSpc>
            </a:pPr>
            <a:r>
              <a:rPr lang="zh-CN" altLang="en-US" sz="2000" b="1" dirty="0"/>
              <a:t>岗位操作规程和岗位作业条件；</a:t>
            </a:r>
            <a:endParaRPr lang="zh-CN" altLang="en-US" sz="2000" b="1" dirty="0"/>
          </a:p>
          <a:p>
            <a:pPr>
              <a:lnSpc>
                <a:spcPct val="80000"/>
              </a:lnSpc>
            </a:pPr>
            <a:r>
              <a:rPr lang="zh-CN" altLang="en-US" sz="2000" b="1" dirty="0"/>
              <a:t>个人防护用品的使用知识；</a:t>
            </a:r>
            <a:endParaRPr lang="zh-CN" altLang="en-US" sz="2000" b="1" dirty="0"/>
          </a:p>
          <a:p>
            <a:pPr>
              <a:lnSpc>
                <a:spcPct val="80000"/>
              </a:lnSpc>
            </a:pPr>
            <a:r>
              <a:rPr lang="zh-CN" altLang="en-US" sz="2000" b="1" dirty="0"/>
              <a:t>简单故障的识别与处置，事故的报告方法；</a:t>
            </a:r>
            <a:endParaRPr lang="zh-CN" altLang="en-US" sz="2000" b="1" dirty="0"/>
          </a:p>
          <a:p>
            <a:pPr>
              <a:lnSpc>
                <a:spcPct val="80000"/>
              </a:lnSpc>
            </a:pPr>
            <a:r>
              <a:rPr lang="zh-CN" altLang="en-US" sz="2000" b="1" dirty="0"/>
              <a:t>设备操作系统的检查和使用方法；</a:t>
            </a:r>
            <a:endParaRPr lang="zh-CN" altLang="en-US" sz="2000" b="1" dirty="0"/>
          </a:p>
          <a:p>
            <a:pPr>
              <a:lnSpc>
                <a:spcPct val="80000"/>
              </a:lnSpc>
            </a:pPr>
            <a:r>
              <a:rPr lang="zh-CN" altLang="en-US" sz="2000" b="1" dirty="0"/>
              <a:t>砸伤、挤压伤、打击伤等工伤的自救和互救知识；</a:t>
            </a:r>
            <a:endParaRPr lang="zh-CN" altLang="en-US" sz="2000" b="1" dirty="0"/>
          </a:p>
          <a:p>
            <a:pPr>
              <a:lnSpc>
                <a:spcPct val="80000"/>
              </a:lnSpc>
            </a:pPr>
            <a:r>
              <a:rPr lang="zh-CN" altLang="en-US" sz="2000" b="1" dirty="0"/>
              <a:t>急救箱的使用方法。</a:t>
            </a:r>
            <a:endParaRPr lang="zh-CN" altLang="en-US" sz="2000" b="1" dirty="0"/>
          </a:p>
          <a:p>
            <a:pPr lvl="1">
              <a:lnSpc>
                <a:spcPct val="80000"/>
              </a:lnSpc>
            </a:pPr>
            <a:r>
              <a:rPr lang="zh-CN" altLang="en-US" sz="1800" b="1" dirty="0"/>
              <a:t>培训类型：</a:t>
            </a:r>
            <a:endParaRPr lang="zh-CN" altLang="en-US" sz="1800" b="1" dirty="0"/>
          </a:p>
          <a:p>
            <a:pPr>
              <a:lnSpc>
                <a:spcPct val="80000"/>
              </a:lnSpc>
            </a:pPr>
            <a:r>
              <a:rPr lang="zh-CN" altLang="en-US" sz="2000" b="1" dirty="0"/>
              <a:t>上岗前、在岗期间、换（转）岗培训。</a:t>
            </a:r>
            <a:endParaRPr lang="zh-CN" altLang="en-US" sz="2000" b="1" dirty="0"/>
          </a:p>
          <a:p>
            <a:pPr lvl="1">
              <a:lnSpc>
                <a:spcPct val="80000"/>
              </a:lnSpc>
            </a:pPr>
            <a:r>
              <a:rPr lang="zh-CN" altLang="en-US" sz="1800" b="1" dirty="0"/>
              <a:t>培训方式：</a:t>
            </a:r>
            <a:endParaRPr lang="zh-CN" altLang="en-US" sz="1800" b="1" dirty="0"/>
          </a:p>
          <a:p>
            <a:pPr>
              <a:lnSpc>
                <a:spcPct val="80000"/>
              </a:lnSpc>
            </a:pPr>
            <a:r>
              <a:rPr lang="zh-CN" altLang="en-US" sz="2000" b="1" dirty="0"/>
              <a:t>培训班，班组会，宣传栏，典型事故分析会，合同告知，网络、报纸、电视、广播宣传等。</a:t>
            </a:r>
            <a:r>
              <a:rPr lang="zh-CN" altLang="en-US" sz="2000" b="1" dirty="0">
                <a:latin typeface="华文隶书" panose="02010800040101010101" pitchFamily="2" charset="-122"/>
                <a:ea typeface="华文隶书" panose="02010800040101010101" pitchFamily="2" charset="-122"/>
              </a:rPr>
              <a:t> </a:t>
            </a:r>
            <a:endParaRPr lang="zh-CN" altLang="en-US" sz="2000" b="1" dirty="0">
              <a:latin typeface="华文隶书" panose="02010800040101010101" pitchFamily="2" charset="-122"/>
              <a:ea typeface="华文隶书" panose="020108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48129"/>
          <p:cNvSpPr>
            <a:spLocks noGrp="1"/>
          </p:cNvSpPr>
          <p:nvPr>
            <p:ph type="title"/>
          </p:nvPr>
        </p:nvSpPr>
        <p:spPr>
          <a:xfrm>
            <a:off x="457200" y="381000"/>
            <a:ext cx="8229600" cy="1031875"/>
          </a:xfrm>
        </p:spPr>
        <p:txBody>
          <a:bodyPr anchor="ctr" anchorCtr="0"/>
          <a:p>
            <a:r>
              <a:rPr lang="zh-CN" altLang="en-US" dirty="0">
                <a:ea typeface="华文隶书" panose="02010800040101010101" pitchFamily="2" charset="-122"/>
              </a:rPr>
              <a:t>简 介</a:t>
            </a:r>
            <a:endParaRPr lang="zh-CN" altLang="en-US" dirty="0">
              <a:ea typeface="华文隶书" panose="02010800040101010101" pitchFamily="2" charset="-122"/>
            </a:endParaRPr>
          </a:p>
        </p:txBody>
      </p:sp>
      <p:sp>
        <p:nvSpPr>
          <p:cNvPr id="48131" name="文本占位符 48130"/>
          <p:cNvSpPr>
            <a:spLocks noGrp="1"/>
          </p:cNvSpPr>
          <p:nvPr>
            <p:ph type="body" idx="1"/>
          </p:nvPr>
        </p:nvSpPr>
        <p:spPr>
          <a:xfrm>
            <a:off x="457200" y="1268413"/>
            <a:ext cx="8229600" cy="4827587"/>
          </a:xfrm>
        </p:spPr>
        <p:txBody>
          <a:bodyPr/>
          <a:p>
            <a:r>
              <a:rPr lang="zh-CN" altLang="en-US" b="1" dirty="0"/>
              <a:t>机械制造工艺流程主要由原材料和能源供应、毛坯和零件成形、零件机械加工、材料改性与处理、装配与包装、搬运与储存、检测与质量监控、自动控制装置与系统八个工艺环节组成。</a:t>
            </a:r>
            <a:r>
              <a:rPr lang="zh-CN" altLang="en-US" dirty="0"/>
              <a:t> </a:t>
            </a:r>
            <a:endParaRPr lang="zh-CN" altLang="en-US" dirty="0"/>
          </a:p>
        </p:txBody>
      </p:sp>
      <p:sp>
        <p:nvSpPr>
          <p:cNvPr id="48132" name="矩形 48131"/>
          <p:cNvSpPr/>
          <p:nvPr/>
        </p:nvSpPr>
        <p:spPr>
          <a:xfrm>
            <a:off x="900113" y="3789363"/>
            <a:ext cx="863600" cy="2873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下料</a:t>
            </a:r>
            <a:endParaRPr lang="zh-CN" altLang="en-US" dirty="0">
              <a:latin typeface="Tahoma" panose="020B0604030504040204" pitchFamily="34" charset="0"/>
            </a:endParaRPr>
          </a:p>
        </p:txBody>
      </p:sp>
      <p:sp>
        <p:nvSpPr>
          <p:cNvPr id="48133" name="矩形 48132"/>
          <p:cNvSpPr/>
          <p:nvPr/>
        </p:nvSpPr>
        <p:spPr>
          <a:xfrm>
            <a:off x="2195513" y="3789363"/>
            <a:ext cx="936625" cy="2873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铸造</a:t>
            </a:r>
            <a:endParaRPr lang="zh-CN" altLang="en-US" dirty="0">
              <a:latin typeface="Tahoma" panose="020B0604030504040204" pitchFamily="34" charset="0"/>
            </a:endParaRPr>
          </a:p>
        </p:txBody>
      </p:sp>
      <p:sp>
        <p:nvSpPr>
          <p:cNvPr id="48134" name="矩形 48133"/>
          <p:cNvSpPr/>
          <p:nvPr/>
        </p:nvSpPr>
        <p:spPr>
          <a:xfrm>
            <a:off x="3563938" y="3789363"/>
            <a:ext cx="863600" cy="2889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锻造</a:t>
            </a:r>
            <a:endParaRPr lang="zh-CN" altLang="en-US" dirty="0">
              <a:latin typeface="Tahoma" panose="020B0604030504040204" pitchFamily="34" charset="0"/>
            </a:endParaRPr>
          </a:p>
        </p:txBody>
      </p:sp>
      <p:sp>
        <p:nvSpPr>
          <p:cNvPr id="48135" name="矩形 48134"/>
          <p:cNvSpPr/>
          <p:nvPr/>
        </p:nvSpPr>
        <p:spPr>
          <a:xfrm>
            <a:off x="4859338" y="3789363"/>
            <a:ext cx="936625" cy="2873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热处理</a:t>
            </a:r>
            <a:endParaRPr lang="zh-CN" altLang="en-US" dirty="0">
              <a:latin typeface="Tahoma" panose="020B0604030504040204" pitchFamily="34" charset="0"/>
            </a:endParaRPr>
          </a:p>
        </p:txBody>
      </p:sp>
      <p:sp>
        <p:nvSpPr>
          <p:cNvPr id="48136" name="矩形 48135"/>
          <p:cNvSpPr/>
          <p:nvPr/>
        </p:nvSpPr>
        <p:spPr>
          <a:xfrm>
            <a:off x="6227763" y="3789363"/>
            <a:ext cx="1081087" cy="287337"/>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pPr algn="ctr"/>
            <a:r>
              <a:rPr lang="zh-CN" altLang="en-US" dirty="0">
                <a:solidFill>
                  <a:schemeClr val="bg2"/>
                </a:solidFill>
                <a:latin typeface="Tahoma" panose="020B0604030504040204" pitchFamily="34" charset="0"/>
              </a:rPr>
              <a:t>表面处理</a:t>
            </a:r>
            <a:endParaRPr lang="zh-CN" altLang="en-US" dirty="0">
              <a:solidFill>
                <a:schemeClr val="bg2"/>
              </a:solidFill>
              <a:latin typeface="Tahoma" panose="020B0604030504040204" pitchFamily="34" charset="0"/>
            </a:endParaRPr>
          </a:p>
        </p:txBody>
      </p:sp>
      <p:sp>
        <p:nvSpPr>
          <p:cNvPr id="48137" name="矩形 48136"/>
          <p:cNvSpPr/>
          <p:nvPr/>
        </p:nvSpPr>
        <p:spPr>
          <a:xfrm>
            <a:off x="971550" y="4797425"/>
            <a:ext cx="2592388" cy="2873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机械加工（数控加工）</a:t>
            </a:r>
            <a:endParaRPr lang="zh-CN" altLang="en-US" dirty="0">
              <a:latin typeface="Tahoma" panose="020B0604030504040204" pitchFamily="34" charset="0"/>
            </a:endParaRPr>
          </a:p>
        </p:txBody>
      </p:sp>
      <p:sp>
        <p:nvSpPr>
          <p:cNvPr id="48138" name="矩形 48137"/>
          <p:cNvSpPr/>
          <p:nvPr/>
        </p:nvSpPr>
        <p:spPr>
          <a:xfrm>
            <a:off x="3995738" y="4797425"/>
            <a:ext cx="1512887" cy="2873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装配</a:t>
            </a:r>
            <a:endParaRPr lang="zh-CN" altLang="en-US" dirty="0">
              <a:latin typeface="Tahoma" panose="020B0604030504040204" pitchFamily="34" charset="0"/>
            </a:endParaRPr>
          </a:p>
        </p:txBody>
      </p:sp>
      <p:sp>
        <p:nvSpPr>
          <p:cNvPr id="48139" name="矩形 48138"/>
          <p:cNvSpPr/>
          <p:nvPr/>
        </p:nvSpPr>
        <p:spPr>
          <a:xfrm>
            <a:off x="5940425" y="4797425"/>
            <a:ext cx="936625" cy="2873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成品检验</a:t>
            </a:r>
            <a:endParaRPr lang="zh-CN" altLang="en-US" dirty="0">
              <a:latin typeface="Tahoma" panose="020B0604030504040204" pitchFamily="34" charset="0"/>
            </a:endParaRPr>
          </a:p>
        </p:txBody>
      </p:sp>
      <p:sp>
        <p:nvSpPr>
          <p:cNvPr id="48140" name="矩形 48139"/>
          <p:cNvSpPr/>
          <p:nvPr/>
        </p:nvSpPr>
        <p:spPr>
          <a:xfrm>
            <a:off x="7380288" y="4797425"/>
            <a:ext cx="792162" cy="2873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成品</a:t>
            </a:r>
            <a:endParaRPr lang="zh-CN" altLang="en-US" dirty="0">
              <a:latin typeface="Tahoma" panose="020B0604030504040204" pitchFamily="34" charset="0"/>
            </a:endParaRPr>
          </a:p>
        </p:txBody>
      </p:sp>
      <p:sp>
        <p:nvSpPr>
          <p:cNvPr id="48141" name="直接连接符 48140"/>
          <p:cNvSpPr/>
          <p:nvPr/>
        </p:nvSpPr>
        <p:spPr>
          <a:xfrm>
            <a:off x="1763713" y="3933825"/>
            <a:ext cx="431800" cy="0"/>
          </a:xfrm>
          <a:prstGeom prst="line">
            <a:avLst/>
          </a:prstGeom>
          <a:ln w="9525" cap="flat" cmpd="sng">
            <a:solidFill>
              <a:schemeClr val="tx1"/>
            </a:solidFill>
            <a:prstDash val="solid"/>
            <a:headEnd type="none" w="med" len="med"/>
            <a:tailEnd type="triangle" w="med" len="med"/>
          </a:ln>
        </p:spPr>
      </p:sp>
      <p:sp>
        <p:nvSpPr>
          <p:cNvPr id="48142" name="直接连接符 48141"/>
          <p:cNvSpPr/>
          <p:nvPr/>
        </p:nvSpPr>
        <p:spPr>
          <a:xfrm>
            <a:off x="3132138" y="3933825"/>
            <a:ext cx="431800" cy="0"/>
          </a:xfrm>
          <a:prstGeom prst="line">
            <a:avLst/>
          </a:prstGeom>
          <a:ln w="9525" cap="flat" cmpd="sng">
            <a:solidFill>
              <a:schemeClr val="tx1"/>
            </a:solidFill>
            <a:prstDash val="solid"/>
            <a:headEnd type="none" w="med" len="med"/>
            <a:tailEnd type="triangle" w="med" len="med"/>
          </a:ln>
        </p:spPr>
      </p:sp>
      <p:sp>
        <p:nvSpPr>
          <p:cNvPr id="48143" name="直接连接符 48142"/>
          <p:cNvSpPr/>
          <p:nvPr/>
        </p:nvSpPr>
        <p:spPr>
          <a:xfrm>
            <a:off x="4427538" y="3933825"/>
            <a:ext cx="431800" cy="0"/>
          </a:xfrm>
          <a:prstGeom prst="line">
            <a:avLst/>
          </a:prstGeom>
          <a:ln w="9525" cap="flat" cmpd="sng">
            <a:solidFill>
              <a:schemeClr val="tx1"/>
            </a:solidFill>
            <a:prstDash val="solid"/>
            <a:headEnd type="none" w="med" len="med"/>
            <a:tailEnd type="triangle" w="med" len="med"/>
          </a:ln>
        </p:spPr>
      </p:sp>
      <p:sp>
        <p:nvSpPr>
          <p:cNvPr id="48144" name="直接连接符 48143"/>
          <p:cNvSpPr/>
          <p:nvPr/>
        </p:nvSpPr>
        <p:spPr>
          <a:xfrm>
            <a:off x="5795963" y="3933825"/>
            <a:ext cx="431800" cy="0"/>
          </a:xfrm>
          <a:prstGeom prst="line">
            <a:avLst/>
          </a:prstGeom>
          <a:ln w="9525" cap="flat" cmpd="sng">
            <a:solidFill>
              <a:schemeClr val="tx1"/>
            </a:solidFill>
            <a:prstDash val="solid"/>
            <a:headEnd type="none" w="med" len="med"/>
            <a:tailEnd type="triangle" w="med" len="med"/>
          </a:ln>
        </p:spPr>
      </p:sp>
      <p:sp>
        <p:nvSpPr>
          <p:cNvPr id="48145" name="直接连接符 48144"/>
          <p:cNvSpPr/>
          <p:nvPr/>
        </p:nvSpPr>
        <p:spPr>
          <a:xfrm>
            <a:off x="7308850" y="3933825"/>
            <a:ext cx="576263" cy="0"/>
          </a:xfrm>
          <a:prstGeom prst="line">
            <a:avLst/>
          </a:prstGeom>
          <a:ln w="9525" cap="flat" cmpd="sng">
            <a:solidFill>
              <a:schemeClr val="tx1"/>
            </a:solidFill>
            <a:prstDash val="solid"/>
            <a:headEnd type="none" w="med" len="med"/>
            <a:tailEnd type="triangle" w="med" len="med"/>
          </a:ln>
        </p:spPr>
      </p:sp>
      <p:sp>
        <p:nvSpPr>
          <p:cNvPr id="48146" name="直接连接符 48145"/>
          <p:cNvSpPr/>
          <p:nvPr/>
        </p:nvSpPr>
        <p:spPr>
          <a:xfrm>
            <a:off x="3563938" y="4941888"/>
            <a:ext cx="431800" cy="0"/>
          </a:xfrm>
          <a:prstGeom prst="line">
            <a:avLst/>
          </a:prstGeom>
          <a:ln w="9525" cap="flat" cmpd="sng">
            <a:solidFill>
              <a:schemeClr val="tx1"/>
            </a:solidFill>
            <a:prstDash val="solid"/>
            <a:headEnd type="none" w="med" len="med"/>
            <a:tailEnd type="triangle" w="med" len="med"/>
          </a:ln>
        </p:spPr>
      </p:sp>
      <p:sp>
        <p:nvSpPr>
          <p:cNvPr id="48147" name="直接连接符 48146"/>
          <p:cNvSpPr/>
          <p:nvPr/>
        </p:nvSpPr>
        <p:spPr>
          <a:xfrm>
            <a:off x="5508625" y="4941888"/>
            <a:ext cx="431800" cy="0"/>
          </a:xfrm>
          <a:prstGeom prst="line">
            <a:avLst/>
          </a:prstGeom>
          <a:ln w="9525" cap="flat" cmpd="sng">
            <a:solidFill>
              <a:schemeClr val="tx1"/>
            </a:solidFill>
            <a:prstDash val="solid"/>
            <a:headEnd type="none" w="med" len="med"/>
            <a:tailEnd type="triangle" w="med" len="med"/>
          </a:ln>
        </p:spPr>
      </p:sp>
      <p:sp>
        <p:nvSpPr>
          <p:cNvPr id="48148" name="直接连接符 48147"/>
          <p:cNvSpPr/>
          <p:nvPr/>
        </p:nvSpPr>
        <p:spPr>
          <a:xfrm>
            <a:off x="6877050" y="4941888"/>
            <a:ext cx="503238" cy="0"/>
          </a:xfrm>
          <a:prstGeom prst="line">
            <a:avLst/>
          </a:prstGeom>
          <a:ln w="9525" cap="flat" cmpd="sng">
            <a:solidFill>
              <a:schemeClr val="tx1"/>
            </a:solidFill>
            <a:prstDash val="solid"/>
            <a:headEnd type="none" w="med" len="med"/>
            <a:tailEnd type="triangle" w="med" len="med"/>
          </a:ln>
        </p:spPr>
      </p:sp>
      <p:sp>
        <p:nvSpPr>
          <p:cNvPr id="48149" name="矩形 48148"/>
          <p:cNvSpPr/>
          <p:nvPr/>
        </p:nvSpPr>
        <p:spPr>
          <a:xfrm>
            <a:off x="3995738" y="5229225"/>
            <a:ext cx="1512887" cy="287338"/>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pPr algn="ctr"/>
            <a:r>
              <a:rPr lang="zh-CN" altLang="en-US" dirty="0">
                <a:solidFill>
                  <a:schemeClr val="bg2"/>
                </a:solidFill>
                <a:latin typeface="Tahoma" panose="020B0604030504040204" pitchFamily="34" charset="0"/>
              </a:rPr>
              <a:t>焊接</a:t>
            </a:r>
            <a:endParaRPr lang="zh-CN" altLang="en-US" dirty="0">
              <a:solidFill>
                <a:schemeClr val="bg2"/>
              </a:solidFill>
              <a:latin typeface="Tahoma" panose="020B0604030504040204" pitchFamily="34" charset="0"/>
            </a:endParaRPr>
          </a:p>
        </p:txBody>
      </p:sp>
      <p:sp>
        <p:nvSpPr>
          <p:cNvPr id="48150" name="直接连接符 48149"/>
          <p:cNvSpPr/>
          <p:nvPr/>
        </p:nvSpPr>
        <p:spPr>
          <a:xfrm>
            <a:off x="3563938" y="4941888"/>
            <a:ext cx="431800" cy="431800"/>
          </a:xfrm>
          <a:prstGeom prst="line">
            <a:avLst/>
          </a:prstGeom>
          <a:ln w="9525" cap="flat" cmpd="sng">
            <a:solidFill>
              <a:schemeClr val="tx1"/>
            </a:solidFill>
            <a:prstDash val="solid"/>
            <a:headEnd type="none" w="med" len="med"/>
            <a:tailEnd type="triangle" w="med" len="med"/>
          </a:ln>
        </p:spPr>
      </p:sp>
      <p:sp>
        <p:nvSpPr>
          <p:cNvPr id="48151" name="直接连接符 48150"/>
          <p:cNvSpPr/>
          <p:nvPr/>
        </p:nvSpPr>
        <p:spPr>
          <a:xfrm flipV="1">
            <a:off x="5508625" y="5013325"/>
            <a:ext cx="358775" cy="360363"/>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7" name="文本占位符 93186"/>
          <p:cNvSpPr>
            <a:spLocks noGrp="1"/>
          </p:cNvSpPr>
          <p:nvPr>
            <p:ph type="body" idx="1"/>
          </p:nvPr>
        </p:nvSpPr>
        <p:spPr>
          <a:xfrm>
            <a:off x="468313" y="404813"/>
            <a:ext cx="8675687" cy="6119812"/>
          </a:xfrm>
        </p:spPr>
        <p:txBody>
          <a:bodyPr lIns="0" tIns="0" rIns="0" bIns="0"/>
          <a:p>
            <a:pPr>
              <a:lnSpc>
                <a:spcPct val="80000"/>
              </a:lnSpc>
            </a:pPr>
            <a:r>
              <a:rPr lang="en-US" altLang="zh-CN" sz="2000"/>
              <a:t>       </a:t>
            </a:r>
            <a:r>
              <a:rPr lang="en-US" altLang="zh-CN" sz="2400">
                <a:solidFill>
                  <a:srgbClr val="FFFF00"/>
                </a:solidFill>
                <a:latin typeface="华文隶书" panose="02010800040101010101" pitchFamily="2" charset="-122"/>
                <a:ea typeface="华文隶书" panose="02010800040101010101" pitchFamily="2" charset="-122"/>
              </a:rPr>
              <a:t>1.</a:t>
            </a:r>
            <a:r>
              <a:rPr lang="zh-CN" altLang="en-US" sz="2400" dirty="0">
                <a:solidFill>
                  <a:srgbClr val="FFFF00"/>
                </a:solidFill>
                <a:latin typeface="华文隶书" panose="02010800040101010101" pitchFamily="2" charset="-122"/>
                <a:ea typeface="华文隶书" panose="02010800040101010101" pitchFamily="2" charset="-122"/>
              </a:rPr>
              <a:t>重视职业卫生，崇尚文明生产；</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2.</a:t>
            </a:r>
            <a:r>
              <a:rPr lang="zh-CN" altLang="en-US" sz="2400" dirty="0">
                <a:solidFill>
                  <a:srgbClr val="FFFF00"/>
                </a:solidFill>
                <a:latin typeface="华文隶书" panose="02010800040101010101" pitchFamily="2" charset="-122"/>
                <a:ea typeface="华文隶书" panose="02010800040101010101" pitchFamily="2" charset="-122"/>
              </a:rPr>
              <a:t>职业病防治坚持预防为主、防治结合的方针；</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3.</a:t>
            </a:r>
            <a:r>
              <a:rPr lang="zh-CN" altLang="en-US" sz="2400" dirty="0">
                <a:solidFill>
                  <a:srgbClr val="FFFF00"/>
                </a:solidFill>
                <a:latin typeface="华文隶书" panose="02010800040101010101" pitchFamily="2" charset="-122"/>
                <a:ea typeface="华文隶书" panose="02010800040101010101" pitchFamily="2" charset="-122"/>
              </a:rPr>
              <a:t>保护劳动者健康是用人单位的法定责任；</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4.</a:t>
            </a:r>
            <a:r>
              <a:rPr lang="zh-CN" altLang="en-US" sz="2400" dirty="0">
                <a:solidFill>
                  <a:srgbClr val="FFFF00"/>
                </a:solidFill>
                <a:latin typeface="华文隶书" panose="02010800040101010101" pitchFamily="2" charset="-122"/>
                <a:ea typeface="华文隶书" panose="02010800040101010101" pitchFamily="2" charset="-122"/>
              </a:rPr>
              <a:t>劳动者依法享有职业卫生保护的权利；</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5.</a:t>
            </a:r>
            <a:r>
              <a:rPr lang="zh-CN" altLang="en-US" sz="2400" dirty="0">
                <a:solidFill>
                  <a:srgbClr val="FFFF00"/>
                </a:solidFill>
                <a:latin typeface="华文隶书" panose="02010800040101010101" pitchFamily="2" charset="-122"/>
                <a:ea typeface="华文隶书" panose="02010800040101010101" pitchFamily="2" charset="-122"/>
              </a:rPr>
              <a:t>学习、宣传</a:t>
            </a:r>
            <a:r>
              <a:rPr lang="en-US" altLang="zh-CN" sz="2400">
                <a:solidFill>
                  <a:srgbClr val="FFFF00"/>
                </a:solidFill>
                <a:latin typeface="华文隶书" panose="02010800040101010101" pitchFamily="2" charset="-122"/>
                <a:ea typeface="华文隶书" panose="02010800040101010101" pitchFamily="2" charset="-122"/>
              </a:rPr>
              <a:t>《</a:t>
            </a:r>
            <a:r>
              <a:rPr lang="zh-CN" altLang="en-US" sz="2400" dirty="0">
                <a:solidFill>
                  <a:srgbClr val="FFFF00"/>
                </a:solidFill>
                <a:latin typeface="华文隶书" panose="02010800040101010101" pitchFamily="2" charset="-122"/>
                <a:ea typeface="华文隶书" panose="02010800040101010101" pitchFamily="2" charset="-122"/>
              </a:rPr>
              <a:t>职业病防治法</a:t>
            </a:r>
            <a:r>
              <a:rPr lang="en-US" altLang="zh-CN" sz="2400">
                <a:solidFill>
                  <a:srgbClr val="FFFF00"/>
                </a:solidFill>
                <a:latin typeface="华文隶书" panose="02010800040101010101" pitchFamily="2" charset="-122"/>
                <a:ea typeface="华文隶书" panose="02010800040101010101" pitchFamily="2" charset="-122"/>
              </a:rPr>
              <a:t>》</a:t>
            </a:r>
            <a:r>
              <a:rPr lang="zh-CN" altLang="en-US" sz="2400" dirty="0">
                <a:solidFill>
                  <a:srgbClr val="FFFF00"/>
                </a:solidFill>
                <a:latin typeface="华文隶书" panose="02010800040101010101" pitchFamily="2" charset="-122"/>
                <a:ea typeface="华文隶书" panose="02010800040101010101" pitchFamily="2" charset="-122"/>
              </a:rPr>
              <a:t>，维护劳动者健康权益；</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6.</a:t>
            </a:r>
            <a:r>
              <a:rPr lang="zh-CN" altLang="en-US" sz="2400" dirty="0">
                <a:solidFill>
                  <a:srgbClr val="FFFF00"/>
                </a:solidFill>
                <a:latin typeface="华文隶书" panose="02010800040101010101" pitchFamily="2" charset="-122"/>
                <a:ea typeface="华文隶书" panose="02010800040101010101" pitchFamily="2" charset="-122"/>
              </a:rPr>
              <a:t>职业病人依法享受职业病待遇；</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7.</a:t>
            </a:r>
            <a:r>
              <a:rPr lang="zh-CN" altLang="en-US" sz="2400" dirty="0">
                <a:solidFill>
                  <a:srgbClr val="FFFF00"/>
                </a:solidFill>
                <a:latin typeface="华文隶书" panose="02010800040101010101" pitchFamily="2" charset="-122"/>
                <a:ea typeface="华文隶书" panose="02010800040101010101" pitchFamily="2" charset="-122"/>
              </a:rPr>
              <a:t>职业病是可以预防的；</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8.</a:t>
            </a:r>
            <a:r>
              <a:rPr lang="zh-CN" altLang="en-US" sz="2400" dirty="0">
                <a:solidFill>
                  <a:srgbClr val="FFFF00"/>
                </a:solidFill>
                <a:latin typeface="华文隶书" panose="02010800040101010101" pitchFamily="2" charset="-122"/>
                <a:ea typeface="华文隶书" panose="02010800040101010101" pitchFamily="2" charset="-122"/>
              </a:rPr>
              <a:t>正确认识和使用职业病危害警示标识；</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9.</a:t>
            </a:r>
            <a:r>
              <a:rPr lang="zh-CN" altLang="en-US" sz="2400" dirty="0">
                <a:solidFill>
                  <a:srgbClr val="FFFF00"/>
                </a:solidFill>
                <a:latin typeface="华文隶书" panose="02010800040101010101" pitchFamily="2" charset="-122"/>
                <a:ea typeface="华文隶书" panose="02010800040101010101" pitchFamily="2" charset="-122"/>
              </a:rPr>
              <a:t>了解职业病危害是劳动者的权利；</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10.</a:t>
            </a:r>
            <a:r>
              <a:rPr lang="zh-CN" altLang="en-US" sz="2400" dirty="0">
                <a:solidFill>
                  <a:srgbClr val="FFFF00"/>
                </a:solidFill>
                <a:latin typeface="华文隶书" panose="02010800040101010101" pitchFamily="2" charset="-122"/>
                <a:ea typeface="华文隶书" panose="02010800040101010101" pitchFamily="2" charset="-122"/>
              </a:rPr>
              <a:t>劳动者应当接受职业卫生培训；</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11.</a:t>
            </a:r>
            <a:r>
              <a:rPr lang="zh-CN" altLang="en-US" sz="2400" dirty="0">
                <a:solidFill>
                  <a:srgbClr val="FFFF00"/>
                </a:solidFill>
                <a:latin typeface="华文隶书" panose="02010800040101010101" pitchFamily="2" charset="-122"/>
                <a:ea typeface="华文隶书" panose="02010800040101010101" pitchFamily="2" charset="-122"/>
              </a:rPr>
              <a:t>保护劳动者健康是我们共同的责任；</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12.</a:t>
            </a:r>
            <a:r>
              <a:rPr lang="zh-CN" altLang="en-US" sz="2400" dirty="0">
                <a:solidFill>
                  <a:srgbClr val="FFFF00"/>
                </a:solidFill>
                <a:latin typeface="华文隶书" panose="02010800040101010101" pitchFamily="2" charset="-122"/>
                <a:ea typeface="华文隶书" panose="02010800040101010101" pitchFamily="2" charset="-122"/>
              </a:rPr>
              <a:t>认真学习贯彻</a:t>
            </a:r>
            <a:r>
              <a:rPr lang="en-US" altLang="zh-CN" sz="2400">
                <a:solidFill>
                  <a:srgbClr val="FFFF00"/>
                </a:solidFill>
                <a:latin typeface="华文隶书" panose="02010800040101010101" pitchFamily="2" charset="-122"/>
                <a:ea typeface="华文隶书" panose="02010800040101010101" pitchFamily="2" charset="-122"/>
              </a:rPr>
              <a:t>《</a:t>
            </a:r>
            <a:r>
              <a:rPr lang="zh-CN" altLang="en-US" sz="2400" dirty="0">
                <a:solidFill>
                  <a:srgbClr val="FFFF00"/>
                </a:solidFill>
                <a:latin typeface="华文隶书" panose="02010800040101010101" pitchFamily="2" charset="-122"/>
                <a:ea typeface="华文隶书" panose="02010800040101010101" pitchFamily="2" charset="-122"/>
              </a:rPr>
              <a:t>职业病防治法</a:t>
            </a:r>
            <a:r>
              <a:rPr lang="en-US" altLang="zh-CN" sz="2400">
                <a:solidFill>
                  <a:srgbClr val="FFFF00"/>
                </a:solidFill>
                <a:latin typeface="华文隶书" panose="02010800040101010101" pitchFamily="2" charset="-122"/>
                <a:ea typeface="华文隶书" panose="02010800040101010101" pitchFamily="2" charset="-122"/>
              </a:rPr>
              <a:t>》</a:t>
            </a:r>
            <a:r>
              <a:rPr lang="zh-CN" altLang="en-US" sz="2400" dirty="0">
                <a:solidFill>
                  <a:srgbClr val="FFFF00"/>
                </a:solidFill>
                <a:latin typeface="华文隶书" panose="02010800040101010101" pitchFamily="2" charset="-122"/>
                <a:ea typeface="华文隶书" panose="02010800040101010101" pitchFamily="2" charset="-122"/>
              </a:rPr>
              <a:t>；</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13.</a:t>
            </a:r>
            <a:r>
              <a:rPr lang="zh-CN" altLang="en-US" sz="2400" dirty="0">
                <a:solidFill>
                  <a:srgbClr val="FFFF00"/>
                </a:solidFill>
                <a:latin typeface="华文隶书" panose="02010800040101010101" pitchFamily="2" charset="-122"/>
                <a:ea typeface="华文隶书" panose="02010800040101010101" pitchFamily="2" charset="-122"/>
              </a:rPr>
              <a:t>预防职业病危害，保护劳动者健康；</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14.</a:t>
            </a:r>
            <a:r>
              <a:rPr lang="zh-CN" altLang="en-US" sz="2400" dirty="0">
                <a:solidFill>
                  <a:srgbClr val="FFFF00"/>
                </a:solidFill>
                <a:latin typeface="华文隶书" panose="02010800040101010101" pitchFamily="2" charset="-122"/>
                <a:ea typeface="华文隶书" panose="02010800040101010101" pitchFamily="2" charset="-122"/>
              </a:rPr>
              <a:t>工作场所应当符合职业卫生要求；</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15.</a:t>
            </a:r>
            <a:r>
              <a:rPr lang="zh-CN" altLang="en-US" sz="2400" dirty="0">
                <a:solidFill>
                  <a:srgbClr val="FFFF00"/>
                </a:solidFill>
                <a:latin typeface="华文隶书" panose="02010800040101010101" pitchFamily="2" charset="-122"/>
                <a:ea typeface="华文隶书" panose="02010800040101010101" pitchFamily="2" charset="-122"/>
              </a:rPr>
              <a:t>正确使用和维护职业病防护设施；</a:t>
            </a:r>
            <a:endParaRPr lang="zh-CN" altLang="en-US" sz="2400" dirty="0">
              <a:solidFill>
                <a:srgbClr val="FFFF00"/>
              </a:solidFill>
              <a:latin typeface="华文隶书" panose="02010800040101010101" pitchFamily="2" charset="-122"/>
              <a:ea typeface="华文隶书" panose="02010800040101010101" pitchFamily="2" charset="-122"/>
            </a:endParaRPr>
          </a:p>
          <a:p>
            <a:pPr>
              <a:lnSpc>
                <a:spcPct val="80000"/>
              </a:lnSpc>
            </a:pPr>
            <a:r>
              <a:rPr lang="zh-CN" altLang="en-US" sz="2400" dirty="0">
                <a:solidFill>
                  <a:srgbClr val="FFFF00"/>
                </a:solidFill>
                <a:latin typeface="华文隶书" panose="02010800040101010101" pitchFamily="2" charset="-122"/>
                <a:ea typeface="华文隶书" panose="02010800040101010101" pitchFamily="2" charset="-122"/>
              </a:rPr>
              <a:t>　　</a:t>
            </a:r>
            <a:r>
              <a:rPr lang="en-US" altLang="zh-CN" sz="2400">
                <a:solidFill>
                  <a:srgbClr val="FFFF00"/>
                </a:solidFill>
                <a:latin typeface="华文隶书" panose="02010800040101010101" pitchFamily="2" charset="-122"/>
                <a:ea typeface="华文隶书" panose="02010800040101010101" pitchFamily="2" charset="-122"/>
              </a:rPr>
              <a:t>16.</a:t>
            </a:r>
            <a:r>
              <a:rPr lang="zh-CN" altLang="en-US" sz="2400" dirty="0">
                <a:solidFill>
                  <a:srgbClr val="FFFF00"/>
                </a:solidFill>
                <a:latin typeface="华文隶书" panose="02010800040101010101" pitchFamily="2" charset="-122"/>
                <a:ea typeface="华文隶书" panose="02010800040101010101" pitchFamily="2" charset="-122"/>
              </a:rPr>
              <a:t>防治职业病危害，促进经济发展。</a:t>
            </a:r>
            <a:endParaRPr lang="zh-CN" altLang="en-US" sz="2400" dirty="0">
              <a:solidFill>
                <a:srgbClr val="FFFF00"/>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93187">
                                            <p:txEl>
                                              <p:charRg st="0" end="24"/>
                                            </p:txEl>
                                          </p:spTgt>
                                        </p:tgtEl>
                                        <p:attrNameLst>
                                          <p:attrName>style.visibility</p:attrName>
                                        </p:attrNameLst>
                                      </p:cBhvr>
                                      <p:to>
                                        <p:strVal val="visible"/>
                                      </p:to>
                                    </p:set>
                                    <p:anim calcmode="lin" valueType="num">
                                      <p:cBhvr>
                                        <p:cTn id="7" dur="15000" fill="hold"/>
                                        <p:tgtEl>
                                          <p:spTgt spid="93187">
                                            <p:txEl>
                                              <p:charRg st="0" end="24"/>
                                            </p:txEl>
                                          </p:spTgt>
                                        </p:tgtEl>
                                        <p:attrNameLst>
                                          <p:attrName>ppt_x</p:attrName>
                                        </p:attrNameLst>
                                      </p:cBhvr>
                                      <p:tavLst>
                                        <p:tav tm="0">
                                          <p:val>
                                            <p:strVal val="#ppt_x"/>
                                          </p:val>
                                        </p:tav>
                                        <p:tav tm="100000">
                                          <p:val>
                                            <p:strVal val="#ppt_x"/>
                                          </p:val>
                                        </p:tav>
                                      </p:tavLst>
                                    </p:anim>
                                    <p:anim calcmode="lin" valueType="num">
                                      <p:cBhvr>
                                        <p:cTn id="8" dur="15000" fill="hold"/>
                                        <p:tgtEl>
                                          <p:spTgt spid="93187">
                                            <p:txEl>
                                              <p:charRg st="0" end="24"/>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93187">
                                            <p:txEl>
                                              <p:charRg st="24" end="49"/>
                                            </p:txEl>
                                          </p:spTgt>
                                        </p:tgtEl>
                                        <p:attrNameLst>
                                          <p:attrName>style.visibility</p:attrName>
                                        </p:attrNameLst>
                                      </p:cBhvr>
                                      <p:to>
                                        <p:strVal val="visible"/>
                                      </p:to>
                                    </p:set>
                                    <p:anim calcmode="lin" valueType="num">
                                      <p:cBhvr>
                                        <p:cTn id="11" dur="15000" fill="hold"/>
                                        <p:tgtEl>
                                          <p:spTgt spid="93187">
                                            <p:txEl>
                                              <p:charRg st="24" end="49"/>
                                            </p:txEl>
                                          </p:spTgt>
                                        </p:tgtEl>
                                        <p:attrNameLst>
                                          <p:attrName>ppt_x</p:attrName>
                                        </p:attrNameLst>
                                      </p:cBhvr>
                                      <p:tavLst>
                                        <p:tav tm="0">
                                          <p:val>
                                            <p:strVal val="#ppt_x"/>
                                          </p:val>
                                        </p:tav>
                                        <p:tav tm="100000">
                                          <p:val>
                                            <p:strVal val="#ppt_x"/>
                                          </p:val>
                                        </p:tav>
                                      </p:tavLst>
                                    </p:anim>
                                    <p:anim calcmode="lin" valueType="num">
                                      <p:cBhvr>
                                        <p:cTn id="12" dur="15000" fill="hold"/>
                                        <p:tgtEl>
                                          <p:spTgt spid="93187">
                                            <p:txEl>
                                              <p:charRg st="24" end="49"/>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93187">
                                            <p:txEl>
                                              <p:charRg st="49" end="72"/>
                                            </p:txEl>
                                          </p:spTgt>
                                        </p:tgtEl>
                                        <p:attrNameLst>
                                          <p:attrName>style.visibility</p:attrName>
                                        </p:attrNameLst>
                                      </p:cBhvr>
                                      <p:to>
                                        <p:strVal val="visible"/>
                                      </p:to>
                                    </p:set>
                                    <p:anim calcmode="lin" valueType="num">
                                      <p:cBhvr>
                                        <p:cTn id="15" dur="15000" fill="hold"/>
                                        <p:tgtEl>
                                          <p:spTgt spid="93187">
                                            <p:txEl>
                                              <p:charRg st="49" end="72"/>
                                            </p:txEl>
                                          </p:spTgt>
                                        </p:tgtEl>
                                        <p:attrNameLst>
                                          <p:attrName>ppt_x</p:attrName>
                                        </p:attrNameLst>
                                      </p:cBhvr>
                                      <p:tavLst>
                                        <p:tav tm="0">
                                          <p:val>
                                            <p:strVal val="#ppt_x"/>
                                          </p:val>
                                        </p:tav>
                                        <p:tav tm="100000">
                                          <p:val>
                                            <p:strVal val="#ppt_x"/>
                                          </p:val>
                                        </p:tav>
                                      </p:tavLst>
                                    </p:anim>
                                    <p:anim calcmode="lin" valueType="num">
                                      <p:cBhvr>
                                        <p:cTn id="16" dur="15000" fill="hold"/>
                                        <p:tgtEl>
                                          <p:spTgt spid="93187">
                                            <p:txEl>
                                              <p:charRg st="49" end="7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93187">
                                            <p:txEl>
                                              <p:charRg st="72" end="94"/>
                                            </p:txEl>
                                          </p:spTgt>
                                        </p:tgtEl>
                                        <p:attrNameLst>
                                          <p:attrName>style.visibility</p:attrName>
                                        </p:attrNameLst>
                                      </p:cBhvr>
                                      <p:to>
                                        <p:strVal val="visible"/>
                                      </p:to>
                                    </p:set>
                                    <p:anim calcmode="lin" valueType="num">
                                      <p:cBhvr>
                                        <p:cTn id="19" dur="15000" fill="hold"/>
                                        <p:tgtEl>
                                          <p:spTgt spid="93187">
                                            <p:txEl>
                                              <p:charRg st="72" end="94"/>
                                            </p:txEl>
                                          </p:spTgt>
                                        </p:tgtEl>
                                        <p:attrNameLst>
                                          <p:attrName>ppt_x</p:attrName>
                                        </p:attrNameLst>
                                      </p:cBhvr>
                                      <p:tavLst>
                                        <p:tav tm="0">
                                          <p:val>
                                            <p:strVal val="#ppt_x"/>
                                          </p:val>
                                        </p:tav>
                                        <p:tav tm="100000">
                                          <p:val>
                                            <p:strVal val="#ppt_x"/>
                                          </p:val>
                                        </p:tav>
                                      </p:tavLst>
                                    </p:anim>
                                    <p:anim calcmode="lin" valueType="num">
                                      <p:cBhvr>
                                        <p:cTn id="20" dur="15000" fill="hold"/>
                                        <p:tgtEl>
                                          <p:spTgt spid="93187">
                                            <p:txEl>
                                              <p:charRg st="72" end="94"/>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93187">
                                            <p:txEl>
                                              <p:charRg st="94" end="123"/>
                                            </p:txEl>
                                          </p:spTgt>
                                        </p:tgtEl>
                                        <p:attrNameLst>
                                          <p:attrName>style.visibility</p:attrName>
                                        </p:attrNameLst>
                                      </p:cBhvr>
                                      <p:to>
                                        <p:strVal val="visible"/>
                                      </p:to>
                                    </p:set>
                                    <p:anim calcmode="lin" valueType="num">
                                      <p:cBhvr>
                                        <p:cTn id="23" dur="15000" fill="hold"/>
                                        <p:tgtEl>
                                          <p:spTgt spid="93187">
                                            <p:txEl>
                                              <p:charRg st="94" end="123"/>
                                            </p:txEl>
                                          </p:spTgt>
                                        </p:tgtEl>
                                        <p:attrNameLst>
                                          <p:attrName>ppt_x</p:attrName>
                                        </p:attrNameLst>
                                      </p:cBhvr>
                                      <p:tavLst>
                                        <p:tav tm="0">
                                          <p:val>
                                            <p:strVal val="#ppt_x"/>
                                          </p:val>
                                        </p:tav>
                                        <p:tav tm="100000">
                                          <p:val>
                                            <p:strVal val="#ppt_x"/>
                                          </p:val>
                                        </p:tav>
                                      </p:tavLst>
                                    </p:anim>
                                    <p:anim calcmode="lin" valueType="num">
                                      <p:cBhvr>
                                        <p:cTn id="24" dur="15000" fill="hold"/>
                                        <p:tgtEl>
                                          <p:spTgt spid="93187">
                                            <p:txEl>
                                              <p:charRg st="94" end="123"/>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93187">
                                            <p:txEl>
                                              <p:charRg st="123" end="142"/>
                                            </p:txEl>
                                          </p:spTgt>
                                        </p:tgtEl>
                                        <p:attrNameLst>
                                          <p:attrName>style.visibility</p:attrName>
                                        </p:attrNameLst>
                                      </p:cBhvr>
                                      <p:to>
                                        <p:strVal val="visible"/>
                                      </p:to>
                                    </p:set>
                                    <p:anim calcmode="lin" valueType="num">
                                      <p:cBhvr>
                                        <p:cTn id="27" dur="15000" fill="hold"/>
                                        <p:tgtEl>
                                          <p:spTgt spid="93187">
                                            <p:txEl>
                                              <p:charRg st="123" end="142"/>
                                            </p:txEl>
                                          </p:spTgt>
                                        </p:tgtEl>
                                        <p:attrNameLst>
                                          <p:attrName>ppt_x</p:attrName>
                                        </p:attrNameLst>
                                      </p:cBhvr>
                                      <p:tavLst>
                                        <p:tav tm="0">
                                          <p:val>
                                            <p:strVal val="#ppt_x"/>
                                          </p:val>
                                        </p:tav>
                                        <p:tav tm="100000">
                                          <p:val>
                                            <p:strVal val="#ppt_x"/>
                                          </p:val>
                                        </p:tav>
                                      </p:tavLst>
                                    </p:anim>
                                    <p:anim calcmode="lin" valueType="num">
                                      <p:cBhvr>
                                        <p:cTn id="28" dur="15000" fill="hold"/>
                                        <p:tgtEl>
                                          <p:spTgt spid="93187">
                                            <p:txEl>
                                              <p:charRg st="123" end="142"/>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93187">
                                            <p:txEl>
                                              <p:charRg st="142" end="157"/>
                                            </p:txEl>
                                          </p:spTgt>
                                        </p:tgtEl>
                                        <p:attrNameLst>
                                          <p:attrName>style.visibility</p:attrName>
                                        </p:attrNameLst>
                                      </p:cBhvr>
                                      <p:to>
                                        <p:strVal val="visible"/>
                                      </p:to>
                                    </p:set>
                                    <p:anim calcmode="lin" valueType="num">
                                      <p:cBhvr>
                                        <p:cTn id="31" dur="15000" fill="hold"/>
                                        <p:tgtEl>
                                          <p:spTgt spid="93187">
                                            <p:txEl>
                                              <p:charRg st="142" end="157"/>
                                            </p:txEl>
                                          </p:spTgt>
                                        </p:tgtEl>
                                        <p:attrNameLst>
                                          <p:attrName>ppt_x</p:attrName>
                                        </p:attrNameLst>
                                      </p:cBhvr>
                                      <p:tavLst>
                                        <p:tav tm="0">
                                          <p:val>
                                            <p:strVal val="#ppt_x"/>
                                          </p:val>
                                        </p:tav>
                                        <p:tav tm="100000">
                                          <p:val>
                                            <p:strVal val="#ppt_x"/>
                                          </p:val>
                                        </p:tav>
                                      </p:tavLst>
                                    </p:anim>
                                    <p:anim calcmode="lin" valueType="num">
                                      <p:cBhvr>
                                        <p:cTn id="32" dur="15000" fill="hold"/>
                                        <p:tgtEl>
                                          <p:spTgt spid="93187">
                                            <p:txEl>
                                              <p:charRg st="142" end="157"/>
                                            </p:txEl>
                                          </p:spTgt>
                                        </p:tgtEl>
                                        <p:attrNameLst>
                                          <p:attrName>ppt_y</p:attrName>
                                        </p:attrNameLst>
                                      </p:cBhvr>
                                      <p:tavLst>
                                        <p:tav tm="0">
                                          <p:val>
                                            <p:strVal val="#ppt_y+1"/>
                                          </p:val>
                                        </p:tav>
                                        <p:tav tm="100000">
                                          <p:val>
                                            <p:strVal val="#ppt_y-1"/>
                                          </p:val>
                                        </p:tav>
                                      </p:tavLst>
                                    </p:anim>
                                  </p:childTnLst>
                                </p:cTn>
                              </p:par>
                              <p:par>
                                <p:cTn id="33" presetID="28" presetClass="entr" presetSubtype="0" fill="hold" nodeType="withEffect">
                                  <p:stCondLst>
                                    <p:cond delay="0"/>
                                  </p:stCondLst>
                                  <p:childTnLst>
                                    <p:set>
                                      <p:cBhvr>
                                        <p:cTn id="34" dur="1" fill="hold">
                                          <p:stCondLst>
                                            <p:cond delay="0"/>
                                          </p:stCondLst>
                                        </p:cTn>
                                        <p:tgtEl>
                                          <p:spTgt spid="93187">
                                            <p:txEl>
                                              <p:charRg st="157" end="179"/>
                                            </p:txEl>
                                          </p:spTgt>
                                        </p:tgtEl>
                                        <p:attrNameLst>
                                          <p:attrName>style.visibility</p:attrName>
                                        </p:attrNameLst>
                                      </p:cBhvr>
                                      <p:to>
                                        <p:strVal val="visible"/>
                                      </p:to>
                                    </p:set>
                                    <p:anim calcmode="lin" valueType="num">
                                      <p:cBhvr>
                                        <p:cTn id="35" dur="15000" fill="hold"/>
                                        <p:tgtEl>
                                          <p:spTgt spid="93187">
                                            <p:txEl>
                                              <p:charRg st="157" end="179"/>
                                            </p:txEl>
                                          </p:spTgt>
                                        </p:tgtEl>
                                        <p:attrNameLst>
                                          <p:attrName>ppt_x</p:attrName>
                                        </p:attrNameLst>
                                      </p:cBhvr>
                                      <p:tavLst>
                                        <p:tav tm="0">
                                          <p:val>
                                            <p:strVal val="#ppt_x"/>
                                          </p:val>
                                        </p:tav>
                                        <p:tav tm="100000">
                                          <p:val>
                                            <p:strVal val="#ppt_x"/>
                                          </p:val>
                                        </p:tav>
                                      </p:tavLst>
                                    </p:anim>
                                    <p:anim calcmode="lin" valueType="num">
                                      <p:cBhvr>
                                        <p:cTn id="36" dur="15000" fill="hold"/>
                                        <p:tgtEl>
                                          <p:spTgt spid="93187">
                                            <p:txEl>
                                              <p:charRg st="157" end="179"/>
                                            </p:txEl>
                                          </p:spTgt>
                                        </p:tgtEl>
                                        <p:attrNameLst>
                                          <p:attrName>ppt_y</p:attrName>
                                        </p:attrNameLst>
                                      </p:cBhvr>
                                      <p:tavLst>
                                        <p:tav tm="0">
                                          <p:val>
                                            <p:strVal val="#ppt_y+1"/>
                                          </p:val>
                                        </p:tav>
                                        <p:tav tm="100000">
                                          <p:val>
                                            <p:strVal val="#ppt_y-1"/>
                                          </p:val>
                                        </p:tav>
                                      </p:tavLst>
                                    </p:anim>
                                  </p:childTnLst>
                                </p:cTn>
                              </p:par>
                              <p:par>
                                <p:cTn id="37" presetID="28" presetClass="entr" presetSubtype="0" fill="hold" nodeType="withEffect">
                                  <p:stCondLst>
                                    <p:cond delay="0"/>
                                  </p:stCondLst>
                                  <p:childTnLst>
                                    <p:set>
                                      <p:cBhvr>
                                        <p:cTn id="38" dur="1" fill="hold">
                                          <p:stCondLst>
                                            <p:cond delay="0"/>
                                          </p:stCondLst>
                                        </p:cTn>
                                        <p:tgtEl>
                                          <p:spTgt spid="93187">
                                            <p:txEl>
                                              <p:charRg st="179" end="199"/>
                                            </p:txEl>
                                          </p:spTgt>
                                        </p:tgtEl>
                                        <p:attrNameLst>
                                          <p:attrName>style.visibility</p:attrName>
                                        </p:attrNameLst>
                                      </p:cBhvr>
                                      <p:to>
                                        <p:strVal val="visible"/>
                                      </p:to>
                                    </p:set>
                                    <p:anim calcmode="lin" valueType="num">
                                      <p:cBhvr>
                                        <p:cTn id="39" dur="15000" fill="hold"/>
                                        <p:tgtEl>
                                          <p:spTgt spid="93187">
                                            <p:txEl>
                                              <p:charRg st="179" end="199"/>
                                            </p:txEl>
                                          </p:spTgt>
                                        </p:tgtEl>
                                        <p:attrNameLst>
                                          <p:attrName>ppt_x</p:attrName>
                                        </p:attrNameLst>
                                      </p:cBhvr>
                                      <p:tavLst>
                                        <p:tav tm="0">
                                          <p:val>
                                            <p:strVal val="#ppt_x"/>
                                          </p:val>
                                        </p:tav>
                                        <p:tav tm="100000">
                                          <p:val>
                                            <p:strVal val="#ppt_x"/>
                                          </p:val>
                                        </p:tav>
                                      </p:tavLst>
                                    </p:anim>
                                    <p:anim calcmode="lin" valueType="num">
                                      <p:cBhvr>
                                        <p:cTn id="40" dur="15000" fill="hold"/>
                                        <p:tgtEl>
                                          <p:spTgt spid="93187">
                                            <p:txEl>
                                              <p:charRg st="179" end="199"/>
                                            </p:txEl>
                                          </p:spTgt>
                                        </p:tgtEl>
                                        <p:attrNameLst>
                                          <p:attrName>ppt_y</p:attrName>
                                        </p:attrNameLst>
                                      </p:cBhvr>
                                      <p:tavLst>
                                        <p:tav tm="0">
                                          <p:val>
                                            <p:strVal val="#ppt_y+1"/>
                                          </p:val>
                                        </p:tav>
                                        <p:tav tm="100000">
                                          <p:val>
                                            <p:strVal val="#ppt_y-1"/>
                                          </p:val>
                                        </p:tav>
                                      </p:tavLst>
                                    </p:anim>
                                  </p:childTnLst>
                                </p:cTn>
                              </p:par>
                              <p:par>
                                <p:cTn id="41" presetID="28" presetClass="entr" presetSubtype="0" fill="hold" nodeType="withEffect">
                                  <p:stCondLst>
                                    <p:cond delay="0"/>
                                  </p:stCondLst>
                                  <p:childTnLst>
                                    <p:set>
                                      <p:cBhvr>
                                        <p:cTn id="42" dur="1" fill="hold">
                                          <p:stCondLst>
                                            <p:cond delay="0"/>
                                          </p:stCondLst>
                                        </p:cTn>
                                        <p:tgtEl>
                                          <p:spTgt spid="93187">
                                            <p:txEl>
                                              <p:charRg st="199" end="219"/>
                                            </p:txEl>
                                          </p:spTgt>
                                        </p:tgtEl>
                                        <p:attrNameLst>
                                          <p:attrName>style.visibility</p:attrName>
                                        </p:attrNameLst>
                                      </p:cBhvr>
                                      <p:to>
                                        <p:strVal val="visible"/>
                                      </p:to>
                                    </p:set>
                                    <p:anim calcmode="lin" valueType="num">
                                      <p:cBhvr>
                                        <p:cTn id="43" dur="15000" fill="hold"/>
                                        <p:tgtEl>
                                          <p:spTgt spid="93187">
                                            <p:txEl>
                                              <p:charRg st="199" end="219"/>
                                            </p:txEl>
                                          </p:spTgt>
                                        </p:tgtEl>
                                        <p:attrNameLst>
                                          <p:attrName>ppt_x</p:attrName>
                                        </p:attrNameLst>
                                      </p:cBhvr>
                                      <p:tavLst>
                                        <p:tav tm="0">
                                          <p:val>
                                            <p:strVal val="#ppt_x"/>
                                          </p:val>
                                        </p:tav>
                                        <p:tav tm="100000">
                                          <p:val>
                                            <p:strVal val="#ppt_x"/>
                                          </p:val>
                                        </p:tav>
                                      </p:tavLst>
                                    </p:anim>
                                    <p:anim calcmode="lin" valueType="num">
                                      <p:cBhvr>
                                        <p:cTn id="44" dur="15000" fill="hold"/>
                                        <p:tgtEl>
                                          <p:spTgt spid="93187">
                                            <p:txEl>
                                              <p:charRg st="199" end="219"/>
                                            </p:txEl>
                                          </p:spTgt>
                                        </p:tgtEl>
                                        <p:attrNameLst>
                                          <p:attrName>ppt_y</p:attrName>
                                        </p:attrNameLst>
                                      </p:cBhvr>
                                      <p:tavLst>
                                        <p:tav tm="0">
                                          <p:val>
                                            <p:strVal val="#ppt_y+1"/>
                                          </p:val>
                                        </p:tav>
                                        <p:tav tm="100000">
                                          <p:val>
                                            <p:strVal val="#ppt_y-1"/>
                                          </p:val>
                                        </p:tav>
                                      </p:tavLst>
                                    </p:anim>
                                  </p:childTnLst>
                                </p:cTn>
                              </p:par>
                              <p:par>
                                <p:cTn id="45" presetID="28" presetClass="entr" presetSubtype="0" fill="hold" nodeType="withEffect">
                                  <p:stCondLst>
                                    <p:cond delay="0"/>
                                  </p:stCondLst>
                                  <p:childTnLst>
                                    <p:set>
                                      <p:cBhvr>
                                        <p:cTn id="46" dur="1" fill="hold">
                                          <p:stCondLst>
                                            <p:cond delay="0"/>
                                          </p:stCondLst>
                                        </p:cTn>
                                        <p:tgtEl>
                                          <p:spTgt spid="93187">
                                            <p:txEl>
                                              <p:charRg st="219" end="241"/>
                                            </p:txEl>
                                          </p:spTgt>
                                        </p:tgtEl>
                                        <p:attrNameLst>
                                          <p:attrName>style.visibility</p:attrName>
                                        </p:attrNameLst>
                                      </p:cBhvr>
                                      <p:to>
                                        <p:strVal val="visible"/>
                                      </p:to>
                                    </p:set>
                                    <p:anim calcmode="lin" valueType="num">
                                      <p:cBhvr>
                                        <p:cTn id="47" dur="15000" fill="hold"/>
                                        <p:tgtEl>
                                          <p:spTgt spid="93187">
                                            <p:txEl>
                                              <p:charRg st="219" end="241"/>
                                            </p:txEl>
                                          </p:spTgt>
                                        </p:tgtEl>
                                        <p:attrNameLst>
                                          <p:attrName>ppt_x</p:attrName>
                                        </p:attrNameLst>
                                      </p:cBhvr>
                                      <p:tavLst>
                                        <p:tav tm="0">
                                          <p:val>
                                            <p:strVal val="#ppt_x"/>
                                          </p:val>
                                        </p:tav>
                                        <p:tav tm="100000">
                                          <p:val>
                                            <p:strVal val="#ppt_x"/>
                                          </p:val>
                                        </p:tav>
                                      </p:tavLst>
                                    </p:anim>
                                    <p:anim calcmode="lin" valueType="num">
                                      <p:cBhvr>
                                        <p:cTn id="48" dur="15000" fill="hold"/>
                                        <p:tgtEl>
                                          <p:spTgt spid="93187">
                                            <p:txEl>
                                              <p:charRg st="219" end="241"/>
                                            </p:txEl>
                                          </p:spTgt>
                                        </p:tgtEl>
                                        <p:attrNameLst>
                                          <p:attrName>ppt_y</p:attrName>
                                        </p:attrNameLst>
                                      </p:cBhvr>
                                      <p:tavLst>
                                        <p:tav tm="0">
                                          <p:val>
                                            <p:strVal val="#ppt_y+1"/>
                                          </p:val>
                                        </p:tav>
                                        <p:tav tm="100000">
                                          <p:val>
                                            <p:strVal val="#ppt_y-1"/>
                                          </p:val>
                                        </p:tav>
                                      </p:tavLst>
                                    </p:anim>
                                  </p:childTnLst>
                                </p:cTn>
                              </p:par>
                              <p:par>
                                <p:cTn id="49" presetID="28" presetClass="entr" presetSubtype="0" fill="hold" nodeType="withEffect">
                                  <p:stCondLst>
                                    <p:cond delay="0"/>
                                  </p:stCondLst>
                                  <p:childTnLst>
                                    <p:set>
                                      <p:cBhvr>
                                        <p:cTn id="50" dur="1" fill="hold">
                                          <p:stCondLst>
                                            <p:cond delay="0"/>
                                          </p:stCondLst>
                                        </p:cTn>
                                        <p:tgtEl>
                                          <p:spTgt spid="93187">
                                            <p:txEl>
                                              <p:charRg st="241" end="262"/>
                                            </p:txEl>
                                          </p:spTgt>
                                        </p:tgtEl>
                                        <p:attrNameLst>
                                          <p:attrName>style.visibility</p:attrName>
                                        </p:attrNameLst>
                                      </p:cBhvr>
                                      <p:to>
                                        <p:strVal val="visible"/>
                                      </p:to>
                                    </p:set>
                                    <p:anim calcmode="lin" valueType="num">
                                      <p:cBhvr>
                                        <p:cTn id="51" dur="15000" fill="hold"/>
                                        <p:tgtEl>
                                          <p:spTgt spid="93187">
                                            <p:txEl>
                                              <p:charRg st="241" end="262"/>
                                            </p:txEl>
                                          </p:spTgt>
                                        </p:tgtEl>
                                        <p:attrNameLst>
                                          <p:attrName>ppt_x</p:attrName>
                                        </p:attrNameLst>
                                      </p:cBhvr>
                                      <p:tavLst>
                                        <p:tav tm="0">
                                          <p:val>
                                            <p:strVal val="#ppt_x"/>
                                          </p:val>
                                        </p:tav>
                                        <p:tav tm="100000">
                                          <p:val>
                                            <p:strVal val="#ppt_x"/>
                                          </p:val>
                                        </p:tav>
                                      </p:tavLst>
                                    </p:anim>
                                    <p:anim calcmode="lin" valueType="num">
                                      <p:cBhvr>
                                        <p:cTn id="52" dur="15000" fill="hold"/>
                                        <p:tgtEl>
                                          <p:spTgt spid="93187">
                                            <p:txEl>
                                              <p:charRg st="241" end="262"/>
                                            </p:txEl>
                                          </p:spTgt>
                                        </p:tgtEl>
                                        <p:attrNameLst>
                                          <p:attrName>ppt_y</p:attrName>
                                        </p:attrNameLst>
                                      </p:cBhvr>
                                      <p:tavLst>
                                        <p:tav tm="0">
                                          <p:val>
                                            <p:strVal val="#ppt_y+1"/>
                                          </p:val>
                                        </p:tav>
                                        <p:tav tm="100000">
                                          <p:val>
                                            <p:strVal val="#ppt_y-1"/>
                                          </p:val>
                                        </p:tav>
                                      </p:tavLst>
                                    </p:anim>
                                  </p:childTnLst>
                                </p:cTn>
                              </p:par>
                              <p:par>
                                <p:cTn id="53" presetID="28" presetClass="entr" presetSubtype="0" fill="hold" nodeType="withEffect">
                                  <p:stCondLst>
                                    <p:cond delay="0"/>
                                  </p:stCondLst>
                                  <p:childTnLst>
                                    <p:set>
                                      <p:cBhvr>
                                        <p:cTn id="54" dur="1" fill="hold">
                                          <p:stCondLst>
                                            <p:cond delay="0"/>
                                          </p:stCondLst>
                                        </p:cTn>
                                        <p:tgtEl>
                                          <p:spTgt spid="93187">
                                            <p:txEl>
                                              <p:charRg st="262" end="284"/>
                                            </p:txEl>
                                          </p:spTgt>
                                        </p:tgtEl>
                                        <p:attrNameLst>
                                          <p:attrName>style.visibility</p:attrName>
                                        </p:attrNameLst>
                                      </p:cBhvr>
                                      <p:to>
                                        <p:strVal val="visible"/>
                                      </p:to>
                                    </p:set>
                                    <p:anim calcmode="lin" valueType="num">
                                      <p:cBhvr>
                                        <p:cTn id="55" dur="15000" fill="hold"/>
                                        <p:tgtEl>
                                          <p:spTgt spid="93187">
                                            <p:txEl>
                                              <p:charRg st="262" end="284"/>
                                            </p:txEl>
                                          </p:spTgt>
                                        </p:tgtEl>
                                        <p:attrNameLst>
                                          <p:attrName>ppt_x</p:attrName>
                                        </p:attrNameLst>
                                      </p:cBhvr>
                                      <p:tavLst>
                                        <p:tav tm="0">
                                          <p:val>
                                            <p:strVal val="#ppt_x"/>
                                          </p:val>
                                        </p:tav>
                                        <p:tav tm="100000">
                                          <p:val>
                                            <p:strVal val="#ppt_x"/>
                                          </p:val>
                                        </p:tav>
                                      </p:tavLst>
                                    </p:anim>
                                    <p:anim calcmode="lin" valueType="num">
                                      <p:cBhvr>
                                        <p:cTn id="56" dur="15000" fill="hold"/>
                                        <p:tgtEl>
                                          <p:spTgt spid="93187">
                                            <p:txEl>
                                              <p:charRg st="262" end="284"/>
                                            </p:txEl>
                                          </p:spTgt>
                                        </p:tgtEl>
                                        <p:attrNameLst>
                                          <p:attrName>ppt_y</p:attrName>
                                        </p:attrNameLst>
                                      </p:cBhvr>
                                      <p:tavLst>
                                        <p:tav tm="0">
                                          <p:val>
                                            <p:strVal val="#ppt_y+1"/>
                                          </p:val>
                                        </p:tav>
                                        <p:tav tm="100000">
                                          <p:val>
                                            <p:strVal val="#ppt_y-1"/>
                                          </p:val>
                                        </p:tav>
                                      </p:tavLst>
                                    </p:anim>
                                  </p:childTnLst>
                                </p:cTn>
                              </p:par>
                              <p:par>
                                <p:cTn id="57" presetID="28" presetClass="entr" presetSubtype="0" fill="hold" nodeType="withEffect">
                                  <p:stCondLst>
                                    <p:cond delay="0"/>
                                  </p:stCondLst>
                                  <p:childTnLst>
                                    <p:set>
                                      <p:cBhvr>
                                        <p:cTn id="58" dur="1" fill="hold">
                                          <p:stCondLst>
                                            <p:cond delay="0"/>
                                          </p:stCondLst>
                                        </p:cTn>
                                        <p:tgtEl>
                                          <p:spTgt spid="93187">
                                            <p:txEl>
                                              <p:charRg st="284" end="305"/>
                                            </p:txEl>
                                          </p:spTgt>
                                        </p:tgtEl>
                                        <p:attrNameLst>
                                          <p:attrName>style.visibility</p:attrName>
                                        </p:attrNameLst>
                                      </p:cBhvr>
                                      <p:to>
                                        <p:strVal val="visible"/>
                                      </p:to>
                                    </p:set>
                                    <p:anim calcmode="lin" valueType="num">
                                      <p:cBhvr>
                                        <p:cTn id="59" dur="15000" fill="hold"/>
                                        <p:tgtEl>
                                          <p:spTgt spid="93187">
                                            <p:txEl>
                                              <p:charRg st="284" end="305"/>
                                            </p:txEl>
                                          </p:spTgt>
                                        </p:tgtEl>
                                        <p:attrNameLst>
                                          <p:attrName>ppt_x</p:attrName>
                                        </p:attrNameLst>
                                      </p:cBhvr>
                                      <p:tavLst>
                                        <p:tav tm="0">
                                          <p:val>
                                            <p:strVal val="#ppt_x"/>
                                          </p:val>
                                        </p:tav>
                                        <p:tav tm="100000">
                                          <p:val>
                                            <p:strVal val="#ppt_x"/>
                                          </p:val>
                                        </p:tav>
                                      </p:tavLst>
                                    </p:anim>
                                    <p:anim calcmode="lin" valueType="num">
                                      <p:cBhvr>
                                        <p:cTn id="60" dur="15000" fill="hold"/>
                                        <p:tgtEl>
                                          <p:spTgt spid="93187">
                                            <p:txEl>
                                              <p:charRg st="284" end="305"/>
                                            </p:txEl>
                                          </p:spTgt>
                                        </p:tgtEl>
                                        <p:attrNameLst>
                                          <p:attrName>ppt_y</p:attrName>
                                        </p:attrNameLst>
                                      </p:cBhvr>
                                      <p:tavLst>
                                        <p:tav tm="0">
                                          <p:val>
                                            <p:strVal val="#ppt_y+1"/>
                                          </p:val>
                                        </p:tav>
                                        <p:tav tm="100000">
                                          <p:val>
                                            <p:strVal val="#ppt_y-1"/>
                                          </p:val>
                                        </p:tav>
                                      </p:tavLst>
                                    </p:anim>
                                  </p:childTnLst>
                                </p:cTn>
                              </p:par>
                              <p:par>
                                <p:cTn id="61" presetID="28" presetClass="entr" presetSubtype="0" fill="hold" nodeType="withEffect">
                                  <p:stCondLst>
                                    <p:cond delay="0"/>
                                  </p:stCondLst>
                                  <p:childTnLst>
                                    <p:set>
                                      <p:cBhvr>
                                        <p:cTn id="62" dur="1" fill="hold">
                                          <p:stCondLst>
                                            <p:cond delay="0"/>
                                          </p:stCondLst>
                                        </p:cTn>
                                        <p:tgtEl>
                                          <p:spTgt spid="93187">
                                            <p:txEl>
                                              <p:charRg st="305" end="326"/>
                                            </p:txEl>
                                          </p:spTgt>
                                        </p:tgtEl>
                                        <p:attrNameLst>
                                          <p:attrName>style.visibility</p:attrName>
                                        </p:attrNameLst>
                                      </p:cBhvr>
                                      <p:to>
                                        <p:strVal val="visible"/>
                                      </p:to>
                                    </p:set>
                                    <p:anim calcmode="lin" valueType="num">
                                      <p:cBhvr>
                                        <p:cTn id="63" dur="15000" fill="hold"/>
                                        <p:tgtEl>
                                          <p:spTgt spid="93187">
                                            <p:txEl>
                                              <p:charRg st="305" end="326"/>
                                            </p:txEl>
                                          </p:spTgt>
                                        </p:tgtEl>
                                        <p:attrNameLst>
                                          <p:attrName>ppt_x</p:attrName>
                                        </p:attrNameLst>
                                      </p:cBhvr>
                                      <p:tavLst>
                                        <p:tav tm="0">
                                          <p:val>
                                            <p:strVal val="#ppt_x"/>
                                          </p:val>
                                        </p:tav>
                                        <p:tav tm="100000">
                                          <p:val>
                                            <p:strVal val="#ppt_x"/>
                                          </p:val>
                                        </p:tav>
                                      </p:tavLst>
                                    </p:anim>
                                    <p:anim calcmode="lin" valueType="num">
                                      <p:cBhvr>
                                        <p:cTn id="64" dur="15000" fill="hold"/>
                                        <p:tgtEl>
                                          <p:spTgt spid="93187">
                                            <p:txEl>
                                              <p:charRg st="305" end="326"/>
                                            </p:txEl>
                                          </p:spTgt>
                                        </p:tgtEl>
                                        <p:attrNameLst>
                                          <p:attrName>ppt_y</p:attrName>
                                        </p:attrNameLst>
                                      </p:cBhvr>
                                      <p:tavLst>
                                        <p:tav tm="0">
                                          <p:val>
                                            <p:strVal val="#ppt_y+1"/>
                                          </p:val>
                                        </p:tav>
                                        <p:tav tm="100000">
                                          <p:val>
                                            <p:strVal val="#ppt_y-1"/>
                                          </p:val>
                                        </p:tav>
                                      </p:tavLst>
                                    </p:anim>
                                  </p:childTnLst>
                                </p:cTn>
                              </p:par>
                              <p:par>
                                <p:cTn id="65" presetID="28" presetClass="entr" presetSubtype="0" fill="hold" nodeType="withEffect">
                                  <p:stCondLst>
                                    <p:cond delay="0"/>
                                  </p:stCondLst>
                                  <p:childTnLst>
                                    <p:set>
                                      <p:cBhvr>
                                        <p:cTn id="66" dur="1" fill="hold">
                                          <p:stCondLst>
                                            <p:cond delay="0"/>
                                          </p:stCondLst>
                                        </p:cTn>
                                        <p:tgtEl>
                                          <p:spTgt spid="93187">
                                            <p:txEl>
                                              <p:charRg st="326" end="347"/>
                                            </p:txEl>
                                          </p:spTgt>
                                        </p:tgtEl>
                                        <p:attrNameLst>
                                          <p:attrName>style.visibility</p:attrName>
                                        </p:attrNameLst>
                                      </p:cBhvr>
                                      <p:to>
                                        <p:strVal val="visible"/>
                                      </p:to>
                                    </p:set>
                                    <p:anim calcmode="lin" valueType="num">
                                      <p:cBhvr>
                                        <p:cTn id="67" dur="3000" fill="hold"/>
                                        <p:tgtEl>
                                          <p:spTgt spid="93187">
                                            <p:txEl>
                                              <p:charRg st="326" end="347"/>
                                            </p:txEl>
                                          </p:spTgt>
                                        </p:tgtEl>
                                        <p:attrNameLst>
                                          <p:attrName>ppt_x</p:attrName>
                                        </p:attrNameLst>
                                      </p:cBhvr>
                                      <p:tavLst>
                                        <p:tav tm="0">
                                          <p:val>
                                            <p:strVal val="#ppt_x"/>
                                          </p:val>
                                        </p:tav>
                                        <p:tav tm="100000">
                                          <p:val>
                                            <p:strVal val="#ppt_x"/>
                                          </p:val>
                                        </p:tav>
                                      </p:tavLst>
                                    </p:anim>
                                    <p:anim calcmode="lin" valueType="num">
                                      <p:cBhvr>
                                        <p:cTn id="68" dur="3000" fill="hold"/>
                                        <p:tgtEl>
                                          <p:spTgt spid="93187">
                                            <p:txEl>
                                              <p:charRg st="326" end="347"/>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899051"/>
            <a:ext cx="3963299" cy="884705"/>
          </a:xfrm>
        </p:spPr>
        <p:txBody>
          <a:bodyPr>
            <a:noAutofit/>
          </a:bodyPr>
          <a:lstStyle/>
          <a:p>
            <a:r>
              <a:rPr sz="4950" spc="180" dirty="0">
                <a:solidFill>
                  <a:schemeClr val="accent4">
                    <a:lumMod val="10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accent4">
                  <a:lumMod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38190" y="3968750"/>
            <a:ext cx="29908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08040" y="4231005"/>
            <a:ext cx="104775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0512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03320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91985" y="4907915"/>
            <a:ext cx="76644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47105"/>
          <p:cNvSpPr>
            <a:spLocks noGrp="1"/>
          </p:cNvSpPr>
          <p:nvPr>
            <p:ph type="title"/>
          </p:nvPr>
        </p:nvSpPr>
        <p:spPr>
          <a:xfrm>
            <a:off x="457200" y="381000"/>
            <a:ext cx="8229600" cy="1031875"/>
          </a:xfrm>
        </p:spPr>
        <p:txBody>
          <a:bodyPr anchor="ctr" anchorCtr="0"/>
          <a:p>
            <a:r>
              <a:rPr lang="zh-CN" altLang="en-US" dirty="0">
                <a:ea typeface="华文隶书" panose="02010800040101010101" pitchFamily="2" charset="-122"/>
              </a:rPr>
              <a:t>简 介</a:t>
            </a:r>
            <a:endParaRPr lang="zh-CN" altLang="en-US" dirty="0">
              <a:ea typeface="华文隶书" panose="02010800040101010101" pitchFamily="2" charset="-122"/>
            </a:endParaRPr>
          </a:p>
        </p:txBody>
      </p:sp>
      <p:sp>
        <p:nvSpPr>
          <p:cNvPr id="47107" name="文本占位符 47106"/>
          <p:cNvSpPr>
            <a:spLocks noGrp="1"/>
          </p:cNvSpPr>
          <p:nvPr>
            <p:ph type="body" idx="1"/>
          </p:nvPr>
        </p:nvSpPr>
        <p:spPr>
          <a:xfrm>
            <a:off x="457200" y="1484313"/>
            <a:ext cx="8229600" cy="4611687"/>
          </a:xfrm>
        </p:spPr>
        <p:txBody>
          <a:bodyPr/>
          <a:p>
            <a:r>
              <a:rPr lang="zh-CN" altLang="en-US" b="1" dirty="0"/>
              <a:t>由于表面处理根据表面类型不同，所采用的加工方法也不同，另外焊接作业职业病病害因素较多，本次也不再详述。本次主要针对</a:t>
            </a:r>
            <a:r>
              <a:rPr lang="zh-CN" altLang="en-US" b="1" dirty="0">
                <a:solidFill>
                  <a:srgbClr val="FFFF00"/>
                </a:solidFill>
                <a:ea typeface="楷体_GB2312" pitchFamily="49" charset="-122"/>
              </a:rPr>
              <a:t>铸造</a:t>
            </a:r>
            <a:r>
              <a:rPr lang="zh-CN" altLang="en-US" b="1" dirty="0"/>
              <a:t>、</a:t>
            </a:r>
            <a:r>
              <a:rPr lang="zh-CN" altLang="en-US" b="1" dirty="0">
                <a:solidFill>
                  <a:srgbClr val="FFFF00"/>
                </a:solidFill>
                <a:ea typeface="楷体_GB2312" pitchFamily="49" charset="-122"/>
              </a:rPr>
              <a:t>锻造</a:t>
            </a:r>
            <a:r>
              <a:rPr lang="zh-CN" altLang="en-US" b="1" dirty="0"/>
              <a:t>、</a:t>
            </a:r>
            <a:r>
              <a:rPr lang="zh-CN" altLang="en-US" b="1" dirty="0">
                <a:solidFill>
                  <a:srgbClr val="FFFF00"/>
                </a:solidFill>
                <a:ea typeface="楷体_GB2312" pitchFamily="49" charset="-122"/>
              </a:rPr>
              <a:t>热处理</a:t>
            </a:r>
            <a:r>
              <a:rPr lang="zh-CN" altLang="en-US" b="1" dirty="0"/>
              <a:t>、</a:t>
            </a:r>
            <a:r>
              <a:rPr lang="zh-CN" altLang="en-US" b="1" dirty="0">
                <a:solidFill>
                  <a:srgbClr val="FFFF00"/>
                </a:solidFill>
                <a:ea typeface="楷体_GB2312" pitchFamily="49" charset="-122"/>
              </a:rPr>
              <a:t>机械加工</a:t>
            </a:r>
            <a:r>
              <a:rPr lang="zh-CN" altLang="en-US" b="1" dirty="0"/>
              <a:t>、</a:t>
            </a:r>
            <a:r>
              <a:rPr lang="zh-CN" altLang="en-US" b="1" dirty="0">
                <a:solidFill>
                  <a:srgbClr val="FFFF00"/>
                </a:solidFill>
                <a:ea typeface="楷体_GB2312" pitchFamily="49" charset="-122"/>
              </a:rPr>
              <a:t>装配</a:t>
            </a:r>
            <a:r>
              <a:rPr lang="zh-CN" altLang="en-US" b="1" dirty="0"/>
              <a:t>进行讲解。</a:t>
            </a:r>
            <a:endParaRPr lang="zh-CN" alt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49153"/>
          <p:cNvSpPr>
            <a:spLocks noGrp="1"/>
          </p:cNvSpPr>
          <p:nvPr>
            <p:ph type="title"/>
          </p:nvPr>
        </p:nvSpPr>
        <p:spPr/>
        <p:txBody>
          <a:bodyPr anchor="ctr" anchorCtr="0"/>
          <a:p>
            <a:endParaRPr dirty="0"/>
          </a:p>
        </p:txBody>
      </p:sp>
      <p:sp>
        <p:nvSpPr>
          <p:cNvPr id="49155" name="文本占位符 49154"/>
          <p:cNvSpPr>
            <a:spLocks noGrp="1"/>
          </p:cNvSpPr>
          <p:nvPr>
            <p:ph type="body" idx="1"/>
          </p:nvPr>
        </p:nvSpPr>
        <p:spPr/>
        <p:txBody>
          <a:bodyPr/>
          <a:p>
            <a:endParaRPr dirty="0"/>
          </a:p>
        </p:txBody>
      </p:sp>
      <p:pic>
        <p:nvPicPr>
          <p:cNvPr id="49157" name="图片 49156" descr="zhuzao"/>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9158" name="矩形 49157"/>
          <p:cNvSpPr/>
          <p:nvPr/>
        </p:nvSpPr>
        <p:spPr>
          <a:xfrm>
            <a:off x="2987675" y="2420938"/>
            <a:ext cx="3313113" cy="1295400"/>
          </a:xfrm>
          <a:prstGeom prst="rect">
            <a:avLst/>
          </a:prstGeom>
          <a:noFill/>
          <a:ln w="9525">
            <a:noFill/>
          </a:ln>
        </p:spPr>
        <p:txBody>
          <a:bodyPr wrap="none" anchor="ctr" anchorCtr="0"/>
          <a:p>
            <a:pPr algn="ctr"/>
            <a:r>
              <a:rPr lang="zh-CN" altLang="en-US" sz="5400" dirty="0">
                <a:latin typeface="Tahoma" panose="020B0604030504040204" pitchFamily="34" charset="0"/>
                <a:ea typeface="华文隶书" panose="02010800040101010101" pitchFamily="2" charset="-122"/>
              </a:rPr>
              <a:t>一、铸    造</a:t>
            </a:r>
            <a:endParaRPr lang="zh-CN" altLang="en-US" sz="5400" dirty="0">
              <a:latin typeface="Tahoma" panose="020B0604030504040204" pitchFamily="34" charset="0"/>
              <a:ea typeface="华文隶书" panose="020108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50177"/>
          <p:cNvSpPr>
            <a:spLocks noGrp="1"/>
          </p:cNvSpPr>
          <p:nvPr>
            <p:ph type="title"/>
          </p:nvPr>
        </p:nvSpPr>
        <p:spPr>
          <a:xfrm>
            <a:off x="457200" y="381000"/>
            <a:ext cx="8229600" cy="887413"/>
          </a:xfrm>
        </p:spPr>
        <p:txBody>
          <a:bodyPr anchor="ctr" anchorCtr="0"/>
          <a:p>
            <a:r>
              <a:rPr lang="zh-CN" altLang="en-US" dirty="0">
                <a:ea typeface="华文隶书" panose="02010800040101010101" pitchFamily="2" charset="-122"/>
              </a:rPr>
              <a:t>铸造</a:t>
            </a:r>
            <a:endParaRPr lang="zh-CN" altLang="en-US" dirty="0">
              <a:ea typeface="华文隶书" panose="02010800040101010101" pitchFamily="2" charset="-122"/>
            </a:endParaRPr>
          </a:p>
        </p:txBody>
      </p:sp>
      <p:sp>
        <p:nvSpPr>
          <p:cNvPr id="50179" name="文本占位符 50178"/>
          <p:cNvSpPr>
            <a:spLocks noGrp="1"/>
          </p:cNvSpPr>
          <p:nvPr>
            <p:ph type="body" idx="1"/>
          </p:nvPr>
        </p:nvSpPr>
        <p:spPr>
          <a:xfrm>
            <a:off x="457200" y="1412875"/>
            <a:ext cx="8229600" cy="4683125"/>
          </a:xfrm>
        </p:spPr>
        <p:txBody>
          <a:bodyPr/>
          <a:p>
            <a:r>
              <a:rPr lang="zh-CN" altLang="en-US" dirty="0"/>
              <a:t>铸造是熔炼金属、制造与零件形状相适应的铸型，并将液态金属浇注到铸型中，待其冷却凝固后，获得铸件或毛坯的工艺方法。</a:t>
            </a:r>
            <a:endParaRPr lang="zh-CN" altLang="en-US" dirty="0"/>
          </a:p>
          <a:p>
            <a:r>
              <a:rPr lang="zh-CN" altLang="en-US" dirty="0"/>
              <a:t>铸造方法很多，但最基本的方法是砂型铸造。</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51201"/>
          <p:cNvSpPr>
            <a:spLocks noGrp="1"/>
          </p:cNvSpPr>
          <p:nvPr>
            <p:ph type="title"/>
          </p:nvPr>
        </p:nvSpPr>
        <p:spPr>
          <a:xfrm>
            <a:off x="457200" y="381000"/>
            <a:ext cx="8229600" cy="1031875"/>
          </a:xfrm>
        </p:spPr>
        <p:txBody>
          <a:bodyPr anchor="ctr" anchorCtr="0"/>
          <a:p>
            <a:pPr algn="l"/>
            <a:r>
              <a:rPr lang="en-US" altLang="zh-CN">
                <a:latin typeface="华文隶书" panose="02010800040101010101" pitchFamily="2" charset="-122"/>
                <a:ea typeface="华文隶书" panose="02010800040101010101" pitchFamily="2" charset="-122"/>
              </a:rPr>
              <a:t>1.1</a:t>
            </a:r>
            <a:r>
              <a:rPr lang="zh-CN" altLang="en-US" dirty="0">
                <a:latin typeface="华文隶书" panose="02010800040101010101" pitchFamily="2" charset="-122"/>
                <a:ea typeface="华文隶书" panose="02010800040101010101" pitchFamily="2" charset="-122"/>
              </a:rPr>
              <a:t>铸造用砂的种类</a:t>
            </a:r>
            <a:endParaRPr lang="zh-CN" altLang="en-US" dirty="0">
              <a:latin typeface="华文隶书" panose="02010800040101010101" pitchFamily="2" charset="-122"/>
              <a:ea typeface="华文隶书" panose="02010800040101010101" pitchFamily="2" charset="-122"/>
            </a:endParaRPr>
          </a:p>
        </p:txBody>
      </p:sp>
      <p:sp>
        <p:nvSpPr>
          <p:cNvPr id="51203" name="文本占位符 51202"/>
          <p:cNvSpPr>
            <a:spLocks noGrp="1"/>
          </p:cNvSpPr>
          <p:nvPr>
            <p:ph type="body" idx="1"/>
          </p:nvPr>
        </p:nvSpPr>
        <p:spPr>
          <a:xfrm>
            <a:off x="457200" y="1700213"/>
            <a:ext cx="8229600" cy="4395787"/>
          </a:xfrm>
        </p:spPr>
        <p:txBody>
          <a:bodyPr/>
          <a:p>
            <a:r>
              <a:rPr lang="zh-CN" altLang="en-US" sz="2800" dirty="0"/>
              <a:t>石英砂：应用最广、用量最大。</a:t>
            </a:r>
            <a:endParaRPr lang="zh-CN" altLang="en-US" sz="2800" dirty="0"/>
          </a:p>
          <a:p>
            <a:pPr>
              <a:buNone/>
            </a:pPr>
            <a:r>
              <a:rPr lang="zh-CN" altLang="en-US" sz="2400" dirty="0"/>
              <a:t>       </a:t>
            </a:r>
            <a:r>
              <a:rPr lang="zh-CN" altLang="en-US" sz="2400" u="sng" dirty="0">
                <a:solidFill>
                  <a:srgbClr val="FFFF00"/>
                </a:solidFill>
              </a:rPr>
              <a:t>组成</a:t>
            </a:r>
            <a:r>
              <a:rPr lang="zh-CN" altLang="en-US" sz="2400" dirty="0">
                <a:solidFill>
                  <a:srgbClr val="FFFF00"/>
                </a:solidFill>
              </a:rPr>
              <a:t>：石英、长石、云母、铁的氧化物、 硫化物和碱金属氧化物。</a:t>
            </a:r>
            <a:endParaRPr lang="zh-CN" altLang="en-US" sz="2400" dirty="0">
              <a:solidFill>
                <a:srgbClr val="FFFF00"/>
              </a:solidFill>
            </a:endParaRPr>
          </a:p>
          <a:p>
            <a:pPr>
              <a:buNone/>
            </a:pPr>
            <a:r>
              <a:rPr lang="zh-CN" altLang="en-US" sz="2400" dirty="0">
                <a:solidFill>
                  <a:srgbClr val="FFFF00"/>
                </a:solidFill>
              </a:rPr>
              <a:t>       </a:t>
            </a:r>
            <a:r>
              <a:rPr lang="zh-CN" altLang="en-US" sz="2400" u="sng" dirty="0">
                <a:solidFill>
                  <a:srgbClr val="FFFF00"/>
                </a:solidFill>
              </a:rPr>
              <a:t>二氧化硅含量</a:t>
            </a:r>
            <a:r>
              <a:rPr lang="zh-CN" altLang="en-US" sz="2400" dirty="0">
                <a:solidFill>
                  <a:srgbClr val="FFFF00"/>
                </a:solidFill>
              </a:rPr>
              <a:t>：铸钢件为</a:t>
            </a:r>
            <a:r>
              <a:rPr lang="en-US" altLang="zh-CN" sz="2400">
                <a:solidFill>
                  <a:srgbClr val="FFFF00"/>
                </a:solidFill>
              </a:rPr>
              <a:t>96%</a:t>
            </a:r>
            <a:r>
              <a:rPr lang="en-US" altLang="zh-CN" sz="2400">
                <a:solidFill>
                  <a:srgbClr val="FFFF00"/>
                </a:solidFill>
                <a:latin typeface="Arial" panose="020B0604020202020204" pitchFamily="34" charset="0"/>
              </a:rPr>
              <a:t>—</a:t>
            </a:r>
            <a:r>
              <a:rPr lang="en-US" altLang="zh-CN" sz="2400">
                <a:solidFill>
                  <a:srgbClr val="FFFF00"/>
                </a:solidFill>
              </a:rPr>
              <a:t>98%</a:t>
            </a:r>
            <a:endParaRPr lang="en-US" altLang="zh-CN" sz="2400">
              <a:solidFill>
                <a:srgbClr val="FFFF00"/>
              </a:solidFill>
            </a:endParaRPr>
          </a:p>
          <a:p>
            <a:pPr>
              <a:buNone/>
            </a:pPr>
            <a:r>
              <a:rPr lang="en-US" altLang="zh-CN" sz="2400">
                <a:solidFill>
                  <a:srgbClr val="FFFF00"/>
                </a:solidFill>
              </a:rPr>
              <a:t>                             </a:t>
            </a:r>
            <a:r>
              <a:rPr lang="zh-CN" altLang="en-US" sz="2400" dirty="0">
                <a:solidFill>
                  <a:srgbClr val="FFFF00"/>
                </a:solidFill>
              </a:rPr>
              <a:t>铸铁件和小型铸钢件为</a:t>
            </a:r>
            <a:r>
              <a:rPr lang="en-US" altLang="zh-CN" sz="2400">
                <a:solidFill>
                  <a:srgbClr val="FFFF00"/>
                </a:solidFill>
              </a:rPr>
              <a:t>90%-93%</a:t>
            </a:r>
            <a:endParaRPr lang="en-US" altLang="zh-CN" sz="2400">
              <a:solidFill>
                <a:srgbClr val="FFFF00"/>
              </a:solidFill>
            </a:endParaRPr>
          </a:p>
          <a:p>
            <a:r>
              <a:rPr lang="zh-CN" altLang="en-US" sz="2800" dirty="0"/>
              <a:t>电熔刚玉：纯氧化铝的耐火材料，多由人工合成。</a:t>
            </a:r>
            <a:endParaRPr lang="zh-CN" altLang="en-US" sz="2800" dirty="0"/>
          </a:p>
          <a:p>
            <a:r>
              <a:rPr lang="zh-CN" altLang="en-US" sz="2800" dirty="0"/>
              <a:t>铝硅酸盐耐火材料：三氧化铝、二氧化硅。</a:t>
            </a:r>
            <a:endParaRPr lang="zh-CN" altLang="en-US" sz="2800" dirty="0"/>
          </a:p>
          <a:p>
            <a:r>
              <a:rPr lang="zh-CN" altLang="en-US" sz="2800" dirty="0"/>
              <a:t>铬铁矿砂：铬铁矿、镁铬铁矿、铝镁铁矿。</a:t>
            </a:r>
            <a:endParaRPr lang="zh-CN" altLang="en-US" sz="2800" dirty="0"/>
          </a:p>
          <a:p>
            <a:r>
              <a:rPr lang="zh-CN" altLang="en-US" sz="2800" dirty="0"/>
              <a:t>另外还有锆砂、镁砂、橄榄石砂等</a:t>
            </a:r>
            <a:endParaRPr lang="zh-CN" alt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52225"/>
          <p:cNvSpPr>
            <a:spLocks noGrp="1"/>
          </p:cNvSpPr>
          <p:nvPr>
            <p:ph type="title"/>
          </p:nvPr>
        </p:nvSpPr>
        <p:spPr>
          <a:xfrm>
            <a:off x="457200" y="381000"/>
            <a:ext cx="8229600" cy="1031875"/>
          </a:xfrm>
        </p:spPr>
        <p:txBody>
          <a:bodyPr anchor="ctr" anchorCtr="0"/>
          <a:p>
            <a:r>
              <a:rPr lang="en-US" altLang="zh-CN" sz="4000">
                <a:latin typeface="华文隶书" panose="02010800040101010101" pitchFamily="2" charset="-122"/>
                <a:ea typeface="华文隶书" panose="02010800040101010101" pitchFamily="2" charset="-122"/>
              </a:rPr>
              <a:t>1.2</a:t>
            </a:r>
            <a:r>
              <a:rPr lang="zh-CN" altLang="en-US" sz="4000" dirty="0">
                <a:latin typeface="华文隶书" panose="02010800040101010101" pitchFamily="2" charset="-122"/>
                <a:ea typeface="华文隶书" panose="02010800040101010101" pitchFamily="2" charset="-122"/>
              </a:rPr>
              <a:t>工艺简介与职业病危害因素识别</a:t>
            </a:r>
            <a:endParaRPr lang="zh-CN" altLang="en-US" sz="4000" dirty="0">
              <a:latin typeface="华文隶书" panose="02010800040101010101" pitchFamily="2" charset="-122"/>
              <a:ea typeface="华文隶书" panose="02010800040101010101" pitchFamily="2" charset="-122"/>
            </a:endParaRPr>
          </a:p>
        </p:txBody>
      </p:sp>
      <p:sp>
        <p:nvSpPr>
          <p:cNvPr id="52227" name="文本占位符 52226"/>
          <p:cNvSpPr>
            <a:spLocks noGrp="1"/>
          </p:cNvSpPr>
          <p:nvPr>
            <p:ph type="body" idx="1"/>
          </p:nvPr>
        </p:nvSpPr>
        <p:spPr>
          <a:xfrm>
            <a:off x="457200" y="1700213"/>
            <a:ext cx="8229600" cy="4395787"/>
          </a:xfrm>
        </p:spPr>
        <p:txBody>
          <a:bodyPr/>
          <a:p>
            <a:r>
              <a:rPr lang="zh-CN" altLang="en-US" dirty="0"/>
              <a:t>工艺流程图</a:t>
            </a:r>
            <a:endParaRPr lang="zh-CN" altLang="en-US" dirty="0"/>
          </a:p>
        </p:txBody>
      </p:sp>
      <p:sp>
        <p:nvSpPr>
          <p:cNvPr id="52228" name="矩形 52227"/>
          <p:cNvSpPr/>
          <p:nvPr/>
        </p:nvSpPr>
        <p:spPr>
          <a:xfrm>
            <a:off x="827088" y="3141663"/>
            <a:ext cx="792162" cy="35877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工艺图</a:t>
            </a:r>
            <a:endParaRPr lang="zh-CN" altLang="en-US" dirty="0">
              <a:latin typeface="Tahoma" panose="020B0604030504040204" pitchFamily="34" charset="0"/>
            </a:endParaRPr>
          </a:p>
        </p:txBody>
      </p:sp>
      <p:sp>
        <p:nvSpPr>
          <p:cNvPr id="52229" name="矩形 52228"/>
          <p:cNvSpPr/>
          <p:nvPr/>
        </p:nvSpPr>
        <p:spPr>
          <a:xfrm>
            <a:off x="1979613" y="3141663"/>
            <a:ext cx="1368425" cy="35877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原辅材料准备</a:t>
            </a:r>
            <a:endParaRPr lang="zh-CN" altLang="en-US" dirty="0">
              <a:latin typeface="Tahoma" panose="020B0604030504040204" pitchFamily="34" charset="0"/>
            </a:endParaRPr>
          </a:p>
        </p:txBody>
      </p:sp>
      <p:sp>
        <p:nvSpPr>
          <p:cNvPr id="52230" name="矩形 52229"/>
          <p:cNvSpPr/>
          <p:nvPr/>
        </p:nvSpPr>
        <p:spPr>
          <a:xfrm>
            <a:off x="4140200" y="2420938"/>
            <a:ext cx="1079500" cy="2873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模样制造</a:t>
            </a:r>
            <a:endParaRPr lang="zh-CN" altLang="en-US" dirty="0">
              <a:latin typeface="Tahoma" panose="020B0604030504040204" pitchFamily="34" charset="0"/>
            </a:endParaRPr>
          </a:p>
        </p:txBody>
      </p:sp>
      <p:sp>
        <p:nvSpPr>
          <p:cNvPr id="52231" name="矩形 52230"/>
          <p:cNvSpPr/>
          <p:nvPr/>
        </p:nvSpPr>
        <p:spPr>
          <a:xfrm>
            <a:off x="3995738" y="3141663"/>
            <a:ext cx="1439862" cy="35877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型芯砂的配制</a:t>
            </a:r>
            <a:endParaRPr lang="zh-CN" altLang="en-US" dirty="0">
              <a:latin typeface="Tahoma" panose="020B0604030504040204" pitchFamily="34" charset="0"/>
            </a:endParaRPr>
          </a:p>
        </p:txBody>
      </p:sp>
      <p:sp>
        <p:nvSpPr>
          <p:cNvPr id="52232" name="矩形 52231"/>
          <p:cNvSpPr/>
          <p:nvPr/>
        </p:nvSpPr>
        <p:spPr>
          <a:xfrm>
            <a:off x="4140200" y="3933825"/>
            <a:ext cx="1079500" cy="35877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合金熔炼</a:t>
            </a:r>
            <a:endParaRPr lang="zh-CN" altLang="en-US" dirty="0">
              <a:latin typeface="Tahoma" panose="020B0604030504040204" pitchFamily="34" charset="0"/>
            </a:endParaRPr>
          </a:p>
        </p:txBody>
      </p:sp>
      <p:sp>
        <p:nvSpPr>
          <p:cNvPr id="52233" name="矩形 52232"/>
          <p:cNvSpPr/>
          <p:nvPr/>
        </p:nvSpPr>
        <p:spPr>
          <a:xfrm>
            <a:off x="5940425" y="3141663"/>
            <a:ext cx="792163" cy="35877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造型</a:t>
            </a:r>
            <a:endParaRPr lang="zh-CN" altLang="en-US" dirty="0">
              <a:latin typeface="Tahoma" panose="020B0604030504040204" pitchFamily="34" charset="0"/>
            </a:endParaRPr>
          </a:p>
        </p:txBody>
      </p:sp>
      <p:sp>
        <p:nvSpPr>
          <p:cNvPr id="52234" name="矩形 52233"/>
          <p:cNvSpPr/>
          <p:nvPr/>
        </p:nvSpPr>
        <p:spPr>
          <a:xfrm>
            <a:off x="7380288" y="3141663"/>
            <a:ext cx="863600" cy="35877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合型</a:t>
            </a:r>
            <a:endParaRPr lang="zh-CN" altLang="en-US" dirty="0">
              <a:latin typeface="Tahoma" panose="020B0604030504040204" pitchFamily="34" charset="0"/>
            </a:endParaRPr>
          </a:p>
        </p:txBody>
      </p:sp>
      <p:sp>
        <p:nvSpPr>
          <p:cNvPr id="52235" name="矩形 52234"/>
          <p:cNvSpPr/>
          <p:nvPr/>
        </p:nvSpPr>
        <p:spPr>
          <a:xfrm>
            <a:off x="7380288" y="4005263"/>
            <a:ext cx="863600"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浇注</a:t>
            </a:r>
            <a:endParaRPr lang="zh-CN" altLang="en-US" dirty="0">
              <a:latin typeface="Tahoma" panose="020B0604030504040204" pitchFamily="34" charset="0"/>
            </a:endParaRPr>
          </a:p>
        </p:txBody>
      </p:sp>
      <p:sp>
        <p:nvSpPr>
          <p:cNvPr id="52236" name="矩形 52235"/>
          <p:cNvSpPr/>
          <p:nvPr/>
        </p:nvSpPr>
        <p:spPr>
          <a:xfrm>
            <a:off x="7019925" y="5084763"/>
            <a:ext cx="1512888"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铸件落砂清砂</a:t>
            </a:r>
            <a:endParaRPr lang="zh-CN" altLang="en-US" dirty="0">
              <a:latin typeface="Tahoma" panose="020B0604030504040204" pitchFamily="34" charset="0"/>
            </a:endParaRPr>
          </a:p>
        </p:txBody>
      </p:sp>
      <p:sp>
        <p:nvSpPr>
          <p:cNvPr id="52237" name="矩形 52236"/>
          <p:cNvSpPr/>
          <p:nvPr/>
        </p:nvSpPr>
        <p:spPr>
          <a:xfrm>
            <a:off x="5076825" y="5084763"/>
            <a:ext cx="1150938"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后处理</a:t>
            </a:r>
            <a:endParaRPr lang="zh-CN" altLang="en-US" dirty="0">
              <a:latin typeface="Tahoma" panose="020B0604030504040204" pitchFamily="34" charset="0"/>
            </a:endParaRPr>
          </a:p>
        </p:txBody>
      </p:sp>
      <p:sp>
        <p:nvSpPr>
          <p:cNvPr id="52238" name="矩形 52237"/>
          <p:cNvSpPr/>
          <p:nvPr/>
        </p:nvSpPr>
        <p:spPr>
          <a:xfrm>
            <a:off x="3276600" y="5084763"/>
            <a:ext cx="863600"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铸件</a:t>
            </a:r>
            <a:endParaRPr lang="zh-CN" altLang="en-US" dirty="0">
              <a:latin typeface="Tahoma" panose="020B0604030504040204" pitchFamily="34" charset="0"/>
            </a:endParaRPr>
          </a:p>
        </p:txBody>
      </p:sp>
      <p:sp>
        <p:nvSpPr>
          <p:cNvPr id="52239" name="直接连接符 52238"/>
          <p:cNvSpPr/>
          <p:nvPr/>
        </p:nvSpPr>
        <p:spPr>
          <a:xfrm>
            <a:off x="1619250" y="3284538"/>
            <a:ext cx="360363" cy="0"/>
          </a:xfrm>
          <a:prstGeom prst="line">
            <a:avLst/>
          </a:prstGeom>
          <a:ln w="9525" cap="flat" cmpd="sng">
            <a:solidFill>
              <a:schemeClr val="tx1"/>
            </a:solidFill>
            <a:prstDash val="solid"/>
            <a:headEnd type="none" w="med" len="med"/>
            <a:tailEnd type="triangle" w="med" len="med"/>
          </a:ln>
        </p:spPr>
      </p:sp>
      <p:sp>
        <p:nvSpPr>
          <p:cNvPr id="52240" name="直接连接符 52239"/>
          <p:cNvSpPr/>
          <p:nvPr/>
        </p:nvSpPr>
        <p:spPr>
          <a:xfrm>
            <a:off x="2627313" y="2492375"/>
            <a:ext cx="0" cy="649288"/>
          </a:xfrm>
          <a:prstGeom prst="line">
            <a:avLst/>
          </a:prstGeom>
          <a:ln w="9525" cap="flat" cmpd="sng">
            <a:solidFill>
              <a:schemeClr val="tx1"/>
            </a:solidFill>
            <a:prstDash val="solid"/>
            <a:headEnd type="none" w="med" len="med"/>
            <a:tailEnd type="none" w="med" len="med"/>
          </a:ln>
        </p:spPr>
      </p:sp>
      <p:sp>
        <p:nvSpPr>
          <p:cNvPr id="52241" name="直接连接符 52240"/>
          <p:cNvSpPr/>
          <p:nvPr/>
        </p:nvSpPr>
        <p:spPr>
          <a:xfrm>
            <a:off x="2627313" y="3500438"/>
            <a:ext cx="0" cy="576262"/>
          </a:xfrm>
          <a:prstGeom prst="line">
            <a:avLst/>
          </a:prstGeom>
          <a:ln w="9525" cap="flat" cmpd="sng">
            <a:solidFill>
              <a:schemeClr val="tx1"/>
            </a:solidFill>
            <a:prstDash val="solid"/>
            <a:headEnd type="none" w="med" len="med"/>
            <a:tailEnd type="none" w="med" len="med"/>
          </a:ln>
        </p:spPr>
      </p:sp>
      <p:sp>
        <p:nvSpPr>
          <p:cNvPr id="52242" name="直接连接符 52241"/>
          <p:cNvSpPr/>
          <p:nvPr/>
        </p:nvSpPr>
        <p:spPr>
          <a:xfrm>
            <a:off x="2627313" y="2492375"/>
            <a:ext cx="1439862" cy="0"/>
          </a:xfrm>
          <a:prstGeom prst="line">
            <a:avLst/>
          </a:prstGeom>
          <a:ln w="9525" cap="flat" cmpd="sng">
            <a:solidFill>
              <a:schemeClr val="tx1"/>
            </a:solidFill>
            <a:prstDash val="solid"/>
            <a:headEnd type="none" w="med" len="med"/>
            <a:tailEnd type="triangle" w="med" len="med"/>
          </a:ln>
        </p:spPr>
      </p:sp>
      <p:sp>
        <p:nvSpPr>
          <p:cNvPr id="52243" name="直接连接符 52242"/>
          <p:cNvSpPr/>
          <p:nvPr/>
        </p:nvSpPr>
        <p:spPr>
          <a:xfrm>
            <a:off x="3348038" y="3284538"/>
            <a:ext cx="647700" cy="0"/>
          </a:xfrm>
          <a:prstGeom prst="line">
            <a:avLst/>
          </a:prstGeom>
          <a:ln w="9525" cap="flat" cmpd="sng">
            <a:solidFill>
              <a:schemeClr val="tx1"/>
            </a:solidFill>
            <a:prstDash val="solid"/>
            <a:headEnd type="none" w="med" len="med"/>
            <a:tailEnd type="triangle" w="med" len="med"/>
          </a:ln>
        </p:spPr>
      </p:sp>
      <p:sp>
        <p:nvSpPr>
          <p:cNvPr id="52244" name="直接连接符 52243"/>
          <p:cNvSpPr/>
          <p:nvPr/>
        </p:nvSpPr>
        <p:spPr>
          <a:xfrm>
            <a:off x="2627313" y="4076700"/>
            <a:ext cx="1512887" cy="0"/>
          </a:xfrm>
          <a:prstGeom prst="line">
            <a:avLst/>
          </a:prstGeom>
          <a:ln w="9525" cap="flat" cmpd="sng">
            <a:solidFill>
              <a:schemeClr val="tx1"/>
            </a:solidFill>
            <a:prstDash val="solid"/>
            <a:headEnd type="none" w="med" len="med"/>
            <a:tailEnd type="triangle" w="med" len="med"/>
          </a:ln>
        </p:spPr>
      </p:sp>
      <p:sp>
        <p:nvSpPr>
          <p:cNvPr id="52245" name="直接连接符 52244"/>
          <p:cNvSpPr/>
          <p:nvPr/>
        </p:nvSpPr>
        <p:spPr>
          <a:xfrm>
            <a:off x="5435600" y="3284538"/>
            <a:ext cx="504825" cy="0"/>
          </a:xfrm>
          <a:prstGeom prst="line">
            <a:avLst/>
          </a:prstGeom>
          <a:ln w="9525" cap="flat" cmpd="sng">
            <a:solidFill>
              <a:schemeClr val="tx1"/>
            </a:solidFill>
            <a:prstDash val="solid"/>
            <a:headEnd type="none" w="med" len="med"/>
            <a:tailEnd type="triangle" w="med" len="med"/>
          </a:ln>
        </p:spPr>
      </p:sp>
      <p:sp>
        <p:nvSpPr>
          <p:cNvPr id="52246" name="直接连接符 52245"/>
          <p:cNvSpPr/>
          <p:nvPr/>
        </p:nvSpPr>
        <p:spPr>
          <a:xfrm>
            <a:off x="6732588" y="3284538"/>
            <a:ext cx="647700" cy="0"/>
          </a:xfrm>
          <a:prstGeom prst="line">
            <a:avLst/>
          </a:prstGeom>
          <a:ln w="9525" cap="flat" cmpd="sng">
            <a:solidFill>
              <a:schemeClr val="tx1"/>
            </a:solidFill>
            <a:prstDash val="solid"/>
            <a:headEnd type="none" w="med" len="med"/>
            <a:tailEnd type="triangle" w="med" len="med"/>
          </a:ln>
        </p:spPr>
      </p:sp>
      <p:sp>
        <p:nvSpPr>
          <p:cNvPr id="52247" name="直接连接符 52246"/>
          <p:cNvSpPr/>
          <p:nvPr/>
        </p:nvSpPr>
        <p:spPr>
          <a:xfrm>
            <a:off x="5219700" y="4149725"/>
            <a:ext cx="2160588" cy="0"/>
          </a:xfrm>
          <a:prstGeom prst="line">
            <a:avLst/>
          </a:prstGeom>
          <a:ln w="9525" cap="flat" cmpd="sng">
            <a:solidFill>
              <a:schemeClr val="tx1"/>
            </a:solidFill>
            <a:prstDash val="solid"/>
            <a:headEnd type="none" w="med" len="med"/>
            <a:tailEnd type="triangle" w="med" len="med"/>
          </a:ln>
        </p:spPr>
      </p:sp>
      <p:sp>
        <p:nvSpPr>
          <p:cNvPr id="52248" name="直接连接符 52247"/>
          <p:cNvSpPr/>
          <p:nvPr/>
        </p:nvSpPr>
        <p:spPr>
          <a:xfrm>
            <a:off x="5219700" y="2492375"/>
            <a:ext cx="2592388" cy="0"/>
          </a:xfrm>
          <a:prstGeom prst="line">
            <a:avLst/>
          </a:prstGeom>
          <a:ln w="9525" cap="flat" cmpd="sng">
            <a:solidFill>
              <a:schemeClr val="tx1"/>
            </a:solidFill>
            <a:prstDash val="solid"/>
            <a:headEnd type="none" w="med" len="med"/>
            <a:tailEnd type="none" w="med" len="med"/>
          </a:ln>
        </p:spPr>
      </p:sp>
      <p:sp>
        <p:nvSpPr>
          <p:cNvPr id="52249" name="直接连接符 52248"/>
          <p:cNvSpPr/>
          <p:nvPr/>
        </p:nvSpPr>
        <p:spPr>
          <a:xfrm>
            <a:off x="7812088" y="2492375"/>
            <a:ext cx="0" cy="649288"/>
          </a:xfrm>
          <a:prstGeom prst="line">
            <a:avLst/>
          </a:prstGeom>
          <a:ln w="9525" cap="flat" cmpd="sng">
            <a:solidFill>
              <a:schemeClr val="tx1"/>
            </a:solidFill>
            <a:prstDash val="solid"/>
            <a:headEnd type="none" w="med" len="med"/>
            <a:tailEnd type="triangle" w="med" len="med"/>
          </a:ln>
        </p:spPr>
      </p:sp>
      <p:sp>
        <p:nvSpPr>
          <p:cNvPr id="52250" name="直接连接符 52249"/>
          <p:cNvSpPr/>
          <p:nvPr/>
        </p:nvSpPr>
        <p:spPr>
          <a:xfrm>
            <a:off x="7812088" y="3500438"/>
            <a:ext cx="0" cy="504825"/>
          </a:xfrm>
          <a:prstGeom prst="line">
            <a:avLst/>
          </a:prstGeom>
          <a:ln w="9525" cap="flat" cmpd="sng">
            <a:solidFill>
              <a:schemeClr val="tx1"/>
            </a:solidFill>
            <a:prstDash val="solid"/>
            <a:headEnd type="none" w="med" len="med"/>
            <a:tailEnd type="triangle" w="med" len="med"/>
          </a:ln>
        </p:spPr>
      </p:sp>
      <p:sp>
        <p:nvSpPr>
          <p:cNvPr id="52251" name="直接连接符 52250"/>
          <p:cNvSpPr/>
          <p:nvPr/>
        </p:nvSpPr>
        <p:spPr>
          <a:xfrm>
            <a:off x="7812088" y="4365625"/>
            <a:ext cx="0" cy="647700"/>
          </a:xfrm>
          <a:prstGeom prst="line">
            <a:avLst/>
          </a:prstGeom>
          <a:ln w="9525" cap="flat" cmpd="sng">
            <a:solidFill>
              <a:schemeClr val="tx1"/>
            </a:solidFill>
            <a:prstDash val="solid"/>
            <a:headEnd type="none" w="med" len="med"/>
            <a:tailEnd type="triangle" w="med" len="med"/>
          </a:ln>
        </p:spPr>
      </p:sp>
      <p:sp>
        <p:nvSpPr>
          <p:cNvPr id="52252" name="直接连接符 52251"/>
          <p:cNvSpPr/>
          <p:nvPr/>
        </p:nvSpPr>
        <p:spPr>
          <a:xfrm flipH="1">
            <a:off x="6227763" y="5229225"/>
            <a:ext cx="792162" cy="0"/>
          </a:xfrm>
          <a:prstGeom prst="line">
            <a:avLst/>
          </a:prstGeom>
          <a:ln w="9525" cap="flat" cmpd="sng">
            <a:solidFill>
              <a:schemeClr val="tx1"/>
            </a:solidFill>
            <a:prstDash val="solid"/>
            <a:headEnd type="none" w="med" len="med"/>
            <a:tailEnd type="triangle" w="med" len="med"/>
          </a:ln>
        </p:spPr>
      </p:sp>
      <p:sp>
        <p:nvSpPr>
          <p:cNvPr id="52253" name="直接连接符 52252"/>
          <p:cNvSpPr/>
          <p:nvPr/>
        </p:nvSpPr>
        <p:spPr>
          <a:xfrm flipH="1">
            <a:off x="4140200" y="5229225"/>
            <a:ext cx="936625" cy="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Textured">
  <a:themeElements>
    <a:clrScheme name="">
      <a:dk1>
        <a:srgbClr val="FFFFFF"/>
      </a:dk1>
      <a:lt1>
        <a:srgbClr val="2B5481"/>
      </a:lt1>
      <a:dk2>
        <a:srgbClr val="E5FFFF"/>
      </a:dk2>
      <a:lt2>
        <a:srgbClr val="003366"/>
      </a:lt2>
      <a:accent1>
        <a:srgbClr val="009999"/>
      </a:accent1>
      <a:accent2>
        <a:srgbClr val="336699"/>
      </a:accent2>
      <a:accent3>
        <a:srgbClr val="ACB4C1"/>
      </a:accent3>
      <a:accent4>
        <a:srgbClr val="DCDCDC"/>
      </a:accent4>
      <a:accent5>
        <a:srgbClr val="AACACA"/>
      </a:accent5>
      <a:accent6>
        <a:srgbClr val="2D5B89"/>
      </a:accent6>
      <a:hlink>
        <a:srgbClr val="00CCFF"/>
      </a:hlink>
      <a:folHlink>
        <a:srgbClr val="FFCC00"/>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FFFCC"/>
        </a:dk2>
        <a:lt2>
          <a:srgbClr val="660000"/>
        </a:lt2>
        <a:accent1>
          <a:srgbClr val="BE7960"/>
        </a:accent1>
        <a:accent2>
          <a:srgbClr val="CC6600"/>
        </a:accent2>
        <a:accent3>
          <a:srgbClr val="C1AAAA"/>
        </a:accent3>
        <a:accent4>
          <a:srgbClr val="DCDCDC"/>
        </a:accent4>
        <a:accent5>
          <a:srgbClr val="DBBEB7"/>
        </a:accent5>
        <a:accent6>
          <a:srgbClr val="B75B00"/>
        </a:accent6>
        <a:hlink>
          <a:srgbClr val="FFCC66"/>
        </a:hlink>
        <a:folHlink>
          <a:srgbClr val="CC3300"/>
        </a:folHlink>
      </a:clrScheme>
      <a:clrMap bg1="lt1" tx1="dk1" bg2="lt2" tx2="dk2" accent1="accent1" accent2="accent2" accent3="accent3" accent4="accent4" accent5="accent5" accent6="accent6" hlink="hlink" folHlink="folHlink"/>
    </a:extraClrScheme>
    <a:extraClrScheme>
      <a:clrScheme name="">
        <a:dk1>
          <a:srgbClr val="FFFFFF"/>
        </a:dk1>
        <a:lt1>
          <a:srgbClr val="4D6A2A"/>
        </a:lt1>
        <a:dk2>
          <a:srgbClr val="CCFF99"/>
        </a:dk2>
        <a:lt2>
          <a:srgbClr val="003300"/>
        </a:lt2>
        <a:accent1>
          <a:srgbClr val="33CC33"/>
        </a:accent1>
        <a:accent2>
          <a:srgbClr val="46562A"/>
        </a:accent2>
        <a:accent3>
          <a:srgbClr val="B2BAAC"/>
        </a:accent3>
        <a:accent4>
          <a:srgbClr val="DCDCDC"/>
        </a:accent4>
        <a:accent5>
          <a:srgbClr val="ADE2AD"/>
        </a:accent5>
        <a:accent6>
          <a:srgbClr val="3E4C25"/>
        </a:accent6>
        <a:hlink>
          <a:srgbClr val="0099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CC"/>
        </a:dk2>
        <a:lt2>
          <a:srgbClr val="4E4E74"/>
        </a:lt2>
        <a:accent1>
          <a:srgbClr val="5E5884"/>
        </a:accent1>
        <a:accent2>
          <a:srgbClr val="8AB29D"/>
        </a:accent2>
        <a:accent3>
          <a:srgbClr val="B9B9CA"/>
        </a:accent3>
        <a:accent4>
          <a:srgbClr val="DCDCDC"/>
        </a:accent4>
        <a:accent5>
          <a:srgbClr val="B6B5C2"/>
        </a:accent5>
        <a:accent6>
          <a:srgbClr val="7B9F8C"/>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CC"/>
        </a:dk2>
        <a:lt2>
          <a:srgbClr val="004E4C"/>
        </a:lt2>
        <a:accent1>
          <a:srgbClr val="FFCC00"/>
        </a:accent1>
        <a:accent2>
          <a:srgbClr val="00B0AC"/>
        </a:accent2>
        <a:accent3>
          <a:srgbClr val="AAB9B9"/>
        </a:accent3>
        <a:accent4>
          <a:srgbClr val="DCDCDC"/>
        </a:accent4>
        <a:accent5>
          <a:srgbClr val="FFE2AA"/>
        </a:accent5>
        <a:accent6>
          <a:srgbClr val="009D9A"/>
        </a:accent6>
        <a:hlink>
          <a:srgbClr val="BA7C3E"/>
        </a:hlink>
        <a:folHlink>
          <a:srgbClr val="724C00"/>
        </a:folHlink>
      </a:clrScheme>
      <a:clrMap bg1="lt1" tx1="dk1" bg2="lt2" tx2="dk2" accent1="accent1" accent2="accent2" accent3="accent3" accent4="accent4" accent5="accent5" accent6="accent6" hlink="hlink" folHlink="folHlink"/>
    </a:extraClrScheme>
    <a:extraClrScheme>
      <a:clrScheme name="">
        <a:dk1>
          <a:srgbClr val="FFFFFF"/>
        </a:dk1>
        <a:lt1>
          <a:srgbClr val="2B5481"/>
        </a:lt1>
        <a:dk2>
          <a:srgbClr val="E5FFFF"/>
        </a:dk2>
        <a:lt2>
          <a:srgbClr val="003366"/>
        </a:lt2>
        <a:accent1>
          <a:srgbClr val="009999"/>
        </a:accent1>
        <a:accent2>
          <a:srgbClr val="336699"/>
        </a:accent2>
        <a:accent3>
          <a:srgbClr val="ACB4C1"/>
        </a:accent3>
        <a:accent4>
          <a:srgbClr val="DCDCDC"/>
        </a:accent4>
        <a:accent5>
          <a:srgbClr val="AACACA"/>
        </a:accent5>
        <a:accent6>
          <a:srgbClr val="2D5B89"/>
        </a:accent6>
        <a:hlink>
          <a:srgbClr val="00CCFF"/>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4D4D4D"/>
        </a:lt1>
        <a:dk2>
          <a:srgbClr val="FFFFFF"/>
        </a:dk2>
        <a:lt2>
          <a:srgbClr val="080808"/>
        </a:lt2>
        <a:accent1>
          <a:srgbClr val="666699"/>
        </a:accent1>
        <a:accent2>
          <a:srgbClr val="3366CC"/>
        </a:accent2>
        <a:accent3>
          <a:srgbClr val="B2B2B2"/>
        </a:accent3>
        <a:accent4>
          <a:srgbClr val="DCDCDC"/>
        </a:accent4>
        <a:accent5>
          <a:srgbClr val="B9B9CA"/>
        </a:accent5>
        <a:accent6>
          <a:srgbClr val="2D5BB7"/>
        </a:accent6>
        <a:hlink>
          <a:srgbClr val="00CCFF"/>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DBDAC2"/>
        </a:lt1>
        <a:dk2>
          <a:srgbClr val="827F4C"/>
        </a:dk2>
        <a:lt2>
          <a:srgbClr val="C0BC94"/>
        </a:lt2>
        <a:accent1>
          <a:srgbClr val="AAA578"/>
        </a:accent1>
        <a:accent2>
          <a:srgbClr val="A2A4AC"/>
        </a:accent2>
        <a:accent3>
          <a:srgbClr val="EAE9DD"/>
        </a:accent3>
        <a:accent4>
          <a:srgbClr val="000000"/>
        </a:accent4>
        <a:accent5>
          <a:srgbClr val="D1CFBE"/>
        </a:accent5>
        <a:accent6>
          <a:srgbClr val="91939A"/>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
        <a:dk1>
          <a:srgbClr val="000000"/>
        </a:dk1>
        <a:lt1>
          <a:srgbClr val="DCE8F4"/>
        </a:lt1>
        <a:dk2>
          <a:srgbClr val="7B9CB5"/>
        </a:dk2>
        <a:lt2>
          <a:srgbClr val="969696"/>
        </a:lt2>
        <a:accent1>
          <a:srgbClr val="FFFFFF"/>
        </a:accent1>
        <a:accent2>
          <a:srgbClr val="00BAB6"/>
        </a:accent2>
        <a:accent3>
          <a:srgbClr val="EAF1F8"/>
        </a:accent3>
        <a:accent4>
          <a:srgbClr val="000000"/>
        </a:accent4>
        <a:accent5>
          <a:srgbClr val="FFFFFF"/>
        </a:accent5>
        <a:accent6>
          <a:srgbClr val="00A6A3"/>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0</TotalTime>
  <Words>4878</Words>
  <Application>WPS 演示</Application>
  <PresentationFormat>在屏幕上显示</PresentationFormat>
  <Paragraphs>515</Paragraphs>
  <Slides>41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41</vt:i4>
      </vt:variant>
    </vt:vector>
  </HeadingPairs>
  <TitlesOfParts>
    <vt:vector size="58" baseType="lpstr">
      <vt:lpstr>Arial</vt:lpstr>
      <vt:lpstr>宋体</vt:lpstr>
      <vt:lpstr>Wingdings</vt:lpstr>
      <vt:lpstr>Tahoma</vt:lpstr>
      <vt:lpstr>华文隶书</vt:lpstr>
      <vt:lpstr>微软雅黑</vt:lpstr>
      <vt:lpstr>楷体_GB2312</vt:lpstr>
      <vt:lpstr>Arial Unicode MS</vt:lpstr>
      <vt:lpstr>Calibri</vt:lpstr>
      <vt:lpstr>华文仿宋</vt:lpstr>
      <vt:lpstr>华文行楷</vt:lpstr>
      <vt:lpstr>新宋体</vt:lpstr>
      <vt:lpstr>仿宋</vt:lpstr>
      <vt:lpstr>楷体</vt:lpstr>
      <vt:lpstr>汉仪旗黑-85S</vt:lpstr>
      <vt:lpstr>黑体</vt:lpstr>
      <vt:lpstr>Textured</vt:lpstr>
      <vt:lpstr>机械制造行业职业病危害因素及防护措施</vt:lpstr>
      <vt:lpstr>PowerPoint 演示文稿</vt:lpstr>
      <vt:lpstr>简 介</vt:lpstr>
      <vt:lpstr>简 介</vt:lpstr>
      <vt:lpstr>简 介</vt:lpstr>
      <vt:lpstr>PowerPoint 演示文稿</vt:lpstr>
      <vt:lpstr>铸造</vt:lpstr>
      <vt:lpstr>1.1铸造用砂的种类</vt:lpstr>
      <vt:lpstr>1.2工艺简介与职业病危害因素识别</vt:lpstr>
      <vt:lpstr>1.2工艺简介与职业病危害因素识别</vt:lpstr>
      <vt:lpstr>1.2工艺简介与职业病危害因素识别</vt:lpstr>
      <vt:lpstr>1.2工艺简介与职业病危害因素识别</vt:lpstr>
      <vt:lpstr>1.2工艺简介与职业病危害因素识别</vt:lpstr>
      <vt:lpstr>PowerPoint 演示文稿</vt:lpstr>
      <vt:lpstr>二、锻压</vt:lpstr>
      <vt:lpstr>二、锻压</vt:lpstr>
      <vt:lpstr>二、锻压</vt:lpstr>
      <vt:lpstr>2.2工艺简介与职业病危害因素识别</vt:lpstr>
      <vt:lpstr>PowerPoint 演示文稿</vt:lpstr>
      <vt:lpstr>三、热处理</vt:lpstr>
      <vt:lpstr>三、热处理</vt:lpstr>
      <vt:lpstr>三、热处理</vt:lpstr>
      <vt:lpstr>PowerPoint 演示文稿</vt:lpstr>
      <vt:lpstr>四、机械加工</vt:lpstr>
      <vt:lpstr>四、机械加工</vt:lpstr>
      <vt:lpstr>PowerPoint 演示文稿</vt:lpstr>
      <vt:lpstr>五、机械装配</vt:lpstr>
      <vt:lpstr>五、机械装配</vt:lpstr>
      <vt:lpstr>六、职业病危害防护措施分析</vt:lpstr>
      <vt:lpstr>六、职业病危害防护措施分析</vt:lpstr>
      <vt:lpstr>六、职业病危害防护措施分析</vt:lpstr>
      <vt:lpstr>六、职业病危害防护措施分析</vt:lpstr>
      <vt:lpstr>六、职业病危害防护措施分析</vt:lpstr>
      <vt:lpstr>六、职业病危害防护措施分析</vt:lpstr>
      <vt:lpstr>六、职业病危害防护措施分析</vt:lpstr>
      <vt:lpstr>六、职业病危害防护措施分析</vt:lpstr>
      <vt:lpstr>六、职业病危害防护措施分析</vt:lpstr>
      <vt:lpstr>六、职业病危害防护措施分析</vt:lpstr>
      <vt:lpstr>六、职业病危害防护措施分析</vt:lpstr>
      <vt:lpstr>PowerPoint 演示文稿</vt:lpstr>
      <vt:lpstr>感谢聆听</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机械制造行业职业病危害因素及防护措施</dc:title>
  <dc:creator>USER</dc:creator>
  <cp:lastModifiedBy>little fairy</cp:lastModifiedBy>
  <cp:revision>218</cp:revision>
  <dcterms:created xsi:type="dcterms:W3CDTF">2009-11-06T06:51:00Z</dcterms:created>
  <dcterms:modified xsi:type="dcterms:W3CDTF">2023-11-14T08:28:19Z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7A2A0823D0684EAF8F6E45A1496E0AEE_13</vt:lpwstr>
  </property>
  <property fmtid="{D5CDD505-2E9C-101B-9397-08002B2CF9AE}" pid="3" name="KSOProductBuildVer">
    <vt:lpwstr>2052-12.1.0.15933</vt:lpwstr>
  </property>
</Properties>
</file>