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2" r:id="rId3"/>
    <p:sldId id="351" r:id="rId4"/>
    <p:sldId id="295" r:id="rId5"/>
    <p:sldId id="297" r:id="rId6"/>
    <p:sldId id="261" r:id="rId7"/>
    <p:sldId id="293" r:id="rId8"/>
    <p:sldId id="286" r:id="rId9"/>
    <p:sldId id="259" r:id="rId10"/>
    <p:sldId id="289" r:id="rId11"/>
    <p:sldId id="288" r:id="rId12"/>
    <p:sldId id="287" r:id="rId13"/>
    <p:sldId id="285" r:id="rId14"/>
    <p:sldId id="256" r:id="rId15"/>
    <p:sldId id="298" r:id="rId16"/>
    <p:sldId id="258" r:id="rId17"/>
    <p:sldId id="257" r:id="rId18"/>
    <p:sldId id="260" r:id="rId19"/>
    <p:sldId id="292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90" r:id="rId40"/>
    <p:sldId id="291" r:id="rId41"/>
    <p:sldId id="282" r:id="rId42"/>
    <p:sldId id="283" r:id="rId43"/>
    <p:sldId id="284" r:id="rId44"/>
    <p:sldId id="294" r:id="rId45"/>
    <p:sldId id="299" r:id="rId46"/>
    <p:sldId id="300" r:id="rId47"/>
    <p:sldId id="303" r:id="rId48"/>
    <p:sldId id="304" r:id="rId49"/>
    <p:sldId id="305" r:id="rId50"/>
    <p:sldId id="306" r:id="rId51"/>
    <p:sldId id="307" r:id="rId52"/>
    <p:sldId id="353" r:id="rId53"/>
  </p:sldIdLst>
  <p:sldSz cx="9144000" cy="6858000" type="screen4x3"/>
  <p:notesSz cx="9926955" cy="14356080"/>
  <p:custDataLst>
    <p:tags r:id="rId6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4"/>
        <p:guide pos="284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20.xml"/><Relationship Id="rId6" Type="http://schemas.openxmlformats.org/officeDocument/2006/relationships/slide" Target="slides/slide4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6683" cy="1130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51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39260" y="0"/>
            <a:ext cx="6226683" cy="1130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51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21408182"/>
            <a:ext cx="6226683" cy="11308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51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39260" y="21408182"/>
            <a:ext cx="6226683" cy="11308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51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950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/>
          <a:p>
            <a:pPr lvl="0" algn="l" fontAlgn="base"/>
            <a:endParaRPr sz="1700" strike="noStrike" noProof="1">
              <a:ea typeface="宋体" panose="02010600030101010101" pitchFamily="2" charset="-122"/>
            </a:endParaRPr>
          </a:p>
        </p:txBody>
      </p:sp>
      <p:sp>
        <p:nvSpPr>
          <p:cNvPr id="2051" name="Date Placeholder 2"/>
          <p:cNvSpPr>
            <a:spLocks noGrp="1"/>
          </p:cNvSpPr>
          <p:nvPr>
            <p:ph type="dt" idx="1"/>
          </p:nvPr>
        </p:nvSpPr>
        <p:spPr>
          <a:xfrm>
            <a:off x="5619750" y="0"/>
            <a:ext cx="4303713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/>
          <a:p>
            <a:pPr lvl="0" algn="r" fontAlgn="base"/>
            <a:fld id="{BB962C8B-B14F-4D97-AF65-F5344CB8AC3E}" type="datetime1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7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3188" y="1077913"/>
            <a:ext cx="7178675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Notes Placeholder 4"/>
          <p:cNvSpPr>
            <a:spLocks noGrp="1" noRot="1" noChangeAspect="1"/>
          </p:cNvSpPr>
          <p:nvPr/>
        </p:nvSpPr>
        <p:spPr>
          <a:xfrm>
            <a:off x="992188" y="6818313"/>
            <a:ext cx="7940675" cy="6459537"/>
          </a:xfrm>
          <a:prstGeom prst="rect">
            <a:avLst/>
          </a:prstGeom>
          <a:noFill/>
          <a:ln w="9525">
            <a:noFill/>
          </a:ln>
        </p:spPr>
        <p:txBody>
          <a:bodyPr lIns="133173" tIns="66587" rIns="133173" bIns="66587" anchor="ctr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20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298950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 anchor="b"/>
          <a:p>
            <a:pPr lvl="0" algn="l" fontAlgn="base"/>
            <a:endParaRPr sz="1700" strike="noStrike" noProof="1">
              <a:ea typeface="宋体" panose="02010600030101010101" pitchFamily="2" charset="-122"/>
            </a:endParaRPr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9750" y="13635038"/>
            <a:ext cx="4303713" cy="717550"/>
          </a:xfrm>
          <a:prstGeom prst="rect">
            <a:avLst/>
          </a:prstGeom>
          <a:noFill/>
          <a:ln w="9525">
            <a:noFill/>
          </a:ln>
        </p:spPr>
        <p:txBody>
          <a:bodyPr vert="horz" lIns="133173" tIns="66587" rIns="133173" bIns="66587" anchor="b"/>
          <a:p>
            <a:pPr lvl="0" algn="r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7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>
        <a:latin typeface="+mn-lt"/>
        <a:ea typeface="+mn-ea"/>
        <a:cs typeface="+mn-cs"/>
      </a:defRPr>
    </a:lvl1pPr>
    <a:lvl2pPr marL="0" lvl="1" indent="0" defTabSz="0" fontAlgn="base">
      <a:defRPr sz="1200" kern="1200">
        <a:latin typeface="+mn-lt"/>
        <a:ea typeface="+mn-ea"/>
        <a:cs typeface="+mn-cs"/>
      </a:defRPr>
    </a:lvl2pPr>
    <a:lvl3pPr marL="0" lvl="2" indent="0" defTabSz="0" fontAlgn="base">
      <a:defRPr sz="1200" kern="1200">
        <a:latin typeface="+mn-lt"/>
        <a:ea typeface="+mn-ea"/>
        <a:cs typeface="+mn-cs"/>
      </a:defRPr>
    </a:lvl3pPr>
    <a:lvl4pPr marL="0" lvl="3" indent="0" defTabSz="0" fontAlgn="base">
      <a:defRPr sz="1200" kern="1200">
        <a:latin typeface="+mn-lt"/>
        <a:ea typeface="+mn-ea"/>
        <a:cs typeface="+mn-cs"/>
      </a:defRPr>
    </a:lvl4pPr>
    <a:lvl5pPr marL="0" lvl="4" indent="0" defTabSz="0" fontAlgn="base">
      <a:defRPr sz="1200" kern="1200">
        <a:latin typeface="+mn-lt"/>
        <a:ea typeface="+mn-ea"/>
        <a:cs typeface="+mn-cs"/>
      </a:defRPr>
    </a:lvl5pPr>
    <a:lvl6pPr marL="2286000" lvl="5" indent="0" defTabSz="0" fontAlgn="base">
      <a:defRPr sz="1200" kern="1200">
        <a:latin typeface="+mn-lt"/>
        <a:ea typeface="+mn-ea"/>
        <a:cs typeface="+mn-cs"/>
      </a:defRPr>
    </a:lvl6pPr>
    <a:lvl7pPr marL="2743200" lvl="6" indent="0" defTabSz="0" fontAlgn="base">
      <a:defRPr sz="1200" kern="1200">
        <a:latin typeface="+mn-lt"/>
        <a:ea typeface="+mn-ea"/>
        <a:cs typeface="+mn-cs"/>
      </a:defRPr>
    </a:lvl7pPr>
    <a:lvl8pPr marL="3200400" lvl="7" indent="0" defTabSz="0" fontAlgn="base">
      <a:defRPr sz="1200" kern="1200">
        <a:latin typeface="+mn-lt"/>
        <a:ea typeface="+mn-ea"/>
        <a:cs typeface="+mn-cs"/>
      </a:defRPr>
    </a:lvl8pPr>
    <a:lvl9pPr marL="3657600" lvl="8" indent="0" defTabSz="0" fontAlgn="base">
      <a:defRPr sz="1200" kern="1200"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GIF"/><Relationship Id="rId1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wmf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46.jpeg"/><Relationship Id="rId4" Type="http://schemas.openxmlformats.org/officeDocument/2006/relationships/tags" Target="../tags/tag17.xml"/><Relationship Id="rId3" Type="http://schemas.openxmlformats.org/officeDocument/2006/relationships/image" Target="../media/image45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ounded Rectangle 5"/>
          <p:cNvSpPr/>
          <p:nvPr/>
        </p:nvSpPr>
        <p:spPr>
          <a:xfrm>
            <a:off x="228600" y="152400"/>
            <a:ext cx="1905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Safety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first</a:t>
            </a:r>
            <a:endParaRPr lang="en-US" altLang="zh-CN" sz="2800" b="1" dirty="0">
              <a:solidFill>
                <a:srgbClr val="0070C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3077" name="Group 25"/>
          <p:cNvGrpSpPr/>
          <p:nvPr/>
        </p:nvGrpSpPr>
        <p:grpSpPr>
          <a:xfrm>
            <a:off x="319088" y="4502150"/>
            <a:ext cx="4191000" cy="762000"/>
            <a:chOff x="0" y="0"/>
            <a:chExt cx="3886200" cy="761999"/>
          </a:xfrm>
        </p:grpSpPr>
        <p:grpSp>
          <p:nvGrpSpPr>
            <p:cNvPr id="3078" name="Group 19"/>
            <p:cNvGrpSpPr/>
            <p:nvPr/>
          </p:nvGrpSpPr>
          <p:grpSpPr>
            <a:xfrm>
              <a:off x="0" y="0"/>
              <a:ext cx="3886200" cy="761999"/>
              <a:chOff x="0" y="0"/>
              <a:chExt cx="6096000" cy="1269999"/>
            </a:xfrm>
          </p:grpSpPr>
          <p:sp>
            <p:nvSpPr>
              <p:cNvPr id="3079" name="Rounded Rectangle 20"/>
              <p:cNvSpPr/>
              <p:nvPr/>
            </p:nvSpPr>
            <p:spPr>
              <a:xfrm>
                <a:off x="0" y="0"/>
                <a:ext cx="6096000" cy="1269999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r>
                  <a:rPr lang="zh-CN" altLang="en-US" sz="16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rPr>
                  <a:t>医疗急救电话：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120</a:t>
                </a:r>
                <a:endParaRPr lang="zh-CN" altLang="en-US" sz="1600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r>
                  <a:rPr lang="en-US" altLang="zh-CN" sz="1600" dirty="0">
                    <a:solidFill>
                      <a:srgbClr val="FFFFFF"/>
                    </a:solidFill>
                    <a:latin typeface="Calibri" panose="020F0502020204030204" charset="0"/>
                    <a:ea typeface="宋体" panose="02010600030101010101" pitchFamily="2" charset="-122"/>
                    <a:cs typeface="Calibri" panose="020F0502020204030204" charset="0"/>
                    <a:sym typeface="Calibri" panose="020F0502020204030204" charset="0"/>
                  </a:rPr>
                  <a:t>Emergency medical treatment</a:t>
                </a:r>
                <a:endParaRPr lang="en-US" altLang="zh-CN" sz="1600" dirty="0">
                  <a:solidFill>
                    <a:srgbClr val="FFFFFF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sp>
            <p:nvSpPr>
              <p:cNvPr id="3080" name="Rounded Rectangle 4"/>
              <p:cNvSpPr/>
              <p:nvPr/>
            </p:nvSpPr>
            <p:spPr>
              <a:xfrm>
                <a:off x="1346200" y="0"/>
                <a:ext cx="4749800" cy="1269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91440" bIns="91440" anchor="t"/>
              <a:p>
                <a:pPr>
                  <a:lnSpc>
                    <a:spcPct val="90000"/>
                  </a:lnSpc>
                  <a:spcAft>
                    <a:spcPct val="35000"/>
                  </a:spcAft>
                </a:pPr>
                <a:endParaRPr lang="en-US" altLang="zh-CN" sz="200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 marL="171450" lvl="1" indent="-171450">
                  <a:lnSpc>
                    <a:spcPct val="90000"/>
                  </a:lnSpc>
                  <a:spcAft>
                    <a:spcPct val="15000"/>
                  </a:spcAft>
                  <a:buClrTx/>
                  <a:buChar char="•"/>
                </a:pPr>
                <a:endParaRPr lang="en-US" altLang="zh-CN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endParaRPr>
              </a:p>
              <a:p>
                <a:pPr marL="171450" lvl="1" indent="-171450">
                  <a:lnSpc>
                    <a:spcPct val="90000"/>
                  </a:lnSpc>
                  <a:spcAft>
                    <a:spcPct val="15000"/>
                  </a:spcAft>
                  <a:buClrTx/>
                  <a:buChar char="•"/>
                </a:pPr>
                <a:endParaRPr lang="en-US" altLang="zh-CN">
                  <a:solidFill>
                    <a:srgbClr val="FFFFFF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</p:grpSp>
        <p:sp>
          <p:nvSpPr>
            <p:cNvPr id="3081" name="Rounded Rectangle 22"/>
            <p:cNvSpPr/>
            <p:nvPr/>
          </p:nvSpPr>
          <p:spPr>
            <a:xfrm>
              <a:off x="3048000" y="76199"/>
              <a:ext cx="762000" cy="609600"/>
            </a:xfrm>
            <a:prstGeom prst="roundRect">
              <a:avLst>
                <a:gd name="adj" fmla="val 10000"/>
              </a:avLst>
            </a:prstGeom>
            <a:blipFill rotWithShape="0">
              <a:blip r:embed="rId1"/>
              <a:stretch>
                <a:fillRect/>
              </a:stretch>
            </a:blip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82" name="Group 19"/>
          <p:cNvGrpSpPr/>
          <p:nvPr/>
        </p:nvGrpSpPr>
        <p:grpSpPr>
          <a:xfrm>
            <a:off x="4800600" y="5340350"/>
            <a:ext cx="4114800" cy="762000"/>
            <a:chOff x="0" y="0"/>
            <a:chExt cx="6096000" cy="1269999"/>
          </a:xfrm>
        </p:grpSpPr>
        <p:sp>
          <p:nvSpPr>
            <p:cNvPr id="3083" name="Rounded Rectangle 2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r>
                <a: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现场消防火警：</a:t>
              </a:r>
              <a:endParaRPr lang="en-US" altLang="zh-CN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Emergency medical treatment</a:t>
              </a:r>
              <a:endParaRPr lang="en-US" altLang="zh-CN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084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anchor="t"/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en-US" altLang="zh-CN" sz="24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3085" name="Group 19"/>
          <p:cNvGrpSpPr/>
          <p:nvPr/>
        </p:nvGrpSpPr>
        <p:grpSpPr>
          <a:xfrm>
            <a:off x="304800" y="5340350"/>
            <a:ext cx="4191000" cy="762000"/>
            <a:chOff x="0" y="0"/>
            <a:chExt cx="6096000" cy="1269999"/>
          </a:xfrm>
        </p:grpSpPr>
        <p:sp>
          <p:nvSpPr>
            <p:cNvPr id="3086" name="Rounded Rectangle 34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r>
                <a: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现场医疗急救电话：</a:t>
              </a:r>
              <a:endParaRPr lang="en-US" altLang="zh-CN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The emergency medical treatment</a:t>
              </a:r>
              <a:endParaRPr lang="en-US" altLang="zh-CN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087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anchor="t"/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en-US" altLang="zh-CN" sz="24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3088" name="Group 19"/>
          <p:cNvGrpSpPr/>
          <p:nvPr/>
        </p:nvGrpSpPr>
        <p:grpSpPr>
          <a:xfrm>
            <a:off x="4800600" y="4502150"/>
            <a:ext cx="4114800" cy="762000"/>
            <a:chOff x="0" y="0"/>
            <a:chExt cx="6096000" cy="1269999"/>
          </a:xfrm>
        </p:grpSpPr>
        <p:sp>
          <p:nvSpPr>
            <p:cNvPr id="3089" name="Rounded Rectangle 3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r>
                <a: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消防火警电话：</a:t>
              </a:r>
              <a:r>
                <a:rPr lang="en-US" altLang="zh-CN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119 </a:t>
              </a:r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 Fire alarm</a:t>
              </a:r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090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91440" bIns="91440" anchor="t"/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en-US" altLang="zh-CN" sz="24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ClrTx/>
                <a:buChar char="•"/>
              </a:pPr>
              <a:endParaRPr lang="en-US" altLang="zh-CN" sz="190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3091" name="Rounded Rectangle 41"/>
          <p:cNvSpPr/>
          <p:nvPr/>
        </p:nvSpPr>
        <p:spPr>
          <a:xfrm>
            <a:off x="8023225" y="4578350"/>
            <a:ext cx="762000" cy="6096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092" name="Picture 6" descr="C:\Users\Chunjian Zhou\AppData\Roaming\Tencent\Users\1139812048\QQ\WinTemp\RichOle\ZV34KIMI$~I(8](DNSHH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416550"/>
            <a:ext cx="609600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7" descr="C:\Users\Chunjian Zhou\AppData\Roaming\Tencent\Users\1139812048\QQ\WinTemp\RichOle\RXKOCM534FHHS~6(Z01$L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416550"/>
            <a:ext cx="604838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4" name="Rectangle 45"/>
          <p:cNvSpPr/>
          <p:nvPr/>
        </p:nvSpPr>
        <p:spPr>
          <a:xfrm>
            <a:off x="762000" y="609600"/>
            <a:ext cx="7523163" cy="1754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施 工 现 场</a:t>
            </a:r>
            <a:endParaRPr lang="en-US" altLang="zh-CN" sz="54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The construction site</a:t>
            </a:r>
            <a:endParaRPr lang="en-US" altLang="zh-CN" sz="54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5"/>
            </p:custDataLst>
          </p:nvPr>
        </p:nvSpPr>
        <p:spPr>
          <a:xfrm>
            <a:off x="6249829" y="24381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5907884" y="3200099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7"/>
            </p:custDataLst>
          </p:nvPr>
        </p:nvSpPr>
        <p:spPr>
          <a:xfrm>
            <a:off x="6840220" y="320055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7772556" y="320009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20000"/>
              </a:lnSpc>
              <a:buClrTx/>
              <a:buSzTx/>
            </a:pPr>
            <a:endParaRPr lang="zh-CN" altLang="en-US" sz="40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吊装工作正在进行中，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请远离吊臂旋转区域！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2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2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LIFTING WORK Proceeding Now, Please Keep Clear to Boom Turning Area!</a:t>
            </a:r>
            <a:endParaRPr lang="zh-CN" altLang="en-US" sz="2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1267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9" name="Picture 1" descr="C:\Users\Chunjian Zhou\AppData\Roaming\Tencent\Users\1139812048\QQ\WinTemp\RichOle\Z)FC_{787@`HC_NNV5C_VA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133600"/>
            <a:ext cx="2187575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20000"/>
              </a:lnSpc>
              <a:buClrTx/>
              <a:buSzTx/>
            </a:pPr>
            <a:endParaRPr lang="zh-CN" altLang="en-US" sz="3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挖方工作正在进行中，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请远离挖车旋转区域！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2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Excavation Work Proceeding Now, Please Keep Clear to Boom Turning Area!</a:t>
            </a:r>
            <a:endParaRPr lang="zh-CN" altLang="en-US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24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2291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3" name="Picture 1" descr="J:\办公文件夹\安全标志\安全标志\注意安全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0"/>
            <a:ext cx="1781175" cy="158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5"/>
          <p:cNvSpPr/>
          <p:nvPr/>
        </p:nvSpPr>
        <p:spPr>
          <a:xfrm>
            <a:off x="28575" y="5105400"/>
            <a:ext cx="9058275" cy="8239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危险限制区域 未经授权严禁入内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228600"/>
            <a:ext cx="8772525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27"/>
          <p:cNvGrpSpPr/>
          <p:nvPr/>
        </p:nvGrpSpPr>
        <p:grpSpPr>
          <a:xfrm>
            <a:off x="1116013" y="-487362"/>
            <a:ext cx="6091237" cy="7612062"/>
            <a:chOff x="0" y="0"/>
            <a:chExt cx="6091801" cy="7611275"/>
          </a:xfrm>
        </p:grpSpPr>
        <p:sp>
          <p:nvSpPr>
            <p:cNvPr id="14338" name="Rectangle 4"/>
            <p:cNvSpPr/>
            <p:nvPr/>
          </p:nvSpPr>
          <p:spPr>
            <a:xfrm>
              <a:off x="0" y="844530"/>
              <a:ext cx="2360626" cy="5785054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39" name="Rectangle 10"/>
            <p:cNvSpPr/>
            <p:nvPr/>
          </p:nvSpPr>
          <p:spPr>
            <a:xfrm>
              <a:off x="3095625" y="844530"/>
              <a:ext cx="2360626" cy="578647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0" name="Rectangle 20"/>
            <p:cNvSpPr/>
            <p:nvPr/>
          </p:nvSpPr>
          <p:spPr>
            <a:xfrm rot="-2899783">
              <a:off x="-1015198" y="4627907"/>
              <a:ext cx="4336300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1" name="Rectangle 21"/>
            <p:cNvSpPr/>
            <p:nvPr/>
          </p:nvSpPr>
          <p:spPr>
            <a:xfrm rot="-2899783">
              <a:off x="-330868" y="5351541"/>
              <a:ext cx="3956322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2" name="Rectangle 22"/>
            <p:cNvSpPr/>
            <p:nvPr/>
          </p:nvSpPr>
          <p:spPr>
            <a:xfrm rot="-2899783">
              <a:off x="652034" y="6087190"/>
              <a:ext cx="27452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3" name="Rectangle 24"/>
            <p:cNvSpPr/>
            <p:nvPr/>
          </p:nvSpPr>
          <p:spPr>
            <a:xfrm rot="-2899783">
              <a:off x="-796639" y="3356456"/>
              <a:ext cx="4222450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4" name="Rectangle 25"/>
            <p:cNvSpPr/>
            <p:nvPr/>
          </p:nvSpPr>
          <p:spPr>
            <a:xfrm rot="-2899783">
              <a:off x="-901702" y="2266942"/>
              <a:ext cx="4424363" cy="36036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5" name="Rectangle 27"/>
            <p:cNvSpPr/>
            <p:nvPr/>
          </p:nvSpPr>
          <p:spPr>
            <a:xfrm rot="-2899783">
              <a:off x="-441326" y="1012816"/>
              <a:ext cx="1525588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6" name="Rectangle 32"/>
            <p:cNvSpPr/>
            <p:nvPr/>
          </p:nvSpPr>
          <p:spPr>
            <a:xfrm rot="-2899783">
              <a:off x="-704067" y="1632735"/>
              <a:ext cx="3054351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7" name="Rectangle 40"/>
            <p:cNvSpPr/>
            <p:nvPr/>
          </p:nvSpPr>
          <p:spPr>
            <a:xfrm rot="-2899783">
              <a:off x="2197118" y="4633222"/>
              <a:ext cx="43505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8" name="Rectangle 41"/>
            <p:cNvSpPr/>
            <p:nvPr/>
          </p:nvSpPr>
          <p:spPr>
            <a:xfrm rot="-2899783">
              <a:off x="2847355" y="5462691"/>
              <a:ext cx="3808317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49" name="Rectangle 42"/>
            <p:cNvSpPr/>
            <p:nvPr/>
          </p:nvSpPr>
          <p:spPr>
            <a:xfrm rot="-2899783">
              <a:off x="3965916" y="6081381"/>
              <a:ext cx="2530339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0" name="Rectangle 43"/>
            <p:cNvSpPr/>
            <p:nvPr/>
          </p:nvSpPr>
          <p:spPr>
            <a:xfrm rot="-2899783">
              <a:off x="5225206" y="6349784"/>
              <a:ext cx="1430253" cy="3029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1" name="Rectangle 44"/>
            <p:cNvSpPr/>
            <p:nvPr/>
          </p:nvSpPr>
          <p:spPr>
            <a:xfrm rot="-2899783">
              <a:off x="2197118" y="3469576"/>
              <a:ext cx="4350532" cy="3029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2" name="Rectangle 45"/>
            <p:cNvSpPr/>
            <p:nvPr/>
          </p:nvSpPr>
          <p:spPr>
            <a:xfrm rot="-2899783">
              <a:off x="2111365" y="2246303"/>
              <a:ext cx="4852988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3" name="Rectangle 47"/>
            <p:cNvSpPr/>
            <p:nvPr/>
          </p:nvSpPr>
          <p:spPr>
            <a:xfrm rot="-2899783">
              <a:off x="2670424" y="1044787"/>
              <a:ext cx="1654176" cy="3603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4" name="Rectangle 48"/>
            <p:cNvSpPr/>
            <p:nvPr/>
          </p:nvSpPr>
          <p:spPr>
            <a:xfrm rot="-2899783">
              <a:off x="2382042" y="1685132"/>
              <a:ext cx="3197226" cy="36036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5" name="Rectangle 49"/>
            <p:cNvSpPr/>
            <p:nvPr/>
          </p:nvSpPr>
          <p:spPr>
            <a:xfrm>
              <a:off x="253976" y="2733654"/>
              <a:ext cx="1876224" cy="367881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Caution: 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Hot water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当心</a:t>
              </a:r>
              <a:endParaRPr lang="zh-CN" altLang="en-US" sz="5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烫伤</a:t>
              </a:r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Rectangle 50"/>
            <p:cNvSpPr/>
            <p:nvPr/>
          </p:nvSpPr>
          <p:spPr>
            <a:xfrm>
              <a:off x="195261" y="1154072"/>
              <a:ext cx="1954203" cy="1190655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57" name="Oval 51"/>
            <p:cNvSpPr/>
            <p:nvPr/>
          </p:nvSpPr>
          <p:spPr>
            <a:xfrm>
              <a:off x="255611" y="1276329"/>
              <a:ext cx="1828969" cy="9961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zh-CN" altLang="en-US" sz="3600" dirty="0">
                  <a:solidFill>
                    <a:schemeClr val="bg1"/>
                  </a:solidFill>
                  <a:latin typeface="Calibri" panose="020F0502020204030204" charset="0"/>
                  <a:ea typeface="黑体" panose="02010609060101010101" pitchFamily="2" charset="-122"/>
                </a:rPr>
                <a:t> 危险</a:t>
              </a:r>
              <a:endParaRPr lang="en-US" altLang="zh-CN" sz="3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endParaRPr>
            </a:p>
            <a:p>
              <a:r>
                <a:rPr lang="en-US" altLang="zh-CN" b="1" dirty="0">
                  <a:solidFill>
                    <a:schemeClr val="bg1"/>
                  </a:solidFill>
                  <a:latin typeface="Copperplate Gothic Bold" panose="020E0705020206020404" pitchFamily="2" charset="0"/>
                  <a:ea typeface="宋体" panose="02010600030101010101" pitchFamily="2" charset="-122"/>
                  <a:sym typeface="Copperplate Gothic Bold" panose="020E0705020206020404" pitchFamily="2" charset="0"/>
                </a:rPr>
                <a:t>DANGER</a:t>
              </a:r>
              <a:endPara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endParaRPr>
            </a:p>
          </p:txBody>
        </p:sp>
        <p:sp>
          <p:nvSpPr>
            <p:cNvPr id="14358" name="Rectangle 53"/>
            <p:cNvSpPr/>
            <p:nvPr/>
          </p:nvSpPr>
          <p:spPr>
            <a:xfrm>
              <a:off x="3367087" y="2720955"/>
              <a:ext cx="1876224" cy="368023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Caution: 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en-US" altLang="zh-CN" sz="32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Hot water</a:t>
              </a:r>
              <a:endPara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当心</a:t>
              </a:r>
              <a:endParaRPr lang="zh-CN" altLang="en-US" sz="5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r>
                <a:rPr lang="zh-CN" altLang="en-US" sz="54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烫伤</a:t>
              </a:r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4359" name="Rectangle 54"/>
            <p:cNvSpPr/>
            <p:nvPr/>
          </p:nvSpPr>
          <p:spPr>
            <a:xfrm>
              <a:off x="3249611" y="1154072"/>
              <a:ext cx="2063763" cy="1262093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14360" name="Oval 51"/>
          <p:cNvSpPr/>
          <p:nvPr/>
        </p:nvSpPr>
        <p:spPr>
          <a:xfrm>
            <a:off x="4481513" y="790575"/>
            <a:ext cx="1828800" cy="9953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36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2" charset="-122"/>
              </a:rPr>
              <a:t> 危险</a:t>
            </a:r>
            <a:endParaRPr lang="en-US" altLang="zh-CN" sz="3600" dirty="0">
              <a:solidFill>
                <a:schemeClr val="bg1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1" descr="当心滑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533400"/>
            <a:ext cx="368935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 Box 12"/>
          <p:cNvSpPr/>
          <p:nvPr/>
        </p:nvSpPr>
        <p:spPr>
          <a:xfrm>
            <a:off x="4191000" y="838200"/>
            <a:ext cx="4621213" cy="3170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CC00FF"/>
                </a:solidFill>
                <a:latin typeface="Calibri" panose="020F0502020204030204" charset="0"/>
                <a:ea typeface="黑体" panose="02010609060101010101" pitchFamily="2" charset="-122"/>
              </a:rPr>
              <a:t>上下楼梯</a:t>
            </a:r>
            <a:endParaRPr lang="zh-CN" altLang="en-US" sz="8000" b="1" dirty="0">
              <a:solidFill>
                <a:srgbClr val="CC00FF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FF0000"/>
                </a:solidFill>
                <a:latin typeface="Calibri" panose="020F0502020204030204" charset="0"/>
                <a:ea typeface="黑体" panose="02010609060101010101" pitchFamily="2" charset="-122"/>
              </a:rPr>
              <a:t>当心</a:t>
            </a:r>
            <a:r>
              <a:rPr lang="zh-CN" altLang="en-US" sz="8000" b="1" dirty="0">
                <a:solidFill>
                  <a:srgbClr val="CC00FF"/>
                </a:solidFill>
                <a:latin typeface="Calibri" panose="020F0502020204030204" charset="0"/>
                <a:ea typeface="黑体" panose="02010609060101010101" pitchFamily="2" charset="-122"/>
              </a:rPr>
              <a:t>滑倒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363" name="Text Box 13"/>
          <p:cNvSpPr/>
          <p:nvPr/>
        </p:nvSpPr>
        <p:spPr>
          <a:xfrm>
            <a:off x="381000" y="4876800"/>
            <a:ext cx="845820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up and down stairs Caution Slippery </a:t>
            </a:r>
            <a:r>
              <a:rPr lang="zh-CN" altLang="en-US" sz="4000" b="1" dirty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！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102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86" name="Text Box 1028"/>
          <p:cNvSpPr/>
          <p:nvPr/>
        </p:nvSpPr>
        <p:spPr>
          <a:xfrm>
            <a:off x="2251075" y="152400"/>
            <a:ext cx="6892925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封闭空间作业要求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Picture 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510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1032"/>
          <p:cNvSpPr/>
          <p:nvPr/>
        </p:nvSpPr>
        <p:spPr>
          <a:xfrm>
            <a:off x="282575" y="1371600"/>
            <a:ext cx="3489325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封闭空间作业要素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89" name="Rectangle 1035"/>
          <p:cNvSpPr/>
          <p:nvPr/>
        </p:nvSpPr>
        <p:spPr>
          <a:xfrm>
            <a:off x="0" y="1854200"/>
            <a:ext cx="3155950" cy="401637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0" name="Rectangle 1036"/>
          <p:cNvSpPr/>
          <p:nvPr/>
        </p:nvSpPr>
        <p:spPr>
          <a:xfrm>
            <a:off x="0" y="5870575"/>
            <a:ext cx="3309938" cy="307975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1" name="Oval 1037"/>
          <p:cNvSpPr/>
          <p:nvPr/>
        </p:nvSpPr>
        <p:spPr>
          <a:xfrm>
            <a:off x="2693988" y="4324350"/>
            <a:ext cx="461962" cy="927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2" name="Freeform 1039"/>
          <p:cNvSpPr/>
          <p:nvPr/>
        </p:nvSpPr>
        <p:spPr>
          <a:xfrm>
            <a:off x="3001963" y="5251450"/>
            <a:ext cx="3925887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92"/>
              </a:cxn>
              <a:cxn ang="0">
                <a:pos x="336" y="480"/>
              </a:cxn>
              <a:cxn ang="0">
                <a:pos x="1584" y="528"/>
              </a:cxn>
              <a:cxn ang="0">
                <a:pos x="2448" y="528"/>
              </a:cxn>
            </a:cxnLst>
            <a:pathLst>
              <a:path w="2448" h="536">
                <a:moveTo>
                  <a:pt x="0" y="0"/>
                </a:moveTo>
                <a:cubicBezTo>
                  <a:pt x="44" y="56"/>
                  <a:pt x="88" y="112"/>
                  <a:pt x="144" y="192"/>
                </a:cubicBezTo>
                <a:cubicBezTo>
                  <a:pt x="200" y="272"/>
                  <a:pt x="96" y="424"/>
                  <a:pt x="336" y="480"/>
                </a:cubicBezTo>
                <a:cubicBezTo>
                  <a:pt x="576" y="536"/>
                  <a:pt x="1232" y="520"/>
                  <a:pt x="1584" y="528"/>
                </a:cubicBezTo>
                <a:cubicBezTo>
                  <a:pt x="1936" y="536"/>
                  <a:pt x="2192" y="532"/>
                  <a:pt x="2448" y="5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3" name="Rectangle 1040"/>
          <p:cNvSpPr/>
          <p:nvPr/>
        </p:nvSpPr>
        <p:spPr>
          <a:xfrm>
            <a:off x="4079875" y="4865688"/>
            <a:ext cx="1000125" cy="773112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4" name="Rectangle 1042"/>
          <p:cNvSpPr/>
          <p:nvPr/>
        </p:nvSpPr>
        <p:spPr>
          <a:xfrm>
            <a:off x="4156075" y="5638800"/>
            <a:ext cx="77788" cy="53975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5" name="Rectangle 1043"/>
          <p:cNvSpPr/>
          <p:nvPr/>
        </p:nvSpPr>
        <p:spPr>
          <a:xfrm>
            <a:off x="4926013" y="5638800"/>
            <a:ext cx="77787" cy="539750"/>
          </a:xfrm>
          <a:prstGeom prst="rect">
            <a:avLst/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6" name="Rectangle 1044"/>
          <p:cNvSpPr/>
          <p:nvPr/>
        </p:nvSpPr>
        <p:spPr>
          <a:xfrm>
            <a:off x="4156075" y="4943475"/>
            <a:ext cx="385763" cy="5397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7" name="Rectangle 1045"/>
          <p:cNvSpPr/>
          <p:nvPr/>
        </p:nvSpPr>
        <p:spPr>
          <a:xfrm>
            <a:off x="4618038" y="4943475"/>
            <a:ext cx="385762" cy="539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8" name="Text Box 1049"/>
          <p:cNvSpPr/>
          <p:nvPr/>
        </p:nvSpPr>
        <p:spPr>
          <a:xfrm>
            <a:off x="4618038" y="4402138"/>
            <a:ext cx="1385887" cy="212566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399" name="Rectangle 1050"/>
          <p:cNvSpPr/>
          <p:nvPr/>
        </p:nvSpPr>
        <p:spPr>
          <a:xfrm>
            <a:off x="2693988" y="3630613"/>
            <a:ext cx="461962" cy="53975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00" name="Text Box 1052"/>
          <p:cNvSpPr/>
          <p:nvPr/>
        </p:nvSpPr>
        <p:spPr>
          <a:xfrm rot="-4006227">
            <a:off x="3535363" y="1741488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作业许可证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1" name="Text Box 1053"/>
          <p:cNvSpPr/>
          <p:nvPr/>
        </p:nvSpPr>
        <p:spPr>
          <a:xfrm rot="-3360233">
            <a:off x="4078288" y="2124075"/>
            <a:ext cx="2317750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进入人员登记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Text Box 1054"/>
          <p:cNvSpPr/>
          <p:nvPr/>
        </p:nvSpPr>
        <p:spPr>
          <a:xfrm rot="-4526195">
            <a:off x="3192463" y="1782763"/>
            <a:ext cx="1619250" cy="3683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入口标志</a:t>
            </a:r>
            <a:endParaRPr lang="zh-CN" altLang="en-US" sz="20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3" name="Text Box 1055"/>
          <p:cNvSpPr/>
          <p:nvPr/>
        </p:nvSpPr>
        <p:spPr>
          <a:xfrm rot="-2730765">
            <a:off x="6049963" y="1776413"/>
            <a:ext cx="369887" cy="254793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电线是否保护好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Text Box 1056"/>
          <p:cNvSpPr/>
          <p:nvPr/>
        </p:nvSpPr>
        <p:spPr>
          <a:xfrm rot="-2821483">
            <a:off x="4613275" y="2593975"/>
            <a:ext cx="2317750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全职看护人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5" name="Text Box 1057"/>
          <p:cNvSpPr/>
          <p:nvPr/>
        </p:nvSpPr>
        <p:spPr>
          <a:xfrm rot="-2675914">
            <a:off x="5451475" y="3038475"/>
            <a:ext cx="3078163" cy="6477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通风照明</a:t>
            </a:r>
            <a:r>
              <a:rPr lang="en-US" altLang="zh-CN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低压</a:t>
            </a:r>
            <a:r>
              <a:rPr lang="en-US" altLang="zh-CN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设施是否安全完好</a:t>
            </a:r>
            <a:endParaRPr lang="zh-CN" altLang="en-US" u="sng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406" name="Picture 1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4402138"/>
            <a:ext cx="1154112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7" name="Picture 1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4402138"/>
            <a:ext cx="1155700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8" name="Text Box 1060"/>
          <p:cNvSpPr/>
          <p:nvPr/>
        </p:nvSpPr>
        <p:spPr>
          <a:xfrm rot="-2577554">
            <a:off x="5940425" y="3727450"/>
            <a:ext cx="3078163" cy="3698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是否已作气体测试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9" name="Line 1061"/>
          <p:cNvSpPr/>
          <p:nvPr/>
        </p:nvSpPr>
        <p:spPr>
          <a:xfrm>
            <a:off x="4310063" y="3013075"/>
            <a:ext cx="1587" cy="2006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0" name="Line 1062"/>
          <p:cNvSpPr/>
          <p:nvPr/>
        </p:nvSpPr>
        <p:spPr>
          <a:xfrm rot="2282607">
            <a:off x="4364038" y="3473450"/>
            <a:ext cx="1077912" cy="1390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1" name="Line 1063"/>
          <p:cNvSpPr/>
          <p:nvPr/>
        </p:nvSpPr>
        <p:spPr>
          <a:xfrm flipH="1">
            <a:off x="3079750" y="2703513"/>
            <a:ext cx="768350" cy="10810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2" name="Line 1064"/>
          <p:cNvSpPr/>
          <p:nvPr/>
        </p:nvSpPr>
        <p:spPr>
          <a:xfrm>
            <a:off x="3232150" y="4787900"/>
            <a:ext cx="461963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6413" name="Text Box 1066"/>
          <p:cNvSpPr/>
          <p:nvPr/>
        </p:nvSpPr>
        <p:spPr>
          <a:xfrm rot="-2252520">
            <a:off x="6235700" y="4216400"/>
            <a:ext cx="3078163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劳保用品符合要求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4" name="Text Box 1067"/>
          <p:cNvSpPr/>
          <p:nvPr/>
        </p:nvSpPr>
        <p:spPr>
          <a:xfrm rot="-1883727">
            <a:off x="6543675" y="4679950"/>
            <a:ext cx="3078163" cy="371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u="sng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其它危险已防护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0" name="Text Box 3"/>
          <p:cNvSpPr/>
          <p:nvPr/>
        </p:nvSpPr>
        <p:spPr>
          <a:xfrm>
            <a:off x="2251075" y="152400"/>
            <a:ext cx="6892925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工作许可证 </a:t>
            </a:r>
            <a:r>
              <a:rPr lang="zh-CN" altLang="en-US" sz="3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以下作业须办证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510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5"/>
          <p:cNvSpPr/>
          <p:nvPr/>
        </p:nvSpPr>
        <p:spPr>
          <a:xfrm>
            <a:off x="307975" y="1622425"/>
            <a:ext cx="4221163" cy="4265613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任何动土作业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进入封闭空间作业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登高作业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脚手架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起重吊装作业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电离辐射作业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探伤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)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动火作业</a:t>
            </a:r>
            <a:endParaRPr lang="zh-CN" altLang="en-US" sz="2300" b="1" dirty="0">
              <a:solidFill>
                <a:srgbClr val="E4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在业主运行设施上的任何作业</a:t>
            </a:r>
            <a:endParaRPr lang="zh-CN" altLang="en-US" sz="23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Text Box 6"/>
          <p:cNvSpPr/>
          <p:nvPr/>
        </p:nvSpPr>
        <p:spPr>
          <a:xfrm>
            <a:off x="4695825" y="1930400"/>
            <a:ext cx="4219575" cy="4260850"/>
          </a:xfrm>
          <a:prstGeom prst="rect">
            <a:avLst/>
          </a:prstGeom>
          <a:noFill/>
          <a:ln w="9525">
            <a:noFill/>
          </a:ln>
        </p:spPr>
        <p:txBody>
          <a:bodyPr lIns="87293" tIns="120251" rIns="87293" bIns="43646" anchor="t">
            <a:spAutoFit/>
          </a:bodyPr>
          <a:p>
            <a:pPr marL="443230" indent="-443230">
              <a:lnSpc>
                <a:spcPct val="50000"/>
              </a:lnSpc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使用运输有毒有害物质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使用运输易燃易爆装置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物质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压力测试及空气吹扫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喷沙作业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在运转机器上的作业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任何加班作业</a:t>
            </a:r>
            <a:endParaRPr lang="zh-CN" altLang="en-US" sz="23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43230" indent="-443230">
              <a:spcBef>
                <a:spcPct val="50000"/>
              </a:spcBef>
              <a:buClrTx/>
              <a:buFont typeface="Webdings" panose="05030102010509060703" pitchFamily="2" charset="2"/>
              <a:buChar char="N"/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以及其它经风险评估为须办理许可证的作业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.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4" name="Text Box 7"/>
          <p:cNvSpPr/>
          <p:nvPr/>
        </p:nvSpPr>
        <p:spPr>
          <a:xfrm>
            <a:off x="2825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首先</a:t>
            </a:r>
            <a:r>
              <a:rPr lang="en-US" altLang="zh-CN" sz="23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7415" name="Text Box 8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4" name="Text Box 4"/>
          <p:cNvSpPr/>
          <p:nvPr/>
        </p:nvSpPr>
        <p:spPr>
          <a:xfrm>
            <a:off x="3657600" y="2057400"/>
            <a:ext cx="5486400" cy="3041650"/>
          </a:xfrm>
          <a:prstGeom prst="rect">
            <a:avLst/>
          </a:prstGeom>
          <a:noFill/>
          <a:ln w="9525">
            <a:noFill/>
          </a:ln>
        </p:spPr>
        <p:txBody>
          <a:bodyPr wrap="square"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危险材料</a:t>
            </a:r>
            <a:endParaRPr lang="en-US" altLang="zh-CN" sz="76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堆放区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5" name="Text Box 5"/>
          <p:cNvSpPr/>
          <p:nvPr/>
        </p:nvSpPr>
        <p:spPr>
          <a:xfrm>
            <a:off x="4714875" y="12573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674688" y="133350"/>
            <a:ext cx="7745412" cy="16954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en-US" altLang="zh-CN" sz="66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32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Rectangle 12"/>
          <p:cNvSpPr/>
          <p:nvPr/>
        </p:nvSpPr>
        <p:spPr>
          <a:xfrm>
            <a:off x="533400" y="5181600"/>
            <a:ext cx="79248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Hazardous material stacking area</a:t>
            </a:r>
            <a:endParaRPr lang="zh-CN" altLang="en-US" sz="4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40" name="Picture 3" descr="C:\Users\Chunjian Zhou\AppData\Roaming\Tencent\Users\1139812048\QQ\WinTemp\RichOle\683L7H3IR~UG5SRXAF[[F9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0574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215900" y="228600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subTitle" idx="1"/>
          </p:nvPr>
        </p:nvSpPr>
        <p:spPr>
          <a:xfrm>
            <a:off x="214313" y="2114550"/>
            <a:ext cx="8763000" cy="39052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r>
              <a:rPr lang="en-US" altLang="zh-CN" sz="1600" b="1" kern="120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      </a:t>
            </a:r>
            <a:endParaRPr lang="en-US" altLang="zh-CN" sz="16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kern="120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sz="16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15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en-US" altLang="zh-CN" sz="28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en-US" altLang="zh-CN" sz="2800" b="1" kern="120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Rotating Equipment Can Cause Severe Injury.</a:t>
            </a:r>
            <a:endParaRPr lang="en-US" altLang="zh-CN" sz="2800" b="1" kern="120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en-US" altLang="zh-CN" sz="2800" b="1" kern="120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Stay clear of it when engine is running.</a:t>
            </a:r>
            <a:endParaRPr lang="en-US" altLang="zh-CN" sz="2800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en-US" altLang="zh-CN" b="1" kern="120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9459" name="Oval 4"/>
          <p:cNvSpPr/>
          <p:nvPr/>
        </p:nvSpPr>
        <p:spPr>
          <a:xfrm>
            <a:off x="6746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3276600" y="2362200"/>
            <a:ext cx="5410200" cy="1939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该转动设备可能造成</a:t>
            </a:r>
            <a:endParaRPr lang="zh-CN" altLang="en-US" sz="4000" b="1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严重的人 身伤害</a:t>
            </a:r>
            <a:endParaRPr lang="zh-CN" altLang="en-US" sz="4000" b="1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4000" b="1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运转时切勿靠近</a:t>
            </a:r>
            <a:r>
              <a:rPr lang="zh-CN" altLang="en-US" sz="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19463" name="Picture 1" descr="J:\办公文件夹\安全标志\安全标志\当心机械伤人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0"/>
            <a:ext cx="2058988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Freeform 2"/>
          <p:cNvSpPr/>
          <p:nvPr/>
        </p:nvSpPr>
        <p:spPr>
          <a:xfrm>
            <a:off x="7010400" y="533400"/>
            <a:ext cx="1524000" cy="2743200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673" y="0"/>
              </a:cxn>
              <a:cxn ang="0">
                <a:pos x="336" y="458"/>
              </a:cxn>
              <a:cxn ang="0">
                <a:pos x="816" y="458"/>
              </a:cxn>
              <a:cxn ang="0">
                <a:pos x="240" y="1274"/>
              </a:cxn>
              <a:cxn ang="0">
                <a:pos x="480" y="698"/>
              </a:cxn>
              <a:cxn ang="0">
                <a:pos x="0" y="698"/>
              </a:cxn>
              <a:cxn ang="0">
                <a:pos x="348" y="0"/>
              </a:cxn>
            </a:cxnLst>
            <a:pathLst>
              <a:path w="816" h="1274">
                <a:moveTo>
                  <a:pt x="348" y="0"/>
                </a:moveTo>
                <a:cubicBezTo>
                  <a:pt x="456" y="0"/>
                  <a:pt x="565" y="0"/>
                  <a:pt x="673" y="0"/>
                </a:cubicBezTo>
                <a:lnTo>
                  <a:pt x="336" y="458"/>
                </a:lnTo>
                <a:lnTo>
                  <a:pt x="816" y="458"/>
                </a:lnTo>
                <a:lnTo>
                  <a:pt x="240" y="1274"/>
                </a:lnTo>
                <a:lnTo>
                  <a:pt x="480" y="698"/>
                </a:lnTo>
                <a:lnTo>
                  <a:pt x="0" y="698"/>
                </a:lnTo>
                <a:lnTo>
                  <a:pt x="34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2" name="Text Box 3"/>
          <p:cNvSpPr/>
          <p:nvPr/>
        </p:nvSpPr>
        <p:spPr>
          <a:xfrm>
            <a:off x="304800" y="228600"/>
            <a:ext cx="4419600" cy="1189038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u="sng" dirty="0">
                <a:solidFill>
                  <a:schemeClr val="accent2"/>
                </a:solidFill>
                <a:latin typeface="Calibri" panose="020F0502020204030204" charset="0"/>
                <a:ea typeface="隶书" panose="02010509060101010101" pitchFamily="1" charset="-122"/>
              </a:rPr>
              <a:t>电焊机</a:t>
            </a:r>
            <a:r>
              <a:rPr lang="zh-CN" altLang="en-US" sz="60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endParaRPr lang="zh-CN" altLang="en-US" sz="6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Text Box 4"/>
          <p:cNvSpPr/>
          <p:nvPr/>
        </p:nvSpPr>
        <p:spPr>
          <a:xfrm>
            <a:off x="838200" y="3352800"/>
            <a:ext cx="7620000" cy="1631950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责任人</a:t>
            </a: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:______________________</a:t>
            </a:r>
            <a:endParaRPr lang="zh-CN" altLang="en-US" sz="4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联系号码</a:t>
            </a: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   ___________________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84" name="Text Box 5"/>
          <p:cNvSpPr/>
          <p:nvPr/>
        </p:nvSpPr>
        <p:spPr>
          <a:xfrm>
            <a:off x="914400" y="5257800"/>
            <a:ext cx="7772400" cy="754063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系统维护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连接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,</a:t>
            </a:r>
            <a:r>
              <a:rPr lang="zh-CN" altLang="en-US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请于电工联系</a:t>
            </a:r>
            <a:r>
              <a:rPr lang="en-US" altLang="zh-CN" sz="4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60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485" name="Text Box 6"/>
          <p:cNvSpPr/>
          <p:nvPr/>
        </p:nvSpPr>
        <p:spPr>
          <a:xfrm>
            <a:off x="1371600" y="1905000"/>
            <a:ext cx="4953000" cy="1016000"/>
          </a:xfrm>
          <a:prstGeom prst="rect">
            <a:avLst/>
          </a:prstGeom>
          <a:noFill/>
          <a:ln w="9525">
            <a:noFill/>
          </a:ln>
        </p:spPr>
        <p:txBody>
          <a:bodyPr lIns="91414" tIns="45708" rIns="91414" bIns="457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编号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   ____#</a:t>
            </a:r>
            <a:r>
              <a:rPr lang="en-US" altLang="zh-CN" sz="60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       </a:t>
            </a:r>
            <a:endParaRPr lang="en-US" altLang="zh-CN" sz="60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48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593026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pitchFamily="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11"/>
          <p:cNvGrpSpPr/>
          <p:nvPr/>
        </p:nvGrpSpPr>
        <p:grpSpPr>
          <a:xfrm rot="16200000">
            <a:off x="-1044575" y="1336675"/>
            <a:ext cx="6875780" cy="3771900"/>
            <a:chOff x="0" y="0"/>
            <a:chExt cx="4273" cy="2352"/>
          </a:xfrm>
        </p:grpSpPr>
        <p:sp>
          <p:nvSpPr>
            <p:cNvPr id="21507" name="Rectangle 8"/>
            <p:cNvSpPr/>
            <p:nvPr/>
          </p:nvSpPr>
          <p:spPr>
            <a:xfrm>
              <a:off x="0" y="0"/>
              <a:ext cx="4051" cy="235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grpSp>
          <p:nvGrpSpPr>
            <p:cNvPr id="21508" name="Group 9"/>
            <p:cNvGrpSpPr/>
            <p:nvPr/>
          </p:nvGrpSpPr>
          <p:grpSpPr>
            <a:xfrm>
              <a:off x="77" y="192"/>
              <a:ext cx="1331" cy="1445"/>
              <a:chOff x="0" y="0"/>
              <a:chExt cx="1331" cy="1445"/>
            </a:xfrm>
          </p:grpSpPr>
          <p:sp>
            <p:nvSpPr>
              <p:cNvPr id="21509" name="Oval 2"/>
              <p:cNvSpPr/>
              <p:nvPr/>
            </p:nvSpPr>
            <p:spPr>
              <a:xfrm>
                <a:off x="0" y="0"/>
                <a:ext cx="1331" cy="14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sp>
            <p:nvSpPr>
              <p:cNvPr id="21510" name="Freeform 3"/>
              <p:cNvSpPr/>
              <p:nvPr/>
            </p:nvSpPr>
            <p:spPr>
              <a:xfrm>
                <a:off x="211" y="192"/>
                <a:ext cx="836" cy="1158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673" y="0"/>
                  </a:cxn>
                  <a:cxn ang="0">
                    <a:pos x="336" y="458"/>
                  </a:cxn>
                  <a:cxn ang="0">
                    <a:pos x="816" y="458"/>
                  </a:cxn>
                  <a:cxn ang="0">
                    <a:pos x="240" y="1274"/>
                  </a:cxn>
                  <a:cxn ang="0">
                    <a:pos x="480" y="698"/>
                  </a:cxn>
                  <a:cxn ang="0">
                    <a:pos x="0" y="698"/>
                  </a:cxn>
                  <a:cxn ang="0">
                    <a:pos x="348" y="0"/>
                  </a:cxn>
                </a:cxnLst>
                <a:pathLst>
                  <a:path w="816" h="1274">
                    <a:moveTo>
                      <a:pt x="348" y="0"/>
                    </a:moveTo>
                    <a:cubicBezTo>
                      <a:pt x="456" y="0"/>
                      <a:pt x="565" y="0"/>
                      <a:pt x="673" y="0"/>
                    </a:cubicBezTo>
                    <a:lnTo>
                      <a:pt x="336" y="458"/>
                    </a:lnTo>
                    <a:lnTo>
                      <a:pt x="816" y="458"/>
                    </a:lnTo>
                    <a:lnTo>
                      <a:pt x="240" y="1274"/>
                    </a:lnTo>
                    <a:lnTo>
                      <a:pt x="480" y="698"/>
                    </a:lnTo>
                    <a:lnTo>
                      <a:pt x="0" y="6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511" name="Text Box 5"/>
            <p:cNvSpPr/>
            <p:nvPr/>
          </p:nvSpPr>
          <p:spPr>
            <a:xfrm>
              <a:off x="1408" y="211"/>
              <a:ext cx="2865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配电箱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/PDP Number:               </a:t>
              </a:r>
              <a:r>
                <a:rPr lang="en-US" altLang="zh-CN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00 #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   </a:t>
              </a:r>
              <a:endParaRPr lang="zh-CN" altLang="en-US" sz="2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位置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/Location:       ______________</a:t>
              </a:r>
              <a:endParaRPr lang="zh-CN" altLang="en-US" sz="20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维护电工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/Electrician:                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XXX</a:t>
              </a:r>
              <a:endParaRPr lang="en-US" altLang="zh-CN" sz="20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联系号码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/Contact No.: 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139XXXXX</a:t>
              </a:r>
              <a:r>
                <a:rPr lang="en-US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 </a:t>
              </a:r>
              <a:endParaRPr lang="en-US" altLang="zh-CN" dirty="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21512" name="Text Box 6"/>
            <p:cNvSpPr/>
            <p:nvPr/>
          </p:nvSpPr>
          <p:spPr>
            <a:xfrm>
              <a:off x="1429" y="1399"/>
              <a:ext cx="2592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此箱挂锁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, </a:t>
              </a: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请于电工联系</a:t>
              </a:r>
              <a:endPara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Text Box 10"/>
            <p:cNvSpPr/>
            <p:nvPr/>
          </p:nvSpPr>
          <p:spPr>
            <a:xfrm>
              <a:off x="1426" y="1732"/>
              <a:ext cx="2592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禁止擅自开箱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, </a:t>
              </a: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损坏挂锁</a:t>
              </a:r>
              <a:endPara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7" name="Group 11"/>
          <p:cNvGrpSpPr/>
          <p:nvPr/>
        </p:nvGrpSpPr>
        <p:grpSpPr>
          <a:xfrm rot="16200000">
            <a:off x="3170555" y="1357630"/>
            <a:ext cx="6875145" cy="3771900"/>
            <a:chOff x="0" y="0"/>
            <a:chExt cx="4273" cy="2352"/>
          </a:xfrm>
        </p:grpSpPr>
        <p:sp>
          <p:nvSpPr>
            <p:cNvPr id="21518" name="Rectangle 8"/>
            <p:cNvSpPr/>
            <p:nvPr/>
          </p:nvSpPr>
          <p:spPr>
            <a:xfrm>
              <a:off x="0" y="0"/>
              <a:ext cx="4051" cy="235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grpSp>
          <p:nvGrpSpPr>
            <p:cNvPr id="21519" name="Group 9"/>
            <p:cNvGrpSpPr/>
            <p:nvPr/>
          </p:nvGrpSpPr>
          <p:grpSpPr>
            <a:xfrm>
              <a:off x="77" y="192"/>
              <a:ext cx="1331" cy="1445"/>
              <a:chOff x="0" y="0"/>
              <a:chExt cx="1331" cy="1445"/>
            </a:xfrm>
          </p:grpSpPr>
          <p:sp>
            <p:nvSpPr>
              <p:cNvPr id="21520" name="Oval 2"/>
              <p:cNvSpPr/>
              <p:nvPr/>
            </p:nvSpPr>
            <p:spPr>
              <a:xfrm>
                <a:off x="0" y="0"/>
                <a:ext cx="1331" cy="14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/>
              <a:p>
                <a:endPara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endParaRPr>
              </a:p>
            </p:txBody>
          </p:sp>
          <p:sp>
            <p:nvSpPr>
              <p:cNvPr id="21521" name="Freeform 3"/>
              <p:cNvSpPr/>
              <p:nvPr/>
            </p:nvSpPr>
            <p:spPr>
              <a:xfrm>
                <a:off x="211" y="192"/>
                <a:ext cx="836" cy="1158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673" y="0"/>
                  </a:cxn>
                  <a:cxn ang="0">
                    <a:pos x="336" y="458"/>
                  </a:cxn>
                  <a:cxn ang="0">
                    <a:pos x="816" y="458"/>
                  </a:cxn>
                  <a:cxn ang="0">
                    <a:pos x="240" y="1274"/>
                  </a:cxn>
                  <a:cxn ang="0">
                    <a:pos x="480" y="698"/>
                  </a:cxn>
                  <a:cxn ang="0">
                    <a:pos x="0" y="698"/>
                  </a:cxn>
                  <a:cxn ang="0">
                    <a:pos x="348" y="0"/>
                  </a:cxn>
                </a:cxnLst>
                <a:pathLst>
                  <a:path w="816" h="1274">
                    <a:moveTo>
                      <a:pt x="348" y="0"/>
                    </a:moveTo>
                    <a:cubicBezTo>
                      <a:pt x="456" y="0"/>
                      <a:pt x="565" y="0"/>
                      <a:pt x="673" y="0"/>
                    </a:cubicBezTo>
                    <a:lnTo>
                      <a:pt x="336" y="458"/>
                    </a:lnTo>
                    <a:lnTo>
                      <a:pt x="816" y="458"/>
                    </a:lnTo>
                    <a:lnTo>
                      <a:pt x="240" y="1274"/>
                    </a:lnTo>
                    <a:lnTo>
                      <a:pt x="480" y="698"/>
                    </a:lnTo>
                    <a:lnTo>
                      <a:pt x="0" y="6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522" name="Text Box 5"/>
            <p:cNvSpPr/>
            <p:nvPr/>
          </p:nvSpPr>
          <p:spPr>
            <a:xfrm>
              <a:off x="1408" y="211"/>
              <a:ext cx="2865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配电箱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/PDP Number:               </a:t>
              </a:r>
              <a:r>
                <a:rPr lang="en-US" altLang="zh-CN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00 #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   </a:t>
              </a:r>
              <a:endParaRPr lang="zh-CN" altLang="en-US" sz="2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位置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/Location:       ______________</a:t>
              </a:r>
              <a:endParaRPr lang="zh-CN" altLang="en-US" sz="20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维护电工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/Electrician:                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XXX</a:t>
              </a:r>
              <a:endParaRPr lang="en-US" altLang="zh-CN" sz="20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联系号码</a:t>
              </a:r>
              <a:r>
                <a:rPr lang="en-US" altLang="zh-CN" sz="2000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/Contact No.: </a:t>
              </a:r>
              <a:r>
                <a:rPr lang="en-US" altLang="zh-CN" sz="2000" b="1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139XXXXX</a:t>
              </a:r>
              <a:r>
                <a:rPr lang="en-US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 </a:t>
              </a:r>
              <a:endParaRPr lang="en-US" altLang="zh-CN" dirty="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21523" name="Text Box 6"/>
            <p:cNvSpPr/>
            <p:nvPr/>
          </p:nvSpPr>
          <p:spPr>
            <a:xfrm>
              <a:off x="1429" y="1399"/>
              <a:ext cx="2592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此箱挂锁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, </a:t>
              </a: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请于电工联系</a:t>
              </a:r>
              <a:endPara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4" name="Text Box 10"/>
            <p:cNvSpPr/>
            <p:nvPr/>
          </p:nvSpPr>
          <p:spPr>
            <a:xfrm>
              <a:off x="1426" y="1732"/>
              <a:ext cx="2592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379" tIns="45190" rIns="90379" bIns="4519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禁止擅自开箱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, </a:t>
              </a: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损坏挂锁</a:t>
              </a:r>
              <a:endPara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AutoShape 2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2530" name="Text Box 3"/>
          <p:cNvSpPr/>
          <p:nvPr/>
        </p:nvSpPr>
        <p:spPr>
          <a:xfrm>
            <a:off x="3505200" y="2438400"/>
            <a:ext cx="5410200" cy="2632075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你不是</a:t>
            </a:r>
            <a:r>
              <a:rPr lang="zh-CN" altLang="en-US" sz="6600" b="1" u="sng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蜘蛛人</a:t>
            </a:r>
            <a:r>
              <a:rPr lang="en-US" altLang="zh-CN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sz="6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系好安全带</a:t>
            </a:r>
            <a:r>
              <a:rPr lang="en-US" altLang="zh-CN" sz="6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2531" name="Group 6"/>
          <p:cNvGrpSpPr/>
          <p:nvPr/>
        </p:nvGrpSpPr>
        <p:grpSpPr>
          <a:xfrm>
            <a:off x="457200" y="2362200"/>
            <a:ext cx="2743200" cy="2590800"/>
            <a:chOff x="0" y="0"/>
            <a:chExt cx="3706031" cy="3861849"/>
          </a:xfrm>
        </p:grpSpPr>
        <p:pic>
          <p:nvPicPr>
            <p:cNvPr id="2253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8825" y="231711"/>
              <a:ext cx="2540178" cy="31667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3" name="Oval 7"/>
            <p:cNvSpPr/>
            <p:nvPr/>
          </p:nvSpPr>
          <p:spPr>
            <a:xfrm>
              <a:off x="0" y="0"/>
              <a:ext cx="3706031" cy="3861849"/>
            </a:xfrm>
            <a:prstGeom prst="ellipse">
              <a:avLst/>
            </a:prstGeom>
            <a:noFill/>
            <a:ln w="409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22534" name="Line 8"/>
            <p:cNvSpPr/>
            <p:nvPr/>
          </p:nvSpPr>
          <p:spPr>
            <a:xfrm flipV="1">
              <a:off x="384875" y="1081318"/>
              <a:ext cx="3002029" cy="2239872"/>
            </a:xfrm>
            <a:prstGeom prst="line">
              <a:avLst/>
            </a:prstGeom>
            <a:ln w="3714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22536" name="Rectangle 20"/>
          <p:cNvSpPr/>
          <p:nvPr/>
        </p:nvSpPr>
        <p:spPr>
          <a:xfrm>
            <a:off x="304800" y="5181600"/>
            <a:ext cx="8839200" cy="955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You are not a spider man please fasten your seat belt</a:t>
            </a:r>
            <a:endParaRPr lang="zh-CN" altLang="en-US" sz="2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2"/>
          <p:cNvSpPr/>
          <p:nvPr/>
        </p:nvSpPr>
        <p:spPr>
          <a:xfrm>
            <a:off x="307975" y="153988"/>
            <a:ext cx="8621713" cy="1446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3554" name="Text Box 3"/>
          <p:cNvSpPr/>
          <p:nvPr/>
        </p:nvSpPr>
        <p:spPr>
          <a:xfrm>
            <a:off x="152400" y="4603750"/>
            <a:ext cx="8915400" cy="1416050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请正确的倒换系挂双绳安全带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Please correct the rearrangement of XiGua double rope belt!</a:t>
            </a:r>
            <a:endParaRPr lang="en-US" altLang="zh-CN" sz="44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23555" name="Objec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828800"/>
            <a:ext cx="8458200" cy="2773363"/>
          </a:xfrm>
          <a:prstGeom prst="rect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AutoShape 1026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78" name="Text Box 1027"/>
          <p:cNvSpPr/>
          <p:nvPr/>
        </p:nvSpPr>
        <p:spPr>
          <a:xfrm>
            <a:off x="381000" y="2438400"/>
            <a:ext cx="8543925" cy="92392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请将电缆线架空离地使用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Rectangle 1029"/>
          <p:cNvSpPr/>
          <p:nvPr/>
        </p:nvSpPr>
        <p:spPr>
          <a:xfrm>
            <a:off x="2514600" y="4876800"/>
            <a:ext cx="153988" cy="1219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80" name="Rectangle 1030"/>
          <p:cNvSpPr/>
          <p:nvPr/>
        </p:nvSpPr>
        <p:spPr>
          <a:xfrm>
            <a:off x="6629400" y="4876800"/>
            <a:ext cx="153988" cy="1219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581" name="Freeform 1032"/>
          <p:cNvSpPr/>
          <p:nvPr/>
        </p:nvSpPr>
        <p:spPr>
          <a:xfrm>
            <a:off x="0" y="4876800"/>
            <a:ext cx="9159875" cy="3984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0" y="200"/>
              </a:cxn>
              <a:cxn ang="0">
                <a:pos x="1536" y="8"/>
              </a:cxn>
              <a:cxn ang="0">
                <a:pos x="2688" y="248"/>
              </a:cxn>
              <a:cxn ang="0">
                <a:pos x="3840" y="8"/>
              </a:cxn>
              <a:cxn ang="0">
                <a:pos x="5184" y="248"/>
              </a:cxn>
            </a:cxnLst>
            <a:pathLst>
              <a:path w="5184" h="248">
                <a:moveTo>
                  <a:pt x="0" y="8"/>
                </a:moveTo>
                <a:cubicBezTo>
                  <a:pt x="112" y="104"/>
                  <a:pt x="224" y="200"/>
                  <a:pt x="480" y="200"/>
                </a:cubicBezTo>
                <a:cubicBezTo>
                  <a:pt x="736" y="200"/>
                  <a:pt x="1168" y="0"/>
                  <a:pt x="1536" y="8"/>
                </a:cubicBezTo>
                <a:cubicBezTo>
                  <a:pt x="1904" y="16"/>
                  <a:pt x="2304" y="248"/>
                  <a:pt x="2688" y="248"/>
                </a:cubicBezTo>
                <a:cubicBezTo>
                  <a:pt x="3072" y="248"/>
                  <a:pt x="3424" y="8"/>
                  <a:pt x="3840" y="8"/>
                </a:cubicBezTo>
                <a:cubicBezTo>
                  <a:pt x="4256" y="8"/>
                  <a:pt x="4864" y="232"/>
                  <a:pt x="5184" y="2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5602" name="Text Box 4"/>
          <p:cNvSpPr/>
          <p:nvPr/>
        </p:nvSpPr>
        <p:spPr>
          <a:xfrm>
            <a:off x="2971800" y="2209800"/>
            <a:ext cx="5957888" cy="2801938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请即时清扫工作现场</a:t>
            </a:r>
            <a:r>
              <a:rPr lang="en-US" altLang="zh-CN" sz="8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560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57400"/>
            <a:ext cx="2033588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6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7" name="Text Box 4"/>
          <p:cNvSpPr/>
          <p:nvPr/>
        </p:nvSpPr>
        <p:spPr>
          <a:xfrm>
            <a:off x="4140200" y="2317750"/>
            <a:ext cx="5003800" cy="3800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必须使用溜绳控制吊物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8" name="Text Box 6"/>
          <p:cNvSpPr/>
          <p:nvPr/>
        </p:nvSpPr>
        <p:spPr>
          <a:xfrm>
            <a:off x="1154113" y="2549525"/>
            <a:ext cx="1385887" cy="3698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29" name="Text Box 8"/>
          <p:cNvSpPr/>
          <p:nvPr/>
        </p:nvSpPr>
        <p:spPr>
          <a:xfrm>
            <a:off x="2514600" y="3505200"/>
            <a:ext cx="1385888" cy="30289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9200" b="1" dirty="0">
                <a:solidFill>
                  <a:srgbClr val="000000"/>
                </a:solidFill>
                <a:latin typeface="Arial Narrow" panose="020B0606020202030204" charset="0"/>
                <a:ea typeface="宋体" panose="02010600030101010101" pitchFamily="2" charset="-122"/>
                <a:sym typeface="Arial Narrow" panose="020B0606020202030204" charset="0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0" name="Rectangle 9"/>
          <p:cNvSpPr/>
          <p:nvPr/>
        </p:nvSpPr>
        <p:spPr>
          <a:xfrm>
            <a:off x="0" y="3321050"/>
            <a:ext cx="2617788" cy="6175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1" name="Freeform 10"/>
          <p:cNvSpPr/>
          <p:nvPr/>
        </p:nvSpPr>
        <p:spPr>
          <a:xfrm>
            <a:off x="1616075" y="3706813"/>
            <a:ext cx="1889125" cy="1550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768"/>
              </a:cxn>
              <a:cxn ang="0">
                <a:pos x="1344" y="1248"/>
              </a:cxn>
            </a:cxnLst>
            <a:pathLst>
              <a:path w="1344" h="1248">
                <a:moveTo>
                  <a:pt x="0" y="0"/>
                </a:moveTo>
                <a:cubicBezTo>
                  <a:pt x="128" y="280"/>
                  <a:pt x="256" y="560"/>
                  <a:pt x="480" y="768"/>
                </a:cubicBezTo>
                <a:cubicBezTo>
                  <a:pt x="704" y="976"/>
                  <a:pt x="1200" y="1168"/>
                  <a:pt x="1344" y="12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2" name="Line 13"/>
          <p:cNvSpPr/>
          <p:nvPr/>
        </p:nvSpPr>
        <p:spPr>
          <a:xfrm>
            <a:off x="0" y="1776413"/>
            <a:ext cx="1154113" cy="15446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633" name="AutoShape 14"/>
          <p:cNvSpPr/>
          <p:nvPr/>
        </p:nvSpPr>
        <p:spPr>
          <a:xfrm rot="-5400000">
            <a:off x="3705225" y="3884613"/>
            <a:ext cx="231775" cy="461962"/>
          </a:xfrm>
          <a:prstGeom prst="flowChartDelay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7650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7651" name="Text Box 4"/>
          <p:cNvSpPr/>
          <p:nvPr/>
        </p:nvSpPr>
        <p:spPr>
          <a:xfrm>
            <a:off x="4140200" y="2317750"/>
            <a:ext cx="5003800" cy="38004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严禁在吊物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/</a:t>
            </a:r>
            <a:r>
              <a:rPr lang="zh-CN" altLang="en-US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吊臂下作业</a:t>
            </a:r>
            <a:r>
              <a:rPr lang="en-US" altLang="zh-CN" sz="8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!!!!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930400"/>
            <a:ext cx="3121025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8674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8675" name="Text Box 4"/>
          <p:cNvSpPr/>
          <p:nvPr/>
        </p:nvSpPr>
        <p:spPr>
          <a:xfrm>
            <a:off x="384175" y="2393950"/>
            <a:ext cx="8543925" cy="28130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请与挖机保持距离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9698" name="AutoShape 1027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9699" name="Text Box 1028"/>
          <p:cNvSpPr/>
          <p:nvPr/>
        </p:nvSpPr>
        <p:spPr>
          <a:xfrm>
            <a:off x="384175" y="2393950"/>
            <a:ext cx="8543925" cy="1947863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当心碰头</a:t>
            </a:r>
            <a:r>
              <a:rPr lang="en-US" altLang="zh-CN" sz="121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722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723" name="Text Box 4"/>
          <p:cNvSpPr/>
          <p:nvPr/>
        </p:nvSpPr>
        <p:spPr>
          <a:xfrm>
            <a:off x="384175" y="2393950"/>
            <a:ext cx="8543925" cy="281305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固定好气瓶并关上笼子安全门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/>
          <p:nvPr/>
        </p:nvSpPr>
        <p:spPr>
          <a:xfrm>
            <a:off x="755650" y="76200"/>
            <a:ext cx="7772400" cy="8651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000" b="1" dirty="0">
                <a:solidFill>
                  <a:srgbClr val="DC0A0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区域管理信息牌</a:t>
            </a:r>
            <a:r>
              <a:rPr lang="zh-CN" altLang="en-US" sz="44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44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8" name="Rectangle 574"/>
          <p:cNvSpPr/>
          <p:nvPr/>
        </p:nvSpPr>
        <p:spPr>
          <a:xfrm>
            <a:off x="561975" y="2133600"/>
            <a:ext cx="8137525" cy="5048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零事故  零伤害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099" name="Text Box 575"/>
          <p:cNvSpPr/>
          <p:nvPr/>
        </p:nvSpPr>
        <p:spPr>
          <a:xfrm>
            <a:off x="971550" y="2787650"/>
            <a:ext cx="3024188" cy="3419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安全管理目标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、力争零事故，零伤害；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、杜绝工伤死亡事故和重大设备、质量、消防和交通事故；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、职工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PPE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佩带率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、严重未遂事故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0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、火灾事故，偷盗事件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0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6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、施工安全不符合项纠正和预防措施纠正率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7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、隐患整改率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100%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 Box 576"/>
          <p:cNvSpPr/>
          <p:nvPr/>
        </p:nvSpPr>
        <p:spPr>
          <a:xfrm>
            <a:off x="4495800" y="3048000"/>
            <a:ext cx="3881438" cy="295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环境文明施工目标</a:t>
            </a:r>
            <a:endParaRPr lang="en-US" altLang="zh-CN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、材料按指定区域分类堆放整齐并挂            上标牌，注明名称、品种、规格，建立收、发、存保管制度；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、特殊材料存放有相应的防尘、防火   、防爆、防雨、防潮等措施；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、成品、半成品分开堆放；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、物料各类标志齐全，标识明显、清楚；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、垃圾及时清理，分类存放，统一处理；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6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、拒绝污染，</a:t>
            </a:r>
            <a:endParaRPr lang="zh-CN" altLang="en-US" sz="1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7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、采取有效防治设施，减少施工嗓音、粉尘、固体废弃物对环境产生的污染和危害。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102" name="表格 410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28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DC0A0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8" name="表格 4107"/>
          <p:cNvGraphicFramePr/>
          <p:nvPr/>
        </p:nvGraphicFramePr>
        <p:xfrm>
          <a:off x="611188" y="990600"/>
          <a:ext cx="8064500" cy="1069975"/>
        </p:xfrm>
        <a:graphic>
          <a:graphicData uri="http://schemas.openxmlformats.org/drawingml/2006/table">
            <a:tbl>
              <a:tblPr/>
              <a:tblGrid>
                <a:gridCol w="1295400"/>
                <a:gridCol w="1296988"/>
                <a:gridCol w="1295400"/>
                <a:gridCol w="1296987"/>
                <a:gridCol w="1439863"/>
                <a:gridCol w="1439862"/>
              </a:tblGrid>
              <a:tr h="347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施工负责人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质量负责人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安全负责人</a:t>
                      </a:r>
                      <a:endParaRPr lang="zh-CN" alt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土建负责人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/>
                        <a:t>临电负责人</a:t>
                      </a:r>
                      <a:endParaRPr lang="zh-CN" altLang="en-US" sz="1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脚手架负责人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600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400" b="1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400" b="1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imes New Roman" panose="02020603050405020304" pitchFamily="2" charset="0"/>
                        </a:rPr>
                        <a:t> 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9" name="灯片编号占位符 1"/>
          <p:cNvSpPr/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8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6" name="AutoShape 3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CAUTION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小心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7" name="Text Box 36"/>
          <p:cNvSpPr/>
          <p:nvPr/>
        </p:nvSpPr>
        <p:spPr>
          <a:xfrm>
            <a:off x="384175" y="1698625"/>
            <a:ext cx="8543925" cy="1325563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封闭空间</a:t>
            </a:r>
            <a:endParaRPr lang="zh-CN" altLang="en-US" sz="8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8" name="Rectangle 37"/>
          <p:cNvSpPr/>
          <p:nvPr/>
        </p:nvSpPr>
        <p:spPr>
          <a:xfrm>
            <a:off x="231775" y="3048000"/>
            <a:ext cx="3003550" cy="2895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49" name="Oval 38"/>
          <p:cNvSpPr/>
          <p:nvPr/>
        </p:nvSpPr>
        <p:spPr>
          <a:xfrm>
            <a:off x="539750" y="3357563"/>
            <a:ext cx="2387600" cy="23939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0" name="Rectangle 39"/>
          <p:cNvSpPr/>
          <p:nvPr/>
        </p:nvSpPr>
        <p:spPr>
          <a:xfrm>
            <a:off x="1617663" y="3048000"/>
            <a:ext cx="231775" cy="385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1" name="Text Box 40"/>
          <p:cNvSpPr/>
          <p:nvPr/>
        </p:nvSpPr>
        <p:spPr>
          <a:xfrm>
            <a:off x="617538" y="3201988"/>
            <a:ext cx="1385887" cy="2565400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752" name="Text Box 41"/>
          <p:cNvSpPr/>
          <p:nvPr/>
        </p:nvSpPr>
        <p:spPr>
          <a:xfrm>
            <a:off x="3586163" y="3429000"/>
            <a:ext cx="5557837" cy="2439988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须许可证进入</a:t>
            </a:r>
            <a:r>
              <a:rPr lang="en-US" altLang="zh-CN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!</a:t>
            </a:r>
            <a:endParaRPr lang="zh-CN" altLang="en-US" sz="61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请电</a:t>
            </a:r>
            <a:r>
              <a:rPr lang="en-US" altLang="zh-CN" sz="61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2" charset="-122"/>
              </a:rPr>
              <a:t>:________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/>
          <p:nvPr/>
        </p:nvSpPr>
        <p:spPr>
          <a:xfrm>
            <a:off x="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0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1" name="Text Box 4"/>
          <p:cNvSpPr/>
          <p:nvPr/>
        </p:nvSpPr>
        <p:spPr>
          <a:xfrm>
            <a:off x="0" y="2085975"/>
            <a:ext cx="2771775" cy="289242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开关已坏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严禁使用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2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3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4" name="Text Box 7"/>
          <p:cNvSpPr/>
          <p:nvPr/>
        </p:nvSpPr>
        <p:spPr>
          <a:xfrm>
            <a:off x="3079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5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6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7" name="Lin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8" name="Oval 11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79" name="Oval 12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0" name="Oval 13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1" name="Freeform 46"/>
          <p:cNvSpPr/>
          <p:nvPr/>
        </p:nvSpPr>
        <p:spPr>
          <a:xfrm>
            <a:off x="923925" y="4016375"/>
            <a:ext cx="1154113" cy="200818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0"/>
              </a:cxn>
              <a:cxn ang="0">
                <a:pos x="288" y="432"/>
              </a:cxn>
              <a:cxn ang="0">
                <a:pos x="720" y="432"/>
              </a:cxn>
              <a:cxn ang="0">
                <a:pos x="240" y="1248"/>
              </a:cxn>
              <a:cxn ang="0">
                <a:pos x="432" y="672"/>
              </a:cxn>
              <a:cxn ang="0">
                <a:pos x="0" y="672"/>
              </a:cxn>
              <a:cxn ang="0">
                <a:pos x="288" y="0"/>
              </a:cxn>
            </a:cxnLst>
            <a:pathLst>
              <a:path w="720" h="1248">
                <a:moveTo>
                  <a:pt x="288" y="0"/>
                </a:moveTo>
                <a:lnTo>
                  <a:pt x="528" y="0"/>
                </a:lnTo>
                <a:lnTo>
                  <a:pt x="288" y="432"/>
                </a:lnTo>
                <a:lnTo>
                  <a:pt x="720" y="432"/>
                </a:lnTo>
                <a:lnTo>
                  <a:pt x="240" y="1248"/>
                </a:lnTo>
                <a:lnTo>
                  <a:pt x="432" y="672"/>
                </a:lnTo>
                <a:lnTo>
                  <a:pt x="0" y="672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2" name="Rectangle 47"/>
          <p:cNvSpPr/>
          <p:nvPr/>
        </p:nvSpPr>
        <p:spPr>
          <a:xfrm>
            <a:off x="315595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3" name="Rectangle 48"/>
          <p:cNvSpPr/>
          <p:nvPr/>
        </p:nvSpPr>
        <p:spPr>
          <a:xfrm>
            <a:off x="315595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4" name="Text Box 49"/>
          <p:cNvSpPr/>
          <p:nvPr/>
        </p:nvSpPr>
        <p:spPr>
          <a:xfrm>
            <a:off x="3155950" y="2085975"/>
            <a:ext cx="2771775" cy="289242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设备已坏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严禁使用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5" name="Text Box 50"/>
          <p:cNvSpPr/>
          <p:nvPr/>
        </p:nvSpPr>
        <p:spPr>
          <a:xfrm>
            <a:off x="378936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6" name="Oval 51"/>
          <p:cNvSpPr/>
          <p:nvPr/>
        </p:nvSpPr>
        <p:spPr>
          <a:xfrm>
            <a:off x="330993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7" name="Text Box 52"/>
          <p:cNvSpPr/>
          <p:nvPr/>
        </p:nvSpPr>
        <p:spPr>
          <a:xfrm>
            <a:off x="346392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8" name="Line 53"/>
          <p:cNvSpPr/>
          <p:nvPr/>
        </p:nvSpPr>
        <p:spPr>
          <a:xfrm>
            <a:off x="592772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89" name="Freeform 54"/>
          <p:cNvSpPr/>
          <p:nvPr/>
        </p:nvSpPr>
        <p:spPr>
          <a:xfrm>
            <a:off x="4079875" y="4016375"/>
            <a:ext cx="1154113" cy="200818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0"/>
              </a:cxn>
              <a:cxn ang="0">
                <a:pos x="288" y="432"/>
              </a:cxn>
              <a:cxn ang="0">
                <a:pos x="720" y="432"/>
              </a:cxn>
              <a:cxn ang="0">
                <a:pos x="240" y="1248"/>
              </a:cxn>
              <a:cxn ang="0">
                <a:pos x="432" y="672"/>
              </a:cxn>
              <a:cxn ang="0">
                <a:pos x="0" y="672"/>
              </a:cxn>
              <a:cxn ang="0">
                <a:pos x="288" y="0"/>
              </a:cxn>
            </a:cxnLst>
            <a:pathLst>
              <a:path w="720" h="1248">
                <a:moveTo>
                  <a:pt x="288" y="0"/>
                </a:moveTo>
                <a:lnTo>
                  <a:pt x="528" y="0"/>
                </a:lnTo>
                <a:lnTo>
                  <a:pt x="288" y="432"/>
                </a:lnTo>
                <a:lnTo>
                  <a:pt x="720" y="432"/>
                </a:lnTo>
                <a:lnTo>
                  <a:pt x="240" y="1248"/>
                </a:lnTo>
                <a:lnTo>
                  <a:pt x="432" y="672"/>
                </a:lnTo>
                <a:lnTo>
                  <a:pt x="0" y="672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0" name="Rectangle 55"/>
          <p:cNvSpPr/>
          <p:nvPr/>
        </p:nvSpPr>
        <p:spPr>
          <a:xfrm>
            <a:off x="638810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1" name="Rectangle 56"/>
          <p:cNvSpPr/>
          <p:nvPr/>
        </p:nvSpPr>
        <p:spPr>
          <a:xfrm>
            <a:off x="638810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2" name="Text Box 57"/>
          <p:cNvSpPr/>
          <p:nvPr/>
        </p:nvSpPr>
        <p:spPr>
          <a:xfrm>
            <a:off x="638810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当心设备伤人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3" name="Text Box 58"/>
          <p:cNvSpPr/>
          <p:nvPr/>
        </p:nvSpPr>
        <p:spPr>
          <a:xfrm>
            <a:off x="7023100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XXX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4" name="Oval 59"/>
          <p:cNvSpPr/>
          <p:nvPr/>
        </p:nvSpPr>
        <p:spPr>
          <a:xfrm>
            <a:off x="6543675" y="771525"/>
            <a:ext cx="2616200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5" name="Text Box 60"/>
          <p:cNvSpPr/>
          <p:nvPr/>
        </p:nvSpPr>
        <p:spPr>
          <a:xfrm>
            <a:off x="66960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6" name="Line 61"/>
          <p:cNvSpPr/>
          <p:nvPr/>
        </p:nvSpPr>
        <p:spPr>
          <a:xfrm>
            <a:off x="91598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7" name="Line 63"/>
          <p:cNvSpPr/>
          <p:nvPr/>
        </p:nvSpPr>
        <p:spPr>
          <a:xfrm>
            <a:off x="31559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2798" name="Line 64"/>
          <p:cNvSpPr/>
          <p:nvPr/>
        </p:nvSpPr>
        <p:spPr>
          <a:xfrm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32799" name="Picture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863" y="4094163"/>
            <a:ext cx="2001837" cy="164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/>
          <p:nvPr/>
        </p:nvSpPr>
        <p:spPr>
          <a:xfrm>
            <a:off x="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4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5" name="Text Box 4"/>
          <p:cNvSpPr/>
          <p:nvPr/>
        </p:nvSpPr>
        <p:spPr>
          <a:xfrm>
            <a:off x="0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6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7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8" name="Text Box 7"/>
          <p:cNvSpPr/>
          <p:nvPr/>
        </p:nvSpPr>
        <p:spPr>
          <a:xfrm>
            <a:off x="30797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799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0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2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3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4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5" name="Rectangle 32"/>
          <p:cNvSpPr/>
          <p:nvPr/>
        </p:nvSpPr>
        <p:spPr>
          <a:xfrm>
            <a:off x="384175" y="3167063"/>
            <a:ext cx="2001838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6" name="Oval 33"/>
          <p:cNvSpPr/>
          <p:nvPr/>
        </p:nvSpPr>
        <p:spPr>
          <a:xfrm>
            <a:off x="615950" y="3321050"/>
            <a:ext cx="1616075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7" name="Rectangle 34"/>
          <p:cNvSpPr/>
          <p:nvPr/>
        </p:nvSpPr>
        <p:spPr>
          <a:xfrm>
            <a:off x="1308100" y="3089275"/>
            <a:ext cx="231775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8" name="Text Box 35"/>
          <p:cNvSpPr/>
          <p:nvPr/>
        </p:nvSpPr>
        <p:spPr>
          <a:xfrm>
            <a:off x="461963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09" name="Text Box 36"/>
          <p:cNvSpPr/>
          <p:nvPr/>
        </p:nvSpPr>
        <p:spPr>
          <a:xfrm>
            <a:off x="461963" y="5097463"/>
            <a:ext cx="1924050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10" name="Rectangle 37"/>
          <p:cNvSpPr/>
          <p:nvPr/>
        </p:nvSpPr>
        <p:spPr>
          <a:xfrm>
            <a:off x="3155950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1" name="Rectangle 38"/>
          <p:cNvSpPr/>
          <p:nvPr/>
        </p:nvSpPr>
        <p:spPr>
          <a:xfrm>
            <a:off x="315595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2" name="Text Box 39"/>
          <p:cNvSpPr/>
          <p:nvPr/>
        </p:nvSpPr>
        <p:spPr>
          <a:xfrm>
            <a:off x="3155950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13" name="Text Box 40"/>
          <p:cNvSpPr/>
          <p:nvPr/>
        </p:nvSpPr>
        <p:spPr>
          <a:xfrm>
            <a:off x="378936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4" name="Oval 41"/>
          <p:cNvSpPr/>
          <p:nvPr/>
        </p:nvSpPr>
        <p:spPr>
          <a:xfrm>
            <a:off x="330993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5" name="Text Box 42"/>
          <p:cNvSpPr/>
          <p:nvPr/>
        </p:nvSpPr>
        <p:spPr>
          <a:xfrm>
            <a:off x="3463925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6" name="Line 43"/>
          <p:cNvSpPr/>
          <p:nvPr/>
        </p:nvSpPr>
        <p:spPr>
          <a:xfrm>
            <a:off x="592772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7" name="Rectangle 44"/>
          <p:cNvSpPr/>
          <p:nvPr/>
        </p:nvSpPr>
        <p:spPr>
          <a:xfrm>
            <a:off x="3540125" y="3167063"/>
            <a:ext cx="2001838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8" name="Oval 45"/>
          <p:cNvSpPr/>
          <p:nvPr/>
        </p:nvSpPr>
        <p:spPr>
          <a:xfrm>
            <a:off x="3771900" y="3321050"/>
            <a:ext cx="1616075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19" name="Rectangle 46"/>
          <p:cNvSpPr/>
          <p:nvPr/>
        </p:nvSpPr>
        <p:spPr>
          <a:xfrm>
            <a:off x="4464050" y="3089275"/>
            <a:ext cx="231775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0" name="Text Box 47"/>
          <p:cNvSpPr/>
          <p:nvPr/>
        </p:nvSpPr>
        <p:spPr>
          <a:xfrm>
            <a:off x="3617913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1" name="Text Box 48"/>
          <p:cNvSpPr/>
          <p:nvPr/>
        </p:nvSpPr>
        <p:spPr>
          <a:xfrm>
            <a:off x="3617913" y="5097463"/>
            <a:ext cx="1924050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22" name="Rectangle 49"/>
          <p:cNvSpPr/>
          <p:nvPr/>
        </p:nvSpPr>
        <p:spPr>
          <a:xfrm>
            <a:off x="6372225" y="6102350"/>
            <a:ext cx="2771775" cy="7556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3" name="Rectangle 50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4" name="Text Box 51"/>
          <p:cNvSpPr/>
          <p:nvPr/>
        </p:nvSpPr>
        <p:spPr>
          <a:xfrm>
            <a:off x="6372225" y="2085975"/>
            <a:ext cx="2771775" cy="1944688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封闭空间</a:t>
            </a:r>
            <a:endParaRPr lang="zh-CN" altLang="en-US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25" name="Text Box 52"/>
          <p:cNvSpPr/>
          <p:nvPr/>
        </p:nvSpPr>
        <p:spPr>
          <a:xfrm>
            <a:off x="7007225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6" name="Oval 53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7" name="Text Box 54"/>
          <p:cNvSpPr/>
          <p:nvPr/>
        </p:nvSpPr>
        <p:spPr>
          <a:xfrm>
            <a:off x="6680200" y="927100"/>
            <a:ext cx="2155825" cy="7048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40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8" name="Line 55"/>
          <p:cNvSpPr/>
          <p:nvPr/>
        </p:nvSpPr>
        <p:spPr>
          <a:xfrm>
            <a:off x="914400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29" name="Rectangle 56"/>
          <p:cNvSpPr/>
          <p:nvPr/>
        </p:nvSpPr>
        <p:spPr>
          <a:xfrm>
            <a:off x="6757988" y="3167063"/>
            <a:ext cx="2001837" cy="19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0" name="Oval 57"/>
          <p:cNvSpPr/>
          <p:nvPr/>
        </p:nvSpPr>
        <p:spPr>
          <a:xfrm>
            <a:off x="6988175" y="3321050"/>
            <a:ext cx="1617663" cy="16224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1" name="Rectangle 58"/>
          <p:cNvSpPr/>
          <p:nvPr/>
        </p:nvSpPr>
        <p:spPr>
          <a:xfrm>
            <a:off x="7681913" y="3089275"/>
            <a:ext cx="230187" cy="30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2" name="Text Box 59"/>
          <p:cNvSpPr/>
          <p:nvPr/>
        </p:nvSpPr>
        <p:spPr>
          <a:xfrm>
            <a:off x="6834188" y="3013075"/>
            <a:ext cx="1385887" cy="2124075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3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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3833" name="Text Box 60"/>
          <p:cNvSpPr/>
          <p:nvPr/>
        </p:nvSpPr>
        <p:spPr>
          <a:xfrm>
            <a:off x="6834188" y="5097463"/>
            <a:ext cx="1925637" cy="785812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须许可证</a:t>
            </a:r>
            <a:endParaRPr lang="zh-CN" altLang="en-US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方可进入</a:t>
            </a:r>
            <a:r>
              <a:rPr lang="en-US" altLang="zh-CN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834" name="Line 61"/>
          <p:cNvSpPr/>
          <p:nvPr/>
        </p:nvSpPr>
        <p:spPr>
          <a:xfrm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0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18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19" name="Text Box 4"/>
          <p:cNvSpPr/>
          <p:nvPr/>
        </p:nvSpPr>
        <p:spPr>
          <a:xfrm>
            <a:off x="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0" name="Text Box 5"/>
          <p:cNvSpPr/>
          <p:nvPr/>
        </p:nvSpPr>
        <p:spPr>
          <a:xfrm>
            <a:off x="633413" y="6338888"/>
            <a:ext cx="1522412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1" name="Oval 6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2" name="Text Box 7"/>
          <p:cNvSpPr/>
          <p:nvPr/>
        </p:nvSpPr>
        <p:spPr>
          <a:xfrm>
            <a:off x="307975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3" name="Line 8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4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5" name="Text Box 10"/>
          <p:cNvSpPr/>
          <p:nvPr/>
        </p:nvSpPr>
        <p:spPr>
          <a:xfrm>
            <a:off x="692150" y="4402138"/>
            <a:ext cx="1309688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6" name="Rectangle 11"/>
          <p:cNvSpPr/>
          <p:nvPr/>
        </p:nvSpPr>
        <p:spPr>
          <a:xfrm>
            <a:off x="3079750" y="5870575"/>
            <a:ext cx="2770188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7" name="Rectangle 12"/>
          <p:cNvSpPr/>
          <p:nvPr/>
        </p:nvSpPr>
        <p:spPr>
          <a:xfrm>
            <a:off x="3079750" y="539750"/>
            <a:ext cx="2770188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28" name="Text Box 13"/>
          <p:cNvSpPr/>
          <p:nvPr/>
        </p:nvSpPr>
        <p:spPr>
          <a:xfrm>
            <a:off x="3079750" y="2085975"/>
            <a:ext cx="2770188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9" name="Text Box 14"/>
          <p:cNvSpPr/>
          <p:nvPr/>
        </p:nvSpPr>
        <p:spPr>
          <a:xfrm>
            <a:off x="3711575" y="6338888"/>
            <a:ext cx="1522413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0" name="Oval 15"/>
          <p:cNvSpPr/>
          <p:nvPr/>
        </p:nvSpPr>
        <p:spPr>
          <a:xfrm>
            <a:off x="3232150" y="771525"/>
            <a:ext cx="2617788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1" name="Text Box 16"/>
          <p:cNvSpPr/>
          <p:nvPr/>
        </p:nvSpPr>
        <p:spPr>
          <a:xfrm>
            <a:off x="3387725" y="927100"/>
            <a:ext cx="2154238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2" name="Line 17"/>
          <p:cNvSpPr/>
          <p:nvPr/>
        </p:nvSpPr>
        <p:spPr>
          <a:xfrm>
            <a:off x="5849938" y="539750"/>
            <a:ext cx="1587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3" name="Line 18"/>
          <p:cNvSpPr/>
          <p:nvPr/>
        </p:nvSpPr>
        <p:spPr>
          <a:xfrm>
            <a:off x="30797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4" name="Text Box 19"/>
          <p:cNvSpPr/>
          <p:nvPr/>
        </p:nvSpPr>
        <p:spPr>
          <a:xfrm>
            <a:off x="3771900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5" name="Rectangle 20"/>
          <p:cNvSpPr/>
          <p:nvPr/>
        </p:nvSpPr>
        <p:spPr>
          <a:xfrm>
            <a:off x="6372225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6" name="Rectangle 21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7" name="Text Box 22"/>
          <p:cNvSpPr/>
          <p:nvPr/>
        </p:nvSpPr>
        <p:spPr>
          <a:xfrm>
            <a:off x="6372225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38" name="Text Box 23"/>
          <p:cNvSpPr/>
          <p:nvPr/>
        </p:nvSpPr>
        <p:spPr>
          <a:xfrm>
            <a:off x="7007225" y="6338888"/>
            <a:ext cx="1520825" cy="517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39" name="Oval 24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0" name="Text Box 25"/>
          <p:cNvSpPr/>
          <p:nvPr/>
        </p:nvSpPr>
        <p:spPr>
          <a:xfrm>
            <a:off x="6680200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2" name="Line 27"/>
          <p:cNvSpPr/>
          <p:nvPr/>
        </p:nvSpPr>
        <p:spPr>
          <a:xfrm flipH="1"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3" name="Text Box 28"/>
          <p:cNvSpPr/>
          <p:nvPr/>
        </p:nvSpPr>
        <p:spPr>
          <a:xfrm>
            <a:off x="7065963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4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5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4846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Line 9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35842" name="Group 31"/>
          <p:cNvGrpSpPr/>
          <p:nvPr/>
        </p:nvGrpSpPr>
        <p:grpSpPr>
          <a:xfrm>
            <a:off x="-200025" y="539750"/>
            <a:ext cx="3155950" cy="6318250"/>
            <a:chOff x="0" y="0"/>
            <a:chExt cx="3155980" cy="6317342"/>
          </a:xfrm>
        </p:grpSpPr>
        <p:sp>
          <p:nvSpPr>
            <p:cNvPr id="35843" name="Rectangle 2"/>
            <p:cNvSpPr/>
            <p:nvPr/>
          </p:nvSpPr>
          <p:spPr>
            <a:xfrm>
              <a:off x="248753" y="5329352"/>
              <a:ext cx="2771103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4" name="Rectangle 3"/>
            <p:cNvSpPr/>
            <p:nvPr/>
          </p:nvSpPr>
          <p:spPr>
            <a:xfrm>
              <a:off x="248753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5" name="Text Box 4"/>
            <p:cNvSpPr/>
            <p:nvPr/>
          </p:nvSpPr>
          <p:spPr>
            <a:xfrm>
              <a:off x="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6" name="Text Box 5"/>
            <p:cNvSpPr/>
            <p:nvPr/>
          </p:nvSpPr>
          <p:spPr>
            <a:xfrm>
              <a:off x="8467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7" name="Oval 6"/>
            <p:cNvSpPr/>
            <p:nvPr/>
          </p:nvSpPr>
          <p:spPr>
            <a:xfrm>
              <a:off x="3544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48" name="Text Box 7"/>
            <p:cNvSpPr/>
            <p:nvPr/>
          </p:nvSpPr>
          <p:spPr>
            <a:xfrm>
              <a:off x="5083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49" name="Line 8"/>
            <p:cNvSpPr/>
            <p:nvPr/>
          </p:nvSpPr>
          <p:spPr>
            <a:xfrm>
              <a:off x="29715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0" name="Text Box 10"/>
            <p:cNvSpPr/>
            <p:nvPr/>
          </p:nvSpPr>
          <p:spPr>
            <a:xfrm>
              <a:off x="9237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35851" name="Line 26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2" name="Oval 29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3" name="Oval 30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5854" name="Oval 31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35855" name="Group 41"/>
          <p:cNvGrpSpPr/>
          <p:nvPr/>
        </p:nvGrpSpPr>
        <p:grpSpPr>
          <a:xfrm>
            <a:off x="5988050" y="539750"/>
            <a:ext cx="3155950" cy="6318250"/>
            <a:chOff x="0" y="0"/>
            <a:chExt cx="3155980" cy="6317342"/>
          </a:xfrm>
        </p:grpSpPr>
        <p:sp>
          <p:nvSpPr>
            <p:cNvPr id="35856" name="Rectangle 2"/>
            <p:cNvSpPr/>
            <p:nvPr/>
          </p:nvSpPr>
          <p:spPr>
            <a:xfrm>
              <a:off x="200456" y="5329352"/>
              <a:ext cx="2771103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7" name="Rectangle 3"/>
            <p:cNvSpPr/>
            <p:nvPr/>
          </p:nvSpPr>
          <p:spPr>
            <a:xfrm>
              <a:off x="200456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58" name="Text Box 4"/>
            <p:cNvSpPr/>
            <p:nvPr/>
          </p:nvSpPr>
          <p:spPr>
            <a:xfrm>
              <a:off x="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59" name="Text Box 5"/>
            <p:cNvSpPr/>
            <p:nvPr/>
          </p:nvSpPr>
          <p:spPr>
            <a:xfrm>
              <a:off x="8467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0" name="Oval 6"/>
            <p:cNvSpPr/>
            <p:nvPr/>
          </p:nvSpPr>
          <p:spPr>
            <a:xfrm>
              <a:off x="3544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1" name="Text Box 7"/>
            <p:cNvSpPr/>
            <p:nvPr/>
          </p:nvSpPr>
          <p:spPr>
            <a:xfrm>
              <a:off x="5083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2" name="Line 8"/>
            <p:cNvSpPr/>
            <p:nvPr/>
          </p:nvSpPr>
          <p:spPr>
            <a:xfrm>
              <a:off x="29715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3" name="Text Box 10"/>
            <p:cNvSpPr/>
            <p:nvPr/>
          </p:nvSpPr>
          <p:spPr>
            <a:xfrm>
              <a:off x="9237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35864" name="Group 50"/>
          <p:cNvGrpSpPr/>
          <p:nvPr/>
        </p:nvGrpSpPr>
        <p:grpSpPr>
          <a:xfrm>
            <a:off x="2971800" y="539750"/>
            <a:ext cx="3232150" cy="6318250"/>
            <a:chOff x="0" y="0"/>
            <a:chExt cx="3232180" cy="6317342"/>
          </a:xfrm>
        </p:grpSpPr>
        <p:sp>
          <p:nvSpPr>
            <p:cNvPr id="35865" name="Rectangle 2"/>
            <p:cNvSpPr/>
            <p:nvPr/>
          </p:nvSpPr>
          <p:spPr>
            <a:xfrm>
              <a:off x="0" y="5329352"/>
              <a:ext cx="3047759" cy="98799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6" name="Rectangle 3"/>
            <p:cNvSpPr/>
            <p:nvPr/>
          </p:nvSpPr>
          <p:spPr>
            <a:xfrm>
              <a:off x="276656" y="0"/>
              <a:ext cx="2771103" cy="154474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67" name="Text Box 4"/>
            <p:cNvSpPr/>
            <p:nvPr/>
          </p:nvSpPr>
          <p:spPr>
            <a:xfrm>
              <a:off x="76200" y="1544740"/>
              <a:ext cx="3155980" cy="29148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305525" rIns="87293" bIns="43646" anchor="t">
              <a:spAutoFit/>
            </a:bodyPr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此脚手架</a:t>
              </a:r>
              <a:endParaRPr lang="zh-CN" altLang="en-US" sz="45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合格</a:t>
              </a:r>
              <a:endParaRPr lang="en-US" altLang="zh-CN" sz="4500" b="1" u="sng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marL="333375" indent="-3333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4500" b="1" u="sng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可以使用</a:t>
              </a:r>
              <a:endParaRPr lang="zh-CN" altLang="en-US" sz="4500" b="1" dirty="0">
                <a:solidFill>
                  <a:srgbClr val="00B05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8" name="Text Box 5"/>
            <p:cNvSpPr/>
            <p:nvPr/>
          </p:nvSpPr>
          <p:spPr>
            <a:xfrm>
              <a:off x="922927" y="5514399"/>
              <a:ext cx="1521861" cy="7036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  <a:sym typeface="Calibri" panose="020F0502020204030204" charset="0"/>
                </a:rPr>
                <a:t>EHS</a:t>
              </a:r>
              <a:endParaRPr lang="zh-CN" altLang="en-US" sz="1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安全部</a:t>
              </a:r>
              <a:endParaRPr lang="zh-CN" altLang="en-US" sz="1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9" name="Oval 6"/>
            <p:cNvSpPr/>
            <p:nvPr/>
          </p:nvSpPr>
          <p:spPr>
            <a:xfrm>
              <a:off x="430606" y="231711"/>
              <a:ext cx="2617153" cy="981553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70" name="Text Box 7"/>
            <p:cNvSpPr/>
            <p:nvPr/>
          </p:nvSpPr>
          <p:spPr>
            <a:xfrm>
              <a:off x="584556" y="386185"/>
              <a:ext cx="2155303" cy="64364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7293" tIns="43646" rIns="87293" bIns="43646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注意</a:t>
              </a:r>
              <a:endParaRPr lang="zh-CN" altLang="en-US" sz="36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71" name="Line 8"/>
            <p:cNvSpPr/>
            <p:nvPr/>
          </p:nvSpPr>
          <p:spPr>
            <a:xfrm>
              <a:off x="3047759" y="0"/>
              <a:ext cx="1" cy="6317341"/>
            </a:xfrm>
            <a:prstGeom prst="line">
              <a:avLst/>
            </a:prstGeom>
            <a:ln w="9525">
              <a:noFill/>
            </a:ln>
          </p:spPr>
          <p:txBody>
            <a:bodyPr wrap="none" lIns="92501" tIns="46250" rIns="92501" bIns="46250" anchor="ctr"/>
            <a:p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5872" name="Text Box 10"/>
            <p:cNvSpPr/>
            <p:nvPr/>
          </p:nvSpPr>
          <p:spPr>
            <a:xfrm>
              <a:off x="999902" y="3969659"/>
              <a:ext cx="1308577" cy="15861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501" tIns="46250" rIns="92501" bIns="4625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7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  <a:sym typeface="Webdings" panose="05030102010509060703" pitchFamily="2" charset="2"/>
                </a:rPr>
                <a:t> √</a:t>
              </a:r>
              <a:endParaRPr lang="en-US" altLang="zh-CN" dirty="0">
                <a:solidFill>
                  <a:srgbClr val="00B050"/>
                </a:solidFill>
                <a:latin typeface="Calibri" panose="020F0502020204030204" charset="0"/>
                <a:ea typeface="Calibri" panose="020F0502020204030204" charset="0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0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6" name="Rectangle 3"/>
          <p:cNvSpPr/>
          <p:nvPr/>
        </p:nvSpPr>
        <p:spPr>
          <a:xfrm>
            <a:off x="0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7" name="Text Box 4"/>
          <p:cNvSpPr/>
          <p:nvPr/>
        </p:nvSpPr>
        <p:spPr>
          <a:xfrm>
            <a:off x="0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45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8" name="Text Box 6"/>
          <p:cNvSpPr/>
          <p:nvPr/>
        </p:nvSpPr>
        <p:spPr>
          <a:xfrm>
            <a:off x="609600" y="6172200"/>
            <a:ext cx="1522413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</a:t>
            </a:r>
            <a:endParaRPr lang="en-US" altLang="zh-CN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69" name="Oval 7"/>
          <p:cNvSpPr/>
          <p:nvPr/>
        </p:nvSpPr>
        <p:spPr>
          <a:xfrm>
            <a:off x="153988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0" name="Text Box 8"/>
          <p:cNvSpPr/>
          <p:nvPr/>
        </p:nvSpPr>
        <p:spPr>
          <a:xfrm>
            <a:off x="307975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1" name="Line 9"/>
          <p:cNvSpPr/>
          <p:nvPr/>
        </p:nvSpPr>
        <p:spPr>
          <a:xfrm>
            <a:off x="2771775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2" name="Line 1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3" name="Text Box 11"/>
          <p:cNvSpPr/>
          <p:nvPr/>
        </p:nvSpPr>
        <p:spPr>
          <a:xfrm>
            <a:off x="692150" y="4402138"/>
            <a:ext cx="1309688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4" name="Rectangle 12"/>
          <p:cNvSpPr/>
          <p:nvPr/>
        </p:nvSpPr>
        <p:spPr>
          <a:xfrm>
            <a:off x="3079750" y="5870575"/>
            <a:ext cx="2770188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5" name="Rectangle 13"/>
          <p:cNvSpPr/>
          <p:nvPr/>
        </p:nvSpPr>
        <p:spPr>
          <a:xfrm>
            <a:off x="3079750" y="539750"/>
            <a:ext cx="2770188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6" name="Text Box 14"/>
          <p:cNvSpPr/>
          <p:nvPr/>
        </p:nvSpPr>
        <p:spPr>
          <a:xfrm>
            <a:off x="3079750" y="2085975"/>
            <a:ext cx="2770188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7" name="Text Box 15"/>
          <p:cNvSpPr/>
          <p:nvPr/>
        </p:nvSpPr>
        <p:spPr>
          <a:xfrm>
            <a:off x="3733800" y="6172200"/>
            <a:ext cx="1522413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</a:t>
            </a:r>
            <a:endParaRPr lang="zh-CN" altLang="en-US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8" name="Oval 16"/>
          <p:cNvSpPr/>
          <p:nvPr/>
        </p:nvSpPr>
        <p:spPr>
          <a:xfrm>
            <a:off x="3232150" y="771525"/>
            <a:ext cx="2617788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79" name="Text Box 17"/>
          <p:cNvSpPr/>
          <p:nvPr/>
        </p:nvSpPr>
        <p:spPr>
          <a:xfrm>
            <a:off x="3387725" y="927100"/>
            <a:ext cx="2154238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0" name="Line 18"/>
          <p:cNvSpPr/>
          <p:nvPr/>
        </p:nvSpPr>
        <p:spPr>
          <a:xfrm>
            <a:off x="5849938" y="539750"/>
            <a:ext cx="1587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1" name="Line 19"/>
          <p:cNvSpPr/>
          <p:nvPr/>
        </p:nvSpPr>
        <p:spPr>
          <a:xfrm>
            <a:off x="3079750" y="539750"/>
            <a:ext cx="0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2" name="Text Box 20"/>
          <p:cNvSpPr/>
          <p:nvPr/>
        </p:nvSpPr>
        <p:spPr>
          <a:xfrm>
            <a:off x="3771900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3" name="Rectangle 21"/>
          <p:cNvSpPr/>
          <p:nvPr/>
        </p:nvSpPr>
        <p:spPr>
          <a:xfrm>
            <a:off x="6372225" y="5870575"/>
            <a:ext cx="2771775" cy="987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4" name="Rectangle 22"/>
          <p:cNvSpPr/>
          <p:nvPr/>
        </p:nvSpPr>
        <p:spPr>
          <a:xfrm>
            <a:off x="6372225" y="539750"/>
            <a:ext cx="2771775" cy="15462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5" name="Text Box 23"/>
          <p:cNvSpPr/>
          <p:nvPr/>
        </p:nvSpPr>
        <p:spPr>
          <a:xfrm>
            <a:off x="6372225" y="2085975"/>
            <a:ext cx="2771775" cy="2568575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45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45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500" b="1" u="sng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禁止使用</a:t>
            </a:r>
            <a:endParaRPr lang="zh-CN" altLang="en-US" sz="45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86" name="Text Box 24"/>
          <p:cNvSpPr/>
          <p:nvPr/>
        </p:nvSpPr>
        <p:spPr>
          <a:xfrm>
            <a:off x="7007225" y="6172200"/>
            <a:ext cx="1520825" cy="627063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</a:t>
            </a:r>
            <a:endParaRPr lang="zh-CN" altLang="en-US" sz="1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PCM</a:t>
            </a:r>
            <a:endParaRPr lang="en-US" altLang="zh-CN" sz="1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7" name="Oval 25"/>
          <p:cNvSpPr/>
          <p:nvPr/>
        </p:nvSpPr>
        <p:spPr>
          <a:xfrm>
            <a:off x="6526213" y="771525"/>
            <a:ext cx="2617787" cy="982663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8" name="Text Box 26"/>
          <p:cNvSpPr/>
          <p:nvPr/>
        </p:nvSpPr>
        <p:spPr>
          <a:xfrm>
            <a:off x="6680200" y="927100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警告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36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89" name="Line 27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0" name="Line 28"/>
          <p:cNvSpPr/>
          <p:nvPr/>
        </p:nvSpPr>
        <p:spPr>
          <a:xfrm flipH="1">
            <a:off x="6388100" y="539750"/>
            <a:ext cx="1588" cy="6318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1" name="Text Box 29"/>
          <p:cNvSpPr/>
          <p:nvPr/>
        </p:nvSpPr>
        <p:spPr>
          <a:xfrm>
            <a:off x="7065963" y="4402138"/>
            <a:ext cx="1308100" cy="1576387"/>
          </a:xfrm>
          <a:prstGeom prst="rect">
            <a:avLst/>
          </a:prstGeom>
          <a:noFill/>
          <a:ln w="9525">
            <a:noFill/>
          </a:ln>
        </p:spPr>
        <p:txBody>
          <a:bodyPr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9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Webdings" panose="05030102010509060703" pitchFamily="2" charset="2"/>
              </a:rPr>
              <a:t></a:t>
            </a:r>
            <a:endParaRPr lang="en-US" altLang="zh-CN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2" name="Oval 30"/>
          <p:cNvSpPr/>
          <p:nvPr/>
        </p:nvSpPr>
        <p:spPr>
          <a:xfrm>
            <a:off x="123190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3" name="Oval 31"/>
          <p:cNvSpPr/>
          <p:nvPr/>
        </p:nvSpPr>
        <p:spPr>
          <a:xfrm>
            <a:off x="7773988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6894" name="Oval 32"/>
          <p:cNvSpPr/>
          <p:nvPr/>
        </p:nvSpPr>
        <p:spPr>
          <a:xfrm>
            <a:off x="4387850" y="153988"/>
            <a:ext cx="231775" cy="2317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102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0" name="Rectangle 1027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1" name="Text Box 1028"/>
          <p:cNvSpPr/>
          <p:nvPr/>
        </p:nvSpPr>
        <p:spPr>
          <a:xfrm>
            <a:off x="0" y="2239963"/>
            <a:ext cx="9144000" cy="3128962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此处工作暂停施工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76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 algn="ctr"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如非许可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,</a:t>
            </a: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禁止进入</a:t>
            </a:r>
            <a:r>
              <a:rPr lang="en-US" altLang="zh-CN" sz="76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2" name="Text Box 1029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3" name="Text Box 1030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4" name="Oval 1031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7895" name="Text Box 1032"/>
          <p:cNvSpPr/>
          <p:nvPr/>
        </p:nvSpPr>
        <p:spPr>
          <a:xfrm>
            <a:off x="2814638" y="381000"/>
            <a:ext cx="3448050" cy="98107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Warning!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5" name="Text Box 4"/>
          <p:cNvSpPr/>
          <p:nvPr/>
        </p:nvSpPr>
        <p:spPr>
          <a:xfrm>
            <a:off x="0" y="2781300"/>
            <a:ext cx="9144000" cy="1390650"/>
          </a:xfrm>
          <a:prstGeom prst="rect">
            <a:avLst/>
          </a:prstGeom>
          <a:noFill/>
          <a:ln w="9525">
            <a:noFill/>
          </a:ln>
        </p:spPr>
        <p:txBody>
          <a:bodyPr lIns="87293" tIns="305525" rIns="87293" bIns="43646" anchor="t">
            <a:spAutoFit/>
          </a:bodyPr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危险材料堆放区</a:t>
            </a:r>
            <a:r>
              <a:rPr lang="en-US" altLang="zh-CN" sz="76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en-US" altLang="zh-CN" sz="7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6" name="Text Box 5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7" name="Text Box 6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8" name="Oval 7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8919" name="Text Box 8"/>
          <p:cNvSpPr/>
          <p:nvPr/>
        </p:nvSpPr>
        <p:spPr>
          <a:xfrm>
            <a:off x="2771775" y="0"/>
            <a:ext cx="3448050" cy="1570038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97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危险</a:t>
            </a:r>
            <a:endParaRPr lang="zh-CN" altLang="en-US" sz="81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228600" y="214313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05250"/>
          </a:xfrm>
          <a:ln w="25400">
            <a:solidFill>
              <a:schemeClr val="tx1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</a:t>
            </a:r>
            <a:r>
              <a:rPr lang="zh-CN" altLang="en-US" sz="72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高危险作业</a:t>
            </a:r>
            <a:endParaRPr lang="zh-CN" altLang="en-US" sz="7200" b="1" kern="1200" dirty="0">
              <a:solidFill>
                <a:srgbClr val="FF5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7200" b="1" kern="1200" dirty="0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正在进行</a:t>
            </a:r>
            <a:endParaRPr lang="zh-CN" altLang="en-US" sz="4800" b="1" kern="1200" dirty="0">
              <a:solidFill>
                <a:srgbClr val="FF5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endParaRPr lang="zh-CN" altLang="en-US" sz="1400" b="1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3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CONSTRUCTION AREA！ Please Do Not Enter, unless you are Authorized</a:t>
            </a:r>
            <a:r>
              <a:rPr lang="zh-CN" altLang="en-US" sz="3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!</a:t>
            </a:r>
            <a:endParaRPr lang="zh-CN" altLang="en-US" sz="35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39939" name="Oval 4"/>
          <p:cNvSpPr/>
          <p:nvPr/>
        </p:nvSpPr>
        <p:spPr>
          <a:xfrm>
            <a:off x="712788" y="328613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9941" name="Picture 1" descr="J:\办公文件夹\安全标志\安全标志\禁止通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4384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41719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The Equipment Are in Commissioning Now. Please Do Not Enter If You Are Not Authorized!</a:t>
            </a:r>
            <a:endParaRPr lang="zh-CN" altLang="en-US" sz="48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设备正在试车进行中，</a:t>
            </a:r>
            <a:endParaRPr lang="zh-CN" altLang="en-US" sz="48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48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未经许可不得入内</a:t>
            </a:r>
            <a:r>
              <a:rPr lang="zh-CN" altLang="en-US" sz="48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！</a:t>
            </a:r>
            <a:endParaRPr lang="zh-CN" altLang="en-US" sz="48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40963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zh-CN" altLang="en-US" sz="4800" b="1" dirty="0">
              <a:solidFill>
                <a:schemeClr val="bg1"/>
              </a:solidFill>
              <a:latin typeface="Copperplate Gothic Bold" panose="020E0705020206020404" pitchFamily="2" charset="0"/>
              <a:ea typeface="宋体" panose="02010600030101010101" pitchFamily="2" charset="-122"/>
              <a:sym typeface="Copperplate Gothic Bold" panose="020E0705020206020404" pitchFamily="2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opperplate Gothic Bold" panose="020E0705020206020404" pitchFamily="2" charset="0"/>
              <a:ea typeface="宋体" panose="02010600030101010101" pitchFamily="2" charset="-122"/>
              <a:sym typeface="Copperplate Gothic Bold" panose="020E0705020206020404" pitchFamily="2" charset="0"/>
            </a:endParaRPr>
          </a:p>
        </p:txBody>
      </p:sp>
      <p:sp>
        <p:nvSpPr>
          <p:cNvPr id="40964" name="Text Box 5"/>
          <p:cNvSpPr/>
          <p:nvPr/>
        </p:nvSpPr>
        <p:spPr>
          <a:xfrm>
            <a:off x="2667000" y="6278563"/>
            <a:ext cx="3581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IPS PROJECT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ctrTitle"/>
          </p:nvPr>
        </p:nvSpPr>
        <p:spPr>
          <a:xfrm>
            <a:off x="3886200" y="533400"/>
            <a:ext cx="5257800" cy="2016125"/>
          </a:xfrm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由此处进必须100%系挂</a:t>
            </a:r>
            <a:b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</a:br>
            <a:r>
              <a:rPr lang="zh-CN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安全带</a:t>
            </a:r>
            <a:endParaRPr lang="zh-CN" altLang="en-US" sz="3200" kern="1200" dirty="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pic>
        <p:nvPicPr>
          <p:cNvPr id="51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"/>
            <a:ext cx="3276600" cy="309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roup 23"/>
          <p:cNvGrpSpPr>
            <a:grpSpLocks noChangeAspect="1"/>
          </p:cNvGrpSpPr>
          <p:nvPr/>
        </p:nvGrpSpPr>
        <p:grpSpPr>
          <a:xfrm>
            <a:off x="6934200" y="3962400"/>
            <a:ext cx="1800225" cy="1993900"/>
            <a:chOff x="0" y="0"/>
            <a:chExt cx="1100" cy="1806"/>
          </a:xfrm>
        </p:grpSpPr>
        <p:pic>
          <p:nvPicPr>
            <p:cNvPr id="5124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5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3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95"/>
              <a:ext cx="110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8" name="Rectangle 30"/>
          <p:cNvSpPr/>
          <p:nvPr/>
        </p:nvSpPr>
        <p:spPr>
          <a:xfrm>
            <a:off x="381000" y="3429000"/>
            <a:ext cx="5386388" cy="2632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WEAR HARNESS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AT THE EDGE OF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PLATFORM</a:t>
            </a:r>
            <a:endParaRPr lang="en-US" altLang="zh-CN" sz="4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31" name="灯片编号占位符 1"/>
          <p:cNvSpPr/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2"/>
          <p:cNvSpPr/>
          <p:nvPr/>
        </p:nvSpPr>
        <p:spPr>
          <a:xfrm rot="-2899783">
            <a:off x="1747838" y="5487988"/>
            <a:ext cx="2586037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1986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4938"/>
            <a:ext cx="3733800" cy="6570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429000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5052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Picture 2" descr="J:\办公文件夹\安全标志\交通安全标志\施11 施工区标志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8491538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Picture 3" descr="J:\办公文件夹\安全标志\交通安全标志\施21 施工区标志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8491538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4034" name="Text Box 4"/>
          <p:cNvSpPr/>
          <p:nvPr/>
        </p:nvSpPr>
        <p:spPr>
          <a:xfrm>
            <a:off x="1295400" y="1981200"/>
            <a:ext cx="6248400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lIns="92501" tIns="46250" rIns="92501" bIns="4625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可动火区域</a:t>
            </a:r>
            <a:r>
              <a:rPr lang="en-US" altLang="zh-CN" sz="89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endParaRPr lang="en-US" altLang="zh-CN" sz="89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4035" name="Picture 2" descr="J:\办公文件夹\安全标志\安全标志\可动火区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35052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ctrTitle"/>
          </p:nvPr>
        </p:nvSpPr>
        <p:spPr>
          <a:xfrm>
            <a:off x="304800" y="476250"/>
            <a:ext cx="8534400" cy="1638300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subTitle" idx="1"/>
          </p:nvPr>
        </p:nvSpPr>
        <p:spPr>
          <a:xfrm>
            <a:off x="304800" y="2114550"/>
            <a:ext cx="8534400" cy="3600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12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Compressed Unit Please Do Not Open the Valve If You Are Not Authorized !</a:t>
            </a:r>
            <a:endParaRPr lang="zh-CN" altLang="en-US" sz="36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12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压力容器未经授权严禁开启!</a:t>
            </a:r>
            <a:endParaRPr lang="zh-CN" altLang="en-US" sz="36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45059" name="Oval 4"/>
          <p:cNvSpPr/>
          <p:nvPr/>
        </p:nvSpPr>
        <p:spPr>
          <a:xfrm>
            <a:off x="742950" y="571500"/>
            <a:ext cx="7745413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60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60" name="Text Box 5"/>
          <p:cNvSpPr/>
          <p:nvPr/>
        </p:nvSpPr>
        <p:spPr>
          <a:xfrm>
            <a:off x="2235200" y="5829300"/>
            <a:ext cx="4775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IPS PROJECT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19275"/>
            <a:ext cx="9144000" cy="427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进入施工现场佩戴</a:t>
            </a:r>
            <a:r>
              <a:rPr lang="en-US" altLang="zh-CN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PPE!</a:t>
            </a:r>
            <a:endParaRPr lang="en-US" altLang="zh-CN" sz="12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7413"/>
            <a:ext cx="9144000" cy="424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AutoShape 3"/>
          <p:cNvSpPr/>
          <p:nvPr/>
        </p:nvSpPr>
        <p:spPr>
          <a:xfrm>
            <a:off x="279400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进入施工现场佩戴</a:t>
            </a:r>
            <a:r>
              <a:rPr lang="en-US" altLang="zh-CN" sz="6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PPE!</a:t>
            </a:r>
            <a:endParaRPr lang="en-US" altLang="zh-CN" sz="12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4"/>
          <p:cNvSpPr/>
          <p:nvPr/>
        </p:nvSpPr>
        <p:spPr>
          <a:xfrm>
            <a:off x="1143000" y="500063"/>
            <a:ext cx="2282825" cy="545147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0" name="Rectangle 10"/>
          <p:cNvSpPr/>
          <p:nvPr/>
        </p:nvSpPr>
        <p:spPr>
          <a:xfrm>
            <a:off x="5003800" y="404813"/>
            <a:ext cx="2282825" cy="54530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1" name="Rectangle 20"/>
          <p:cNvSpPr/>
          <p:nvPr/>
        </p:nvSpPr>
        <p:spPr>
          <a:xfrm rot="-2899783">
            <a:off x="134938" y="4192588"/>
            <a:ext cx="40989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2" name="Rectangle 21"/>
          <p:cNvSpPr/>
          <p:nvPr/>
        </p:nvSpPr>
        <p:spPr>
          <a:xfrm rot="-2899783">
            <a:off x="412750" y="5221288"/>
            <a:ext cx="3729038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3" name="Rectangle 22"/>
          <p:cNvSpPr/>
          <p:nvPr/>
        </p:nvSpPr>
        <p:spPr>
          <a:xfrm rot="-2899783">
            <a:off x="1744663" y="5484813"/>
            <a:ext cx="25876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4" name="Rectangle 23"/>
          <p:cNvSpPr/>
          <p:nvPr/>
        </p:nvSpPr>
        <p:spPr>
          <a:xfrm rot="-2899783">
            <a:off x="3008313" y="6196013"/>
            <a:ext cx="1347787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5" name="Rectangle 24"/>
          <p:cNvSpPr/>
          <p:nvPr/>
        </p:nvSpPr>
        <p:spPr>
          <a:xfrm rot="-2899783">
            <a:off x="204788" y="3049588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6" name="Rectangle 25"/>
          <p:cNvSpPr/>
          <p:nvPr/>
        </p:nvSpPr>
        <p:spPr>
          <a:xfrm rot="-2899783">
            <a:off x="61913" y="1906588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7" name="Rectangle 26"/>
          <p:cNvSpPr/>
          <p:nvPr/>
        </p:nvSpPr>
        <p:spPr>
          <a:xfrm rot="-2899783">
            <a:off x="896938" y="-166687"/>
            <a:ext cx="5937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8" name="Rectangle 27"/>
          <p:cNvSpPr/>
          <p:nvPr/>
        </p:nvSpPr>
        <p:spPr>
          <a:xfrm rot="-2899783">
            <a:off x="403225" y="857250"/>
            <a:ext cx="1660525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39" name="Rectangle 32"/>
          <p:cNvSpPr/>
          <p:nvPr/>
        </p:nvSpPr>
        <p:spPr>
          <a:xfrm rot="-2899783">
            <a:off x="352425" y="817563"/>
            <a:ext cx="3729038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0" name="Rectangle 40"/>
          <p:cNvSpPr/>
          <p:nvPr/>
        </p:nvSpPr>
        <p:spPr>
          <a:xfrm rot="-2899783">
            <a:off x="4205288" y="4049713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1" name="Rectangle 41"/>
          <p:cNvSpPr/>
          <p:nvPr/>
        </p:nvSpPr>
        <p:spPr>
          <a:xfrm rot="-2899783">
            <a:off x="4841875" y="4557713"/>
            <a:ext cx="3729038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2" name="Rectangle 43"/>
          <p:cNvSpPr/>
          <p:nvPr/>
        </p:nvSpPr>
        <p:spPr>
          <a:xfrm rot="-2899783">
            <a:off x="6130925" y="5321300"/>
            <a:ext cx="1563688" cy="2873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3" name="Rectangle 44"/>
          <p:cNvSpPr/>
          <p:nvPr/>
        </p:nvSpPr>
        <p:spPr>
          <a:xfrm rot="-2899783">
            <a:off x="4062413" y="3192463"/>
            <a:ext cx="4098925" cy="29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4" name="Rectangle 45"/>
          <p:cNvSpPr/>
          <p:nvPr/>
        </p:nvSpPr>
        <p:spPr>
          <a:xfrm rot="-2899783">
            <a:off x="3990975" y="2120900"/>
            <a:ext cx="4098925" cy="293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5" name="Rectangle 46"/>
          <p:cNvSpPr/>
          <p:nvPr/>
        </p:nvSpPr>
        <p:spPr>
          <a:xfrm rot="-2899783">
            <a:off x="4751388" y="-152400"/>
            <a:ext cx="593725" cy="29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6" name="Rectangle 47"/>
          <p:cNvSpPr/>
          <p:nvPr/>
        </p:nvSpPr>
        <p:spPr>
          <a:xfrm rot="-2899783">
            <a:off x="4403725" y="857250"/>
            <a:ext cx="1660525" cy="292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7" name="Rectangle 48"/>
          <p:cNvSpPr/>
          <p:nvPr/>
        </p:nvSpPr>
        <p:spPr>
          <a:xfrm rot="-2899783">
            <a:off x="3913188" y="1343025"/>
            <a:ext cx="3729037" cy="293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48" name="Rectangle 49"/>
          <p:cNvSpPr/>
          <p:nvPr/>
        </p:nvSpPr>
        <p:spPr>
          <a:xfrm>
            <a:off x="1398588" y="1827213"/>
            <a:ext cx="1801812" cy="3870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THIS TAG TO BE 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REMOVED ONLY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BY PERSON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SHOWN ON THE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OTHERSIDE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此标牌只允许由挂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牌人（见反面记录）</a:t>
            </a:r>
            <a:endParaRPr lang="zh-CN" altLang="en-US" sz="1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解除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49" name="Rectangle 50"/>
          <p:cNvSpPr/>
          <p:nvPr/>
        </p:nvSpPr>
        <p:spPr>
          <a:xfrm>
            <a:off x="1343025" y="765175"/>
            <a:ext cx="1871663" cy="80645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0" name="Oval 51"/>
          <p:cNvSpPr/>
          <p:nvPr/>
        </p:nvSpPr>
        <p:spPr>
          <a:xfrm>
            <a:off x="1570038" y="836613"/>
            <a:ext cx="1417637" cy="6921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CLOSE</a:t>
            </a:r>
            <a:endParaRPr lang="zh-CN" altLang="en-US" sz="2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51" name="Text Box 52"/>
          <p:cNvSpPr/>
          <p:nvPr/>
        </p:nvSpPr>
        <p:spPr>
          <a:xfrm>
            <a:off x="1571625" y="5286375"/>
            <a:ext cx="1287463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锁定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152" name="Rectangle 53"/>
          <p:cNvSpPr/>
          <p:nvPr/>
        </p:nvSpPr>
        <p:spPr>
          <a:xfrm>
            <a:off x="5246688" y="1774825"/>
            <a:ext cx="1825625" cy="3797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NAME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姓名     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COMPANY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单位     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WOPRPERMITNO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工作票号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DATE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日期    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en-US" altLang="zh-CN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TIME</a:t>
            </a:r>
            <a:endParaRPr lang="zh-CN" altLang="en-US" sz="1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时间    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___________</a:t>
            </a:r>
            <a:endParaRPr lang="en-US" altLang="zh-CN" sz="12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3" name="Rectangle 54"/>
          <p:cNvSpPr/>
          <p:nvPr/>
        </p:nvSpPr>
        <p:spPr>
          <a:xfrm>
            <a:off x="5294313" y="671513"/>
            <a:ext cx="1700212" cy="8731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60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8154" name="Oval 55"/>
          <p:cNvSpPr/>
          <p:nvPr/>
        </p:nvSpPr>
        <p:spPr>
          <a:xfrm>
            <a:off x="5419725" y="785813"/>
            <a:ext cx="1417638" cy="6921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CLOSE</a:t>
            </a:r>
            <a:endParaRPr lang="zh-CN" altLang="en-US" sz="2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关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49154" name="Picture 2" descr="G:\安全标志\安全标志\当心坑洞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2214563"/>
            <a:ext cx="3429000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矩形 5"/>
          <p:cNvSpPr/>
          <p:nvPr/>
        </p:nvSpPr>
        <p:spPr>
          <a:xfrm>
            <a:off x="428625" y="2643188"/>
            <a:ext cx="4572000" cy="2530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当心洞口</a:t>
            </a:r>
            <a:endParaRPr lang="en-US" altLang="zh-CN" sz="8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r>
              <a:rPr lang="zh-CN" altLang="en-US" sz="8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请勿踩踏     </a:t>
            </a:r>
            <a:endParaRPr lang="zh-CN" altLang="en-US" sz="72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ctrTitle"/>
          </p:nvPr>
        </p:nvSpPr>
        <p:spPr>
          <a:xfrm>
            <a:off x="641350" y="620713"/>
            <a:ext cx="8045450" cy="6389687"/>
          </a:xfrm>
          <a:ln>
            <a:solidFill>
              <a:schemeClr val="bg1"/>
            </a:solidFill>
            <a:miter/>
          </a:ln>
        </p:spPr>
        <p:txBody>
          <a:bodyPr anchor="ctr"/>
          <a:p>
            <a:pPr algn="l">
              <a:buClrTx/>
              <a:buSzTx/>
              <a:buFontTx/>
            </a:pP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</a:t>
            </a: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禁止吸烟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+mj-cs"/>
                <a:sym typeface="Calibri" panose="020F0502020204030204" charset="0"/>
              </a:rPr>
              <a:t>No smoking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违者清退</a:t>
            </a:r>
            <a:b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  <a:t>  出   场</a:t>
            </a:r>
            <a:br>
              <a:rPr lang="zh-CN" altLang="en-US" sz="5400" b="1" kern="1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  <a:cs typeface="+mj-cs"/>
                <a:sym typeface="Arial Black" panose="020B0A04020102020204" pitchFamily="2" charset="0"/>
              </a:rPr>
            </a:br>
            <a:endParaRPr lang="zh-CN" altLang="en-US" sz="5400" b="1" kern="12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  <a:cs typeface="+mj-cs"/>
              <a:sym typeface="Arial Black" panose="020B0A04020102020204" pitchFamily="2" charset="0"/>
            </a:endParaRPr>
          </a:p>
        </p:txBody>
      </p:sp>
      <p:pic>
        <p:nvPicPr>
          <p:cNvPr id="50178" name="Picture 9" descr="YB1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2286000"/>
            <a:ext cx="2946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AutoShape 3"/>
          <p:cNvSpPr/>
          <p:nvPr/>
        </p:nvSpPr>
        <p:spPr>
          <a:xfrm>
            <a:off x="307975" y="153988"/>
            <a:ext cx="8621713" cy="1700212"/>
          </a:xfrm>
          <a:prstGeom prst="flowChartAlternateProcess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pPr algn="ctr"/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NOTICE / </a:t>
            </a:r>
            <a:r>
              <a:rPr lang="zh-CN" altLang="en-US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注意 </a:t>
            </a:r>
            <a:r>
              <a:rPr lang="en-US" altLang="zh-CN" sz="73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!</a:t>
            </a:r>
            <a:endParaRPr lang="en-US" altLang="zh-CN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0180" name="灯片编号占位符 1"/>
          <p:cNvSpPr/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6"/>
          <p:cNvSpPr/>
          <p:nvPr/>
        </p:nvSpPr>
        <p:spPr>
          <a:xfrm>
            <a:off x="-36512" y="-25400"/>
            <a:ext cx="9180512" cy="284638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203" name="Oval 7" descr="q"/>
          <p:cNvSpPr/>
          <p:nvPr/>
        </p:nvSpPr>
        <p:spPr>
          <a:xfrm>
            <a:off x="328613" y="228600"/>
            <a:ext cx="8494712" cy="23256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204" name="WordArt 8"/>
          <p:cNvSpPr>
            <a:spLocks noTextEdit="1"/>
          </p:cNvSpPr>
          <p:nvPr/>
        </p:nvSpPr>
        <p:spPr>
          <a:xfrm>
            <a:off x="3986213" y="763588"/>
            <a:ext cx="3968750" cy="13922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1205" name="WordArt 9"/>
          <p:cNvSpPr>
            <a:spLocks noTextEdit="1"/>
          </p:cNvSpPr>
          <p:nvPr/>
        </p:nvSpPr>
        <p:spPr>
          <a:xfrm>
            <a:off x="1619250" y="533400"/>
            <a:ext cx="2552700" cy="17129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1206" name="WordArt 10"/>
          <p:cNvSpPr>
            <a:spLocks noTextEdit="1"/>
          </p:cNvSpPr>
          <p:nvPr/>
        </p:nvSpPr>
        <p:spPr>
          <a:xfrm>
            <a:off x="1044575" y="3151188"/>
            <a:ext cx="7056438" cy="3086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BD10483_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0"/>
            <a:ext cx="4419600" cy="423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/>
          <p:nvPr/>
        </p:nvSpPr>
        <p:spPr>
          <a:xfrm>
            <a:off x="152400" y="4191000"/>
            <a:ext cx="8878888" cy="1755775"/>
          </a:xfrm>
          <a:prstGeom prst="rect">
            <a:avLst/>
          </a:prstGeom>
          <a:noFill/>
          <a:ln w="9525">
            <a:noFill/>
          </a:ln>
        </p:spPr>
        <p:txBody>
          <a:bodyPr wrap="none" lIns="91427" tIns="45714" rIns="91427" bIns="45714" anchor="t">
            <a:spAutoFit/>
          </a:bodyPr>
          <a:p>
            <a:pPr algn="ctr"/>
            <a:r>
              <a:rPr lang="zh-CN" alt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受限空间作业中</a:t>
            </a:r>
            <a:endParaRPr lang="zh-CN" altLang="en-US" sz="5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Confined Space Operation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ctrTitle"/>
          </p:nvPr>
        </p:nvSpPr>
        <p:spPr>
          <a:xfrm>
            <a:off x="3490913" y="1052513"/>
            <a:ext cx="5761037" cy="2016125"/>
          </a:xfrm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临边必须佩戴</a:t>
            </a:r>
            <a:b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</a:br>
            <a:r>
              <a:rPr lang="zh-CN" altLang="en-US" sz="5900" b="1" kern="1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Arial" panose="020B0604020202020204" pitchFamily="34" charset="0"/>
              </a:rPr>
              <a:t>安全带</a:t>
            </a:r>
            <a:endParaRPr lang="zh-CN" altLang="en-US" sz="4400" kern="1200" dirty="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57188"/>
            <a:ext cx="3671887" cy="3600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27" name="Group 23"/>
          <p:cNvGrpSpPr>
            <a:grpSpLocks noChangeAspect="1"/>
          </p:cNvGrpSpPr>
          <p:nvPr/>
        </p:nvGrpSpPr>
        <p:grpSpPr>
          <a:xfrm>
            <a:off x="928688" y="4071938"/>
            <a:ext cx="1800225" cy="1993900"/>
            <a:chOff x="0" y="0"/>
            <a:chExt cx="1100" cy="1806"/>
          </a:xfrm>
        </p:grpSpPr>
        <p:pic>
          <p:nvPicPr>
            <p:cNvPr id="52228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29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5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0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30"/>
              <a:ext cx="1100" cy="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1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95"/>
              <a:ext cx="110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2232" name="Rectangle 30"/>
          <p:cNvSpPr/>
          <p:nvPr/>
        </p:nvSpPr>
        <p:spPr>
          <a:xfrm>
            <a:off x="2936875" y="3500438"/>
            <a:ext cx="6388100" cy="2606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WEAR HARNESS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AT THE EDGE OF </a:t>
            </a:r>
            <a:endParaRPr lang="zh-CN" altLang="en-US" sz="5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PLATFORM</a:t>
            </a:r>
            <a:endParaRPr lang="en-US" altLang="zh-CN" sz="4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2233" name="Text Box 4"/>
          <p:cNvSpPr/>
          <p:nvPr/>
        </p:nvSpPr>
        <p:spPr>
          <a:xfrm>
            <a:off x="7594600" y="6386513"/>
            <a:ext cx="1441450" cy="427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200" b="1" i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FLUOR</a:t>
            </a:r>
            <a:r>
              <a:rPr lang="en-US" altLang="zh-CN" sz="800" b="1" i="1" baseline="-25000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@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61355" y="3968750"/>
            <a:ext cx="306768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7400" y="4231005"/>
            <a:ext cx="9975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32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4057650"/>
          </a:xfrm>
          <a:ln>
            <a:solidFill>
              <a:srgbClr val="0070C0"/>
            </a:solidFill>
            <a:miter/>
          </a:ln>
        </p:spPr>
        <p:txBody>
          <a:bodyPr anchor="t"/>
          <a:p>
            <a:pPr defTabSz="914400">
              <a:buClrTx/>
              <a:buSzTx/>
            </a:pPr>
            <a:endParaRPr lang="zh-CN" altLang="en-US" sz="1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使用化学品时</a:t>
            </a: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必须配备个人防护用品！</a:t>
            </a: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 PPE Required in    handling with </a:t>
            </a:r>
            <a:endParaRPr lang="zh-CN" altLang="en-US" sz="28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buClrTx/>
              <a:buSzTx/>
            </a:pPr>
            <a:r>
              <a:rPr lang="zh-CN" altLang="en-US" sz="40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Chemical Compounds </a:t>
            </a:r>
            <a:endParaRPr lang="zh-CN" altLang="en-US" sz="40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buClrTx/>
              <a:buSzTx/>
            </a:pPr>
            <a:endParaRPr lang="zh-CN" altLang="en-US" sz="40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7171" name="Oval 4"/>
          <p:cNvSpPr/>
          <p:nvPr/>
        </p:nvSpPr>
        <p:spPr>
          <a:xfrm>
            <a:off x="712788" y="342900"/>
            <a:ext cx="7745412" cy="1543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zh-CN" altLang="en-US" sz="48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pic>
        <p:nvPicPr>
          <p:cNvPr id="7172" name="Picture 2" descr="J:\办公文件夹\安全标志\安全标志\必须戴防毒面具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362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12" descr="YB1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549275"/>
            <a:ext cx="18970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13" descr="YB1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477838"/>
            <a:ext cx="1731962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4" descr="YB1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3429000"/>
            <a:ext cx="18796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5" descr="YB1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63" y="3357563"/>
            <a:ext cx="1852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17"/>
          <p:cNvSpPr/>
          <p:nvPr/>
        </p:nvSpPr>
        <p:spPr>
          <a:xfrm>
            <a:off x="6661150" y="2492375"/>
            <a:ext cx="1582738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fire!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198" name="Text Box 18"/>
          <p:cNvSpPr/>
          <p:nvPr/>
        </p:nvSpPr>
        <p:spPr>
          <a:xfrm>
            <a:off x="754063" y="2701925"/>
            <a:ext cx="23050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explosion!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199" name="Text Box 19"/>
          <p:cNvSpPr/>
          <p:nvPr/>
        </p:nvSpPr>
        <p:spPr>
          <a:xfrm>
            <a:off x="1908175" y="5516563"/>
            <a:ext cx="208756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poisoning!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200" name="Text Box 20"/>
          <p:cNvSpPr/>
          <p:nvPr/>
        </p:nvSpPr>
        <p:spPr>
          <a:xfrm>
            <a:off x="5435600" y="5516563"/>
            <a:ext cx="2016125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Caution: danger! 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8201" name="Picture 22" descr="YB1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5" y="476250"/>
            <a:ext cx="180657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18" name="Text Box 5"/>
          <p:cNvSpPr/>
          <p:nvPr/>
        </p:nvSpPr>
        <p:spPr>
          <a:xfrm>
            <a:off x="4714875" y="1371600"/>
            <a:ext cx="1265238" cy="441325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以及</a:t>
            </a:r>
            <a:r>
              <a:rPr lang="en-US" altLang="zh-CN" sz="23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:</a:t>
            </a:r>
            <a:endParaRPr lang="en-US" altLang="zh-CN" sz="2300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19" name="Text Box 6"/>
          <p:cNvSpPr/>
          <p:nvPr/>
        </p:nvSpPr>
        <p:spPr>
          <a:xfrm>
            <a:off x="633413" y="6338888"/>
            <a:ext cx="7880350" cy="488950"/>
          </a:xfrm>
          <a:prstGeom prst="rect">
            <a:avLst/>
          </a:prstGeom>
          <a:noFill/>
          <a:ln w="9525">
            <a:noFill/>
          </a:ln>
        </p:spPr>
        <p:txBody>
          <a:bodyPr lIns="87293" tIns="43646" rIns="87293" bIns="43646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HSE DEPARTMENT</a:t>
            </a:r>
            <a:endParaRPr lang="en-US" altLang="zh-CN" sz="23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0" name="Oval 7"/>
          <p:cNvSpPr/>
          <p:nvPr/>
        </p:nvSpPr>
        <p:spPr>
          <a:xfrm>
            <a:off x="1196975" y="152400"/>
            <a:ext cx="6402388" cy="1524000"/>
          </a:xfrm>
          <a:prstGeom prst="ellipse">
            <a:avLst/>
          </a:prstGeom>
          <a:solidFill>
            <a:srgbClr val="FF0000"/>
          </a:solidFill>
          <a:ln w="857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2501" tIns="46250" rIns="92501" bIns="46250" anchor="ctr"/>
          <a:p>
            <a:endParaRPr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1" name="Text Box 8"/>
          <p:cNvSpPr/>
          <p:nvPr/>
        </p:nvSpPr>
        <p:spPr>
          <a:xfrm>
            <a:off x="2895600" y="76200"/>
            <a:ext cx="26670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87293" tIns="43646" rIns="87293" bIns="4364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警 告</a:t>
            </a:r>
            <a:r>
              <a:rPr lang="en-US" altLang="zh-CN" sz="5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 </a:t>
            </a:r>
            <a:endParaRPr lang="en-US" altLang="zh-CN" sz="54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4" name="Rectangle 10"/>
          <p:cNvSpPr/>
          <p:nvPr/>
        </p:nvSpPr>
        <p:spPr>
          <a:xfrm>
            <a:off x="3448050" y="990600"/>
            <a:ext cx="20383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Warning </a:t>
            </a:r>
            <a:r>
              <a:rPr lang="en-US" altLang="zh-CN" sz="3600" b="1" dirty="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  <a:sym typeface="Arial Narrow" panose="020B0606020202030204" charset="0"/>
              </a:rPr>
              <a:t>!</a:t>
            </a:r>
            <a:endParaRPr lang="en-US" altLang="zh-CN" sz="36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9225" name="Rectangle 11"/>
          <p:cNvSpPr/>
          <p:nvPr/>
        </p:nvSpPr>
        <p:spPr>
          <a:xfrm>
            <a:off x="111125" y="2133600"/>
            <a:ext cx="8915400" cy="3962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333375" indent="-333375"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此脚手架不合格</a:t>
            </a:r>
            <a:r>
              <a:rPr lang="en-US" altLang="zh-CN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!</a:t>
            </a:r>
            <a:endParaRPr lang="zh-CN" altLang="en-US" sz="5400" b="1" dirty="0">
              <a:solidFill>
                <a:srgbClr val="E4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33375" indent="-333375"/>
            <a:r>
              <a:rPr lang="zh-CN" altLang="en-US" sz="5400" b="1" dirty="0">
                <a:solidFill>
                  <a:srgbClr val="E4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       禁止使用</a:t>
            </a:r>
            <a:r>
              <a:rPr lang="en-US" altLang="zh-CN" sz="5400" b="1" dirty="0">
                <a:solidFill>
                  <a:srgbClr val="E4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!</a:t>
            </a:r>
            <a:r>
              <a:rPr lang="en-US" altLang="zh-CN" sz="54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</a:t>
            </a:r>
            <a:endParaRPr lang="zh-CN" altLang="en-US" sz="54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marL="333375" indent="-333375"/>
            <a:r>
              <a:rPr lang="en-US" altLang="zh-CN" sz="5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The scaffold is not qualified!</a:t>
            </a:r>
            <a:endParaRPr lang="zh-CN" altLang="en-US" sz="5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33375" indent="-333375"/>
            <a:r>
              <a:rPr lang="en-US" altLang="zh-CN" sz="5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       It is prohibited to use!</a:t>
            </a:r>
            <a:endParaRPr lang="zh-CN" altLang="en-US" sz="5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749425"/>
          </a:xfrm>
          <a:solidFill>
            <a:srgbClr val="000000"/>
          </a:solidFill>
        </p:spPr>
        <p:txBody>
          <a:bodyPr anchor="ctr"/>
          <a:p>
            <a:pPr>
              <a:buClrTx/>
              <a:buSzTx/>
              <a:buFontTx/>
            </a:pPr>
            <a:endParaRPr sz="4400" kern="1200"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subTitle" idx="1"/>
          </p:nvPr>
        </p:nvSpPr>
        <p:spPr>
          <a:xfrm>
            <a:off x="228600" y="2114550"/>
            <a:ext cx="8763000" cy="3981450"/>
          </a:xfrm>
          <a:ln>
            <a:solidFill>
              <a:schemeClr val="tx1"/>
            </a:solidFill>
            <a:miter/>
          </a:ln>
        </p:spPr>
        <p:txBody>
          <a:bodyPr anchor="t"/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4400" b="1" kern="1200" dirty="0">
                <a:solidFill>
                  <a:srgbClr val="FF5050"/>
                </a:solidFill>
                <a:latin typeface="Calibri" panose="020F0502020204030204" charset="0"/>
                <a:ea typeface="楷体_GB2312" pitchFamily="1" charset="-122"/>
                <a:cs typeface="+mn-cs"/>
                <a:sym typeface="Calibri" panose="020F0502020204030204" charset="0"/>
              </a:rPr>
              <a:t>            封闭空间危险！</a:t>
            </a:r>
            <a:endParaRPr lang="zh-CN" altLang="en-US" sz="4400" b="1" kern="1200" dirty="0">
              <a:solidFill>
                <a:srgbClr val="FF5050"/>
              </a:solidFill>
              <a:latin typeface="Calibri" panose="020F0502020204030204" charset="0"/>
              <a:ea typeface="楷体_GB2312" pitchFamily="1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4400" b="1" kern="1200" dirty="0">
                <a:solidFill>
                  <a:srgbClr val="FF5050"/>
                </a:solidFill>
                <a:latin typeface="Calibri" panose="020F0502020204030204" charset="0"/>
                <a:ea typeface="楷体_GB2312" pitchFamily="1" charset="-122"/>
                <a:cs typeface="+mn-cs"/>
                <a:sym typeface="Calibri" panose="020F0502020204030204" charset="0"/>
              </a:rPr>
              <a:t>             未经许可严禁入内！</a:t>
            </a:r>
            <a:endParaRPr lang="zh-CN" altLang="en-US" sz="4400" b="1" kern="1200" dirty="0">
              <a:solidFill>
                <a:srgbClr val="FF5050"/>
              </a:solidFill>
              <a:latin typeface="Calibri" panose="020F0502020204030204" charset="0"/>
              <a:ea typeface="楷体_GB2312" pitchFamily="1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CONFINED SPACE! </a:t>
            </a:r>
            <a:endParaRPr lang="zh-CN" altLang="en-US" sz="3600" b="1" kern="1200" dirty="0">
              <a:solidFill>
                <a:srgbClr val="FF5050"/>
              </a:solidFill>
              <a:latin typeface="Copperplate Gothic Bold" panose="020E0705020206020404" pitchFamily="2" charset="0"/>
              <a:ea typeface="宋体" panose="02010600030101010101" pitchFamily="2" charset="-122"/>
              <a:cs typeface="+mn-cs"/>
              <a:sym typeface="Copperplate Gothic Bold" panose="020E0705020206020404" pitchFamily="2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r>
              <a:rPr lang="zh-CN" altLang="en-US" sz="3600" b="1" kern="1200" dirty="0">
                <a:solidFill>
                  <a:srgbClr val="FF5050"/>
                </a:solidFill>
                <a:latin typeface="Copperplate Gothic Bold" panose="020E0705020206020404" pitchFamily="2" charset="0"/>
                <a:ea typeface="宋体" panose="02010600030101010101" pitchFamily="2" charset="-122"/>
                <a:cs typeface="+mn-cs"/>
                <a:sym typeface="Copperplate Gothic Bold" panose="020E0705020206020404" pitchFamily="2" charset="0"/>
              </a:rPr>
              <a:t>Please Do Not Enter If You Are Not Authorized</a:t>
            </a:r>
            <a:r>
              <a:rPr lang="zh-CN" altLang="en-US" sz="3600" b="1" kern="1200" dirty="0">
                <a:solidFill>
                  <a:srgbClr val="FF505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!</a:t>
            </a:r>
            <a:endParaRPr lang="zh-CN" altLang="en-US" sz="3600" b="1" kern="1200" dirty="0">
              <a:solidFill>
                <a:srgbClr val="FF5050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defTabSz="914400">
              <a:lnSpc>
                <a:spcPct val="90000"/>
              </a:lnSpc>
              <a:buClrTx/>
              <a:buSzTx/>
            </a:pPr>
            <a:endParaRPr lang="zh-CN" altLang="en-US" sz="4000" b="1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</p:txBody>
      </p:sp>
      <p:sp>
        <p:nvSpPr>
          <p:cNvPr id="10243" name="Oval 4"/>
          <p:cNvSpPr/>
          <p:nvPr/>
        </p:nvSpPr>
        <p:spPr>
          <a:xfrm>
            <a:off x="685800" y="228600"/>
            <a:ext cx="7745413" cy="167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危  险</a:t>
            </a:r>
            <a:endParaRPr lang="en-US" altLang="zh-CN" sz="6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opperplate Gothic Bold" panose="020E0705020206020404" pitchFamily="2" charset="0"/>
                <a:ea typeface="宋体" panose="02010600030101010101" pitchFamily="2" charset="-122"/>
                <a:sym typeface="Copperplate Gothic Bold" panose="020E0705020206020404" pitchFamily="2" charset="0"/>
              </a:rPr>
              <a:t>DANGER</a:t>
            </a:r>
            <a:endParaRPr lang="en-US" altLang="zh-CN" sz="36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46" name="Picture 2" descr="BD10483_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1600200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4202</Words>
  <Application>WPS 演示</Application>
  <PresentationFormat>On-screen Show (4:3)</PresentationFormat>
  <Paragraphs>610</Paragraphs>
  <Slides>51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0" baseType="lpstr">
      <vt:lpstr>Arial</vt:lpstr>
      <vt:lpstr>宋体</vt:lpstr>
      <vt:lpstr>Wingdings</vt:lpstr>
      <vt:lpstr>Calibri</vt:lpstr>
      <vt:lpstr>楷体</vt:lpstr>
      <vt:lpstr>Times New Roman</vt:lpstr>
      <vt:lpstr>Copperplate Gothic Bold</vt:lpstr>
      <vt:lpstr>Segoe Print</vt:lpstr>
      <vt:lpstr>Arial Narrow</vt:lpstr>
      <vt:lpstr>黑体</vt:lpstr>
      <vt:lpstr>楷体_GB2312</vt:lpstr>
      <vt:lpstr>新宋体</vt:lpstr>
      <vt:lpstr>Arial Unicode MS</vt:lpstr>
      <vt:lpstr>Webdings</vt:lpstr>
      <vt:lpstr>隶书</vt:lpstr>
      <vt:lpstr>微软雅黑</vt:lpstr>
      <vt:lpstr>Arial Black</vt:lpstr>
      <vt:lpstr>汉仪旗黑-85S</vt:lpstr>
      <vt:lpstr>Office Theme</vt:lpstr>
      <vt:lpstr>PowerPoint 演示文稿</vt:lpstr>
      <vt:lpstr>PowerPoint 演示文稿</vt:lpstr>
      <vt:lpstr>PowerPoint 演示文稿</vt:lpstr>
      <vt:lpstr>由此处进必须100%系挂 安全带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禁止吸烟 No smoking  违者清退   出   场 </vt:lpstr>
      <vt:lpstr>PowerPoint 演示文稿</vt:lpstr>
      <vt:lpstr>临边必须佩戴 安全带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Chunjian Zhou</dc:creator>
  <cp:lastModifiedBy>little fairy</cp:lastModifiedBy>
  <cp:revision>59</cp:revision>
  <dcterms:created xsi:type="dcterms:W3CDTF">2006-08-16T00:00:00Z</dcterms:created>
  <dcterms:modified xsi:type="dcterms:W3CDTF">2023-11-15T07:17:43Z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BDF845E3CF1A4454AAD1F8807183DDFA_13</vt:lpwstr>
  </property>
</Properties>
</file>