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24" r:id="rId4"/>
    <p:sldId id="323" r:id="rId5"/>
    <p:sldId id="276" r:id="rId6"/>
    <p:sldId id="283" r:id="rId7"/>
    <p:sldId id="277" r:id="rId8"/>
    <p:sldId id="278" r:id="rId9"/>
    <p:sldId id="284" r:id="rId10"/>
    <p:sldId id="285" r:id="rId11"/>
    <p:sldId id="286" r:id="rId12"/>
    <p:sldId id="279" r:id="rId13"/>
    <p:sldId id="287" r:id="rId14"/>
    <p:sldId id="289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80" r:id="rId28"/>
    <p:sldId id="281" r:id="rId29"/>
    <p:sldId id="301" r:id="rId30"/>
    <p:sldId id="302" r:id="rId31"/>
    <p:sldId id="303" r:id="rId32"/>
    <p:sldId id="310" r:id="rId33"/>
    <p:sldId id="312" r:id="rId34"/>
    <p:sldId id="313" r:id="rId35"/>
    <p:sldId id="314" r:id="rId36"/>
    <p:sldId id="315" r:id="rId37"/>
    <p:sldId id="282" r:id="rId38"/>
    <p:sldId id="304" r:id="rId39"/>
    <p:sldId id="305" r:id="rId40"/>
    <p:sldId id="306" r:id="rId41"/>
    <p:sldId id="307" r:id="rId42"/>
    <p:sldId id="308" r:id="rId43"/>
    <p:sldId id="309" r:id="rId44"/>
    <p:sldId id="325" r:id="rId45"/>
  </p:sldIdLst>
  <p:sldSz cx="9144000" cy="6858000" type="screen4x3"/>
  <p:notesSz cx="6858000" cy="9144000"/>
  <p:custDataLst>
    <p:tags r:id="rId5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3C8"/>
    <a:srgbClr val="FC5548"/>
    <a:srgbClr val="CCC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94" y="60"/>
      </p:cViewPr>
      <p:guideLst>
        <p:guide orient="horz" pos="2161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gs" Target="tags/tag23.xml"/><Relationship Id="rId5" Type="http://schemas.openxmlformats.org/officeDocument/2006/relationships/slide" Target="slides/slide2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KSO_BT1"/>
          <p:cNvSpPr>
            <a:spLocks noGrp="1" noChangeArrowheads="1"/>
          </p:cNvSpPr>
          <p:nvPr>
            <p:ph type="ctrTitle"/>
          </p:nvPr>
        </p:nvSpPr>
        <p:spPr>
          <a:xfrm>
            <a:off x="685800" y="2138363"/>
            <a:ext cx="7772400" cy="1470025"/>
          </a:xfrm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zh-CN" noProof="0" smtClean="0"/>
              <a:t>单击此处编辑母版标题样式</a:t>
            </a:r>
            <a:endParaRPr lang="zh-CN" altLang="zh-CN" noProof="0" smtClean="0"/>
          </a:p>
        </p:txBody>
      </p:sp>
      <p:sp>
        <p:nvSpPr>
          <p:cNvPr id="3079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27450"/>
            <a:ext cx="6400800" cy="411163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zh-CN" noProof="0" smtClean="0"/>
              <a:t>单击此处编辑母版副标题样式</a:t>
            </a:r>
            <a:endParaRPr lang="zh-CN" altLang="zh-CN" noProof="0" smtClean="0"/>
          </a:p>
        </p:txBody>
      </p:sp>
      <p:sp>
        <p:nvSpPr>
          <p:cNvPr id="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9F5607B-6A38-4CDC-AED8-78EB67E0D8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050FF-766E-4225-B9B2-ABC342CF24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050FF-766E-4225-B9B2-ABC342CF24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050FF-766E-4225-B9B2-ABC342CF24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050FF-766E-4225-B9B2-ABC342CF24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050FF-766E-4225-B9B2-ABC342CF24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050FF-766E-4225-B9B2-ABC342CF24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050FF-766E-4225-B9B2-ABC342CF24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050FF-766E-4225-B9B2-ABC342CF24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050FF-766E-4225-B9B2-ABC342CF24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69863"/>
            <a:ext cx="2071688" cy="6369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9863"/>
            <a:ext cx="6067425" cy="6369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050FF-766E-4225-B9B2-ABC342CF24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502285" y="1341120"/>
            <a:ext cx="4448810" cy="4559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tags" Target="../tags/tag8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F44570-73ED-440B-B63E-D97A169E1582}" type="slidenum">
              <a:rPr kumimoji="0" lang="zh-CN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82550"/>
            <a:ext cx="9144000" cy="678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919293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919293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19293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050FF-766E-4225-B9B2-ABC342CF24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KSO_BT1"/>
          <p:cNvSpPr>
            <a:spLocks noGrp="1"/>
          </p:cNvSpPr>
          <p:nvPr>
            <p:ph type="title"/>
          </p:nvPr>
        </p:nvSpPr>
        <p:spPr>
          <a:xfrm>
            <a:off x="419100" y="169863"/>
            <a:ext cx="8291513" cy="730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5" name="KSO_BC1"/>
          <p:cNvSpPr>
            <a:spLocks noGrp="1"/>
          </p:cNvSpPr>
          <p:nvPr>
            <p:ph type="body" idx="1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3325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"/>
        <a:defRPr sz="2400">
          <a:solidFill>
            <a:srgbClr val="1A93C8"/>
          </a:solidFill>
          <a:latin typeface="+mn-lt"/>
          <a:ea typeface="+mn-ea"/>
          <a:cs typeface="+mn-cs"/>
        </a:defRPr>
      </a:lvl1pPr>
      <a:lvl2pPr marL="357505" indent="-357505" algn="just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itchFamily="49" charset="-122"/>
        <a:buChar char=" 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5.xml"/><Relationship Id="rId7" Type="http://schemas.openxmlformats.org/officeDocument/2006/relationships/image" Target="../media/image3.png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1.jpe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tags" Target="../tags/tag2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1.xml"/><Relationship Id="rId5" Type="http://schemas.openxmlformats.org/officeDocument/2006/relationships/image" Target="../media/image68.jpeg"/><Relationship Id="rId4" Type="http://schemas.openxmlformats.org/officeDocument/2006/relationships/tags" Target="../tags/tag20.xml"/><Relationship Id="rId3" Type="http://schemas.openxmlformats.org/officeDocument/2006/relationships/image" Target="../media/image67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87450" y="1628775"/>
            <a:ext cx="7259320" cy="13195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smtClean="0">
                <a:solidFill>
                  <a:srgbClr val="1E6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水上交通安全知识讲解</a:t>
            </a:r>
            <a:endParaRPr lang="zh-CN" altLang="en-US" sz="5400" smtClean="0">
              <a:solidFill>
                <a:srgbClr val="1E6F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940584" y="386117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603084" y="4797124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535420" y="479758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467756" y="479712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332581"/>
            <a:ext cx="898096" cy="453553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idx="1"/>
          </p:nvPr>
        </p:nvSpPr>
        <p:spPr>
          <a:xfrm>
            <a:off x="611188" y="404813"/>
            <a:ext cx="8291512" cy="53546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3.水上交通安全措施有哪些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3.1 看一看安全标志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12291" name="Picture 3" descr="QQImage_166235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1125538"/>
            <a:ext cx="4768850" cy="5545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3.2 认一认安全设备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（1）消防设备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13315" name="Picture 3" descr="QQImage_167298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0" y="1196975"/>
            <a:ext cx="5008563" cy="5062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3" descr="4444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88913"/>
            <a:ext cx="7559675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3.2 认一认安全设备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（2）救生设备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14339" name="Picture 3" descr="QQImage_168694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0" y="476250"/>
            <a:ext cx="4913313" cy="6132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3.3 练一练穿救生衣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15363" name="Picture 3" descr="QQImage_173458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2133600"/>
            <a:ext cx="4468813" cy="395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QQImage_173842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2133600"/>
            <a:ext cx="4468813" cy="395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idx="1"/>
          </p:nvPr>
        </p:nvSpPr>
        <p:spPr>
          <a:xfrm>
            <a:off x="684213" y="404813"/>
            <a:ext cx="8291512" cy="53546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3.4 学一学安全规定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（1）不携带鞭炮、汽油等易燃易爆物品上船。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16387" name="Picture 3" descr="QQImage_17532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1425575"/>
            <a:ext cx="5832475" cy="5167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idx="1"/>
          </p:nvPr>
        </p:nvSpPr>
        <p:spPr>
          <a:xfrm>
            <a:off x="468313" y="260350"/>
            <a:ext cx="8291512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3.4 学一学安全规定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（2）上船后熟悉救生衣、救生圈、消防设备的位置和使用方法，记牢安全逃生通道的位置。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17411" name="Picture 3" descr="QQImage_17578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628775"/>
            <a:ext cx="3700462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1"/>
          </p:nvPr>
        </p:nvSpPr>
        <p:spPr>
          <a:xfrm>
            <a:off x="468313" y="476250"/>
            <a:ext cx="8291512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3.4 学一学安全规定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（3）不要故意损坏或者移动船上消防、救生等物品和设备，不要随意触碰船上的各种仪器，特别是有红色标记的设备和仪器。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18435" name="Picture 6" descr="clip_image001"/>
          <p:cNvPicPr>
            <a:picLocks noRot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276475"/>
            <a:ext cx="7561262" cy="421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idx="1"/>
          </p:nvPr>
        </p:nvSpPr>
        <p:spPr>
          <a:xfrm>
            <a:off x="539750" y="260350"/>
            <a:ext cx="8291513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3.4 学一学安全规定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（4）不要攀爬护栏，不跨越船档，以防失足落水；不要将头、手、脚伸出船舷外嬉水。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19459" name="Picture 3" descr="QQImage_17656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844675"/>
            <a:ext cx="6565900" cy="4573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idx="1"/>
          </p:nvPr>
        </p:nvSpPr>
        <p:spPr>
          <a:xfrm>
            <a:off x="468313" y="260350"/>
            <a:ext cx="8291512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3.4 学一学安全规定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（5）上船后要按指示坐好。特别是乘坐小船时，要均匀分布坐好，保持船只平稳。不要聚焦在船体一侧，以防船体倾斜。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20483" name="Picture 3" descr="QQImage_176829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916113"/>
            <a:ext cx="6732588" cy="4691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idx="1"/>
          </p:nvPr>
        </p:nvSpPr>
        <p:spPr>
          <a:xfrm>
            <a:off x="468313" y="260350"/>
            <a:ext cx="8291512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3.4 学一学安全规定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（6）禁止进入驾驶室、机舱等区域，不要干扰船员们的工作。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21507" name="Picture 3" descr="QQImage_176267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1196975"/>
            <a:ext cx="3908425" cy="5402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840" y="1714500"/>
            <a:ext cx="594042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idx="1"/>
          </p:nvPr>
        </p:nvSpPr>
        <p:spPr>
          <a:xfrm>
            <a:off x="419100" y="1989138"/>
            <a:ext cx="4152900" cy="4551362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3.4 学一学安全规定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（7）文明乘船，上下船按顺序，等船靠稳、跳板安置好后，依次排队，先下后上。不要在船上相互打闹、追逐。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22531" name="Picture 3" descr="QQImage_177196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0613" y="404813"/>
            <a:ext cx="3943350" cy="6132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3" descr="4444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8913"/>
            <a:ext cx="7561263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idx="1"/>
          </p:nvPr>
        </p:nvSpPr>
        <p:spPr>
          <a:xfrm>
            <a:off x="611188" y="333375"/>
            <a:ext cx="8291512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3.4 学一学安全规定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（8）当船舶发生意外，要自觉穿好救生衣，听从船上工作人员指挥和安排。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23555" name="Picture 3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1844675"/>
            <a:ext cx="6034087" cy="4560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3.4 学一学安全规定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（9）超载船只不要乘坐；遇大风、大雾、洪水时不乘渡船；船行驶途中，如遇大风、雷雨等突发恶劣天气，应听从指挥，随船避险。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24579" name="Picture 71" descr="clip_image001"/>
          <p:cNvPicPr>
            <a:picLocks noRot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800" y="2636838"/>
            <a:ext cx="3455988" cy="412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3" descr="4444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60350"/>
            <a:ext cx="7561262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idx="1"/>
          </p:nvPr>
        </p:nvSpPr>
        <p:spPr>
          <a:xfrm>
            <a:off x="539750" y="549275"/>
            <a:ext cx="8291513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3.4 学一学安全规定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（10）携带鸡、鸭、鹅、狗、猫等家禽家畜乘船时，应当将其装入笼子中。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25603" name="Picture 3" descr="QQImage_17800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2060575"/>
            <a:ext cx="7272337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3.4 学一学安全规定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（11）乘坐自行车、摩托车、电动（汽）车等车辆搭载渡船时，应先下车后渡运。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26627" name="图片 2" descr="4444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04813"/>
            <a:ext cx="7559675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57505" marR="0" lvl="0" indent="-357505" algn="ctr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4.水上出行要养成哪些好习惯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ctr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4.1 水上出行的好习惯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ctr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（1）上下船时按顺序；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ctr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（2）船上活动讲文明；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ctr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（3）救生设备准备好；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ctr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（4）紧急情况听指挥；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ctr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（5）危险货物不上船；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ctr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（6）各种垃圾不乱扔。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1" name="图片 2" descr="4444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88913"/>
            <a:ext cx="7561262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852488" y="188913"/>
            <a:ext cx="8291513" cy="53546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57505" marR="0" lvl="0" indent="-357505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4.2 水上出行的“五要看”　一要看：有没有船名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5" name="Picture 5" descr="545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836613"/>
            <a:ext cx="8869362" cy="5805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idx="1"/>
          </p:nvPr>
        </p:nvSpPr>
        <p:spPr>
          <a:xfrm>
            <a:off x="468313" y="981075"/>
            <a:ext cx="8291512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29699" name="图片 3" descr="4444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0"/>
            <a:ext cx="7561262" cy="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5" descr="545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13"/>
            <a:ext cx="9261475" cy="6021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idx="1"/>
          </p:nvPr>
        </p:nvSpPr>
        <p:spPr>
          <a:xfrm>
            <a:off x="684213" y="476250"/>
            <a:ext cx="8291512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三要看：船舶在水面上的高度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30723" name="Picture 5" descr="545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75" y="0"/>
            <a:ext cx="8785225" cy="658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idx="1"/>
          </p:nvPr>
        </p:nvSpPr>
        <p:spPr>
          <a:xfrm>
            <a:off x="852488" y="404813"/>
            <a:ext cx="8291512" cy="53546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四要看：有没有消防、救生等安全设备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31747" name="Picture 5" descr="545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" y="0"/>
            <a:ext cx="8988425" cy="6742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idx="1"/>
          </p:nvPr>
        </p:nvSpPr>
        <p:spPr>
          <a:xfrm>
            <a:off x="611188" y="620713"/>
            <a:ext cx="8291512" cy="53546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sz="2800" dirty="0"/>
              <a:t>1.</a:t>
            </a:r>
            <a:r>
              <a:rPr lang="zh-CN" altLang="en-US" sz="2800" dirty="0">
                <a:solidFill>
                  <a:srgbClr val="FC55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水上交通安全很重要</a:t>
            </a:r>
            <a:endParaRPr lang="zh-CN" altLang="en-US" sz="2800" dirty="0">
              <a:solidFill>
                <a:srgbClr val="FC55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5123" name="Picture 3" descr="QQImage_73086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1557338"/>
            <a:ext cx="5689600" cy="4119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3348038" y="5805488"/>
            <a:ext cx="25193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“泰坦尼克”号海难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endParaRPr lang="zh-CN" altLang="en-US" dirty="0"/>
          </a:p>
        </p:txBody>
      </p:sp>
      <p:pic>
        <p:nvPicPr>
          <p:cNvPr id="32771" name="Picture 5" descr="54538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85725"/>
            <a:ext cx="9104313" cy="6943725"/>
          </a:xfrm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6" name="Picture 3"/>
          <p:cNvPicPr>
            <a:picLocks noChangeAspect="1"/>
          </p:cNvPicPr>
          <p:nvPr/>
        </p:nvPicPr>
        <p:blipFill>
          <a:blip r:embed="rId1"/>
          <a:srcRect l="6769" r="2802"/>
          <a:stretch>
            <a:fillRect/>
          </a:stretch>
        </p:blipFill>
        <p:spPr>
          <a:xfrm>
            <a:off x="287338" y="2528888"/>
            <a:ext cx="91440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7" name="빛2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915436">
            <a:off x="6727825" y="3573463"/>
            <a:ext cx="2416175" cy="2760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Picture 2" descr="H:\PPT\素材\高清图标\商业\商务汇总图片\锐普内部商务PPT图片30 (5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8" y="2205038"/>
            <a:ext cx="3203575" cy="369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475656" y="764704"/>
            <a:ext cx="577594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在船上听到警报，</a:t>
            </a:r>
            <a:endParaRPr kumimoji="0" lang="en-US" altLang="zh-CN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我们该怎么做？</a:t>
            </a:r>
            <a:endParaRPr kumimoji="0" lang="zh-CN" alt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7" dur="8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" dur="7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66667E-6 5.10062E-6 C -0.05624 -0.10895 -0.11232 -0.21767 -0.10677 -0.31899 C -0.10121 -0.41984 0.00782 -0.5591 0.03369 -0.60629 C 0.05955 -0.65348 0.0474 -0.60212 0.04827 -0.60166 C 0.04914 -0.6012 0.0408 -0.60305 0.03924 -0.60328 " pathEditMode="relative" ptsTypes="aaaaA">
                                      <p:cBhvr>
                                        <p:cTn id="12" dur="5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5" descr="545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5" descr="545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zh-CN" altLang="en-US" dirty="0"/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zh-CN" altLang="en-US" dirty="0"/>
          </a:p>
        </p:txBody>
      </p:sp>
      <p:pic>
        <p:nvPicPr>
          <p:cNvPr id="36868" name="Picture 5" descr="545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idx="1"/>
          </p:nvPr>
        </p:nvSpPr>
        <p:spPr>
          <a:xfrm>
            <a:off x="539750" y="333375"/>
            <a:ext cx="8291513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5.水上出行遇到危险怎么办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5.1 意外落水怎么办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（1）意外落水的自救技巧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37891" name="Picture 3" descr="QQImage_203268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060575"/>
            <a:ext cx="3646487" cy="235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Picture 4" descr="QQImage_203647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916113"/>
            <a:ext cx="3644900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5" descr="QQImage_203898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4508500"/>
            <a:ext cx="3962400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6" descr="QQImage_204212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508500"/>
            <a:ext cx="3962400" cy="201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/>
          </p:cNvSpPr>
          <p:nvPr>
            <p:ph idx="1"/>
          </p:nvPr>
        </p:nvSpPr>
        <p:spPr>
          <a:xfrm>
            <a:off x="539750" y="765175"/>
            <a:ext cx="8291513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5.1 意外落水怎么办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（2）伙伴落水时的救助方式</a:t>
            </a:r>
            <a:endParaRPr lang="zh-CN" altLang="en-US" dirty="0"/>
          </a:p>
        </p:txBody>
      </p:sp>
      <p:pic>
        <p:nvPicPr>
          <p:cNvPr id="38915" name="Picture 3" descr="QQImage_20452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492375"/>
            <a:ext cx="4205288" cy="289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4" descr="QQImage_204831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2565400"/>
            <a:ext cx="4205287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dirty="0"/>
              <a:t>（二）《</a:t>
            </a:r>
            <a:r>
              <a:rPr lang="zh-CN" altLang="en-US" b="0" dirty="0"/>
              <a:t>读本》内容</a:t>
            </a:r>
            <a:endParaRPr lang="zh-CN" altLang="en-US" dirty="0"/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5.2 发生火灾怎么办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（1）知道警报方式；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（2）熟悉船舶环境；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（3）掌握逃生本领。</a:t>
            </a:r>
            <a:endParaRPr lang="zh-CN" altLang="en-US" dirty="0"/>
          </a:p>
        </p:txBody>
      </p:sp>
      <p:pic>
        <p:nvPicPr>
          <p:cNvPr id="39940" name="Picture 4" descr="QQImage_205157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3357563"/>
            <a:ext cx="4205287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5" descr="QQImage_205477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3357563"/>
            <a:ext cx="42037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/>
          </p:cNvSpPr>
          <p:nvPr>
            <p:ph idx="1"/>
          </p:nvPr>
        </p:nvSpPr>
        <p:spPr>
          <a:xfrm>
            <a:off x="468313" y="404813"/>
            <a:ext cx="8291512" cy="53546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5.3 弃船逃生怎么办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（1）弃船时做好准备工作；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（2）跳水逃生时注意事项。</a:t>
            </a:r>
            <a:endParaRPr lang="zh-CN" altLang="en-US" dirty="0"/>
          </a:p>
        </p:txBody>
      </p:sp>
      <p:pic>
        <p:nvPicPr>
          <p:cNvPr id="40963" name="Picture 6" descr="clip_image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2133600"/>
            <a:ext cx="2828925" cy="410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58" descr="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492375"/>
            <a:ext cx="5688013" cy="3681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idx="1"/>
          </p:nvPr>
        </p:nvSpPr>
        <p:spPr>
          <a:xfrm>
            <a:off x="684213" y="333375"/>
            <a:ext cx="8291512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5.4 求助方式有哪些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（1）水上遇险报警求助方法</a:t>
            </a:r>
            <a:endParaRPr lang="zh-CN" altLang="en-US" dirty="0"/>
          </a:p>
        </p:txBody>
      </p:sp>
      <p:pic>
        <p:nvPicPr>
          <p:cNvPr id="41987" name="Picture 3" descr="QQImage_206309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313" y="1268413"/>
            <a:ext cx="5464175" cy="2630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Picture 4" descr="QQImage_207113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3716338"/>
            <a:ext cx="4319587" cy="299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idx="1"/>
          </p:nvPr>
        </p:nvSpPr>
        <p:spPr>
          <a:xfrm>
            <a:off x="395288" y="1196975"/>
            <a:ext cx="8291512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zh-CN" altLang="en-US" sz="2800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6147" name="Picture 3" descr="QQImage_133827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841375"/>
            <a:ext cx="6551613" cy="455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4"/>
          <p:cNvSpPr txBox="1"/>
          <p:nvPr/>
        </p:nvSpPr>
        <p:spPr>
          <a:xfrm>
            <a:off x="2268538" y="5229225"/>
            <a:ext cx="4959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韩国“岁月”号客轮沉没事故让人震惊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图片 4" descr="4444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8913"/>
            <a:ext cx="7561262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idx="1"/>
          </p:nvPr>
        </p:nvSpPr>
        <p:spPr>
          <a:xfrm>
            <a:off x="323850" y="1268413"/>
            <a:ext cx="8291513" cy="53546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5.4 求助方式有哪些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（2）落水时求救的方法</a:t>
            </a:r>
            <a:endParaRPr lang="zh-CN" altLang="en-US" dirty="0"/>
          </a:p>
        </p:txBody>
      </p:sp>
      <p:pic>
        <p:nvPicPr>
          <p:cNvPr id="43011" name="Picture 3" descr="QQImage_207503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205038"/>
            <a:ext cx="3429000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4" descr="QQImage_208018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1412875"/>
            <a:ext cx="3429000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5" descr="QQImage_208314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4481513"/>
            <a:ext cx="3430587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Picture 6" descr="QQImage_208515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49725"/>
            <a:ext cx="3429000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图片 6" descr="4444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888" y="188913"/>
            <a:ext cx="7561262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水上交通安全小常识：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  不乘坐客船，渡船以外的船只  ，不乘坐无证船只。  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  不乘坐超载船只和客货混装的船   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  上下船要排队按次序进行，不拥挤争抢，以免造成挤伤落水     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4  天气恶劣时（如大风，大浪，浓雾）尽量避免坐船。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  不在船头甲板等处打闹，追逐，以防落水，不拥挤在船的一 侧，以防船只倾斜，发生危险。  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6  不落动船上的设备，以免影响航行。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7  夜间航行，不要用手电向水面，岸边乱照，以免引起误会或使驾驶员产生错觉发生危险。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一旦发生意外，要保持镇静，听从有关人员指挥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559425" y="3968750"/>
            <a:ext cx="326961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82005" y="4215765"/>
            <a:ext cx="101155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idx="1"/>
          </p:nvPr>
        </p:nvSpPr>
        <p:spPr>
          <a:xfrm>
            <a:off x="395288" y="1196975"/>
            <a:ext cx="8291512" cy="53546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7171" name="Picture 64" descr="xin_0130309151246218756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125538"/>
            <a:ext cx="9036050" cy="3705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2.水上交通工具种类多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2.1 民用水上交通工具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8195" name="Picture 3" descr="QQImage_140269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700" y="2133600"/>
            <a:ext cx="3086100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QQImage_141028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4221163"/>
            <a:ext cx="3086100" cy="177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 descr="QQImage_144213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4292600"/>
            <a:ext cx="3086100" cy="177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 Box 6"/>
          <p:cNvSpPr txBox="1"/>
          <p:nvPr/>
        </p:nvSpPr>
        <p:spPr>
          <a:xfrm>
            <a:off x="1979613" y="6021388"/>
            <a:ext cx="10969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划桨船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6227763" y="6092825"/>
            <a:ext cx="10969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手拉船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3995738" y="3717925"/>
            <a:ext cx="14017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羊皮筏子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201" name="图片 8" descr="4444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333375"/>
            <a:ext cx="7561262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2.2 商用水上交通工具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sp>
        <p:nvSpPr>
          <p:cNvPr id="9219" name="Text Box 3"/>
          <p:cNvSpPr txBox="1"/>
          <p:nvPr/>
        </p:nvSpPr>
        <p:spPr>
          <a:xfrm>
            <a:off x="2124075" y="3717925"/>
            <a:ext cx="7921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邮轮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0" name="Picture 4" descr="QQImage_145396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773238"/>
            <a:ext cx="3873500" cy="195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QQImage_145714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4365625"/>
            <a:ext cx="3875087" cy="195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6" descr="QQImage_146280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4149725"/>
            <a:ext cx="3136900" cy="221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7" descr="QQImage_146728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1052513"/>
            <a:ext cx="3784600" cy="2668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Text Box 8"/>
          <p:cNvSpPr txBox="1"/>
          <p:nvPr/>
        </p:nvSpPr>
        <p:spPr>
          <a:xfrm>
            <a:off x="5940425" y="3717925"/>
            <a:ext cx="14017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高速客船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5" name="Text Box 9"/>
          <p:cNvSpPr txBox="1"/>
          <p:nvPr/>
        </p:nvSpPr>
        <p:spPr>
          <a:xfrm>
            <a:off x="4645025" y="4870450"/>
            <a:ext cx="547688" cy="70008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渡船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2.3 水上娱乐交通工具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sp>
        <p:nvSpPr>
          <p:cNvPr id="10243" name="Text Box 3"/>
          <p:cNvSpPr txBox="1"/>
          <p:nvPr/>
        </p:nvSpPr>
        <p:spPr>
          <a:xfrm>
            <a:off x="1763713" y="3717925"/>
            <a:ext cx="17065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水上碰碰船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5651500" y="3789363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脚踏船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0245" name="Picture 5" descr="QQImage_147150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701800"/>
            <a:ext cx="2895600" cy="210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 descr="QQImage_14759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1701800"/>
            <a:ext cx="2895600" cy="210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7" descr="QQImage_148060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4292600"/>
            <a:ext cx="2895600" cy="2109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8" descr="QQImage_148475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3" y="4221163"/>
            <a:ext cx="2895600" cy="2109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 Box 9"/>
          <p:cNvSpPr txBox="1"/>
          <p:nvPr/>
        </p:nvSpPr>
        <p:spPr>
          <a:xfrm>
            <a:off x="5651500" y="6381750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水上巴士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2195513" y="6310313"/>
            <a:ext cx="7921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帆船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51" name="图片 10" descr="4444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188913"/>
            <a:ext cx="7561262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2.3 水上娱乐交通工具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</p:txBody>
      </p:sp>
      <p:sp>
        <p:nvSpPr>
          <p:cNvPr id="11267" name="Text Box 3"/>
          <p:cNvSpPr txBox="1"/>
          <p:nvPr/>
        </p:nvSpPr>
        <p:spPr>
          <a:xfrm>
            <a:off x="2195513" y="3717925"/>
            <a:ext cx="7921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游艇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5435600" y="3789363"/>
            <a:ext cx="1708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充气橡皮艇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5508625" y="6310313"/>
            <a:ext cx="17065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水上自行车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1763713" y="6310313"/>
            <a:ext cx="20113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"/>
              <a:defRPr sz="2400">
                <a:solidFill>
                  <a:srgbClr val="1A93C8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itchFamily="49" charset="-122"/>
              <a:buChar char=" 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水上漂流竹筏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71" name="Picture 7" descr="QQImage_148816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700213"/>
            <a:ext cx="2895600" cy="210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QQImage_14923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1557338"/>
            <a:ext cx="3175000" cy="218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QQImage_149872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4149725"/>
            <a:ext cx="3175000" cy="218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QQImage_150155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3" y="4221163"/>
            <a:ext cx="2730500" cy="1970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SPECIAL_SOURCE" val="bdnull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3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博富特">
  <a:themeElements>
    <a:clrScheme name="A000120150318A02PWBG 1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50318A02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318A02PWBG 1">
        <a:dk1>
          <a:srgbClr val="3D3F41"/>
        </a:dk1>
        <a:lt1>
          <a:srgbClr val="FFFFFF"/>
        </a:lt1>
        <a:dk2>
          <a:srgbClr val="3D3F41"/>
        </a:dk2>
        <a:lt2>
          <a:srgbClr val="EAF5FC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1767</Words>
  <Application>WPS 演示</Application>
  <PresentationFormat>全屏显示(4:3)</PresentationFormat>
  <Paragraphs>203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微软雅黑</vt:lpstr>
      <vt:lpstr>幼圆</vt:lpstr>
      <vt:lpstr>Wingdings 2</vt:lpstr>
      <vt:lpstr>Wingdings</vt:lpstr>
      <vt:lpstr>华文隶书</vt:lpstr>
      <vt:lpstr>Arial Unicode MS</vt:lpstr>
      <vt:lpstr>楷体</vt:lpstr>
      <vt:lpstr>幼圆</vt:lpstr>
      <vt:lpstr>汉仪旗黑-85S</vt:lpstr>
      <vt:lpstr>黑体</vt:lpstr>
      <vt:lpstr>默认设计模板</vt:lpstr>
      <vt:lpstr>博富特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Atom Wu</dc:creator>
  <cp:lastModifiedBy>little fairy</cp:lastModifiedBy>
  <cp:revision>26</cp:revision>
  <dcterms:created xsi:type="dcterms:W3CDTF">2015-03-30T12:36:57Z</dcterms:created>
  <dcterms:modified xsi:type="dcterms:W3CDTF">2023-11-13T08:37:03Z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55C09F670D714600B4DAF1ED2DF35BC0_13</vt:lpwstr>
  </property>
</Properties>
</file>