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sldIdLst>
    <p:sldId id="285" r:id="rId4"/>
    <p:sldId id="28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7" r:id="rId19"/>
  </p:sldIdLst>
  <p:sldSz cx="10693400" cy="7556500"/>
  <p:notesSz cx="10693400" cy="75565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254" y="60"/>
      </p:cViewPr>
      <p:guideLst>
        <p:guide orient="horz" pos="2790"/>
        <p:guide pos="21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88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tags" Target="../tags/tag37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3" Type="http://schemas.openxmlformats.org/officeDocument/2006/relationships/image" Target="../media/image4.png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5" Type="http://schemas.openxmlformats.org/officeDocument/2006/relationships/image" Target="../media/image4.png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1271" y="4121728"/>
            <a:ext cx="4213456" cy="254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3837" y="1014475"/>
            <a:ext cx="790572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02704" y="5046977"/>
            <a:ext cx="728799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43" y="488379"/>
            <a:ext cx="9518316" cy="48697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7543" y="1049523"/>
            <a:ext cx="9518316" cy="5937777"/>
          </a:xfrm>
        </p:spPr>
        <p:txBody>
          <a:bodyPr vert="horz" lIns="90000" tIns="46800" rIns="90000" bIns="46800" rtlCol="0">
            <a:norm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995824" y="1598400"/>
            <a:ext cx="5697578" cy="5958100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8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793651" y="-1183852"/>
            <a:ext cx="7899749" cy="9924203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8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103606" y="1819875"/>
            <a:ext cx="1380090" cy="1733763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8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21804" y="5049914"/>
            <a:ext cx="4908105" cy="825619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16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94" y="2685646"/>
            <a:ext cx="4835410" cy="4870854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387301" y="4971004"/>
            <a:ext cx="57711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43" y="488379"/>
            <a:ext cx="9518316" cy="48697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87585" y="1049523"/>
            <a:ext cx="4633844" cy="5937777"/>
          </a:xfrm>
        </p:spPr>
        <p:txBody>
          <a:bodyPr vert="horz" lIns="90000" tIns="46800" rIns="90000" bIns="46800" rtlCol="0">
            <a:norm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72015" y="1049523"/>
            <a:ext cx="4633844" cy="5937777"/>
          </a:xfrm>
        </p:spPr>
        <p:txBody>
          <a:bodyPr lIns="90000" tIns="46800" rIns="90000" bIns="46800">
            <a:normAutofit/>
          </a:bodyPr>
          <a:lstStyle>
            <a:lvl1pPr>
              <a:defRPr sz="14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43" y="488379"/>
            <a:ext cx="9518316" cy="48697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87585" y="1049523"/>
            <a:ext cx="4633844" cy="419809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755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01320" indent="0">
              <a:buNone/>
              <a:defRPr sz="1755" b="1"/>
            </a:lvl2pPr>
            <a:lvl3pPr marL="802005" indent="0">
              <a:buNone/>
              <a:defRPr sz="1580" b="1"/>
            </a:lvl3pPr>
            <a:lvl4pPr marL="1203325" indent="0">
              <a:buNone/>
              <a:defRPr sz="1405" b="1"/>
            </a:lvl4pPr>
            <a:lvl5pPr marL="1604010" indent="0">
              <a:buNone/>
              <a:defRPr sz="1405" b="1"/>
            </a:lvl5pPr>
            <a:lvl6pPr marL="2005330" indent="0">
              <a:buNone/>
              <a:defRPr sz="1405" b="1"/>
            </a:lvl6pPr>
            <a:lvl7pPr marL="2406015" indent="0">
              <a:buNone/>
              <a:defRPr sz="1405" b="1"/>
            </a:lvl7pPr>
            <a:lvl8pPr marL="2807335" indent="0">
              <a:buNone/>
              <a:defRPr sz="1405" b="1"/>
            </a:lvl8pPr>
            <a:lvl9pPr marL="3208020" indent="0">
              <a:buNone/>
              <a:defRPr sz="140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87580" y="1549782"/>
            <a:ext cx="4633807" cy="5437366"/>
          </a:xfrm>
        </p:spPr>
        <p:txBody>
          <a:bodyPr vert="horz" lIns="90000" tIns="46800" rIns="90000" bIns="46800" rtlCol="0">
            <a:norm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469273" y="1049523"/>
            <a:ext cx="4633844" cy="41980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755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01320" indent="0">
              <a:buNone/>
              <a:defRPr sz="1755" b="1"/>
            </a:lvl2pPr>
            <a:lvl3pPr marL="802005" indent="0">
              <a:buNone/>
              <a:defRPr sz="1580" b="1"/>
            </a:lvl3pPr>
            <a:lvl4pPr marL="1203325" indent="0">
              <a:buNone/>
              <a:defRPr sz="1405" b="1"/>
            </a:lvl4pPr>
            <a:lvl5pPr marL="1604010" indent="0">
              <a:buNone/>
              <a:defRPr sz="1405" b="1"/>
            </a:lvl5pPr>
            <a:lvl6pPr marL="2005330" indent="0">
              <a:buNone/>
              <a:defRPr sz="1405" b="1"/>
            </a:lvl6pPr>
            <a:lvl7pPr marL="2406015" indent="0">
              <a:buNone/>
              <a:defRPr sz="1405" b="1"/>
            </a:lvl7pPr>
            <a:lvl8pPr marL="2807335" indent="0">
              <a:buNone/>
              <a:defRPr sz="1405" b="1"/>
            </a:lvl8pPr>
            <a:lvl9pPr marL="3208020" indent="0">
              <a:buNone/>
              <a:defRPr sz="140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469273" y="1549782"/>
            <a:ext cx="4633844" cy="5437366"/>
          </a:xfrm>
        </p:spPr>
        <p:txBody>
          <a:bodyPr vert="horz" lIns="90000" tIns="46800" rIns="90000" bIns="46800" rtlCol="0">
            <a:norm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53665"/>
            <a:ext cx="499493" cy="1254993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37" tIns="41047" rIns="78937" bIns="41047" rtlCol="0" anchor="ctr">
            <a:normAutofit/>
          </a:bodyPr>
          <a:lstStyle/>
          <a:p>
            <a:pPr algn="ctr"/>
            <a:endParaRPr lang="zh-CN" altLang="en-US" sz="158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7585" y="488379"/>
            <a:ext cx="9518316" cy="48697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87585" y="1049523"/>
            <a:ext cx="4633844" cy="593777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01345" marR="0" lvl="1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02665" marR="0" lvl="2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03350" marR="0" lvl="3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04670" marR="0" lvl="4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472057" y="1049523"/>
            <a:ext cx="4633844" cy="5937777"/>
          </a:xfrm>
        </p:spPr>
        <p:txBody>
          <a:bodyPr vert="horz" lIns="90000" tIns="46800" rIns="90000" bIns="46800" rtlCol="0">
            <a:normAutofit/>
          </a:bodyPr>
          <a:lstStyle>
            <a:lvl1pPr marL="200660" marR="0" lvl="0" indent="-20066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271766" y="1049523"/>
            <a:ext cx="834092" cy="593777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5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87580" y="1049514"/>
            <a:ext cx="8620064" cy="593777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87585" y="1049523"/>
            <a:ext cx="9518316" cy="593777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546100" y="958850"/>
            <a:ext cx="5154295" cy="5401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8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684282" y="1983740"/>
            <a:ext cx="3137700" cy="3941792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8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39492" y="2933856"/>
            <a:ext cx="4634858" cy="1299752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1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39492" y="4352726"/>
            <a:ext cx="4634858" cy="90258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132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4F4F"/>
                </a:solidFill>
                <a:latin typeface="Noto Sans Mono CJK JP Regular"/>
                <a:cs typeface="Noto Sans Mono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8166527" y="6882712"/>
            <a:ext cx="2390977" cy="673788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37" tIns="41047" rIns="78937" bIns="41047" rtlCol="0" anchor="ctr">
            <a:normAutofit/>
          </a:bodyPr>
          <a:lstStyle/>
          <a:p>
            <a:pPr algn="ctr"/>
            <a:endParaRPr lang="zh-CN" altLang="en-US" sz="158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56810" y="1080617"/>
            <a:ext cx="10142451" cy="614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37" tIns="41047" rIns="78937" bIns="41047" rtlCol="0" anchor="ctr">
            <a:normAutofit/>
          </a:bodyPr>
          <a:lstStyle/>
          <a:p>
            <a:pPr algn="ctr"/>
            <a:endParaRPr lang="zh-CN" altLang="en-US" sz="158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4070" y="1376433"/>
            <a:ext cx="8443155" cy="797300"/>
          </a:xfrm>
        </p:spPr>
        <p:txBody>
          <a:bodyPr lIns="90000" tIns="46800" rIns="90000" bIns="46800" anchor="ctr">
            <a:normAutofit/>
          </a:bodyPr>
          <a:lstStyle>
            <a:lvl1pPr>
              <a:defRPr sz="28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23643" y="2383967"/>
            <a:ext cx="8443330" cy="37961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000278" y="-2045852"/>
            <a:ext cx="2597605" cy="3460598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9091618" y="6181637"/>
            <a:ext cx="2597605" cy="3460598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230576" cy="756559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937" tIns="41047" rIns="78937" bIns="41047" rtlCol="0" anchor="ctr">
            <a:normAutofit/>
          </a:bodyPr>
          <a:lstStyle/>
          <a:p>
            <a:pPr lvl="0" algn="ctr"/>
            <a:endParaRPr lang="en-US" altLang="zh-CN" sz="158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11515" y="848867"/>
            <a:ext cx="3473250" cy="971833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16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474178" y="848359"/>
            <a:ext cx="5683500" cy="560615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990810" y="6178140"/>
            <a:ext cx="2597605" cy="3460598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14673" y="1943667"/>
            <a:ext cx="3470093" cy="45101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693400" cy="2935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937" tIns="41047" rIns="78937" bIns="41047" rtlCol="0" anchor="ctr">
            <a:normAutofit/>
          </a:bodyPr>
          <a:lstStyle/>
          <a:p>
            <a:pPr lvl="0" algn="ctr"/>
            <a:endParaRPr lang="en-US" altLang="zh-CN" sz="158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37455" y="3094000"/>
            <a:ext cx="9617745" cy="378023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000278" y="-2045852"/>
            <a:ext cx="2597605" cy="3460598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36775" y="860767"/>
            <a:ext cx="9627218" cy="690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16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36775" y="1828633"/>
            <a:ext cx="9626845" cy="912333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2" y="207804"/>
            <a:ext cx="1050273" cy="66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541434"/>
            <a:ext cx="10693400" cy="201506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937" tIns="41047" rIns="78937" bIns="41047" rtlCol="0" anchor="ctr">
            <a:normAutofit/>
          </a:bodyPr>
          <a:lstStyle/>
          <a:p>
            <a:pPr lvl="0" algn="ctr"/>
            <a:endParaRPr lang="en-US" altLang="zh-CN" sz="158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30492" y="1852433"/>
            <a:ext cx="9639848" cy="353826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20988" y="5708033"/>
            <a:ext cx="9649320" cy="111463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9102200" y="-2043753"/>
            <a:ext cx="2597605" cy="3460598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30460" y="737800"/>
            <a:ext cx="9627218" cy="622767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80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693400" cy="10075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937" tIns="41047" rIns="78937" bIns="41047" rtlCol="0" anchor="ctr">
            <a:normAutofit/>
          </a:bodyPr>
          <a:lstStyle/>
          <a:p>
            <a:pPr lvl="0" algn="ctr"/>
            <a:endParaRPr lang="en-US" altLang="zh-CN" sz="158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8358" y="261800"/>
            <a:ext cx="9680895" cy="486979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8358" y="1832600"/>
            <a:ext cx="4685730" cy="3189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475105" y="1832600"/>
            <a:ext cx="4707833" cy="3189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02043" y="5307400"/>
            <a:ext cx="4685730" cy="86076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5484578" y="5303433"/>
            <a:ext cx="4707833" cy="86076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9091618" y="6181637"/>
            <a:ext cx="2597605" cy="3460598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2" y="207804"/>
            <a:ext cx="1050273" cy="66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056923"/>
            <a:ext cx="10693400" cy="54426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937" tIns="41047" rIns="78937" bIns="41047" rtlCol="0" anchor="ctr">
            <a:normAutofit/>
          </a:bodyPr>
          <a:lstStyle/>
          <a:p>
            <a:pPr lvl="0" algn="ctr"/>
            <a:endParaRPr lang="en-US" altLang="zh-CN" sz="158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335623" y="1475600"/>
            <a:ext cx="8020050" cy="26299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52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335283" y="4256233"/>
            <a:ext cx="8020050" cy="1824667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9091618" y="6181637"/>
            <a:ext cx="2597605" cy="3460598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985241" y="-2075238"/>
            <a:ext cx="2597605" cy="3460598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937" tIns="41047" rIns="78937" bIns="4104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58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4F4F"/>
                </a:solidFill>
                <a:latin typeface="Noto Sans Mono CJK JP Regular"/>
                <a:cs typeface="Noto Sans Mono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81962" y="2194559"/>
            <a:ext cx="4370832" cy="394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4F4F"/>
                </a:solidFill>
                <a:latin typeface="Noto Sans Mono CJK JP Regular"/>
                <a:cs typeface="Noto Sans Mono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618211" y="417557"/>
            <a:ext cx="5388471" cy="67693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0" tIns="40100" rIns="80200" bIns="401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06447" y="2302302"/>
            <a:ext cx="4704116" cy="115455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51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05394" y="3536049"/>
            <a:ext cx="4704116" cy="575917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01320" indent="0" algn="ctr">
              <a:buNone/>
              <a:defRPr sz="1755"/>
            </a:lvl2pPr>
            <a:lvl3pPr marL="802005" indent="0" algn="ctr">
              <a:buNone/>
              <a:defRPr sz="1580"/>
            </a:lvl3pPr>
            <a:lvl4pPr marL="1203325" indent="0" algn="ctr">
              <a:buNone/>
              <a:defRPr sz="1405"/>
            </a:lvl4pPr>
            <a:lvl5pPr marL="1604010" indent="0" algn="ctr">
              <a:buNone/>
              <a:defRPr sz="1405"/>
            </a:lvl5pPr>
            <a:lvl6pPr marL="2005330" indent="0" algn="ctr">
              <a:buNone/>
              <a:defRPr sz="1405"/>
            </a:lvl6pPr>
            <a:lvl7pPr marL="2406015" indent="0" algn="ctr">
              <a:buNone/>
              <a:defRPr sz="1405"/>
            </a:lvl7pPr>
            <a:lvl8pPr marL="2807335" indent="0" algn="ctr">
              <a:buNone/>
              <a:defRPr sz="1405"/>
            </a:lvl8pPr>
            <a:lvl9pPr marL="3208020" indent="0" algn="ctr">
              <a:buNone/>
              <a:defRPr sz="140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06085" y="4197023"/>
            <a:ext cx="4703425" cy="90483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23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836112" y="885963"/>
            <a:ext cx="4738238" cy="5952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8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684282" y="1983740"/>
            <a:ext cx="3137700" cy="3941792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58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39492" y="2933856"/>
            <a:ext cx="4634858" cy="1299752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1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939492" y="4352726"/>
            <a:ext cx="4634858" cy="90258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0132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51963" y="209903"/>
            <a:ext cx="1085491" cy="689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415290" y="654050"/>
            <a:ext cx="5925820" cy="63334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0" tIns="40100" rIns="80200" bIns="401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06447" y="2302302"/>
            <a:ext cx="4704116" cy="115455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51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005394" y="3536049"/>
            <a:ext cx="4704116" cy="575917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01320" indent="0" algn="ctr">
              <a:buNone/>
              <a:defRPr sz="1755"/>
            </a:lvl2pPr>
            <a:lvl3pPr marL="802005" indent="0" algn="ctr">
              <a:buNone/>
              <a:defRPr sz="1580"/>
            </a:lvl3pPr>
            <a:lvl4pPr marL="1203325" indent="0" algn="ctr">
              <a:buNone/>
              <a:defRPr sz="1405"/>
            </a:lvl4pPr>
            <a:lvl5pPr marL="1604010" indent="0" algn="ctr">
              <a:buNone/>
              <a:defRPr sz="1405"/>
            </a:lvl5pPr>
            <a:lvl6pPr marL="2005330" indent="0" algn="ctr">
              <a:buNone/>
              <a:defRPr sz="1405"/>
            </a:lvl6pPr>
            <a:lvl7pPr marL="2406015" indent="0" algn="ctr">
              <a:buNone/>
              <a:defRPr sz="1405"/>
            </a:lvl7pPr>
            <a:lvl8pPr marL="2807335" indent="0" algn="ctr">
              <a:buNone/>
              <a:defRPr sz="1405"/>
            </a:lvl8pPr>
            <a:lvl9pPr marL="3208020" indent="0" algn="ctr">
              <a:buNone/>
              <a:defRPr sz="140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06085" y="4197023"/>
            <a:ext cx="4703425" cy="90483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23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8" Type="http://schemas.openxmlformats.org/officeDocument/2006/relationships/theme" Target="../theme/theme2.xml"/><Relationship Id="rId27" Type="http://schemas.openxmlformats.org/officeDocument/2006/relationships/image" Target="../media/image4.png"/><Relationship Id="rId26" Type="http://schemas.openxmlformats.org/officeDocument/2006/relationships/tags" Target="../tags/tag16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18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115" y="1080007"/>
            <a:ext cx="8185168" cy="1975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4F4F"/>
                </a:solidFill>
                <a:latin typeface="Noto Sans Mono CJK JP Regular"/>
                <a:cs typeface="Noto Sans Mono CJK JP Regula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87543" y="488375"/>
            <a:ext cx="9518316" cy="486979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87543" y="1049523"/>
            <a:ext cx="9518316" cy="593777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72243" y="6996575"/>
            <a:ext cx="2368125" cy="34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610075" y="6996575"/>
            <a:ext cx="3473250" cy="34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7552214" y="6996575"/>
            <a:ext cx="2368125" cy="34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8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2" y="207804"/>
            <a:ext cx="1050273" cy="666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xStyles>
    <p:titleStyle>
      <a:lvl1pPr algn="l" defTabSz="802005" rtl="0" eaLnBrk="1" fontAlgn="auto" latinLnBrk="0" hangingPunct="1">
        <a:lnSpc>
          <a:spcPct val="100000"/>
        </a:lnSpc>
        <a:spcBef>
          <a:spcPct val="0"/>
        </a:spcBef>
        <a:buNone/>
        <a:defRPr sz="2105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00660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01345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411605" algn="l"/>
        </a:tabLst>
        <a:defRPr sz="140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002665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403350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04670" indent="-200660" algn="l" defTabSz="80200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05355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6675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0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8680" indent="-200660" algn="l" defTabSz="802005" rtl="0" eaLnBrk="1" latinLnBrk="0" hangingPunct="1">
        <a:lnSpc>
          <a:spcPct val="90000"/>
        </a:lnSpc>
        <a:spcBef>
          <a:spcPct val="8800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132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401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533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601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7335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8020" algn="l" defTabSz="802005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177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178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179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80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8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82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86.xml"/><Relationship Id="rId6" Type="http://schemas.openxmlformats.org/officeDocument/2006/relationships/image" Target="../media/image28.jpeg"/><Relationship Id="rId5" Type="http://schemas.openxmlformats.org/officeDocument/2006/relationships/tags" Target="../tags/tag185.xml"/><Relationship Id="rId4" Type="http://schemas.openxmlformats.org/officeDocument/2006/relationships/image" Target="../media/image27.jpeg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9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tags" Target="../tags/tag17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17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7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7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7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175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176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41298" y="1910804"/>
            <a:ext cx="5264272" cy="15427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9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手动液压车安全培训</a:t>
            </a:r>
            <a:r>
              <a:rPr lang="zh-CN" altLang="en-US" sz="449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教材</a:t>
            </a:r>
            <a:endParaRPr lang="zh-CN" altLang="en-US" sz="449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282930" y="4010380"/>
            <a:ext cx="2074074" cy="418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10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105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105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888242" y="5104919"/>
            <a:ext cx="789375" cy="789375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8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58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2978557" y="5105457"/>
            <a:ext cx="789375" cy="789375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8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58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068873" y="5104919"/>
            <a:ext cx="789375" cy="789375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8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58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017" y="1994407"/>
            <a:ext cx="2465705" cy="295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在拐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弯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的时候 务必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小心， 一定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看清楚 是否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有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行人和 车辆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在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附近活 动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4470" y="1644396"/>
            <a:ext cx="5638799" cy="41163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052" y="5046977"/>
            <a:ext cx="77482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地牛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一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定要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停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在不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会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妨碍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其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他人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工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作的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固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定 位置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如果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电动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地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牛的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话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，不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使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用时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把 钥匙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拿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走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7069" y="653795"/>
            <a:ext cx="5933556" cy="4419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644" y="1662175"/>
            <a:ext cx="2465705" cy="3926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不要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让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自己被 小车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挤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到！记 住只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有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电动地 牛才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会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有急停 装置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普通的 地牛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不会在 斜坡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上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自己停 下来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3470" y="1415796"/>
            <a:ext cx="6096000" cy="46969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8615" y="927607"/>
            <a:ext cx="36849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CC00"/>
                </a:solidFill>
              </a:rPr>
              <a:t>手柄</a:t>
            </a:r>
            <a:r>
              <a:rPr spc="-10" dirty="0">
                <a:solidFill>
                  <a:srgbClr val="99CC00"/>
                </a:solidFill>
              </a:rPr>
              <a:t>是</a:t>
            </a:r>
            <a:r>
              <a:rPr dirty="0">
                <a:solidFill>
                  <a:srgbClr val="99CC00"/>
                </a:solidFill>
              </a:rPr>
              <a:t>不应</a:t>
            </a:r>
            <a:r>
              <a:rPr spc="-10" dirty="0">
                <a:solidFill>
                  <a:srgbClr val="99CC00"/>
                </a:solidFill>
              </a:rPr>
              <a:t>该</a:t>
            </a:r>
            <a:r>
              <a:rPr dirty="0">
                <a:solidFill>
                  <a:srgbClr val="99CC00"/>
                </a:solidFill>
              </a:rPr>
              <a:t>倒下来 的，</a:t>
            </a:r>
            <a:r>
              <a:rPr spc="-10" dirty="0">
                <a:solidFill>
                  <a:srgbClr val="99CC00"/>
                </a:solidFill>
              </a:rPr>
              <a:t>如</a:t>
            </a:r>
            <a:r>
              <a:rPr dirty="0">
                <a:solidFill>
                  <a:srgbClr val="99CC00"/>
                </a:solidFill>
              </a:rPr>
              <a:t>果损</a:t>
            </a:r>
            <a:r>
              <a:rPr spc="-10" dirty="0">
                <a:solidFill>
                  <a:srgbClr val="99CC00"/>
                </a:solidFill>
              </a:rPr>
              <a:t>坏</a:t>
            </a:r>
            <a:r>
              <a:rPr dirty="0">
                <a:solidFill>
                  <a:srgbClr val="99CC00"/>
                </a:solidFill>
              </a:rPr>
              <a:t>了就要 及时</a:t>
            </a:r>
            <a:r>
              <a:rPr spc="-10" dirty="0">
                <a:solidFill>
                  <a:srgbClr val="99CC00"/>
                </a:solidFill>
              </a:rPr>
              <a:t>的</a:t>
            </a:r>
            <a:r>
              <a:rPr dirty="0">
                <a:solidFill>
                  <a:srgbClr val="99CC00"/>
                </a:solidFill>
              </a:rPr>
              <a:t>维修</a:t>
            </a:r>
            <a:r>
              <a:rPr spc="5" dirty="0">
                <a:solidFill>
                  <a:srgbClr val="99CC00"/>
                </a:solidFill>
              </a:rPr>
              <a:t>。</a:t>
            </a:r>
            <a:endParaRPr spc="5" dirty="0">
              <a:solidFill>
                <a:srgbClr val="99CC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2209" y="4902198"/>
            <a:ext cx="3684904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在过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木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板搭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起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的小桥 的时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候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，一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定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要事先 进行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检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查，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确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保安全 才能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通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过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471" y="1034795"/>
            <a:ext cx="4267200" cy="29809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93670" y="3625596"/>
            <a:ext cx="4375475" cy="293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209" y="942847"/>
            <a:ext cx="3684904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如果</a:t>
            </a:r>
            <a:r>
              <a:rPr spc="-10" dirty="0"/>
              <a:t>你</a:t>
            </a:r>
            <a:r>
              <a:rPr dirty="0"/>
              <a:t>必须</a:t>
            </a:r>
            <a:r>
              <a:rPr spc="-10" dirty="0"/>
              <a:t>倒</a:t>
            </a:r>
            <a:r>
              <a:rPr dirty="0"/>
              <a:t>着走的 话，</a:t>
            </a:r>
            <a:r>
              <a:rPr spc="-10" dirty="0"/>
              <a:t>那</a:t>
            </a:r>
            <a:r>
              <a:rPr dirty="0"/>
              <a:t>么应</a:t>
            </a:r>
            <a:r>
              <a:rPr spc="-10" dirty="0"/>
              <a:t>该</a:t>
            </a:r>
            <a:r>
              <a:rPr dirty="0"/>
              <a:t>首先检 查一</a:t>
            </a:r>
            <a:r>
              <a:rPr spc="-10" dirty="0"/>
              <a:t>下</a:t>
            </a:r>
            <a:r>
              <a:rPr dirty="0"/>
              <a:t>你的</a:t>
            </a:r>
            <a:r>
              <a:rPr spc="-10" dirty="0"/>
              <a:t>背</a:t>
            </a:r>
            <a:r>
              <a:rPr dirty="0"/>
              <a:t>后是否 安全</a:t>
            </a:r>
            <a:r>
              <a:rPr spc="5" dirty="0"/>
              <a:t>。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5857616" y="4615686"/>
            <a:ext cx="3277870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叉货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时候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一定 要保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证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托盘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平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衡， 不然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很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容易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让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货物 发生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侧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翻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5070" y="1110996"/>
            <a:ext cx="4800599" cy="29245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1271" y="3701795"/>
            <a:ext cx="4267200" cy="298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837" y="1014475"/>
            <a:ext cx="28714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有故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障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的地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牛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 很危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险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的，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一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定 要立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即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送修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2825" y="5046977"/>
            <a:ext cx="32778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过载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绝对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不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允许 的，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因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为有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可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能造 成严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重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的后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果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7870" y="653796"/>
            <a:ext cx="5105399" cy="38420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3168" y="1920573"/>
            <a:ext cx="4634858" cy="1034614"/>
          </a:xfrm>
        </p:spPr>
        <p:txBody>
          <a:bodyPr>
            <a:noAutofit/>
          </a:bodyPr>
          <a:lstStyle/>
          <a:p>
            <a:r>
              <a:rPr sz="579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579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899275" y="4410075"/>
            <a:ext cx="3425825" cy="13893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8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908" y="4466072"/>
            <a:ext cx="1041975" cy="10419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954520" y="4716145"/>
            <a:ext cx="1243330" cy="76263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3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23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23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23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9262601" y="4513413"/>
            <a:ext cx="970694" cy="9472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342116" y="4383512"/>
            <a:ext cx="3525918" cy="9150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0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40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40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23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3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23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3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23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1149" y="3246908"/>
            <a:ext cx="2759677" cy="919521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40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40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40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40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23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40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40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1923" y="5508047"/>
            <a:ext cx="821041" cy="24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5" dirty="0"/>
              <a:t>微信公众号</a:t>
            </a:r>
            <a:endParaRPr lang="zh-CN" altLang="en-US" sz="965" dirty="0"/>
          </a:p>
        </p:txBody>
      </p:sp>
      <p:sp>
        <p:nvSpPr>
          <p:cNvPr id="9" name="文本框 8"/>
          <p:cNvSpPr txBox="1"/>
          <p:nvPr/>
        </p:nvSpPr>
        <p:spPr>
          <a:xfrm>
            <a:off x="9288312" y="5506946"/>
            <a:ext cx="821041" cy="24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5" dirty="0"/>
              <a:t>抖音</a:t>
            </a:r>
            <a:endParaRPr lang="zh-CN" altLang="en-US" sz="965" dirty="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955" y="1773555"/>
            <a:ext cx="6722745" cy="213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5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5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10025" y="4580255"/>
            <a:ext cx="6021164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8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75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75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75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755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0552" y="4246086"/>
            <a:ext cx="3301030" cy="2200167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34225" y="1773238"/>
            <a:ext cx="3285436" cy="2189919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04706" y="936145"/>
            <a:ext cx="5977722" cy="523531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45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455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829" y="1430527"/>
            <a:ext cx="3378835" cy="284861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70230" marR="563880" indent="142875" algn="just">
              <a:lnSpc>
                <a:spcPct val="101000"/>
              </a:lnSpc>
              <a:spcBef>
                <a:spcPts val="20"/>
              </a:spcBef>
            </a:pPr>
            <a:r>
              <a:rPr sz="4800" b="1" spc="-5" dirty="0">
                <a:latin typeface="Verdana" panose="020B0604030504040204"/>
                <a:cs typeface="Verdana" panose="020B0604030504040204"/>
              </a:rPr>
              <a:t>Pump  </a:t>
            </a:r>
            <a:r>
              <a:rPr sz="4800" b="1" dirty="0">
                <a:latin typeface="Verdana" panose="020B0604030504040204"/>
                <a:cs typeface="Verdana" panose="020B0604030504040204"/>
              </a:rPr>
              <a:t>Truck  </a:t>
            </a:r>
            <a:r>
              <a:rPr sz="4400" dirty="0"/>
              <a:t>液</a:t>
            </a:r>
            <a:r>
              <a:rPr sz="4400" spc="-10" dirty="0"/>
              <a:t>压</a:t>
            </a:r>
            <a:r>
              <a:rPr sz="4400" dirty="0"/>
              <a:t>小</a:t>
            </a:r>
            <a:r>
              <a:rPr sz="4400" spc="5" dirty="0"/>
              <a:t>车</a:t>
            </a:r>
            <a:endParaRPr sz="44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5270"/>
              </a:lnSpc>
            </a:pPr>
            <a:r>
              <a:rPr sz="4400" dirty="0"/>
              <a:t>（</a:t>
            </a:r>
            <a:r>
              <a:rPr sz="4400" spc="-10" dirty="0"/>
              <a:t>俗</a:t>
            </a:r>
            <a:r>
              <a:rPr sz="4400" dirty="0"/>
              <a:t>称</a:t>
            </a:r>
            <a:r>
              <a:rPr sz="4400" spc="-10" dirty="0"/>
              <a:t>地</a:t>
            </a:r>
            <a:r>
              <a:rPr sz="4400" dirty="0"/>
              <a:t>牛</a:t>
            </a:r>
            <a:r>
              <a:rPr sz="4400" spc="5" dirty="0"/>
              <a:t>）</a:t>
            </a:r>
            <a:endParaRPr sz="44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8469" y="882396"/>
            <a:ext cx="4410455" cy="56215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96414" y="1307083"/>
            <a:ext cx="2464435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98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托盘摆放时，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两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个托盘之间至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少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要有一只脚的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宽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度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2400">
              <a:latin typeface="Noto Sans Mono CJK JP Regular"/>
              <a:cs typeface="Noto Sans Mono CJK JP Regular"/>
            </a:endParaRPr>
          </a:p>
          <a:p>
            <a:pPr marL="12700" marR="310515" algn="just">
              <a:lnSpc>
                <a:spcPct val="100000"/>
              </a:lnSpc>
              <a:spcBef>
                <a:spcPts val="570"/>
              </a:spcBef>
            </a:pP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托盘在摆放时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有足够的间距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以便地牛行走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2400">
              <a:latin typeface="Noto Sans Mono CJK JP Regular"/>
              <a:cs typeface="Noto Sans Mono CJK JP Regular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当地牛叉子下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轮子正好处于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货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物的前方时，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就 </a:t>
            </a:r>
            <a:r>
              <a:rPr sz="24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是拐弯的时候了</a:t>
            </a:r>
            <a:r>
              <a:rPr sz="24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2400">
              <a:latin typeface="Noto Sans Mono CJK JP Regular"/>
              <a:cs typeface="Noto Sans Mono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3670" y="1696211"/>
            <a:ext cx="1376680" cy="257810"/>
          </a:xfrm>
          <a:custGeom>
            <a:avLst/>
            <a:gdLst/>
            <a:ahLst/>
            <a:cxnLst/>
            <a:rect l="l" t="t" r="r" b="b"/>
            <a:pathLst>
              <a:path w="1376679" h="257810">
                <a:moveTo>
                  <a:pt x="80772" y="0"/>
                </a:moveTo>
                <a:lnTo>
                  <a:pt x="0" y="24384"/>
                </a:lnTo>
                <a:lnTo>
                  <a:pt x="57912" y="66852"/>
                </a:lnTo>
                <a:lnTo>
                  <a:pt x="57912" y="33528"/>
                </a:lnTo>
                <a:lnTo>
                  <a:pt x="59436" y="30480"/>
                </a:lnTo>
                <a:lnTo>
                  <a:pt x="64008" y="30480"/>
                </a:lnTo>
                <a:lnTo>
                  <a:pt x="75483" y="32390"/>
                </a:lnTo>
                <a:lnTo>
                  <a:pt x="80772" y="0"/>
                </a:lnTo>
                <a:close/>
              </a:path>
              <a:path w="1376679" h="257810">
                <a:moveTo>
                  <a:pt x="75483" y="32390"/>
                </a:moveTo>
                <a:lnTo>
                  <a:pt x="64008" y="30480"/>
                </a:lnTo>
                <a:lnTo>
                  <a:pt x="59436" y="30480"/>
                </a:lnTo>
                <a:lnTo>
                  <a:pt x="57912" y="33528"/>
                </a:lnTo>
                <a:lnTo>
                  <a:pt x="59436" y="38100"/>
                </a:lnTo>
                <a:lnTo>
                  <a:pt x="62484" y="39624"/>
                </a:lnTo>
                <a:lnTo>
                  <a:pt x="73989" y="41541"/>
                </a:lnTo>
                <a:lnTo>
                  <a:pt x="75483" y="32390"/>
                </a:lnTo>
                <a:close/>
              </a:path>
              <a:path w="1376679" h="257810">
                <a:moveTo>
                  <a:pt x="73989" y="41541"/>
                </a:moveTo>
                <a:lnTo>
                  <a:pt x="62484" y="39624"/>
                </a:lnTo>
                <a:lnTo>
                  <a:pt x="59436" y="38100"/>
                </a:lnTo>
                <a:lnTo>
                  <a:pt x="57912" y="33528"/>
                </a:lnTo>
                <a:lnTo>
                  <a:pt x="57912" y="66852"/>
                </a:lnTo>
                <a:lnTo>
                  <a:pt x="68580" y="74676"/>
                </a:lnTo>
                <a:lnTo>
                  <a:pt x="73989" y="41541"/>
                </a:lnTo>
                <a:close/>
              </a:path>
              <a:path w="1376679" h="257810">
                <a:moveTo>
                  <a:pt x="1376172" y="254508"/>
                </a:moveTo>
                <a:lnTo>
                  <a:pt x="1376172" y="249936"/>
                </a:lnTo>
                <a:lnTo>
                  <a:pt x="1373124" y="248412"/>
                </a:lnTo>
                <a:lnTo>
                  <a:pt x="75483" y="32390"/>
                </a:lnTo>
                <a:lnTo>
                  <a:pt x="73989" y="41541"/>
                </a:lnTo>
                <a:lnTo>
                  <a:pt x="1370076" y="257556"/>
                </a:lnTo>
                <a:lnTo>
                  <a:pt x="1374648" y="257556"/>
                </a:lnTo>
                <a:lnTo>
                  <a:pt x="1376172" y="254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4870" y="2459736"/>
            <a:ext cx="3281679" cy="637540"/>
          </a:xfrm>
          <a:custGeom>
            <a:avLst/>
            <a:gdLst/>
            <a:ahLst/>
            <a:cxnLst/>
            <a:rect l="l" t="t" r="r" b="b"/>
            <a:pathLst>
              <a:path w="3281679" h="637539">
                <a:moveTo>
                  <a:pt x="82296" y="0"/>
                </a:moveTo>
                <a:lnTo>
                  <a:pt x="0" y="22860"/>
                </a:lnTo>
                <a:lnTo>
                  <a:pt x="57912" y="66615"/>
                </a:lnTo>
                <a:lnTo>
                  <a:pt x="57912" y="33528"/>
                </a:lnTo>
                <a:lnTo>
                  <a:pt x="59436" y="30480"/>
                </a:lnTo>
                <a:lnTo>
                  <a:pt x="64008" y="30480"/>
                </a:lnTo>
                <a:lnTo>
                  <a:pt x="76278" y="32760"/>
                </a:lnTo>
                <a:lnTo>
                  <a:pt x="82296" y="0"/>
                </a:lnTo>
                <a:close/>
              </a:path>
              <a:path w="3281679" h="637539">
                <a:moveTo>
                  <a:pt x="76278" y="32760"/>
                </a:moveTo>
                <a:lnTo>
                  <a:pt x="64008" y="30480"/>
                </a:lnTo>
                <a:lnTo>
                  <a:pt x="59436" y="30480"/>
                </a:lnTo>
                <a:lnTo>
                  <a:pt x="57912" y="33528"/>
                </a:lnTo>
                <a:lnTo>
                  <a:pt x="57912" y="36576"/>
                </a:lnTo>
                <a:lnTo>
                  <a:pt x="60960" y="39624"/>
                </a:lnTo>
                <a:lnTo>
                  <a:pt x="74554" y="42150"/>
                </a:lnTo>
                <a:lnTo>
                  <a:pt x="76278" y="32760"/>
                </a:lnTo>
                <a:close/>
              </a:path>
              <a:path w="3281679" h="637539">
                <a:moveTo>
                  <a:pt x="74554" y="42150"/>
                </a:moveTo>
                <a:lnTo>
                  <a:pt x="60960" y="39624"/>
                </a:lnTo>
                <a:lnTo>
                  <a:pt x="57912" y="36576"/>
                </a:lnTo>
                <a:lnTo>
                  <a:pt x="57912" y="66615"/>
                </a:lnTo>
                <a:lnTo>
                  <a:pt x="68580" y="74676"/>
                </a:lnTo>
                <a:lnTo>
                  <a:pt x="74554" y="42150"/>
                </a:lnTo>
                <a:close/>
              </a:path>
              <a:path w="3281679" h="637539">
                <a:moveTo>
                  <a:pt x="3281172" y="633984"/>
                </a:moveTo>
                <a:lnTo>
                  <a:pt x="3281172" y="629412"/>
                </a:lnTo>
                <a:lnTo>
                  <a:pt x="3278124" y="627888"/>
                </a:lnTo>
                <a:lnTo>
                  <a:pt x="76278" y="32760"/>
                </a:lnTo>
                <a:lnTo>
                  <a:pt x="74554" y="42150"/>
                </a:lnTo>
                <a:lnTo>
                  <a:pt x="3275076" y="637032"/>
                </a:lnTo>
                <a:lnTo>
                  <a:pt x="3279648" y="637032"/>
                </a:lnTo>
                <a:lnTo>
                  <a:pt x="3281172" y="633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17270" y="4764024"/>
            <a:ext cx="3129280" cy="117475"/>
          </a:xfrm>
          <a:custGeom>
            <a:avLst/>
            <a:gdLst/>
            <a:ahLst/>
            <a:cxnLst/>
            <a:rect l="l" t="t" r="r" b="b"/>
            <a:pathLst>
              <a:path w="3129279" h="117475">
                <a:moveTo>
                  <a:pt x="76005" y="74383"/>
                </a:moveTo>
                <a:lnTo>
                  <a:pt x="74676" y="41148"/>
                </a:lnTo>
                <a:lnTo>
                  <a:pt x="0" y="80772"/>
                </a:lnTo>
                <a:lnTo>
                  <a:pt x="59436" y="108741"/>
                </a:lnTo>
                <a:lnTo>
                  <a:pt x="59436" y="76200"/>
                </a:lnTo>
                <a:lnTo>
                  <a:pt x="64008" y="74676"/>
                </a:lnTo>
                <a:lnTo>
                  <a:pt x="76005" y="74383"/>
                </a:lnTo>
                <a:close/>
              </a:path>
              <a:path w="3129279" h="117475">
                <a:moveTo>
                  <a:pt x="76370" y="83518"/>
                </a:moveTo>
                <a:lnTo>
                  <a:pt x="76005" y="74383"/>
                </a:lnTo>
                <a:lnTo>
                  <a:pt x="64008" y="74676"/>
                </a:lnTo>
                <a:lnTo>
                  <a:pt x="59436" y="76200"/>
                </a:lnTo>
                <a:lnTo>
                  <a:pt x="59436" y="82296"/>
                </a:lnTo>
                <a:lnTo>
                  <a:pt x="64008" y="83820"/>
                </a:lnTo>
                <a:lnTo>
                  <a:pt x="76370" y="83518"/>
                </a:lnTo>
                <a:close/>
              </a:path>
              <a:path w="3129279" h="117475">
                <a:moveTo>
                  <a:pt x="77724" y="117348"/>
                </a:moveTo>
                <a:lnTo>
                  <a:pt x="76370" y="83518"/>
                </a:lnTo>
                <a:lnTo>
                  <a:pt x="64008" y="83820"/>
                </a:lnTo>
                <a:lnTo>
                  <a:pt x="59436" y="82296"/>
                </a:lnTo>
                <a:lnTo>
                  <a:pt x="59436" y="108741"/>
                </a:lnTo>
                <a:lnTo>
                  <a:pt x="77724" y="117348"/>
                </a:lnTo>
                <a:close/>
              </a:path>
              <a:path w="3129279" h="117475">
                <a:moveTo>
                  <a:pt x="3128772" y="4572"/>
                </a:moveTo>
                <a:lnTo>
                  <a:pt x="3127248" y="1524"/>
                </a:lnTo>
                <a:lnTo>
                  <a:pt x="3124200" y="0"/>
                </a:lnTo>
                <a:lnTo>
                  <a:pt x="76005" y="74383"/>
                </a:lnTo>
                <a:lnTo>
                  <a:pt x="76370" y="83518"/>
                </a:lnTo>
                <a:lnTo>
                  <a:pt x="3124200" y="9144"/>
                </a:lnTo>
                <a:lnTo>
                  <a:pt x="3127248" y="7620"/>
                </a:lnTo>
                <a:lnTo>
                  <a:pt x="312877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2415" y="1383283"/>
            <a:ext cx="4290060" cy="1306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solidFill>
                  <a:srgbClr val="000000"/>
                </a:solidFill>
              </a:rPr>
              <a:t>使用之</a:t>
            </a:r>
            <a:r>
              <a:rPr sz="2800" spc="5" dirty="0">
                <a:solidFill>
                  <a:srgbClr val="000000"/>
                </a:solidFill>
              </a:rPr>
              <a:t>前</a:t>
            </a:r>
            <a:r>
              <a:rPr sz="2800" spc="-10" dirty="0">
                <a:solidFill>
                  <a:srgbClr val="000000"/>
                </a:solidFill>
              </a:rPr>
              <a:t>，你一</a:t>
            </a:r>
            <a:r>
              <a:rPr sz="2800" spc="5" dirty="0">
                <a:solidFill>
                  <a:srgbClr val="000000"/>
                </a:solidFill>
              </a:rPr>
              <a:t>定</a:t>
            </a:r>
            <a:r>
              <a:rPr sz="2800" spc="-10" dirty="0">
                <a:solidFill>
                  <a:srgbClr val="000000"/>
                </a:solidFill>
              </a:rPr>
              <a:t>要知</a:t>
            </a:r>
            <a:r>
              <a:rPr sz="2800" spc="-5" dirty="0">
                <a:solidFill>
                  <a:srgbClr val="000000"/>
                </a:solidFill>
              </a:rPr>
              <a:t>道 </a:t>
            </a:r>
            <a:r>
              <a:rPr sz="2800" spc="-10" dirty="0">
                <a:solidFill>
                  <a:srgbClr val="000000"/>
                </a:solidFill>
              </a:rPr>
              <a:t>地牛的</a:t>
            </a:r>
            <a:r>
              <a:rPr sz="2800" spc="5" dirty="0">
                <a:solidFill>
                  <a:srgbClr val="000000"/>
                </a:solidFill>
              </a:rPr>
              <a:t>刹</a:t>
            </a:r>
            <a:r>
              <a:rPr sz="2800" spc="-10" dirty="0">
                <a:solidFill>
                  <a:srgbClr val="000000"/>
                </a:solidFill>
              </a:rPr>
              <a:t>车在哪</a:t>
            </a:r>
            <a:r>
              <a:rPr sz="2800" spc="5" dirty="0">
                <a:solidFill>
                  <a:srgbClr val="000000"/>
                </a:solidFill>
              </a:rPr>
              <a:t>里</a:t>
            </a:r>
            <a:r>
              <a:rPr sz="2800" spc="-10" dirty="0">
                <a:solidFill>
                  <a:srgbClr val="000000"/>
                </a:solidFill>
              </a:rPr>
              <a:t>，这</a:t>
            </a:r>
            <a:r>
              <a:rPr sz="2800" spc="-5" dirty="0">
                <a:solidFill>
                  <a:srgbClr val="000000"/>
                </a:solidFill>
              </a:rPr>
              <a:t>样 </a:t>
            </a:r>
            <a:r>
              <a:rPr sz="2800" spc="-10" dirty="0">
                <a:solidFill>
                  <a:srgbClr val="000000"/>
                </a:solidFill>
              </a:rPr>
              <a:t>你才能</a:t>
            </a:r>
            <a:r>
              <a:rPr sz="2800" spc="5" dirty="0">
                <a:solidFill>
                  <a:srgbClr val="000000"/>
                </a:solidFill>
              </a:rPr>
              <a:t>及</a:t>
            </a:r>
            <a:r>
              <a:rPr sz="2800" spc="-10" dirty="0">
                <a:solidFill>
                  <a:srgbClr val="000000"/>
                </a:solidFill>
              </a:rPr>
              <a:t>时地把</a:t>
            </a:r>
            <a:r>
              <a:rPr sz="2800" spc="5" dirty="0">
                <a:solidFill>
                  <a:srgbClr val="000000"/>
                </a:solidFill>
              </a:rPr>
              <a:t>车</a:t>
            </a:r>
            <a:r>
              <a:rPr sz="2800" spc="-10" dirty="0">
                <a:solidFill>
                  <a:srgbClr val="000000"/>
                </a:solidFill>
              </a:rPr>
              <a:t>停下来</a:t>
            </a:r>
            <a:r>
              <a:rPr sz="2800" spc="-5" dirty="0">
                <a:solidFill>
                  <a:srgbClr val="000000"/>
                </a:solidFill>
              </a:rPr>
              <a:t>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38617" y="4888482"/>
            <a:ext cx="3224530" cy="1306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操作的</a:t>
            </a:r>
            <a:r>
              <a:rPr sz="2800" spc="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时</a:t>
            </a:r>
            <a:r>
              <a:rPr sz="2800" spc="-10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候不要</a:t>
            </a:r>
            <a:r>
              <a:rPr sz="2800" spc="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太</a:t>
            </a:r>
            <a:r>
              <a:rPr sz="2800" spc="-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匆 </a:t>
            </a:r>
            <a:r>
              <a:rPr sz="2800" spc="-10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忙，不</a:t>
            </a:r>
            <a:r>
              <a:rPr sz="2800" spc="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然</a:t>
            </a:r>
            <a:r>
              <a:rPr sz="2800" spc="-10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货物会</a:t>
            </a:r>
            <a:r>
              <a:rPr sz="2800" spc="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掉</a:t>
            </a:r>
            <a:r>
              <a:rPr sz="2800" spc="-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下 </a:t>
            </a:r>
            <a:r>
              <a:rPr sz="2800" spc="-10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来的</a:t>
            </a:r>
            <a:r>
              <a:rPr sz="2800" spc="-5" dirty="0">
                <a:solidFill>
                  <a:srgbClr val="323299"/>
                </a:solidFill>
                <a:latin typeface="Noto Sans Mono CJK JP Regular"/>
                <a:cs typeface="Noto Sans Mono CJK JP Regular"/>
              </a:rPr>
              <a:t>！</a:t>
            </a:r>
            <a:endParaRPr sz="2800">
              <a:latin typeface="Noto Sans Mono CJK JP Regular"/>
              <a:cs typeface="Noto Sans Mono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071" y="903560"/>
            <a:ext cx="3810000" cy="24341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17470" y="3320796"/>
            <a:ext cx="4343400" cy="339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424" y="4685790"/>
            <a:ext cx="2868295" cy="2160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latin typeface="Noto Sans Mono CJK JP Regular"/>
                <a:cs typeface="Noto Sans Mono CJK JP Regular"/>
              </a:rPr>
              <a:t>如果地</a:t>
            </a:r>
            <a:r>
              <a:rPr sz="2800" spc="5" dirty="0">
                <a:latin typeface="Noto Sans Mono CJK JP Regular"/>
                <a:cs typeface="Noto Sans Mono CJK JP Regular"/>
              </a:rPr>
              <a:t>牛</a:t>
            </a:r>
            <a:r>
              <a:rPr sz="2800" spc="-10" dirty="0">
                <a:latin typeface="Noto Sans Mono CJK JP Regular"/>
                <a:cs typeface="Noto Sans Mono CJK JP Regular"/>
              </a:rPr>
              <a:t>的叉子</a:t>
            </a:r>
            <a:r>
              <a:rPr sz="2800" spc="-5" dirty="0">
                <a:latin typeface="Noto Sans Mono CJK JP Regular"/>
                <a:cs typeface="Noto Sans Mono CJK JP Regular"/>
              </a:rPr>
              <a:t>比 </a:t>
            </a:r>
            <a:r>
              <a:rPr sz="2800" spc="-10" dirty="0">
                <a:latin typeface="Noto Sans Mono CJK JP Regular"/>
                <a:cs typeface="Noto Sans Mono CJK JP Regular"/>
              </a:rPr>
              <a:t>货物长</a:t>
            </a:r>
            <a:r>
              <a:rPr sz="2800" spc="5" dirty="0">
                <a:latin typeface="Noto Sans Mono CJK JP Regular"/>
                <a:cs typeface="Noto Sans Mono CJK JP Regular"/>
              </a:rPr>
              <a:t>，</a:t>
            </a:r>
            <a:r>
              <a:rPr sz="2800" spc="-10" dirty="0">
                <a:latin typeface="Noto Sans Mono CJK JP Regular"/>
                <a:cs typeface="Noto Sans Mono CJK JP Regular"/>
              </a:rPr>
              <a:t>那么你</a:t>
            </a:r>
            <a:r>
              <a:rPr sz="2800" spc="-5" dirty="0">
                <a:latin typeface="Noto Sans Mono CJK JP Regular"/>
                <a:cs typeface="Noto Sans Mono CJK JP Regular"/>
              </a:rPr>
              <a:t>要 </a:t>
            </a:r>
            <a:r>
              <a:rPr sz="2800" spc="-10" dirty="0">
                <a:latin typeface="Noto Sans Mono CJK JP Regular"/>
                <a:cs typeface="Noto Sans Mono CJK JP Regular"/>
              </a:rPr>
              <a:t>多加小</a:t>
            </a:r>
            <a:r>
              <a:rPr sz="2800" spc="5" dirty="0">
                <a:latin typeface="Noto Sans Mono CJK JP Regular"/>
                <a:cs typeface="Noto Sans Mono CJK JP Regular"/>
              </a:rPr>
              <a:t>心</a:t>
            </a:r>
            <a:r>
              <a:rPr sz="2800" spc="-10" dirty="0">
                <a:latin typeface="Noto Sans Mono CJK JP Regular"/>
                <a:cs typeface="Noto Sans Mono CJK JP Regular"/>
              </a:rPr>
              <a:t>，不要</a:t>
            </a:r>
            <a:r>
              <a:rPr sz="2800" spc="-5" dirty="0">
                <a:latin typeface="Noto Sans Mono CJK JP Regular"/>
                <a:cs typeface="Noto Sans Mono CJK JP Regular"/>
              </a:rPr>
              <a:t>叉 </a:t>
            </a:r>
            <a:r>
              <a:rPr sz="2800" spc="-10" dirty="0">
                <a:latin typeface="Noto Sans Mono CJK JP Regular"/>
                <a:cs typeface="Noto Sans Mono CJK JP Regular"/>
              </a:rPr>
              <a:t>到其他</a:t>
            </a:r>
            <a:r>
              <a:rPr sz="2800" spc="5" dirty="0">
                <a:latin typeface="Noto Sans Mono CJK JP Regular"/>
                <a:cs typeface="Noto Sans Mono CJK JP Regular"/>
              </a:rPr>
              <a:t>人</a:t>
            </a:r>
            <a:r>
              <a:rPr sz="2800" spc="-10" dirty="0">
                <a:latin typeface="Noto Sans Mono CJK JP Regular"/>
                <a:cs typeface="Noto Sans Mono CJK JP Regular"/>
              </a:rPr>
              <a:t>或者货</a:t>
            </a:r>
            <a:r>
              <a:rPr sz="2800" spc="-5" dirty="0">
                <a:latin typeface="Noto Sans Mono CJK JP Regular"/>
                <a:cs typeface="Noto Sans Mono CJK JP Regular"/>
              </a:rPr>
              <a:t>物 </a:t>
            </a:r>
            <a:r>
              <a:rPr sz="2800" spc="-10" dirty="0">
                <a:latin typeface="Noto Sans Mono CJK JP Regular"/>
                <a:cs typeface="Noto Sans Mono CJK JP Regular"/>
              </a:rPr>
              <a:t>哦</a:t>
            </a:r>
            <a:r>
              <a:rPr sz="2800" spc="-5" dirty="0">
                <a:latin typeface="Noto Sans Mono CJK JP Regular"/>
                <a:cs typeface="Noto Sans Mono CJK JP Regular"/>
              </a:rPr>
              <a:t>！</a:t>
            </a:r>
            <a:endParaRPr sz="28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2411" y="1300987"/>
            <a:ext cx="3224530" cy="1306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solidFill>
                  <a:srgbClr val="323299"/>
                </a:solidFill>
              </a:rPr>
              <a:t>小心对</a:t>
            </a:r>
            <a:r>
              <a:rPr sz="2800" spc="5" dirty="0">
                <a:solidFill>
                  <a:srgbClr val="323299"/>
                </a:solidFill>
              </a:rPr>
              <a:t>待</a:t>
            </a:r>
            <a:r>
              <a:rPr sz="2800" spc="-10" dirty="0">
                <a:solidFill>
                  <a:srgbClr val="323299"/>
                </a:solidFill>
              </a:rPr>
              <a:t>货物，</a:t>
            </a:r>
            <a:r>
              <a:rPr sz="2800" spc="5" dirty="0">
                <a:solidFill>
                  <a:srgbClr val="323299"/>
                </a:solidFill>
              </a:rPr>
              <a:t>尤</a:t>
            </a:r>
            <a:r>
              <a:rPr sz="2800" spc="-5" dirty="0">
                <a:solidFill>
                  <a:srgbClr val="323299"/>
                </a:solidFill>
              </a:rPr>
              <a:t>其 </a:t>
            </a:r>
            <a:r>
              <a:rPr sz="2800" spc="-10" dirty="0">
                <a:solidFill>
                  <a:srgbClr val="323299"/>
                </a:solidFill>
              </a:rPr>
              <a:t>是易碎</a:t>
            </a:r>
            <a:r>
              <a:rPr sz="2800" spc="5" dirty="0">
                <a:solidFill>
                  <a:srgbClr val="323299"/>
                </a:solidFill>
              </a:rPr>
              <a:t>品</a:t>
            </a:r>
            <a:r>
              <a:rPr sz="2800" spc="-10" dirty="0">
                <a:solidFill>
                  <a:srgbClr val="323299"/>
                </a:solidFill>
              </a:rPr>
              <a:t>，一定</a:t>
            </a:r>
            <a:r>
              <a:rPr sz="2800" spc="5" dirty="0">
                <a:solidFill>
                  <a:srgbClr val="323299"/>
                </a:solidFill>
              </a:rPr>
              <a:t>要</a:t>
            </a:r>
            <a:r>
              <a:rPr sz="2800" spc="-5" dirty="0">
                <a:solidFill>
                  <a:srgbClr val="323299"/>
                </a:solidFill>
              </a:rPr>
              <a:t>放 </a:t>
            </a:r>
            <a:r>
              <a:rPr sz="2800" spc="-10" dirty="0">
                <a:solidFill>
                  <a:srgbClr val="323299"/>
                </a:solidFill>
              </a:rPr>
              <a:t>的低一</a:t>
            </a:r>
            <a:r>
              <a:rPr sz="2800" spc="5" dirty="0">
                <a:solidFill>
                  <a:srgbClr val="323299"/>
                </a:solidFill>
              </a:rPr>
              <a:t>些</a:t>
            </a:r>
            <a:r>
              <a:rPr sz="2800" spc="-5" dirty="0">
                <a:solidFill>
                  <a:srgbClr val="323299"/>
                </a:solidFill>
              </a:rPr>
              <a:t>。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231271" y="729995"/>
            <a:ext cx="3810000" cy="30525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7870" y="3854196"/>
            <a:ext cx="4826508" cy="2820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1412" y="4507482"/>
            <a:ext cx="3224530" cy="2160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记住手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柄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是可以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活</a:t>
            </a:r>
            <a:r>
              <a:rPr sz="28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动 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的，所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以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在载货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物</a:t>
            </a:r>
            <a:r>
              <a:rPr sz="28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的 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时候尽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量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用拉的</a:t>
            </a:r>
            <a:r>
              <a:rPr sz="28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方 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式，这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样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可以更</a:t>
            </a:r>
            <a:r>
              <a:rPr sz="28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加</a:t>
            </a:r>
            <a:r>
              <a:rPr sz="28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方 </a:t>
            </a:r>
            <a:r>
              <a:rPr sz="28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便一些</a:t>
            </a:r>
            <a:r>
              <a:rPr sz="2800" spc="-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28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718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地牛</a:t>
            </a:r>
            <a:r>
              <a:rPr spc="-10" dirty="0"/>
              <a:t>可</a:t>
            </a:r>
            <a:r>
              <a:rPr dirty="0"/>
              <a:t>不是</a:t>
            </a:r>
            <a:r>
              <a:rPr spc="-10" dirty="0"/>
              <a:t>脚</a:t>
            </a:r>
            <a:r>
              <a:rPr dirty="0"/>
              <a:t>踏车</a:t>
            </a:r>
            <a:r>
              <a:rPr spc="-10" dirty="0"/>
              <a:t>，</a:t>
            </a:r>
            <a:r>
              <a:rPr dirty="0"/>
              <a:t>你 如果</a:t>
            </a:r>
            <a:r>
              <a:rPr spc="-10" dirty="0"/>
              <a:t>真</a:t>
            </a:r>
            <a:r>
              <a:rPr dirty="0"/>
              <a:t>想要</a:t>
            </a:r>
            <a:r>
              <a:rPr spc="-10" dirty="0"/>
              <a:t>脚</a:t>
            </a:r>
            <a:r>
              <a:rPr dirty="0"/>
              <a:t>踏车</a:t>
            </a:r>
            <a:r>
              <a:rPr spc="5" dirty="0"/>
              <a:t>的 </a:t>
            </a:r>
            <a:r>
              <a:rPr dirty="0"/>
              <a:t>话，</a:t>
            </a:r>
            <a:r>
              <a:rPr spc="-10" dirty="0"/>
              <a:t>还</a:t>
            </a:r>
            <a:r>
              <a:rPr dirty="0"/>
              <a:t>不如</a:t>
            </a:r>
            <a:r>
              <a:rPr spc="-10" dirty="0"/>
              <a:t>去</a:t>
            </a:r>
            <a:r>
              <a:rPr dirty="0"/>
              <a:t>买一</a:t>
            </a:r>
            <a:r>
              <a:rPr spc="-10" dirty="0"/>
              <a:t>个</a:t>
            </a:r>
            <a:r>
              <a:rPr dirty="0"/>
              <a:t>真 的</a:t>
            </a:r>
            <a:r>
              <a:rPr spc="5" dirty="0"/>
              <a:t>。</a:t>
            </a:r>
            <a:endParaRPr spc="5" dirty="0"/>
          </a:p>
        </p:txBody>
      </p:sp>
      <p:sp>
        <p:nvSpPr>
          <p:cNvPr id="4" name="object 4"/>
          <p:cNvSpPr/>
          <p:nvPr/>
        </p:nvSpPr>
        <p:spPr>
          <a:xfrm>
            <a:off x="4660270" y="3930395"/>
            <a:ext cx="4957694" cy="28742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2671" y="577595"/>
            <a:ext cx="4191000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196" y="4975350"/>
            <a:ext cx="815467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如果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使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用的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是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电动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地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牛，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那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么在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装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货的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情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况下 走上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坡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路时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就一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定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要保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证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货叉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朝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上，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同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时人 不要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正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对地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牛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站立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并且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要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使用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倒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车档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这样 便于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控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制速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度</a:t>
            </a:r>
            <a:r>
              <a:rPr sz="320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和刹</a:t>
            </a:r>
            <a:r>
              <a:rPr sz="3200" spc="-10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车</a:t>
            </a:r>
            <a:r>
              <a:rPr sz="3200" spc="5" dirty="0">
                <a:solidFill>
                  <a:srgbClr val="FF4F4F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9469" y="653796"/>
            <a:ext cx="6248400" cy="44013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052" y="1662175"/>
            <a:ext cx="2465705" cy="402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在把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货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物放下 时，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一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定要提 醒周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围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的人注 意</a:t>
            </a:r>
            <a:r>
              <a:rPr sz="3200" spc="5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。</a:t>
            </a:r>
            <a:endParaRPr sz="3200">
              <a:latin typeface="Noto Sans Mono CJK JP Regular"/>
              <a:cs typeface="Noto Sans Mono CJK JP Regular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要知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道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把</a:t>
            </a:r>
            <a:r>
              <a:rPr sz="3200" spc="5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1吨 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的货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物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放在你 的脚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上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可不是 闹着</a:t>
            </a:r>
            <a:r>
              <a:rPr sz="3200" spc="-1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玩</a:t>
            </a:r>
            <a:r>
              <a:rPr sz="3200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的</a:t>
            </a:r>
            <a:r>
              <a:rPr sz="3200" spc="5" dirty="0">
                <a:solidFill>
                  <a:srgbClr val="99CC00"/>
                </a:solidFill>
                <a:latin typeface="Noto Sans Mono CJK JP Regular"/>
                <a:cs typeface="Noto Sans Mono CJK JP Regular"/>
              </a:rPr>
              <a:t>！</a:t>
            </a:r>
            <a:endParaRPr sz="3200">
              <a:latin typeface="Noto Sans Mono CJK JP Regular"/>
              <a:cs typeface="Noto Sans Mono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22070" y="1720596"/>
            <a:ext cx="5943599" cy="41376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32" y="120805"/>
            <a:ext cx="1050273" cy="5304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7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88.xml><?xml version="1.0" encoding="utf-8"?>
<p:tagLst xmlns:p="http://schemas.openxmlformats.org/presentationml/2006/main">
  <p:tag name="commondata" val="eyJoZGlkIjoiNDY1MmY4MTY3YzFkZTg4NGM1MWI4N2I1NTA1MWI4MWE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自定义</PresentationFormat>
  <Paragraphs>77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Noto Sans Mono CJK JP Regular</vt:lpstr>
      <vt:lpstr>ksdb</vt:lpstr>
      <vt:lpstr>Verdana</vt:lpstr>
      <vt:lpstr>Times New Roman</vt:lpstr>
      <vt:lpstr>Calibri</vt:lpstr>
      <vt:lpstr>微软雅黑</vt:lpstr>
      <vt:lpstr>Arial Unicode MS</vt:lpstr>
      <vt:lpstr>楷体</vt:lpstr>
      <vt:lpstr>汉仪旗黑-85S</vt:lpstr>
      <vt:lpstr>黑体</vt:lpstr>
      <vt:lpstr>Office Theme</vt:lpstr>
      <vt:lpstr>6_Office 主题​​</vt:lpstr>
      <vt:lpstr>安全管理必备 工具--TPM概论</vt:lpstr>
      <vt:lpstr>PowerPoint 演示文稿</vt:lpstr>
      <vt:lpstr>（俗称地牛）</vt:lpstr>
      <vt:lpstr>PowerPoint 演示文稿</vt:lpstr>
      <vt:lpstr>使用之前，你一定要知道 地牛的刹车在哪里，这样 你才能及时地把车停下来。</vt:lpstr>
      <vt:lpstr>小心对待货物，尤其 是易碎品，一定要放 的低一些。</vt:lpstr>
      <vt:lpstr>地牛可不是脚踏车，你 如果真想要脚踏车的 话，还不如去买一个真 的。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手柄是不应该倒下来 的，如果损坏了就要 及时的维修。</vt:lpstr>
      <vt:lpstr>如果你必须倒着走的 话，那么应该首先检 查一下你的背后是否 安全。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  Truck  液压小车_x000d_（俗称地牛）</dc:title>
  <dc:creator>\376\377\000N\000B\0000\0000\0000\0003\0007\0002</dc:creator>
  <cp:keywords>()</cp:keywords>
  <cp:lastModifiedBy>little fairy</cp:lastModifiedBy>
  <cp:revision>6</cp:revision>
  <dcterms:created xsi:type="dcterms:W3CDTF">2018-10-11T15:16:00Z</dcterms:created>
  <dcterms:modified xsi:type="dcterms:W3CDTF">2023-11-15T08:27:31Z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2011-03-02T16:00:00Z</vt:filetime>
  </property>
  <property fmtid="{D5CDD505-2E9C-101B-9397-08002B2CF9AE}" pid="3" name="Creator">
    <vt:lpwstr>\376\377\000P\000D\000F\000C\000r\000e\000a\000t\000o\000r\000 \000V\000e\000r\000s\000i\000o\000n\000 \0000\000.\0009\000.\0008</vt:lpwstr>
  </property>
  <property fmtid="{D5CDD505-2E9C-101B-9397-08002B2CF9AE}" pid="4" name="LastSaved">
    <vt:filetime>2018-10-11T16:00:00Z</vt:filetime>
  </property>
  <property fmtid="{D5CDD505-2E9C-101B-9397-08002B2CF9AE}" pid="5" name="KSOProductBuildVer">
    <vt:lpwstr>2052-12.1.0.15933</vt:lpwstr>
  </property>
  <property fmtid="{D5CDD505-2E9C-101B-9397-08002B2CF9AE}" pid="6" name="ICV">
    <vt:lpwstr>0FC49C3EC93F46E6B3EE903D48AD7D52_13</vt:lpwstr>
  </property>
</Properties>
</file>