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86"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59" r:id="rId31"/>
    <p:sldId id="289" r:id="rId32"/>
  </p:sldIdLst>
  <p:sldSz cx="12192000" cy="6858000"/>
  <p:notesSz cx="7103745" cy="10234295"/>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30.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tags" Target="../tags/tag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9.png"/><Relationship Id="rId7" Type="http://schemas.openxmlformats.org/officeDocument/2006/relationships/tags" Target="../tags/tag114.xml"/><Relationship Id="rId6" Type="http://schemas.openxmlformats.org/officeDocument/2006/relationships/image" Target="../media/image8.png"/><Relationship Id="rId5" Type="http://schemas.openxmlformats.org/officeDocument/2006/relationships/tags" Target="../tags/tag113.xml"/><Relationship Id="rId4" Type="http://schemas.openxmlformats.org/officeDocument/2006/relationships/image" Target="../media/image7.wmf"/><Relationship Id="rId3" Type="http://schemas.openxmlformats.org/officeDocument/2006/relationships/tags" Target="../tags/tag112.xml"/><Relationship Id="rId2" Type="http://schemas.openxmlformats.org/officeDocument/2006/relationships/tags" Target="../tags/tag111.xml"/><Relationship Id="rId17" Type="http://schemas.openxmlformats.org/officeDocument/2006/relationships/slideLayout" Target="../slideLayouts/slideLayout1.xml"/><Relationship Id="rId16" Type="http://schemas.openxmlformats.org/officeDocument/2006/relationships/image" Target="../media/image13.wmf"/><Relationship Id="rId15" Type="http://schemas.openxmlformats.org/officeDocument/2006/relationships/tags" Target="../tags/tag118.xml"/><Relationship Id="rId14" Type="http://schemas.openxmlformats.org/officeDocument/2006/relationships/image" Target="../media/image12.wmf"/><Relationship Id="rId13" Type="http://schemas.openxmlformats.org/officeDocument/2006/relationships/tags" Target="../tags/tag117.xml"/><Relationship Id="rId12" Type="http://schemas.openxmlformats.org/officeDocument/2006/relationships/image" Target="../media/image11.jpeg"/><Relationship Id="rId11" Type="http://schemas.openxmlformats.org/officeDocument/2006/relationships/tags" Target="../tags/tag116.xml"/><Relationship Id="rId10" Type="http://schemas.openxmlformats.org/officeDocument/2006/relationships/image" Target="../media/image10.wmf"/><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oleObject" Target="../embeddings/Workbook2.xls"/><Relationship Id="rId4" Type="http://schemas.openxmlformats.org/officeDocument/2006/relationships/tags" Target="../tags/tag120.xml"/><Relationship Id="rId3" Type="http://schemas.openxmlformats.org/officeDocument/2006/relationships/image" Target="../media/image21.wmf"/><Relationship Id="rId2" Type="http://schemas.openxmlformats.org/officeDocument/2006/relationships/oleObject" Target="../embeddings/Workbook1.xls"/><Relationship Id="rId1" Type="http://schemas.openxmlformats.org/officeDocument/2006/relationships/tags" Target="../tags/tag1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5" Type="http://schemas.openxmlformats.org/officeDocument/2006/relationships/slideLayout" Target="../slideLayouts/slideLayout1.xml"/><Relationship Id="rId54" Type="http://schemas.openxmlformats.org/officeDocument/2006/relationships/tags" Target="../tags/tag67.xml"/><Relationship Id="rId53" Type="http://schemas.openxmlformats.org/officeDocument/2006/relationships/tags" Target="../tags/tag66.xml"/><Relationship Id="rId52" Type="http://schemas.openxmlformats.org/officeDocument/2006/relationships/tags" Target="../tags/tag65.xml"/><Relationship Id="rId51" Type="http://schemas.openxmlformats.org/officeDocument/2006/relationships/tags" Target="../tags/tag64.xml"/><Relationship Id="rId50" Type="http://schemas.openxmlformats.org/officeDocument/2006/relationships/tags" Target="../tags/tag63.xml"/><Relationship Id="rId5" Type="http://schemas.openxmlformats.org/officeDocument/2006/relationships/tags" Target="../tags/tag18.xml"/><Relationship Id="rId49" Type="http://schemas.openxmlformats.org/officeDocument/2006/relationships/tags" Target="../tags/tag62.xml"/><Relationship Id="rId48" Type="http://schemas.openxmlformats.org/officeDocument/2006/relationships/tags" Target="../tags/tag61.xml"/><Relationship Id="rId47" Type="http://schemas.openxmlformats.org/officeDocument/2006/relationships/tags" Target="../tags/tag60.xml"/><Relationship Id="rId46" Type="http://schemas.openxmlformats.org/officeDocument/2006/relationships/tags" Target="../tags/tag59.xml"/><Relationship Id="rId45" Type="http://schemas.openxmlformats.org/officeDocument/2006/relationships/tags" Target="../tags/tag58.xml"/><Relationship Id="rId44" Type="http://schemas.openxmlformats.org/officeDocument/2006/relationships/tags" Target="../tags/tag57.xml"/><Relationship Id="rId43" Type="http://schemas.openxmlformats.org/officeDocument/2006/relationships/tags" Target="../tags/tag56.xml"/><Relationship Id="rId42" Type="http://schemas.openxmlformats.org/officeDocument/2006/relationships/tags" Target="../tags/tag55.xml"/><Relationship Id="rId41" Type="http://schemas.openxmlformats.org/officeDocument/2006/relationships/tags" Target="../tags/tag54.xml"/><Relationship Id="rId40" Type="http://schemas.openxmlformats.org/officeDocument/2006/relationships/tags" Target="../tags/tag53.xml"/><Relationship Id="rId4" Type="http://schemas.openxmlformats.org/officeDocument/2006/relationships/tags" Target="../tags/tag17.xml"/><Relationship Id="rId39" Type="http://schemas.openxmlformats.org/officeDocument/2006/relationships/tags" Target="../tags/tag52.xml"/><Relationship Id="rId38" Type="http://schemas.openxmlformats.org/officeDocument/2006/relationships/tags" Target="../tags/tag51.xml"/><Relationship Id="rId37" Type="http://schemas.openxmlformats.org/officeDocument/2006/relationships/tags" Target="../tags/tag50.xml"/><Relationship Id="rId36" Type="http://schemas.openxmlformats.org/officeDocument/2006/relationships/tags" Target="../tags/tag49.xml"/><Relationship Id="rId35" Type="http://schemas.openxmlformats.org/officeDocument/2006/relationships/tags" Target="../tags/tag48.xml"/><Relationship Id="rId34" Type="http://schemas.openxmlformats.org/officeDocument/2006/relationships/tags" Target="../tags/tag47.xml"/><Relationship Id="rId33" Type="http://schemas.openxmlformats.org/officeDocument/2006/relationships/tags" Target="../tags/tag46.xml"/><Relationship Id="rId32" Type="http://schemas.openxmlformats.org/officeDocument/2006/relationships/tags" Target="../tags/tag45.xml"/><Relationship Id="rId31" Type="http://schemas.openxmlformats.org/officeDocument/2006/relationships/tags" Target="../tags/tag44.xml"/><Relationship Id="rId30" Type="http://schemas.openxmlformats.org/officeDocument/2006/relationships/tags" Target="../tags/tag43.xml"/><Relationship Id="rId3" Type="http://schemas.openxmlformats.org/officeDocument/2006/relationships/tags" Target="../tags/tag16.xml"/><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image" Target="../media/image5.jpeg"/><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image" Target="../media/image24.jpeg"/><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image" Target="../media/image23.jpeg"/><Relationship Id="rId3" Type="http://schemas.openxmlformats.org/officeDocument/2006/relationships/tags" Target="../tags/tag123.xml"/><Relationship Id="rId2" Type="http://schemas.openxmlformats.org/officeDocument/2006/relationships/tags" Target="../tags/tag122.xml"/><Relationship Id="rId13" Type="http://schemas.openxmlformats.org/officeDocument/2006/relationships/slideLayout" Target="../slideLayouts/slideLayout1.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hyperlink" Target="http://www.bofety.com/" TargetMode="External"/><Relationship Id="rId1" Type="http://schemas.openxmlformats.org/officeDocument/2006/relationships/tags" Target="../tags/tag12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6.emf"/><Relationship Id="rId2" Type="http://schemas.openxmlformats.org/officeDocument/2006/relationships/oleObject" Target="../embeddings/oleObject1.bin"/><Relationship Id="rId10" Type="http://schemas.openxmlformats.org/officeDocument/2006/relationships/vmlDrawing" Target="../drawings/vmlDrawing1.v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4" Type="http://schemas.openxmlformats.org/officeDocument/2006/relationships/slideLayout" Target="../slideLayouts/slideLayout1.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tags" Target="../tags/tag79.xml"/><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文本框 51"/>
          <p:cNvSpPr txBox="1"/>
          <p:nvPr/>
        </p:nvSpPr>
        <p:spPr>
          <a:xfrm>
            <a:off x="-160020" y="2025650"/>
            <a:ext cx="12374880" cy="2122805"/>
          </a:xfrm>
          <a:prstGeom prst="rect">
            <a:avLst/>
          </a:prstGeom>
          <a:noFill/>
        </p:spPr>
        <p:txBody>
          <a:bodyPr wrap="square" rtlCol="0" anchor="t">
            <a:spAutoFit/>
          </a:bodyPr>
          <a:p>
            <a:pPr algn="ctr"/>
            <a:r>
              <a:rPr lang="zh-CN" altLang="en-US" sz="6600" dirty="0" smtClean="0">
                <a:latin typeface="微软雅黑" panose="020B0503020204020204" charset="-122"/>
                <a:ea typeface="微软雅黑" panose="020B0503020204020204" charset="-122"/>
                <a:sym typeface="+mn-ea"/>
              </a:rPr>
              <a:t>杜邦属地化直线管理</a:t>
            </a:r>
            <a:endParaRPr lang="en-US" sz="6600" dirty="0">
              <a:latin typeface="微软雅黑" panose="020B0503020204020204" charset="-122"/>
              <a:ea typeface="微软雅黑" panose="020B0503020204020204" charset="-122"/>
            </a:endParaRPr>
          </a:p>
          <a:p>
            <a:pPr algn="ctr"/>
            <a:endParaRPr lang="zh-CN" altLang="en-US" sz="6600" dirty="0" smtClean="0">
              <a:solidFill>
                <a:schemeClr val="accent2">
                  <a:lumMod val="75000"/>
                </a:schemeClr>
              </a:solidFill>
              <a:latin typeface="微软雅黑" panose="020B0503020204020204" charset="-122"/>
              <a:ea typeface="微软雅黑" panose="020B0503020204020204" charset="-122"/>
              <a:sym typeface="+mn-ea"/>
            </a:endParaRPr>
          </a:p>
        </p:txBody>
      </p:sp>
      <p:sp>
        <p:nvSpPr>
          <p:cNvPr id="3" name="文本框 2" descr="7b0a2020202022776f7264617274223a20227b5c2269645c223a32353030343531362c5c227469645c223a31333439377d220a7d0a"/>
          <p:cNvSpPr txBox="1"/>
          <p:nvPr>
            <p:custDataLst>
              <p:tags r:id="rId1"/>
            </p:custDataLst>
          </p:nvPr>
        </p:nvSpPr>
        <p:spPr>
          <a:xfrm>
            <a:off x="7875270"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7425270"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668385"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911500"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AutoShape 4"/>
          <p:cNvSpPr>
            <a:spLocks noChangeArrowheads="1"/>
          </p:cNvSpPr>
          <p:nvPr>
            <p:custDataLst>
              <p:tags r:id="rId1"/>
            </p:custDataLst>
          </p:nvPr>
        </p:nvSpPr>
        <p:spPr bwMode="auto">
          <a:xfrm>
            <a:off x="590550" y="1845491"/>
            <a:ext cx="1416050" cy="868362"/>
          </a:xfrm>
          <a:prstGeom prst="wedgeEllipseCallout">
            <a:avLst>
              <a:gd name="adj1" fmla="val 117713"/>
              <a:gd name="adj2" fmla="val 73764"/>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0"/>
              </a:spcBef>
              <a:spcAft>
                <a:spcPct val="0"/>
              </a:spcAft>
            </a:pPr>
            <a:r>
              <a:rPr lang="zh-CN" altLang="en-US" sz="1800">
                <a:solidFill>
                  <a:schemeClr val="tx1"/>
                </a:solidFill>
              </a:rPr>
              <a:t>家长是主管</a:t>
            </a:r>
            <a:endParaRPr lang="zh-CN" altLang="en-US" sz="1800">
              <a:solidFill>
                <a:schemeClr val="tx1"/>
              </a:solidFill>
            </a:endParaRPr>
          </a:p>
        </p:txBody>
      </p:sp>
      <p:sp>
        <p:nvSpPr>
          <p:cNvPr id="6" name="Oval 5"/>
          <p:cNvSpPr>
            <a:spLocks noChangeArrowheads="1"/>
          </p:cNvSpPr>
          <p:nvPr>
            <p:custDataLst>
              <p:tags r:id="rId2"/>
            </p:custDataLst>
          </p:nvPr>
        </p:nvSpPr>
        <p:spPr bwMode="auto">
          <a:xfrm>
            <a:off x="2873375" y="1913753"/>
            <a:ext cx="5607050" cy="2190750"/>
          </a:xfrm>
          <a:prstGeom prst="ellipse">
            <a:avLst/>
          </a:prstGeom>
          <a:noFill/>
          <a:ln w="9525">
            <a:solidFill>
              <a:srgbClr val="CA2114"/>
            </a:solidFill>
            <a:round/>
          </a:ln>
          <a:effectLst/>
        </p:spPr>
        <p:txBody>
          <a:bodyPr wrap="none" anchor="ct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defRPr/>
            </a:pPr>
            <a:r>
              <a:rPr lang="zh-CN" altLang="en-US" sz="1800" dirty="0" smtClean="0">
                <a:latin typeface="微软雅黑" panose="020B0503020204020204" charset="-122"/>
                <a:ea typeface="微软雅黑" panose="020B0503020204020204" charset="-122"/>
                <a:sym typeface="微软雅黑" panose="020B0503020204020204" charset="-122"/>
              </a:rPr>
              <a:t>  </a:t>
            </a:r>
            <a:endParaRPr lang="zh-CN" altLang="en-US" sz="1800" dirty="0" smtClean="0">
              <a:latin typeface="微软雅黑" panose="020B0503020204020204" charset="-122"/>
              <a:ea typeface="微软雅黑" panose="020B0503020204020204" charset="-122"/>
              <a:sym typeface="微软雅黑" panose="020B0503020204020204" charset="-122"/>
            </a:endParaRPr>
          </a:p>
          <a:p>
            <a:pPr algn="ctr" eaLnBrk="1" hangingPunct="1">
              <a:defRPr/>
            </a:pPr>
            <a:r>
              <a:rPr lang="zh-CN" altLang="en-US" sz="1800" dirty="0" smtClean="0">
                <a:latin typeface="微软雅黑" panose="020B0503020204020204" charset="-122"/>
                <a:ea typeface="微软雅黑" panose="020B0503020204020204" charset="-122"/>
                <a:sym typeface="微软雅黑" panose="020B0503020204020204" charset="-122"/>
              </a:rPr>
              <a:t> 家的概念</a:t>
            </a:r>
            <a:endParaRPr lang="en-US" altLang="zh-CN" sz="1600" dirty="0" smtClean="0">
              <a:solidFill>
                <a:schemeClr val="hlink"/>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pic>
        <p:nvPicPr>
          <p:cNvPr id="7" name="Picture 6" descr="j0216724"/>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13113" y="2659878"/>
            <a:ext cx="7334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Cj04370950000[1]"/>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6423025" y="3275828"/>
            <a:ext cx="7508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Cj04370980000[1]"/>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7264400" y="2702741"/>
            <a:ext cx="806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j0090386"/>
          <p:cNvPicPr>
            <a:picLocks noChangeAspect="1" noChangeArrowheads="1"/>
          </p:cNvPicPr>
          <p:nvPr>
            <p:custDataLst>
              <p:tags r:id="rId9"/>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183063" y="2099491"/>
            <a:ext cx="14176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Pj04309630000[1]"/>
          <p:cNvPicPr>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bwMode="auto">
          <a:xfrm>
            <a:off x="5603875" y="2116953"/>
            <a:ext cx="14097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MCj04247340000[1]"/>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262063" y="2815453"/>
            <a:ext cx="10509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MCj04241760000[1]"/>
          <p:cNvPicPr>
            <a:picLocks noChangeAspect="1" noChangeArrowheads="1"/>
          </p:cNvPicPr>
          <p:nvPr>
            <p:custDataLst>
              <p:tags r:id="rId1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2443163" y="3469503"/>
            <a:ext cx="7032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635" y="5269865"/>
            <a:ext cx="11915140" cy="1008380"/>
          </a:xfrm>
        </p:spPr>
        <p:txBody>
          <a:bodyPr>
            <a:noAutofit/>
          </a:bodyPr>
          <a:p>
            <a:pPr>
              <a:lnSpc>
                <a:spcPct val="150000"/>
              </a:lnSpc>
            </a:pPr>
            <a:r>
              <a:rPr lang="zh-CN" altLang="zh-CN" sz="2400" dirty="0">
                <a:solidFill>
                  <a:schemeClr val="tx1"/>
                </a:solidFill>
              </a:rPr>
              <a:t>员工的属地职责需要</a:t>
            </a:r>
            <a:r>
              <a:rPr lang="zh-CN" altLang="en-US" sz="2400" dirty="0">
                <a:solidFill>
                  <a:schemeClr val="tx1"/>
                </a:solidFill>
              </a:rPr>
              <a:t>被</a:t>
            </a:r>
            <a:r>
              <a:rPr lang="zh-CN" altLang="zh-CN" sz="2400" dirty="0">
                <a:solidFill>
                  <a:schemeClr val="tx1"/>
                </a:solidFill>
              </a:rPr>
              <a:t>授权，这种授权应体现在《岗位职责描述》中</a:t>
            </a:r>
            <a:br>
              <a:rPr lang="en-US" altLang="zh-CN" sz="2400" dirty="0">
                <a:solidFill>
                  <a:schemeClr val="tx1"/>
                </a:solidFill>
              </a:rPr>
            </a:br>
            <a:r>
              <a:rPr lang="zh-CN" altLang="zh-CN" sz="2400" dirty="0">
                <a:solidFill>
                  <a:schemeClr val="tx1"/>
                </a:solidFill>
              </a:rPr>
              <a:t>既然是管“家”，属地主管就必须要有能力识别到底要管些什么和怎么管，家的范围（边界）在哪里、家的财产（工器具）有哪些，家里有哪些家庭成员，当有外人来到家的范围时如何应对，这些都是管“家”的基本要求。</a:t>
            </a:r>
            <a:endParaRPr lang="zh-CN" altLang="zh-CN" sz="2400" dirty="0">
              <a:solidFill>
                <a:schemeClr val="tx1"/>
              </a:solidFill>
            </a:endParaRPr>
          </a:p>
          <a:p>
            <a:pPr>
              <a:lnSpc>
                <a:spcPct val="150000"/>
              </a:lnSpc>
            </a:pPr>
            <a:r>
              <a:rPr lang="zh-CN" altLang="zh-CN" sz="2400" dirty="0">
                <a:solidFill>
                  <a:schemeClr val="tx1"/>
                </a:solidFill>
              </a:rPr>
              <a:t>作为一个操作员，如果只是完成职能工作（如巡检），没有对属地的管理（如</a:t>
            </a:r>
            <a:r>
              <a:rPr lang="en-US" altLang="zh-CN" sz="2400" dirty="0">
                <a:solidFill>
                  <a:schemeClr val="tx1"/>
                </a:solidFill>
              </a:rPr>
              <a:t>6S</a:t>
            </a:r>
            <a:r>
              <a:rPr lang="zh-CN" altLang="zh-CN" sz="2400" dirty="0">
                <a:solidFill>
                  <a:schemeClr val="tx1"/>
                </a:solidFill>
              </a:rPr>
              <a:t>），那不是管“家”，那是住旅社。例如，作为一个办公室文员，如果只是把数据或文件处理工作做完，而对办公室的隐患（如消防和电源等）视而不见或不具备发现和解决隐患的能力，同样也是仅以住旅社的心态在工作。</a:t>
            </a:r>
            <a:endParaRPr lang="zh-CN" altLang="zh-CN" sz="2400" dirty="0">
              <a:solidFill>
                <a:schemeClr val="bg1">
                  <a:lumMod val="50000"/>
                </a:schemeClr>
              </a:solidFill>
            </a:endParaRPr>
          </a:p>
          <a:p>
            <a:pPr>
              <a:lnSpc>
                <a:spcPct val="150000"/>
              </a:lnSpc>
            </a:pPr>
            <a:endParaRPr lang="zh-CN" altLang="zh-CN" sz="2400" dirty="0">
              <a:solidFill>
                <a:schemeClr val="bg1">
                  <a:lumMod val="50000"/>
                </a:schemeClr>
              </a:solidFill>
            </a:endParaRPr>
          </a:p>
        </p:txBody>
      </p:sp>
      <p:sp>
        <p:nvSpPr>
          <p:cNvPr id="3" name="Rectangle 3"/>
          <p:cNvSpPr/>
          <p:nvPr/>
        </p:nvSpPr>
        <p:spPr>
          <a:xfrm>
            <a:off x="372745" y="243205"/>
            <a:ext cx="9163685" cy="645160"/>
          </a:xfrm>
          <a:prstGeom prst="rect">
            <a:avLst/>
          </a:prstGeom>
        </p:spPr>
        <p:txBody>
          <a:bodyPr wrap="square">
            <a:spAutoFit/>
          </a:bodyPr>
          <a:p>
            <a:r>
              <a:rPr lang="en-US" altLang="zh-CN" sz="3600" b="1" dirty="0"/>
              <a:t>1.2</a:t>
            </a:r>
            <a:r>
              <a:rPr lang="zh-CN" altLang="zh-CN" sz="3600" b="1" dirty="0"/>
              <a:t>直线管理的内涵</a:t>
            </a:r>
            <a:endParaRPr lang="zh-CN" altLang="zh-CN"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580390" y="5051425"/>
            <a:ext cx="11511280" cy="1008380"/>
          </a:xfrm>
        </p:spPr>
        <p:txBody>
          <a:bodyPr>
            <a:noAutofit/>
          </a:bodyPr>
          <a:p>
            <a:pPr>
              <a:lnSpc>
                <a:spcPct val="150000"/>
              </a:lnSpc>
            </a:pPr>
            <a:r>
              <a:rPr lang="zh-CN" altLang="zh-CN" sz="2400" dirty="0">
                <a:solidFill>
                  <a:schemeClr val="tx1"/>
                </a:solidFill>
              </a:rPr>
              <a:t>严格来讲，如果所有员工都是以“住旅社”的心态来工作，不仅大大增加公司的管理成本，而且违背了岗位工作本身的要求，工作的质量也很难得到保障。</a:t>
            </a:r>
            <a:endParaRPr lang="zh-CN" altLang="zh-CN" sz="2400" dirty="0">
              <a:solidFill>
                <a:schemeClr val="tx1"/>
              </a:solidFill>
            </a:endParaRPr>
          </a:p>
          <a:p>
            <a:pPr>
              <a:lnSpc>
                <a:spcPct val="150000"/>
              </a:lnSpc>
            </a:pPr>
            <a:r>
              <a:rPr lang="zh-CN" altLang="zh-CN" sz="2400" dirty="0">
                <a:solidFill>
                  <a:schemeClr val="tx1"/>
                </a:solidFill>
              </a:rPr>
              <a:t>公司全员自上而下梳理属地范围和管理内容，彻底从机制上改变“住旅社”的现状，是迅速改善安全现状的关键。</a:t>
            </a:r>
            <a:endParaRPr lang="zh-CN" altLang="zh-CN" sz="2400" dirty="0">
              <a:solidFill>
                <a:schemeClr val="tx1"/>
              </a:solidFill>
            </a:endParaRPr>
          </a:p>
          <a:p>
            <a:pPr>
              <a:lnSpc>
                <a:spcPct val="150000"/>
              </a:lnSpc>
            </a:pPr>
            <a:r>
              <a:rPr lang="zh-CN" altLang="zh-CN" sz="2400" dirty="0">
                <a:solidFill>
                  <a:schemeClr val="tx1"/>
                </a:solidFill>
              </a:rPr>
              <a:t>所有的员工都应该树立一个明确的观念，那就是“具备管理好属地的技能”本身就是该岗位的胜任条件。</a:t>
            </a:r>
            <a:endParaRPr lang="zh-CN" altLang="zh-CN" sz="2400" dirty="0">
              <a:solidFill>
                <a:schemeClr val="tx1"/>
              </a:solidFill>
            </a:endParaRPr>
          </a:p>
          <a:p>
            <a:pPr>
              <a:lnSpc>
                <a:spcPct val="150000"/>
              </a:lnSpc>
            </a:pPr>
            <a:r>
              <a:rPr lang="zh-CN" altLang="zh-CN" sz="2400" dirty="0">
                <a:solidFill>
                  <a:schemeClr val="tx1"/>
                </a:solidFill>
              </a:rPr>
              <a:t>职能（业务）管理：是每个岗位的专业工作和职责（事），一般遵循的是岗位操作规程和相关制度规定等的要求</a:t>
            </a:r>
            <a:r>
              <a:rPr lang="zh-CN" altLang="zh-CN" sz="1800" dirty="0">
                <a:solidFill>
                  <a:schemeClr val="tx1"/>
                </a:solidFill>
              </a:rPr>
              <a:t>。</a:t>
            </a:r>
            <a:endParaRPr lang="zh-CN" altLang="zh-CN" sz="1800" dirty="0">
              <a:solidFill>
                <a:schemeClr val="bg1">
                  <a:lumMod val="50000"/>
                </a:schemeClr>
              </a:solidFill>
            </a:endParaRPr>
          </a:p>
          <a:p>
            <a:pPr>
              <a:lnSpc>
                <a:spcPct val="150000"/>
              </a:lnSpc>
            </a:pPr>
            <a:endParaRPr lang="zh-CN" altLang="zh-CN" sz="1800" dirty="0">
              <a:solidFill>
                <a:schemeClr val="bg1">
                  <a:lumMod val="50000"/>
                </a:schemeClr>
              </a:solidFill>
            </a:endParaRPr>
          </a:p>
        </p:txBody>
      </p:sp>
      <p:sp>
        <p:nvSpPr>
          <p:cNvPr id="3" name="Rectangle 3"/>
          <p:cNvSpPr/>
          <p:nvPr/>
        </p:nvSpPr>
        <p:spPr>
          <a:xfrm>
            <a:off x="971550" y="561975"/>
            <a:ext cx="9320530" cy="645160"/>
          </a:xfrm>
          <a:prstGeom prst="rect">
            <a:avLst/>
          </a:prstGeom>
        </p:spPr>
        <p:txBody>
          <a:bodyPr wrap="square">
            <a:spAutoFit/>
          </a:bodyPr>
          <a:p>
            <a:r>
              <a:rPr lang="en-US" altLang="zh-CN" sz="3600" b="1" dirty="0"/>
              <a:t>1.2</a:t>
            </a:r>
            <a:r>
              <a:rPr lang="zh-CN" altLang="zh-CN" sz="3600" b="1" dirty="0"/>
              <a:t>直线管理的内涵</a:t>
            </a:r>
            <a:endParaRPr lang="zh-CN" altLang="zh-CN"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272415" y="4636135"/>
            <a:ext cx="11647805" cy="1008380"/>
          </a:xfrm>
        </p:spPr>
        <p:txBody>
          <a:bodyPr>
            <a:noAutofit/>
          </a:bodyPr>
          <a:p>
            <a:pPr>
              <a:lnSpc>
                <a:spcPct val="150000"/>
              </a:lnSpc>
            </a:pPr>
            <a:r>
              <a:rPr lang="zh-CN" altLang="zh-CN" sz="2400" dirty="0">
                <a:solidFill>
                  <a:schemeClr val="tx1"/>
                </a:solidFill>
              </a:rPr>
              <a:t>在公司管理层面，首先是依据职能的划分，对现有的管理职能进行归位和整理，同时在职能管理中导入杜邦安全管理</a:t>
            </a:r>
            <a:r>
              <a:rPr lang="en-US" altLang="zh-CN" sz="2400" dirty="0">
                <a:solidFill>
                  <a:schemeClr val="tx1"/>
                </a:solidFill>
              </a:rPr>
              <a:t>22</a:t>
            </a:r>
            <a:r>
              <a:rPr lang="zh-CN" altLang="zh-CN" sz="2400" dirty="0">
                <a:solidFill>
                  <a:schemeClr val="tx1"/>
                </a:solidFill>
              </a:rPr>
              <a:t>个基本要素（下图），将这些基本要素分解到不同的管理部门，以实现安全生产的专业化，全面提升安全管理水平和业绩。</a:t>
            </a:r>
            <a:endParaRPr lang="zh-CN" altLang="zh-CN" sz="2400" dirty="0">
              <a:solidFill>
                <a:schemeClr val="tx1"/>
              </a:solidFill>
            </a:endParaRPr>
          </a:p>
          <a:p>
            <a:pPr>
              <a:lnSpc>
                <a:spcPct val="150000"/>
              </a:lnSpc>
            </a:pPr>
            <a:r>
              <a:rPr lang="zh-CN" altLang="zh-CN" sz="2400" dirty="0">
                <a:solidFill>
                  <a:schemeClr val="tx1"/>
                </a:solidFill>
              </a:rPr>
              <a:t>管理安全不仅仅是安全部门的职能，不同职能部门都应承担起与其专业相对口的管理要素。</a:t>
            </a:r>
            <a:endParaRPr lang="zh-CN" altLang="zh-CN" sz="2400" dirty="0"/>
          </a:p>
          <a:p>
            <a:pPr>
              <a:lnSpc>
                <a:spcPct val="150000"/>
              </a:lnSpc>
            </a:pPr>
            <a:r>
              <a:rPr lang="en-US" altLang="zh-CN" sz="2400" dirty="0">
                <a:solidFill>
                  <a:schemeClr val="bg1">
                    <a:lumMod val="50000"/>
                  </a:schemeClr>
                </a:solidFill>
              </a:rPr>
              <a:t> </a:t>
            </a:r>
            <a:endParaRPr lang="en-US" altLang="zh-CN" sz="2400" dirty="0">
              <a:solidFill>
                <a:schemeClr val="bg1">
                  <a:lumMod val="50000"/>
                </a:schemeClr>
              </a:solidFill>
            </a:endParaRPr>
          </a:p>
        </p:txBody>
      </p:sp>
      <p:sp>
        <p:nvSpPr>
          <p:cNvPr id="3" name="Rectangle 3"/>
          <p:cNvSpPr/>
          <p:nvPr/>
        </p:nvSpPr>
        <p:spPr>
          <a:xfrm>
            <a:off x="971550" y="561975"/>
            <a:ext cx="8930640" cy="645160"/>
          </a:xfrm>
          <a:prstGeom prst="rect">
            <a:avLst/>
          </a:prstGeom>
        </p:spPr>
        <p:txBody>
          <a:bodyPr wrap="square">
            <a:spAutoFit/>
          </a:bodyPr>
          <a:p>
            <a:r>
              <a:rPr lang="en-US" altLang="zh-CN" sz="3600" b="1" dirty="0"/>
              <a:t>1.2</a:t>
            </a:r>
            <a:r>
              <a:rPr lang="zh-CN" altLang="zh-CN" sz="3600" b="1" dirty="0"/>
              <a:t>直线管理的内涵</a:t>
            </a:r>
            <a:endParaRPr lang="zh-CN" alt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Rectangle 3"/>
          <p:cNvSpPr/>
          <p:nvPr/>
        </p:nvSpPr>
        <p:spPr>
          <a:xfrm>
            <a:off x="971549" y="561886"/>
            <a:ext cx="7943851" cy="646331"/>
          </a:xfrm>
          <a:prstGeom prst="rect">
            <a:avLst/>
          </a:prstGeom>
        </p:spPr>
        <p:txBody>
          <a:bodyPr wrap="square">
            <a:spAutoFit/>
          </a:bodyPr>
          <a:lstStyle/>
          <a:p>
            <a:r>
              <a:rPr lang="zh-CN" altLang="en-US" sz="3600" b="1" dirty="0"/>
              <a:t>杜邦安全管理系统</a:t>
            </a:r>
            <a:r>
              <a:rPr lang="en-US" altLang="zh-CN" sz="3600" b="1" dirty="0"/>
              <a:t>22</a:t>
            </a:r>
            <a:r>
              <a:rPr lang="zh-CN" altLang="en-US" sz="3600" b="1" dirty="0"/>
              <a:t>基本要素</a:t>
            </a:r>
            <a:endParaRPr lang="zh-CN" altLang="en-US" sz="3600" b="1" dirty="0"/>
          </a:p>
        </p:txBody>
      </p:sp>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0126" y="2872181"/>
            <a:ext cx="22479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461320" y="3614514"/>
            <a:ext cx="488404" cy="649188"/>
          </a:xfrm>
          <a:prstGeom prst="ellipse">
            <a:avLst/>
          </a:prstGeom>
          <a:solidFill>
            <a:schemeClr val="bg1"/>
          </a:solid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400" dirty="0">
              <a:latin typeface="微软雅黑" panose="020B0503020204020204" charset="-122"/>
              <a:ea typeface="微软雅黑" panose="020B0503020204020204" charset="-122"/>
            </a:endParaRPr>
          </a:p>
        </p:txBody>
      </p:sp>
      <p:sp>
        <p:nvSpPr>
          <p:cNvPr id="7" name="Oval 6"/>
          <p:cNvSpPr/>
          <p:nvPr/>
        </p:nvSpPr>
        <p:spPr>
          <a:xfrm>
            <a:off x="1938194" y="3619852"/>
            <a:ext cx="488404" cy="649188"/>
          </a:xfrm>
          <a:prstGeom prst="ellipse">
            <a:avLst/>
          </a:prstGeom>
          <a:solidFill>
            <a:schemeClr val="bg1"/>
          </a:solid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400" dirty="0">
              <a:latin typeface="微软雅黑" panose="020B0503020204020204" charset="-122"/>
              <a:ea typeface="微软雅黑" panose="020B0503020204020204" charset="-122"/>
            </a:endParaRPr>
          </a:p>
        </p:txBody>
      </p:sp>
      <p:sp>
        <p:nvSpPr>
          <p:cNvPr id="8" name="Rectangle 7"/>
          <p:cNvSpPr>
            <a:spLocks noChangeArrowheads="1"/>
          </p:cNvSpPr>
          <p:nvPr/>
        </p:nvSpPr>
        <p:spPr bwMode="auto">
          <a:xfrm>
            <a:off x="6000190" y="5690583"/>
            <a:ext cx="1749144" cy="459441"/>
          </a:xfrm>
          <a:prstGeom prst="rect">
            <a:avLst/>
          </a:prstGeom>
          <a:solidFill>
            <a:srgbClr val="FF6600"/>
          </a:solidFill>
          <a:ln w="222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48" tIns="41025" rIns="82048" bIns="410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spcAft>
                <a:spcPct val="0"/>
              </a:spcAft>
              <a:buFontTx/>
              <a:buNone/>
            </a:pPr>
            <a:r>
              <a:rPr lang="zh-CN" altLang="en-US" dirty="0">
                <a:latin typeface="微软雅黑" panose="020B0503020204020204" charset="-122"/>
                <a:ea typeface="微软雅黑" panose="020B0503020204020204" charset="-122"/>
                <a:sym typeface="微软雅黑" panose="020B0503020204020204" charset="-122"/>
              </a:rPr>
              <a:t>风险管理机制</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9" name="Rectangle 8"/>
          <p:cNvSpPr>
            <a:spLocks noChangeArrowheads="1"/>
          </p:cNvSpPr>
          <p:nvPr/>
        </p:nvSpPr>
        <p:spPr bwMode="auto">
          <a:xfrm>
            <a:off x="3633714" y="5690583"/>
            <a:ext cx="1584175" cy="460842"/>
          </a:xfrm>
          <a:prstGeom prst="rect">
            <a:avLst/>
          </a:prstGeom>
          <a:solidFill>
            <a:srgbClr val="FF6600"/>
          </a:solidFill>
          <a:ln w="222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48" tIns="41025" rIns="82048" bIns="410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spcAft>
                <a:spcPct val="0"/>
              </a:spcAft>
              <a:buFontTx/>
              <a:buNone/>
            </a:pPr>
            <a:r>
              <a:rPr lang="zh-CN" altLang="en-US" dirty="0">
                <a:latin typeface="微软雅黑" panose="020B0503020204020204" charset="-122"/>
                <a:ea typeface="微软雅黑" panose="020B0503020204020204" charset="-122"/>
                <a:sym typeface="微软雅黑" panose="020B0503020204020204" charset="-122"/>
              </a:rPr>
              <a:t>安全文化机制</a:t>
            </a:r>
            <a:endParaRPr lang="zh-CN" altLang="en-US" dirty="0">
              <a:latin typeface="微软雅黑" panose="020B0503020204020204" charset="-122"/>
              <a:ea typeface="微软雅黑" panose="020B0503020204020204" charset="-122"/>
              <a:sym typeface="微软雅黑" panose="020B0503020204020204" charset="-122"/>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366" y="2503950"/>
            <a:ext cx="2230870" cy="220424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614" y="1584008"/>
            <a:ext cx="2664296" cy="269154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3"/>
          <p:cNvSpPr txBox="1"/>
          <p:nvPr/>
        </p:nvSpPr>
        <p:spPr>
          <a:xfrm>
            <a:off x="2043148" y="3697665"/>
            <a:ext cx="814852" cy="600164"/>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latin typeface="微软雅黑" panose="020B0503020204020204" charset="-122"/>
                <a:ea typeface="微软雅黑" panose="020B0503020204020204" charset="-122"/>
              </a:rPr>
              <a:t>强有力的、可见的管理层承诺</a:t>
            </a:r>
            <a:endParaRPr lang="zh-CN" altLang="en-US" sz="1100" dirty="0">
              <a:latin typeface="微软雅黑" panose="020B0503020204020204" charset="-122"/>
              <a:ea typeface="微软雅黑" panose="020B0503020204020204" charset="-122"/>
            </a:endParaRPr>
          </a:p>
        </p:txBody>
      </p:sp>
      <p:sp>
        <p:nvSpPr>
          <p:cNvPr id="15" name="Oval 13"/>
          <p:cNvSpPr/>
          <p:nvPr/>
        </p:nvSpPr>
        <p:spPr>
          <a:xfrm>
            <a:off x="2821962" y="4132422"/>
            <a:ext cx="144016" cy="649188"/>
          </a:xfrm>
          <a:prstGeom prst="ellipse">
            <a:avLst/>
          </a:prstGeom>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400" dirty="0">
              <a:latin typeface="微软雅黑" panose="020B0503020204020204" charset="-122"/>
              <a:ea typeface="微软雅黑" panose="020B0503020204020204" charset="-122"/>
            </a:endParaRPr>
          </a:p>
        </p:txBody>
      </p:sp>
      <p:sp>
        <p:nvSpPr>
          <p:cNvPr id="17" name="Rectangle 14"/>
          <p:cNvSpPr/>
          <p:nvPr/>
        </p:nvSpPr>
        <p:spPr>
          <a:xfrm>
            <a:off x="3202354" y="3536082"/>
            <a:ext cx="108012" cy="461665"/>
          </a:xfrm>
          <a:prstGeom prst="rect">
            <a:avLst/>
          </a:prstGeom>
          <a:solidFill>
            <a:schemeClr val="bg1"/>
          </a:solid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400" dirty="0">
              <a:latin typeface="微软雅黑" panose="020B0503020204020204" charset="-122"/>
              <a:ea typeface="微软雅黑" panose="020B0503020204020204" charset="-122"/>
            </a:endParaRPr>
          </a:p>
        </p:txBody>
      </p:sp>
      <p:sp>
        <p:nvSpPr>
          <p:cNvPr id="23" name="Rectangle 15"/>
          <p:cNvSpPr>
            <a:spLocks noChangeArrowheads="1"/>
          </p:cNvSpPr>
          <p:nvPr/>
        </p:nvSpPr>
        <p:spPr bwMode="auto">
          <a:xfrm>
            <a:off x="1617609" y="5690583"/>
            <a:ext cx="1546703" cy="460842"/>
          </a:xfrm>
          <a:prstGeom prst="rect">
            <a:avLst/>
          </a:prstGeom>
          <a:solidFill>
            <a:srgbClr val="FF6600"/>
          </a:solidFill>
          <a:ln w="222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48" tIns="41025" rIns="82048" bIns="410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spcAft>
                <a:spcPct val="0"/>
              </a:spcAft>
              <a:buFontTx/>
              <a:buNone/>
            </a:pPr>
            <a:r>
              <a:rPr lang="zh-CN" altLang="en-US" dirty="0">
                <a:latin typeface="微软雅黑" panose="020B0503020204020204" charset="-122"/>
                <a:ea typeface="微软雅黑" panose="020B0503020204020204" charset="-122"/>
                <a:sym typeface="微软雅黑" panose="020B0503020204020204" charset="-122"/>
              </a:rPr>
              <a:t>核心驱动力</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24" name="TextBox 15"/>
          <p:cNvSpPr txBox="1"/>
          <p:nvPr/>
        </p:nvSpPr>
        <p:spPr>
          <a:xfrm>
            <a:off x="6320764" y="5084929"/>
            <a:ext cx="1107996" cy="369332"/>
          </a:xfrm>
          <a:prstGeom prst="rect">
            <a:avLst/>
          </a:prstGeom>
          <a:solidFill>
            <a:srgbClr val="00B0F0">
              <a:alpha val="20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dirty="0">
                <a:solidFill>
                  <a:schemeClr val="tx1"/>
                </a:solidFill>
                <a:latin typeface="微软雅黑" panose="020B0503020204020204" charset="-122"/>
                <a:ea typeface="微软雅黑" panose="020B0503020204020204" charset="-122"/>
              </a:rPr>
              <a:t>工艺安全</a:t>
            </a:r>
            <a:endParaRPr lang="zh-CN" altLang="en-US" dirty="0">
              <a:solidFill>
                <a:schemeClr val="tx1"/>
              </a:solidFill>
              <a:latin typeface="微软雅黑" panose="020B0503020204020204" charset="-122"/>
              <a:ea typeface="微软雅黑" panose="020B0503020204020204" charset="-122"/>
            </a:endParaRPr>
          </a:p>
        </p:txBody>
      </p:sp>
      <p:sp>
        <p:nvSpPr>
          <p:cNvPr id="25" name="TextBox 16"/>
          <p:cNvSpPr txBox="1"/>
          <p:nvPr/>
        </p:nvSpPr>
        <p:spPr>
          <a:xfrm>
            <a:off x="3871803" y="5084929"/>
            <a:ext cx="1107996" cy="369332"/>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dirty="0">
                <a:solidFill>
                  <a:schemeClr val="tx1"/>
                </a:solidFill>
                <a:latin typeface="微软雅黑" panose="020B0503020204020204" charset="-122"/>
                <a:ea typeface="微软雅黑" panose="020B0503020204020204" charset="-122"/>
              </a:rPr>
              <a:t>行为安全</a:t>
            </a:r>
            <a:endParaRPr lang="zh-CN" altLang="en-US" dirty="0">
              <a:solidFill>
                <a:schemeClr val="tx1"/>
              </a:solidFill>
              <a:latin typeface="微软雅黑" panose="020B0503020204020204" charset="-122"/>
              <a:ea typeface="微软雅黑" panose="020B0503020204020204" charset="-122"/>
            </a:endParaRPr>
          </a:p>
        </p:txBody>
      </p:sp>
      <p:sp>
        <p:nvSpPr>
          <p:cNvPr id="26" name="TextBox 20"/>
          <p:cNvSpPr txBox="1"/>
          <p:nvPr/>
        </p:nvSpPr>
        <p:spPr>
          <a:xfrm>
            <a:off x="1836962" y="5084929"/>
            <a:ext cx="1107996" cy="369332"/>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dirty="0">
                <a:solidFill>
                  <a:schemeClr val="tx1"/>
                </a:solidFill>
                <a:latin typeface="微软雅黑" panose="020B0503020204020204" charset="-122"/>
                <a:ea typeface="微软雅黑" panose="020B0503020204020204" charset="-122"/>
              </a:rPr>
              <a:t>有感领导</a:t>
            </a:r>
            <a:endParaRPr lang="zh-CN" altLang="en-US"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443230" y="5124450"/>
            <a:ext cx="11233150" cy="1008380"/>
          </a:xfrm>
        </p:spPr>
        <p:txBody>
          <a:bodyPr>
            <a:noAutofit/>
          </a:bodyPr>
          <a:p>
            <a:pPr>
              <a:lnSpc>
                <a:spcPct val="150000"/>
              </a:lnSpc>
            </a:pPr>
            <a:r>
              <a:rPr lang="zh-CN" altLang="zh-CN" sz="2400" dirty="0">
                <a:solidFill>
                  <a:schemeClr val="tx1"/>
                </a:solidFill>
              </a:rPr>
              <a:t>直线管理模式的启动引擎在公司最高管理层。</a:t>
            </a:r>
            <a:endParaRPr lang="zh-CN" altLang="zh-CN" sz="2400" dirty="0">
              <a:solidFill>
                <a:schemeClr val="tx1"/>
              </a:solidFill>
            </a:endParaRPr>
          </a:p>
          <a:p>
            <a:pPr>
              <a:lnSpc>
                <a:spcPct val="150000"/>
              </a:lnSpc>
            </a:pPr>
            <a:r>
              <a:rPr lang="zh-CN" altLang="zh-CN" sz="2400" dirty="0">
                <a:solidFill>
                  <a:schemeClr val="tx1"/>
                </a:solidFill>
              </a:rPr>
              <a:t>只有高层开始</a:t>
            </a:r>
            <a:r>
              <a:rPr lang="zh-CN" altLang="en-US" sz="2400" dirty="0">
                <a:solidFill>
                  <a:schemeClr val="tx1"/>
                </a:solidFill>
              </a:rPr>
              <a:t>动了</a:t>
            </a:r>
            <a:r>
              <a:rPr lang="zh-CN" altLang="zh-CN" sz="2400" dirty="0">
                <a:solidFill>
                  <a:schemeClr val="tx1"/>
                </a:solidFill>
              </a:rPr>
              <a:t>，直线管理模式才能真正落实到所有员工；导入直线管理模式本身就是对公司现行管理流程和行为习惯的一次彻底挑战，需要自上而下坚定的信心和不打折扣的执行力。高层管理者必须信守：“说的、写的、做的完全一致。”</a:t>
            </a:r>
            <a:endParaRPr lang="zh-CN" altLang="zh-CN" sz="2400" dirty="0">
              <a:solidFill>
                <a:schemeClr val="tx1"/>
              </a:solidFill>
            </a:endParaRPr>
          </a:p>
          <a:p>
            <a:pPr>
              <a:lnSpc>
                <a:spcPct val="150000"/>
              </a:lnSpc>
            </a:pPr>
            <a:r>
              <a:rPr lang="zh-CN" altLang="zh-CN" sz="2400" dirty="0">
                <a:solidFill>
                  <a:schemeClr val="tx1"/>
                </a:solidFill>
              </a:rPr>
              <a:t>直线管理模式的核心要求是，对于属地内的管理事物所有属地主管要亲自操作，而不是交给某个部门或部门中的某个人去完成，各级主管介入的深度决定实施的速度和质量；同时各级主管也扮演其下属在日常安全生产工作中的导师和益友的角色，通常下属的第一堂安全课应该是由其直线上级来完成（有感领导）。</a:t>
            </a:r>
            <a:endParaRPr lang="zh-CN" altLang="zh-CN" sz="1800" dirty="0">
              <a:solidFill>
                <a:schemeClr val="bg1">
                  <a:lumMod val="50000"/>
                </a:schemeClr>
              </a:solidFill>
            </a:endParaRPr>
          </a:p>
          <a:p>
            <a:pPr>
              <a:lnSpc>
                <a:spcPct val="150000"/>
              </a:lnSpc>
            </a:pPr>
            <a:endParaRPr lang="zh-CN" altLang="zh-CN" sz="1800" dirty="0">
              <a:solidFill>
                <a:schemeClr val="bg1">
                  <a:lumMod val="50000"/>
                </a:schemeClr>
              </a:solidFill>
            </a:endParaRPr>
          </a:p>
        </p:txBody>
      </p:sp>
      <p:sp>
        <p:nvSpPr>
          <p:cNvPr id="3" name="Rectangle 3"/>
          <p:cNvSpPr/>
          <p:nvPr/>
        </p:nvSpPr>
        <p:spPr>
          <a:xfrm>
            <a:off x="971549" y="561886"/>
            <a:ext cx="7308851" cy="646331"/>
          </a:xfrm>
          <a:prstGeom prst="rect">
            <a:avLst/>
          </a:prstGeom>
        </p:spPr>
        <p:txBody>
          <a:bodyPr wrap="square">
            <a:spAutoFit/>
          </a:bodyPr>
          <a:p>
            <a:r>
              <a:rPr lang="en-US" altLang="zh-CN" sz="3600" b="1" dirty="0">
                <a:solidFill>
                  <a:prstClr val="black"/>
                </a:solidFill>
                <a:ea typeface="+mj-ea"/>
                <a:cs typeface="+mj-cs"/>
              </a:rPr>
              <a:t>2.1</a:t>
            </a:r>
            <a:r>
              <a:rPr lang="zh-CN" altLang="en-US" sz="3600" b="1" dirty="0">
                <a:solidFill>
                  <a:prstClr val="black"/>
                </a:solidFill>
                <a:ea typeface="+mj-ea"/>
                <a:cs typeface="+mj-cs"/>
              </a:rPr>
              <a:t>高层直线管理启动</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07035" y="1800860"/>
            <a:ext cx="11582400" cy="4384675"/>
          </a:xfrm>
          <a:prstGeom prst="rect">
            <a:avLst/>
          </a:prstGeom>
          <a:noFill/>
        </p:spPr>
        <p:txBody>
          <a:bodyPr wrap="square" rtlCol="0" anchor="t">
            <a:spAutoFit/>
          </a:bodyPr>
          <a:p>
            <a:pPr>
              <a:lnSpc>
                <a:spcPct val="150000"/>
              </a:lnSpc>
            </a:pPr>
            <a:r>
              <a:rPr lang="zh-CN" altLang="zh-CN" sz="2400" dirty="0">
                <a:solidFill>
                  <a:schemeClr val="tx1"/>
                </a:solidFill>
                <a:sym typeface="+mn-ea"/>
              </a:rPr>
              <a:t>直线管理模式的实际效果真正被固化需要若干个循环，该循环本身与绩效考核的周期完全吻合，可以边学习边实践，导入过程本身就是日常安全绩效管理所必需的实践工作，而不是额外的工作。</a:t>
            </a:r>
            <a:endParaRPr lang="zh-CN" altLang="zh-CN" sz="2400" dirty="0">
              <a:solidFill>
                <a:schemeClr val="tx1"/>
              </a:solidFill>
            </a:endParaRPr>
          </a:p>
          <a:p>
            <a:pPr>
              <a:lnSpc>
                <a:spcPct val="150000"/>
              </a:lnSpc>
            </a:pPr>
            <a:br>
              <a:rPr lang="en-US" altLang="zh-CN" sz="2400" dirty="0">
                <a:solidFill>
                  <a:schemeClr val="tx1"/>
                </a:solidFill>
                <a:sym typeface="+mn-ea"/>
              </a:rPr>
            </a:br>
            <a:r>
              <a:rPr lang="zh-CN" altLang="zh-CN" sz="2400" dirty="0">
                <a:solidFill>
                  <a:schemeClr val="tx1"/>
                </a:solidFill>
                <a:sym typeface="+mn-ea"/>
              </a:rPr>
              <a:t>绩效杠杆的应用也是直线管理模式的工具之一，通过完善公司的绩效管理流程和规则，将杜邦安全管理体系</a:t>
            </a:r>
            <a:r>
              <a:rPr lang="en-US" altLang="zh-CN" sz="2400" dirty="0">
                <a:solidFill>
                  <a:schemeClr val="tx1"/>
                </a:solidFill>
                <a:sym typeface="+mn-ea"/>
              </a:rPr>
              <a:t>22</a:t>
            </a:r>
            <a:r>
              <a:rPr lang="zh-CN" altLang="zh-CN" sz="2400" dirty="0">
                <a:solidFill>
                  <a:schemeClr val="tx1"/>
                </a:solidFill>
                <a:sym typeface="+mn-ea"/>
              </a:rPr>
              <a:t>个要素嵌入公司管理行为和系统，籍以建立以激励为主导的安全绩效管理。</a:t>
            </a:r>
            <a:endParaRPr lang="zh-CN" altLang="zh-CN" dirty="0">
              <a:solidFill>
                <a:schemeClr val="bg1">
                  <a:lumMod val="50000"/>
                </a:schemeClr>
              </a:solidFill>
            </a:endParaRPr>
          </a:p>
          <a:p>
            <a:pPr>
              <a:lnSpc>
                <a:spcPct val="150000"/>
              </a:lnSpc>
            </a:pPr>
            <a:endParaRPr lang="zh-CN" altLang="en-US"/>
          </a:p>
        </p:txBody>
      </p:sp>
      <p:sp>
        <p:nvSpPr>
          <p:cNvPr id="3" name="Rectangle 3"/>
          <p:cNvSpPr/>
          <p:nvPr/>
        </p:nvSpPr>
        <p:spPr>
          <a:xfrm>
            <a:off x="556259" y="552361"/>
            <a:ext cx="7308851" cy="646331"/>
          </a:xfrm>
          <a:prstGeom prst="rect">
            <a:avLst/>
          </a:prstGeom>
        </p:spPr>
        <p:txBody>
          <a:bodyPr wrap="square">
            <a:spAutoFit/>
          </a:bodyPr>
          <a:p>
            <a:r>
              <a:rPr lang="en-US" altLang="zh-CN" sz="3600" b="1" dirty="0">
                <a:solidFill>
                  <a:prstClr val="black"/>
                </a:solidFill>
                <a:ea typeface="+mj-ea"/>
                <a:cs typeface="+mj-cs"/>
              </a:rPr>
              <a:t>2.1</a:t>
            </a:r>
            <a:r>
              <a:rPr lang="zh-CN" altLang="en-US" sz="3600" b="1" dirty="0">
                <a:solidFill>
                  <a:prstClr val="black"/>
                </a:solidFill>
                <a:ea typeface="+mj-ea"/>
                <a:cs typeface="+mj-cs"/>
              </a:rPr>
              <a:t>高层直线管理启动</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483235" y="4365625"/>
            <a:ext cx="11574145" cy="1008380"/>
          </a:xfrm>
        </p:spPr>
        <p:txBody>
          <a:bodyPr>
            <a:noAutofit/>
          </a:bodyPr>
          <a:p>
            <a:pPr>
              <a:lnSpc>
                <a:spcPct val="150000"/>
              </a:lnSpc>
            </a:pPr>
            <a:r>
              <a:rPr lang="zh-CN" altLang="zh-CN" sz="2400" dirty="0">
                <a:solidFill>
                  <a:schemeClr val="tx1"/>
                </a:solidFill>
              </a:rPr>
              <a:t>属地管理层级结构图是一个组织内的上下级管理关系的描述，是岗位对岗位之间的责任传递的渠道，通常在《岗位责任描述书》中有规范的格式对应，员工从被招募、上岗、从事日常工作的全过程中需服从其直线上级的督导和管理。</a:t>
            </a:r>
            <a:endParaRPr lang="zh-CN" altLang="zh-CN" sz="2400" dirty="0">
              <a:solidFill>
                <a:schemeClr val="tx1"/>
              </a:solidFill>
            </a:endParaRPr>
          </a:p>
          <a:p>
            <a:pPr>
              <a:lnSpc>
                <a:spcPct val="150000"/>
              </a:lnSpc>
            </a:pPr>
            <a:r>
              <a:rPr lang="zh-CN" altLang="zh-CN" sz="2400" dirty="0">
                <a:solidFill>
                  <a:schemeClr val="tx1"/>
                </a:solidFill>
              </a:rPr>
              <a:t>属地管理层级结构图贯穿安全生产管理的全过程，包括绩效管理。</a:t>
            </a:r>
            <a:endParaRPr lang="zh-CN" altLang="zh-CN" sz="2400" dirty="0">
              <a:solidFill>
                <a:schemeClr val="tx1"/>
              </a:solidFill>
            </a:endParaRPr>
          </a:p>
          <a:p>
            <a:pPr>
              <a:lnSpc>
                <a:spcPct val="150000"/>
              </a:lnSpc>
            </a:pPr>
            <a:r>
              <a:rPr lang="zh-CN" altLang="zh-CN" sz="2400" dirty="0">
                <a:solidFill>
                  <a:schemeClr val="tx1"/>
                </a:solidFill>
              </a:rPr>
              <a:t>属地管理层级结构图是梳理直线上下级管理关系的工具，可以将组织中人与人管理关系的全貌展现出来。具体示例如下。</a:t>
            </a:r>
            <a:endParaRPr lang="zh-CN" altLang="zh-CN" sz="2000" dirty="0">
              <a:solidFill>
                <a:schemeClr val="bg1">
                  <a:lumMod val="50000"/>
                </a:schemeClr>
              </a:solidFill>
            </a:endParaRPr>
          </a:p>
          <a:p>
            <a:pPr>
              <a:lnSpc>
                <a:spcPct val="150000"/>
              </a:lnSpc>
            </a:pPr>
            <a:endParaRPr lang="zh-CN" altLang="zh-CN" sz="2000" dirty="0">
              <a:solidFill>
                <a:schemeClr val="bg1">
                  <a:lumMod val="50000"/>
                </a:schemeClr>
              </a:solidFill>
            </a:endParaRPr>
          </a:p>
        </p:txBody>
      </p:sp>
      <p:sp>
        <p:nvSpPr>
          <p:cNvPr id="3" name="Rectangle 3"/>
          <p:cNvSpPr/>
          <p:nvPr/>
        </p:nvSpPr>
        <p:spPr>
          <a:xfrm>
            <a:off x="483235" y="339725"/>
            <a:ext cx="9139555" cy="645160"/>
          </a:xfrm>
          <a:prstGeom prst="rect">
            <a:avLst/>
          </a:prstGeom>
        </p:spPr>
        <p:txBody>
          <a:bodyPr wrap="square">
            <a:spAutoFit/>
          </a:bodyPr>
          <a:p>
            <a:r>
              <a:rPr lang="en-US" altLang="zh-CN" sz="3600" b="1" dirty="0">
                <a:solidFill>
                  <a:prstClr val="black"/>
                </a:solidFill>
                <a:ea typeface="+mj-ea"/>
                <a:cs typeface="+mj-cs"/>
              </a:rPr>
              <a:t>2.2</a:t>
            </a:r>
            <a:r>
              <a:rPr lang="zh-CN" altLang="en-US" sz="3600" b="1" dirty="0">
                <a:solidFill>
                  <a:prstClr val="black"/>
                </a:solidFill>
                <a:ea typeface="+mj-ea"/>
                <a:cs typeface="+mj-cs"/>
              </a:rPr>
              <a:t>属地管理层级结构图梳理</a:t>
            </a:r>
            <a:endParaRPr lang="zh-CN" altLang="en-US" sz="3600" b="1" dirty="0">
              <a:solidFill>
                <a:prstClr val="black"/>
              </a:solidFill>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535305" y="1783715"/>
            <a:ext cx="11121390" cy="4107815"/>
          </a:xfrm>
          <a:prstGeom prst="rect">
            <a:avLst/>
          </a:prstGeom>
          <a:noFill/>
        </p:spPr>
        <p:txBody>
          <a:bodyPr wrap="square" rtlCol="0" anchor="t">
            <a:spAutoFit/>
          </a:bodyPr>
          <a:p>
            <a:pPr>
              <a:lnSpc>
                <a:spcPct val="150000"/>
              </a:lnSpc>
            </a:pPr>
            <a:r>
              <a:rPr lang="zh-CN" altLang="zh-CN" sz="2400" dirty="0" smtClean="0">
                <a:solidFill>
                  <a:schemeClr val="tx1"/>
                </a:solidFill>
                <a:sym typeface="+mn-ea"/>
              </a:rPr>
              <a:t>公司的</a:t>
            </a:r>
            <a:r>
              <a:rPr lang="zh-CN" altLang="zh-CN" sz="2400" dirty="0">
                <a:solidFill>
                  <a:schemeClr val="tx1"/>
                </a:solidFill>
                <a:sym typeface="+mn-ea"/>
              </a:rPr>
              <a:t>属地管理层级结构图</a:t>
            </a:r>
            <a:r>
              <a:rPr lang="zh-CN" altLang="zh-CN" sz="2400" dirty="0" smtClean="0">
                <a:solidFill>
                  <a:schemeClr val="tx1"/>
                </a:solidFill>
                <a:sym typeface="+mn-ea"/>
              </a:rPr>
              <a:t>样需</a:t>
            </a:r>
            <a:r>
              <a:rPr lang="zh-CN" altLang="zh-CN" sz="2400" dirty="0">
                <a:solidFill>
                  <a:schemeClr val="tx1"/>
                </a:solidFill>
                <a:sym typeface="+mn-ea"/>
              </a:rPr>
              <a:t>在直线管理模式推广过程中完善，明确总经理及其直接管理的直线下属，以及更下一层面相关管理人员的“人对人”管理关系。</a:t>
            </a:r>
            <a:endParaRPr lang="zh-CN" altLang="zh-CN" sz="2400" dirty="0">
              <a:solidFill>
                <a:schemeClr val="tx1"/>
              </a:solidFill>
            </a:endParaRPr>
          </a:p>
          <a:p>
            <a:pPr>
              <a:lnSpc>
                <a:spcPct val="150000"/>
              </a:lnSpc>
            </a:pPr>
            <a:r>
              <a:rPr lang="zh-CN" altLang="zh-CN" sz="2400" dirty="0" smtClean="0">
                <a:solidFill>
                  <a:schemeClr val="tx1"/>
                </a:solidFill>
                <a:sym typeface="+mn-ea"/>
              </a:rPr>
              <a:t>直</a:t>
            </a:r>
            <a:r>
              <a:rPr lang="zh-CN" altLang="zh-CN" sz="2400" dirty="0">
                <a:solidFill>
                  <a:schemeClr val="tx1"/>
                </a:solidFill>
                <a:sym typeface="+mn-ea"/>
              </a:rPr>
              <a:t>线管理项目中各基层单位和部门将依据同样的原理进行管理关系图的绘制，作为职能和属地管理的依据。</a:t>
            </a:r>
            <a:endParaRPr lang="zh-CN" altLang="zh-CN" sz="2400" dirty="0">
              <a:solidFill>
                <a:schemeClr val="tx1"/>
              </a:solidFill>
            </a:endParaRPr>
          </a:p>
          <a:p>
            <a:pPr>
              <a:lnSpc>
                <a:spcPct val="150000"/>
              </a:lnSpc>
            </a:pPr>
            <a:r>
              <a:rPr lang="zh-CN" altLang="zh-CN" sz="2400" dirty="0">
                <a:solidFill>
                  <a:schemeClr val="tx1"/>
                </a:solidFill>
                <a:sym typeface="+mn-ea"/>
              </a:rPr>
              <a:t>属地管理层级结构</a:t>
            </a:r>
            <a:r>
              <a:rPr lang="zh-CN" altLang="zh-CN" sz="2400" dirty="0" smtClean="0">
                <a:solidFill>
                  <a:schemeClr val="tx1"/>
                </a:solidFill>
                <a:sym typeface="+mn-ea"/>
              </a:rPr>
              <a:t>图</a:t>
            </a:r>
            <a:r>
              <a:rPr lang="zh-CN" altLang="en-US" sz="2400" dirty="0" smtClean="0">
                <a:solidFill>
                  <a:schemeClr val="tx1"/>
                </a:solidFill>
                <a:sym typeface="+mn-ea"/>
              </a:rPr>
              <a:t>例子</a:t>
            </a:r>
            <a:endParaRPr lang="zh-CN" altLang="zh-CN" dirty="0">
              <a:solidFill>
                <a:schemeClr val="bg1">
                  <a:lumMod val="50000"/>
                </a:schemeClr>
              </a:solidFill>
            </a:endParaRPr>
          </a:p>
          <a:p>
            <a:pPr>
              <a:lnSpc>
                <a:spcPct val="150000"/>
              </a:lnSpc>
            </a:pPr>
            <a:r>
              <a:rPr lang="en-US" altLang="zh-CN" dirty="0">
                <a:solidFill>
                  <a:schemeClr val="bg1">
                    <a:lumMod val="50000"/>
                  </a:schemeClr>
                </a:solidFill>
                <a:sym typeface="+mn-ea"/>
              </a:rPr>
              <a:t> </a:t>
            </a:r>
            <a:endParaRPr lang="zh-CN" altLang="zh-CN" dirty="0">
              <a:solidFill>
                <a:schemeClr val="bg1">
                  <a:lumMod val="50000"/>
                </a:schemeClr>
              </a:solidFill>
            </a:endParaRPr>
          </a:p>
          <a:p>
            <a:pPr>
              <a:lnSpc>
                <a:spcPct val="150000"/>
              </a:lnSpc>
            </a:pPr>
            <a:r>
              <a:rPr lang="en-US" altLang="zh-CN" dirty="0">
                <a:effectLst/>
                <a:latin typeface="+mj-lt"/>
                <a:ea typeface="+mj-ea"/>
                <a:cs typeface="+mj-cs"/>
                <a:sym typeface="+mn-ea"/>
              </a:rPr>
              <a:t> </a:t>
            </a:r>
            <a:endParaRPr lang="zh-CN" altLang="zh-CN" kern="1200" dirty="0">
              <a:solidFill>
                <a:schemeClr val="tx1"/>
              </a:solidFill>
              <a:effectLst/>
              <a:latin typeface="+mj-lt"/>
              <a:ea typeface="+mj-ea"/>
              <a:cs typeface="+mj-cs"/>
            </a:endParaRPr>
          </a:p>
          <a:p>
            <a:pPr>
              <a:lnSpc>
                <a:spcPct val="150000"/>
              </a:lnSpc>
            </a:pPr>
            <a:endParaRPr lang="zh-CN" altLang="en-US"/>
          </a:p>
        </p:txBody>
      </p:sp>
      <p:sp>
        <p:nvSpPr>
          <p:cNvPr id="3" name="Rectangle 3"/>
          <p:cNvSpPr/>
          <p:nvPr/>
        </p:nvSpPr>
        <p:spPr>
          <a:xfrm>
            <a:off x="652779" y="561886"/>
            <a:ext cx="6296025" cy="646331"/>
          </a:xfrm>
          <a:prstGeom prst="rect">
            <a:avLst/>
          </a:prstGeom>
        </p:spPr>
        <p:txBody>
          <a:bodyPr wrap="square">
            <a:spAutoFit/>
          </a:bodyPr>
          <a:p>
            <a:r>
              <a:rPr lang="en-US" altLang="zh-CN" sz="3600" b="1" dirty="0">
                <a:solidFill>
                  <a:prstClr val="black"/>
                </a:solidFill>
              </a:rPr>
              <a:t>2.2</a:t>
            </a:r>
            <a:r>
              <a:rPr lang="zh-CN" altLang="en-US" sz="3600" b="1" dirty="0">
                <a:solidFill>
                  <a:prstClr val="black"/>
                </a:solidFill>
              </a:rPr>
              <a:t>属地管理层级结构图梳理</a:t>
            </a:r>
            <a:endParaRPr lang="zh-CN" alt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Picture 4" descr="C:\Users\hb1\Desktop\QQ截图20160908095711.png"/>
          <p:cNvPicPr>
            <a:picLocks noChangeAspect="1" noChangeArrowheads="1"/>
          </p:cNvPicPr>
          <p:nvPr/>
        </p:nvPicPr>
        <p:blipFill>
          <a:blip r:embed="rId1" cstate="print"/>
          <a:srcRect/>
          <a:stretch>
            <a:fillRect/>
          </a:stretch>
        </p:blipFill>
        <p:spPr bwMode="auto">
          <a:xfrm>
            <a:off x="1511723" y="4130049"/>
            <a:ext cx="3672408" cy="1973234"/>
          </a:xfrm>
          <a:prstGeom prst="rect">
            <a:avLst/>
          </a:prstGeom>
          <a:noFill/>
          <a:ln>
            <a:solidFill>
              <a:srgbClr val="00B0F0"/>
            </a:solidFill>
          </a:ln>
        </p:spPr>
      </p:pic>
      <p:pic>
        <p:nvPicPr>
          <p:cNvPr id="6" name="Picture 5"/>
          <p:cNvPicPr>
            <a:picLocks noChangeAspect="1" noChangeArrowheads="1"/>
          </p:cNvPicPr>
          <p:nvPr/>
        </p:nvPicPr>
        <p:blipFill>
          <a:blip r:embed="rId2" cstate="print"/>
          <a:srcRect/>
          <a:stretch>
            <a:fillRect/>
          </a:stretch>
        </p:blipFill>
        <p:spPr bwMode="auto">
          <a:xfrm>
            <a:off x="2567062" y="4447099"/>
            <a:ext cx="3409157" cy="1872208"/>
          </a:xfrm>
          <a:prstGeom prst="rect">
            <a:avLst/>
          </a:prstGeom>
          <a:noFill/>
          <a:ln w="9525">
            <a:solidFill>
              <a:srgbClr val="00B0F0"/>
            </a:solidFill>
            <a:miter lim="800000"/>
            <a:headEnd/>
            <a:tailEnd/>
          </a:ln>
          <a:effectLst/>
        </p:spPr>
      </p:pic>
      <p:pic>
        <p:nvPicPr>
          <p:cNvPr id="7" name="Picture 6" descr="C:\Users\hb1\Desktop\QQ截图20160908130852.png"/>
          <p:cNvPicPr>
            <a:picLocks noChangeAspect="1" noChangeArrowheads="1"/>
          </p:cNvPicPr>
          <p:nvPr/>
        </p:nvPicPr>
        <p:blipFill>
          <a:blip r:embed="rId3" cstate="print"/>
          <a:srcRect/>
          <a:stretch>
            <a:fillRect/>
          </a:stretch>
        </p:blipFill>
        <p:spPr bwMode="auto">
          <a:xfrm>
            <a:off x="3743971" y="4735131"/>
            <a:ext cx="3240360" cy="1780305"/>
          </a:xfrm>
          <a:prstGeom prst="rect">
            <a:avLst/>
          </a:prstGeom>
          <a:noFill/>
          <a:ln>
            <a:solidFill>
              <a:srgbClr val="00B0F0"/>
            </a:solidFill>
          </a:ln>
        </p:spPr>
      </p:pic>
      <p:pic>
        <p:nvPicPr>
          <p:cNvPr id="9" name="Picture 8"/>
          <p:cNvPicPr>
            <a:picLocks noChangeAspect="1" noChangeArrowheads="1"/>
          </p:cNvPicPr>
          <p:nvPr/>
        </p:nvPicPr>
        <p:blipFill>
          <a:blip r:embed="rId4" cstate="print"/>
          <a:srcRect/>
          <a:stretch>
            <a:fillRect/>
          </a:stretch>
        </p:blipFill>
        <p:spPr bwMode="auto">
          <a:xfrm>
            <a:off x="1439715" y="1492807"/>
            <a:ext cx="5544616" cy="2378228"/>
          </a:xfrm>
          <a:prstGeom prst="rect">
            <a:avLst/>
          </a:prstGeom>
          <a:noFill/>
          <a:ln w="9525">
            <a:solidFill>
              <a:srgbClr val="00B0F0"/>
            </a:solidFill>
            <a:miter lim="800000"/>
            <a:headEnd/>
            <a:tailEnd/>
          </a:ln>
        </p:spPr>
      </p:pic>
      <p:sp>
        <p:nvSpPr>
          <p:cNvPr id="10" name="右箭头 20"/>
          <p:cNvSpPr/>
          <p:nvPr/>
        </p:nvSpPr>
        <p:spPr>
          <a:xfrm rot="10800000">
            <a:off x="7128347" y="1854811"/>
            <a:ext cx="1728192" cy="1152128"/>
          </a:xfrm>
          <a:prstGeom prst="rightArrow">
            <a:avLst/>
          </a:prstGeom>
          <a:noFill/>
          <a:ln w="1270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3006" tIns="83820" rIns="83821" bIns="83820" numCol="1" spcCol="1270" rtlCol="0" anchor="ctr" anchorCtr="0">
            <a:noAutofit/>
          </a:bodyPr>
          <a:lstStyle>
            <a:defPPr>
              <a:defRPr lang="zh-CN"/>
            </a:defPPr>
            <a:lvl1pPr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defTabSz="977900">
              <a:lnSpc>
                <a:spcPct val="90000"/>
              </a:lnSpc>
              <a:spcBef>
                <a:spcPct val="0"/>
              </a:spcBef>
              <a:spcAft>
                <a:spcPct val="35000"/>
              </a:spcAft>
            </a:pPr>
            <a:endParaRPr lang="zh-CN" altLang="en-US" sz="2200" b="1" i="0" kern="1200" dirty="0">
              <a:solidFill>
                <a:schemeClr val="accent2">
                  <a:lumMod val="50000"/>
                </a:schemeClr>
              </a:solidFill>
              <a:latin typeface="微软雅黑" panose="020B0503020204020204" charset="-122"/>
              <a:ea typeface="微软雅黑" panose="020B0503020204020204" charset="-122"/>
            </a:endParaRPr>
          </a:p>
        </p:txBody>
      </p:sp>
      <p:sp>
        <p:nvSpPr>
          <p:cNvPr id="11" name="TextBox 21"/>
          <p:cNvSpPr txBox="1"/>
          <p:nvPr/>
        </p:nvSpPr>
        <p:spPr bwMode="auto">
          <a:xfrm>
            <a:off x="7380883" y="2236337"/>
            <a:ext cx="1691680" cy="338554"/>
          </a:xfrm>
          <a:prstGeom prst="rect">
            <a:avLst/>
          </a:prstGeom>
          <a:noFill/>
          <a:ln w="9525">
            <a:noFill/>
            <a:miter lim="800000"/>
          </a:ln>
        </p:spPr>
        <p:txBody>
          <a:bodyPr vert="horz" wrap="square" lIns="91440" tIns="45720" rIns="91440" bIns="45720" numCol="1" rtlCol="0" anchor="ctr" anchorCtr="0" compatLnSpc="1">
            <a:spAutoFit/>
          </a:bodyPr>
          <a:lstStyle>
            <a:defPPr>
              <a:defRPr lang="zh-CN"/>
            </a:defPPr>
            <a:lvl1pPr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kern="0" cap="none" spc="0" normalizeH="0" baseline="0" noProof="0" dirty="0">
                <a:ln>
                  <a:noFill/>
                </a:ln>
                <a:solidFill>
                  <a:schemeClr val="tx2"/>
                </a:solidFill>
                <a:effectLst/>
                <a:uLnTx/>
                <a:uFillTx/>
                <a:latin typeface="+mj-lt"/>
                <a:ea typeface="+mj-ea"/>
                <a:cs typeface="+mj-cs"/>
              </a:rPr>
              <a:t>公司级网络图</a:t>
            </a:r>
            <a:endParaRPr kumimoji="0" lang="zh-CN" altLang="en-US" sz="1600" b="1" i="0" u="none" strike="noStrike" kern="0" cap="none" spc="0" normalizeH="0" baseline="0" noProof="0" dirty="0">
              <a:ln>
                <a:noFill/>
              </a:ln>
              <a:solidFill>
                <a:schemeClr val="tx2"/>
              </a:solidFill>
              <a:effectLst/>
              <a:uLnTx/>
              <a:uFillTx/>
              <a:latin typeface="+mj-lt"/>
              <a:ea typeface="+mj-ea"/>
              <a:cs typeface="+mj-cs"/>
            </a:endParaRPr>
          </a:p>
        </p:txBody>
      </p:sp>
      <p:sp>
        <p:nvSpPr>
          <p:cNvPr id="2" name="右箭头 22"/>
          <p:cNvSpPr/>
          <p:nvPr/>
        </p:nvSpPr>
        <p:spPr>
          <a:xfrm rot="10800000">
            <a:off x="7056339" y="4807139"/>
            <a:ext cx="1728192" cy="1152128"/>
          </a:xfrm>
          <a:prstGeom prst="rightArrow">
            <a:avLst/>
          </a:prstGeom>
          <a:noFill/>
          <a:ln w="1270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3006" tIns="83820" rIns="83821" bIns="83820" numCol="1" spcCol="1270" rtlCol="0" anchor="ctr" anchorCtr="0">
            <a:noAutofit/>
          </a:bodyPr>
          <a:lstStyle>
            <a:defPPr>
              <a:defRPr lang="zh-CN"/>
            </a:defPPr>
            <a:lvl1pPr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defTabSz="977900">
              <a:lnSpc>
                <a:spcPct val="90000"/>
              </a:lnSpc>
              <a:spcBef>
                <a:spcPct val="0"/>
              </a:spcBef>
              <a:spcAft>
                <a:spcPct val="35000"/>
              </a:spcAft>
            </a:pPr>
            <a:endParaRPr lang="zh-CN" altLang="en-US" sz="2200" b="1" i="0" kern="1200" dirty="0">
              <a:solidFill>
                <a:schemeClr val="accent2">
                  <a:lumMod val="50000"/>
                </a:schemeClr>
              </a:solidFill>
              <a:latin typeface="微软雅黑" panose="020B0503020204020204" charset="-122"/>
              <a:ea typeface="微软雅黑" panose="020B0503020204020204" charset="-122"/>
            </a:endParaRPr>
          </a:p>
        </p:txBody>
      </p:sp>
      <p:sp>
        <p:nvSpPr>
          <p:cNvPr id="3" name="TextBox 23"/>
          <p:cNvSpPr txBox="1"/>
          <p:nvPr/>
        </p:nvSpPr>
        <p:spPr bwMode="auto">
          <a:xfrm>
            <a:off x="7308875" y="5239187"/>
            <a:ext cx="1691680" cy="338554"/>
          </a:xfrm>
          <a:prstGeom prst="rect">
            <a:avLst/>
          </a:prstGeom>
          <a:noFill/>
          <a:ln w="9525">
            <a:noFill/>
            <a:miter lim="800000"/>
          </a:ln>
        </p:spPr>
        <p:txBody>
          <a:bodyPr vert="horz" wrap="square" lIns="91440" tIns="45720" rIns="91440" bIns="45720" numCol="1" rtlCol="0" anchor="ctr" anchorCtr="0" compatLnSpc="1">
            <a:spAutoFit/>
          </a:bodyPr>
          <a:lstStyle>
            <a:defPPr>
              <a:defRPr lang="zh-CN"/>
            </a:defPPr>
            <a:lvl1pPr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pPr>
            <a:r>
              <a:rPr lang="zh-CN" altLang="en-US" sz="1600" b="1" i="0" kern="0" dirty="0">
                <a:solidFill>
                  <a:schemeClr val="tx2"/>
                </a:solidFill>
                <a:latin typeface="+mj-lt"/>
                <a:ea typeface="+mj-ea"/>
                <a:cs typeface="+mj-cs"/>
              </a:rPr>
              <a:t>部门</a:t>
            </a:r>
            <a:r>
              <a:rPr kumimoji="0" lang="zh-CN" altLang="en-US" sz="1600" b="1" i="0" u="none" strike="noStrike" kern="0" cap="none" spc="0" normalizeH="0" baseline="0" noProof="0" dirty="0">
                <a:ln>
                  <a:noFill/>
                </a:ln>
                <a:solidFill>
                  <a:schemeClr val="tx2"/>
                </a:solidFill>
                <a:effectLst/>
                <a:uLnTx/>
                <a:uFillTx/>
                <a:latin typeface="+mj-lt"/>
                <a:ea typeface="+mj-ea"/>
                <a:cs typeface="+mj-cs"/>
              </a:rPr>
              <a:t>级网络图</a:t>
            </a:r>
            <a:endParaRPr kumimoji="0" lang="zh-CN" altLang="en-US" sz="1600" b="1" i="0" u="none" strike="noStrike" kern="0" cap="none" spc="0" normalizeH="0" baseline="0" noProof="0" dirty="0">
              <a:ln>
                <a:noFill/>
              </a:ln>
              <a:solidFill>
                <a:schemeClr val="tx2"/>
              </a:solidFill>
              <a:effectLst/>
              <a:uLnTx/>
              <a:uFillTx/>
              <a:latin typeface="+mj-lt"/>
              <a:ea typeface="+mj-ea"/>
              <a:cs typeface="+mj-cs"/>
            </a:endParaRPr>
          </a:p>
        </p:txBody>
      </p:sp>
      <p:sp>
        <p:nvSpPr>
          <p:cNvPr id="8" name="Rectangle 17"/>
          <p:cNvSpPr/>
          <p:nvPr/>
        </p:nvSpPr>
        <p:spPr>
          <a:xfrm>
            <a:off x="4295775" y="1652588"/>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8"/>
          <p:cNvSpPr/>
          <p:nvPr/>
        </p:nvSpPr>
        <p:spPr>
          <a:xfrm>
            <a:off x="5261755" y="2391329"/>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9"/>
          <p:cNvSpPr/>
          <p:nvPr/>
        </p:nvSpPr>
        <p:spPr>
          <a:xfrm>
            <a:off x="2794784" y="2392775"/>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0"/>
          <p:cNvSpPr/>
          <p:nvPr/>
        </p:nvSpPr>
        <p:spPr>
          <a:xfrm>
            <a:off x="1632730" y="3339066"/>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1"/>
          <p:cNvSpPr/>
          <p:nvPr/>
        </p:nvSpPr>
        <p:spPr>
          <a:xfrm>
            <a:off x="1632730" y="3566950"/>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2"/>
          <p:cNvSpPr/>
          <p:nvPr/>
        </p:nvSpPr>
        <p:spPr>
          <a:xfrm>
            <a:off x="2075003" y="3343666"/>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3"/>
          <p:cNvSpPr/>
          <p:nvPr/>
        </p:nvSpPr>
        <p:spPr>
          <a:xfrm>
            <a:off x="2711440" y="3334857"/>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4"/>
          <p:cNvSpPr/>
          <p:nvPr/>
        </p:nvSpPr>
        <p:spPr>
          <a:xfrm>
            <a:off x="3315360" y="3349305"/>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5"/>
          <p:cNvSpPr/>
          <p:nvPr/>
        </p:nvSpPr>
        <p:spPr>
          <a:xfrm>
            <a:off x="3315360" y="3566518"/>
            <a:ext cx="16668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26"/>
          <p:cNvSpPr/>
          <p:nvPr/>
        </p:nvSpPr>
        <p:spPr>
          <a:xfrm>
            <a:off x="3781118" y="3367084"/>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27"/>
          <p:cNvSpPr/>
          <p:nvPr/>
        </p:nvSpPr>
        <p:spPr>
          <a:xfrm>
            <a:off x="4227382" y="3368194"/>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28"/>
          <p:cNvSpPr/>
          <p:nvPr/>
        </p:nvSpPr>
        <p:spPr>
          <a:xfrm>
            <a:off x="4675084" y="3397479"/>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29"/>
          <p:cNvSpPr/>
          <p:nvPr/>
        </p:nvSpPr>
        <p:spPr>
          <a:xfrm>
            <a:off x="5105550" y="3387316"/>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Rectangle 30"/>
          <p:cNvSpPr/>
          <p:nvPr/>
        </p:nvSpPr>
        <p:spPr>
          <a:xfrm>
            <a:off x="5105550" y="3599887"/>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ectangle 31"/>
          <p:cNvSpPr/>
          <p:nvPr/>
        </p:nvSpPr>
        <p:spPr>
          <a:xfrm>
            <a:off x="5597925" y="3368194"/>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Rectangle 32"/>
          <p:cNvSpPr/>
          <p:nvPr/>
        </p:nvSpPr>
        <p:spPr>
          <a:xfrm>
            <a:off x="6064110" y="3387316"/>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33"/>
          <p:cNvSpPr/>
          <p:nvPr/>
        </p:nvSpPr>
        <p:spPr>
          <a:xfrm>
            <a:off x="6064110" y="3582862"/>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34"/>
          <p:cNvSpPr/>
          <p:nvPr/>
        </p:nvSpPr>
        <p:spPr>
          <a:xfrm>
            <a:off x="6575678" y="3375679"/>
            <a:ext cx="166688" cy="5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Rectangle 35"/>
          <p:cNvSpPr/>
          <p:nvPr/>
        </p:nvSpPr>
        <p:spPr>
          <a:xfrm>
            <a:off x="971549" y="561886"/>
            <a:ext cx="6296025" cy="646331"/>
          </a:xfrm>
          <a:prstGeom prst="rect">
            <a:avLst/>
          </a:prstGeom>
        </p:spPr>
        <p:txBody>
          <a:bodyPr wrap="square">
            <a:spAutoFit/>
          </a:bodyPr>
          <a:lstStyle/>
          <a:p>
            <a:r>
              <a:rPr lang="zh-CN" altLang="en-US" sz="3600" b="1" dirty="0">
                <a:solidFill>
                  <a:prstClr val="black"/>
                </a:solidFill>
              </a:rPr>
              <a:t>公司及部门属地管理网络图</a:t>
            </a:r>
            <a:endParaRPr lang="zh-CN" alt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141605" y="5641340"/>
            <a:ext cx="11667490" cy="1008380"/>
          </a:xfrm>
        </p:spPr>
        <p:txBody>
          <a:bodyPr>
            <a:noAutofit/>
          </a:bodyPr>
          <a:p>
            <a:pPr>
              <a:lnSpc>
                <a:spcPct val="150000"/>
              </a:lnSpc>
            </a:pPr>
            <a:r>
              <a:rPr lang="zh-CN" altLang="zh-CN" sz="2400" dirty="0">
                <a:solidFill>
                  <a:schemeClr val="tx1"/>
                </a:solidFill>
              </a:rPr>
              <a:t>任何岗位都存在其必须管理的对象，包括人、物、区域，统称为属地。</a:t>
            </a:r>
            <a:endParaRPr lang="zh-CN" altLang="zh-CN" sz="2400" dirty="0">
              <a:solidFill>
                <a:schemeClr val="tx1"/>
              </a:solidFill>
            </a:endParaRPr>
          </a:p>
          <a:p>
            <a:pPr>
              <a:lnSpc>
                <a:spcPct val="150000"/>
              </a:lnSpc>
            </a:pPr>
            <a:r>
              <a:rPr lang="zh-CN" altLang="zh-CN" sz="2400" dirty="0">
                <a:solidFill>
                  <a:schemeClr val="tx1"/>
                </a:solidFill>
              </a:rPr>
              <a:t>在承诺管理关系的前提下，属地才产生意义，否则就成为自由发挥，无法有目的进行识别管理关系或识别了也只是满足形式需要；这就</a:t>
            </a:r>
            <a:r>
              <a:rPr lang="zh-CN" altLang="en-US" sz="2400" dirty="0">
                <a:solidFill>
                  <a:schemeClr val="tx1"/>
                </a:solidFill>
              </a:rPr>
              <a:t>是</a:t>
            </a:r>
            <a:r>
              <a:rPr lang="zh-CN" altLang="zh-CN" sz="2400" dirty="0">
                <a:solidFill>
                  <a:schemeClr val="tx1"/>
                </a:solidFill>
              </a:rPr>
              <a:t>为什么首先要进行直线管理关系梳理，制定属地管理层级结构图。</a:t>
            </a:r>
            <a:endParaRPr lang="zh-CN" altLang="zh-CN" sz="2400" dirty="0">
              <a:solidFill>
                <a:schemeClr val="tx1"/>
              </a:solidFill>
            </a:endParaRPr>
          </a:p>
          <a:p>
            <a:pPr>
              <a:lnSpc>
                <a:spcPct val="150000"/>
              </a:lnSpc>
            </a:pPr>
            <a:r>
              <a:rPr lang="zh-CN" altLang="zh-CN" sz="2400" dirty="0">
                <a:solidFill>
                  <a:schemeClr val="tx1"/>
                </a:solidFill>
              </a:rPr>
              <a:t>属地管理的划分以工作区域为主，包括区域内的人员、设备、设施及工器具、每一项工作的方法等。</a:t>
            </a:r>
            <a:endParaRPr lang="zh-CN" altLang="zh-CN" sz="2400" dirty="0">
              <a:solidFill>
                <a:schemeClr val="tx1"/>
              </a:solidFill>
            </a:endParaRPr>
          </a:p>
          <a:p>
            <a:pPr>
              <a:lnSpc>
                <a:spcPct val="150000"/>
              </a:lnSpc>
            </a:pPr>
            <a:r>
              <a:rPr lang="zh-CN" altLang="zh-CN" sz="2400" dirty="0">
                <a:solidFill>
                  <a:schemeClr val="tx1"/>
                </a:solidFill>
              </a:rPr>
              <a:t>各单位需将本单位的管辖区分片落实到具体的责任人，做到公司所属的每一个人、每一片区域、每一个设备（设施）、每个工（器）具、每一块绿地、闲置地、承包商、每一种工作方法等在每一个时刻均有人负责管理。</a:t>
            </a:r>
            <a:endParaRPr lang="zh-CN" altLang="zh-CN" sz="2400" dirty="0">
              <a:solidFill>
                <a:schemeClr val="bg1">
                  <a:lumMod val="50000"/>
                </a:schemeClr>
              </a:solidFill>
            </a:endParaRPr>
          </a:p>
          <a:p>
            <a:pPr>
              <a:lnSpc>
                <a:spcPct val="150000"/>
              </a:lnSpc>
            </a:pPr>
            <a:endParaRPr lang="zh-CN" altLang="zh-CN" sz="2400" dirty="0">
              <a:solidFill>
                <a:schemeClr val="bg1">
                  <a:lumMod val="50000"/>
                </a:schemeClr>
              </a:solidFill>
            </a:endParaRPr>
          </a:p>
        </p:txBody>
      </p:sp>
      <p:sp>
        <p:nvSpPr>
          <p:cNvPr id="3" name="Rectangle 3"/>
          <p:cNvSpPr/>
          <p:nvPr/>
        </p:nvSpPr>
        <p:spPr>
          <a:xfrm>
            <a:off x="971549" y="561886"/>
            <a:ext cx="6296025" cy="646331"/>
          </a:xfrm>
          <a:prstGeom prst="rect">
            <a:avLst/>
          </a:prstGeom>
        </p:spPr>
        <p:txBody>
          <a:bodyPr wrap="square">
            <a:spAutoFit/>
          </a:bodyPr>
          <a:p>
            <a:r>
              <a:rPr lang="en-US" altLang="zh-CN" sz="3600" b="1" dirty="0">
                <a:solidFill>
                  <a:prstClr val="black"/>
                </a:solidFill>
                <a:ea typeface="+mj-ea"/>
                <a:cs typeface="+mj-cs"/>
              </a:rPr>
              <a:t>2.3</a:t>
            </a:r>
            <a:r>
              <a:rPr lang="zh-CN" altLang="en-US" sz="3600" b="1" dirty="0">
                <a:solidFill>
                  <a:prstClr val="black"/>
                </a:solidFill>
                <a:ea typeface="+mj-ea"/>
                <a:cs typeface="+mj-cs"/>
              </a:rPr>
              <a:t>属地管理和职能管理划分</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43230" y="1786255"/>
            <a:ext cx="11336020" cy="3969385"/>
          </a:xfrm>
          <a:prstGeom prst="rect">
            <a:avLst/>
          </a:prstGeom>
          <a:noFill/>
        </p:spPr>
        <p:txBody>
          <a:bodyPr wrap="square" rtlCol="0" anchor="t">
            <a:spAutoFit/>
          </a:bodyPr>
          <a:p>
            <a:pPr>
              <a:lnSpc>
                <a:spcPct val="150000"/>
              </a:lnSpc>
            </a:pPr>
            <a:r>
              <a:rPr lang="zh-CN" altLang="zh-CN" sz="2400" dirty="0">
                <a:solidFill>
                  <a:schemeClr val="tx1"/>
                </a:solidFill>
                <a:sym typeface="+mn-ea"/>
              </a:rPr>
              <a:t>相关应用规则和名词解释如下：</a:t>
            </a:r>
            <a:endParaRPr lang="zh-CN" altLang="zh-CN" sz="2400" dirty="0">
              <a:solidFill>
                <a:schemeClr val="tx1"/>
              </a:solidFill>
            </a:endParaRPr>
          </a:p>
          <a:p>
            <a:pPr lvl="0">
              <a:lnSpc>
                <a:spcPct val="150000"/>
              </a:lnSpc>
            </a:pPr>
            <a:r>
              <a:rPr lang="zh-CN" altLang="zh-CN" sz="2400" dirty="0">
                <a:solidFill>
                  <a:schemeClr val="tx1"/>
                </a:solidFill>
                <a:sym typeface="+mn-ea"/>
              </a:rPr>
              <a:t>各部门有一张《直线下级属地关系梳理清单》表格。</a:t>
            </a:r>
            <a:endParaRPr lang="zh-CN" altLang="zh-CN" sz="2400" dirty="0">
              <a:solidFill>
                <a:schemeClr val="tx1"/>
              </a:solidFill>
            </a:endParaRPr>
          </a:p>
          <a:p>
            <a:pPr lvl="0">
              <a:lnSpc>
                <a:spcPct val="150000"/>
              </a:lnSpc>
            </a:pPr>
            <a:r>
              <a:rPr lang="zh-CN" altLang="zh-CN" sz="2400" dirty="0">
                <a:solidFill>
                  <a:schemeClr val="tx1"/>
                </a:solidFill>
                <a:sym typeface="+mn-ea"/>
              </a:rPr>
              <a:t>各部门主要领导须亲自填写《直线下属关系梳理清单》，明确划分其直接下属的属地职责范围及职能（业务）职责范围，签字后报公司分管领导签字确认。</a:t>
            </a:r>
            <a:endParaRPr lang="zh-CN" altLang="zh-CN" sz="2400" dirty="0">
              <a:solidFill>
                <a:schemeClr val="tx1"/>
              </a:solidFill>
            </a:endParaRPr>
          </a:p>
          <a:p>
            <a:pPr lvl="0">
              <a:lnSpc>
                <a:spcPct val="150000"/>
              </a:lnSpc>
            </a:pPr>
            <a:r>
              <a:rPr lang="zh-CN" altLang="zh-CN" sz="2400" dirty="0">
                <a:solidFill>
                  <a:schemeClr val="tx1"/>
                </a:solidFill>
                <a:sym typeface="+mn-ea"/>
              </a:rPr>
              <a:t>姓名：各部门内部直线下属姓名要独立成一行，以便识别该岗位的属地和职能。</a:t>
            </a:r>
            <a:endParaRPr lang="zh-CN" altLang="zh-CN" sz="2400" dirty="0">
              <a:solidFill>
                <a:schemeClr val="tx1"/>
              </a:solidFill>
            </a:endParaRPr>
          </a:p>
          <a:p>
            <a:pPr lvl="0">
              <a:lnSpc>
                <a:spcPct val="150000"/>
              </a:lnSpc>
            </a:pPr>
            <a:r>
              <a:rPr lang="zh-CN" altLang="zh-CN" sz="2400" dirty="0">
                <a:solidFill>
                  <a:schemeClr val="tx1"/>
                </a:solidFill>
                <a:sym typeface="+mn-ea"/>
              </a:rPr>
              <a:t>属地职责范围包括直接下属和场所、设备（物）两个内容。</a:t>
            </a:r>
            <a:endParaRPr lang="zh-CN" altLang="zh-CN" sz="2400" dirty="0">
              <a:solidFill>
                <a:schemeClr val="tx1"/>
              </a:solidFill>
            </a:endParaRPr>
          </a:p>
          <a:p>
            <a:pPr lvl="0">
              <a:lnSpc>
                <a:spcPct val="150000"/>
              </a:lnSpc>
            </a:pPr>
            <a:r>
              <a:rPr lang="zh-CN" altLang="zh-CN" sz="2400" dirty="0">
                <a:solidFill>
                  <a:schemeClr val="tx1"/>
                </a:solidFill>
                <a:sym typeface="+mn-ea"/>
              </a:rPr>
              <a:t>直接上下级关系要与《属地管理层级结构图》一致。</a:t>
            </a:r>
            <a:endParaRPr lang="zh-CN" altLang="zh-CN" sz="2400" dirty="0">
              <a:solidFill>
                <a:schemeClr val="tx1"/>
              </a:solidFill>
              <a:sym typeface="+mn-ea"/>
            </a:endParaRPr>
          </a:p>
        </p:txBody>
      </p:sp>
      <p:sp>
        <p:nvSpPr>
          <p:cNvPr id="3" name="Rectangle 3"/>
          <p:cNvSpPr/>
          <p:nvPr/>
        </p:nvSpPr>
        <p:spPr>
          <a:xfrm>
            <a:off x="483234" y="571411"/>
            <a:ext cx="6296025" cy="646331"/>
          </a:xfrm>
          <a:prstGeom prst="rect">
            <a:avLst/>
          </a:prstGeom>
        </p:spPr>
        <p:txBody>
          <a:bodyPr wrap="square">
            <a:spAutoFit/>
          </a:bodyPr>
          <a:p>
            <a:r>
              <a:rPr lang="en-US" altLang="zh-CN" sz="3600" b="1" dirty="0">
                <a:solidFill>
                  <a:prstClr val="black"/>
                </a:solidFill>
                <a:ea typeface="+mj-ea"/>
                <a:cs typeface="+mj-cs"/>
              </a:rPr>
              <a:t>3.</a:t>
            </a:r>
            <a:r>
              <a:rPr lang="zh-CN" altLang="zh-CN" sz="3600" b="1" dirty="0">
                <a:solidFill>
                  <a:prstClr val="black"/>
                </a:solidFill>
                <a:ea typeface="+mj-ea"/>
                <a:cs typeface="+mj-cs"/>
              </a:rPr>
              <a:t>直线管理模式的基本概念</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442595" y="3016250"/>
            <a:ext cx="11546205" cy="2697480"/>
          </a:xfrm>
        </p:spPr>
        <p:txBody>
          <a:bodyPr>
            <a:noAutofit/>
          </a:bodyPr>
          <a:p>
            <a:pPr lvl="0"/>
            <a:r>
              <a:rPr lang="zh-CN" altLang="zh-CN" sz="2400" dirty="0">
                <a:solidFill>
                  <a:schemeClr val="tx1"/>
                </a:solidFill>
              </a:rPr>
              <a:t>场所、设备（物）的内容在填写时重点要考虑该主管管理的便利性，以满足安全生产管理要求为第一需要，每位主管可以有不同的选项或分配方式。</a:t>
            </a:r>
            <a:endParaRPr lang="zh-CN" altLang="zh-CN" sz="2400" dirty="0">
              <a:solidFill>
                <a:schemeClr val="tx1"/>
              </a:solidFill>
            </a:endParaRPr>
          </a:p>
          <a:p>
            <a:pPr lvl="0">
              <a:lnSpc>
                <a:spcPct val="150000"/>
              </a:lnSpc>
            </a:pPr>
            <a:r>
              <a:rPr lang="zh-CN" altLang="zh-CN" sz="2400" dirty="0">
                <a:solidFill>
                  <a:schemeClr val="tx1"/>
                </a:solidFill>
              </a:rPr>
              <a:t>场所、设备（物）的划分举例如下：</a:t>
            </a:r>
            <a:endParaRPr lang="zh-CN" altLang="zh-CN" sz="2400" dirty="0">
              <a:solidFill>
                <a:schemeClr val="tx1"/>
              </a:solidFill>
            </a:endParaRPr>
          </a:p>
          <a:p>
            <a:pPr lvl="1"/>
            <a:r>
              <a:rPr lang="zh-CN" altLang="zh-CN" sz="2400" b="1" kern="1200" dirty="0">
                <a:solidFill>
                  <a:schemeClr val="tx1"/>
                </a:solidFill>
                <a:latin typeface="+mj-lt"/>
                <a:ea typeface="+mj-ea"/>
                <a:cs typeface="+mj-cs"/>
              </a:rPr>
              <a:t>对操作人员来说，他的属地可以是他的岗位区域，也可以是其它特定区域</a:t>
            </a:r>
            <a:endParaRPr lang="zh-CN" altLang="zh-CN" sz="2400" b="1" kern="1200" dirty="0">
              <a:solidFill>
                <a:schemeClr val="tx1"/>
              </a:solidFill>
              <a:latin typeface="+mj-lt"/>
              <a:ea typeface="+mj-ea"/>
              <a:cs typeface="+mj-cs"/>
            </a:endParaRPr>
          </a:p>
          <a:p>
            <a:pPr lvl="1"/>
            <a:r>
              <a:rPr lang="zh-CN" altLang="zh-CN" sz="2400" b="1" kern="1200" dirty="0">
                <a:solidFill>
                  <a:schemeClr val="tx1"/>
                </a:solidFill>
                <a:latin typeface="+mj-lt"/>
                <a:ea typeface="+mj-ea"/>
                <a:cs typeface="+mj-cs"/>
              </a:rPr>
              <a:t>对管理</a:t>
            </a:r>
            <a:r>
              <a:rPr lang="en-US" altLang="zh-CN" sz="2400" b="1" kern="1200" dirty="0">
                <a:solidFill>
                  <a:schemeClr val="tx1"/>
                </a:solidFill>
                <a:latin typeface="+mj-lt"/>
                <a:ea typeface="+mj-ea"/>
                <a:cs typeface="+mj-cs"/>
              </a:rPr>
              <a:t>/</a:t>
            </a:r>
            <a:r>
              <a:rPr lang="zh-CN" altLang="zh-CN" sz="2400" b="1" kern="1200" dirty="0">
                <a:solidFill>
                  <a:schemeClr val="tx1"/>
                </a:solidFill>
                <a:latin typeface="+mj-lt"/>
                <a:ea typeface="+mj-ea"/>
                <a:cs typeface="+mj-cs"/>
              </a:rPr>
              <a:t>技术人员来说，他的属地可以是他的办公室，也可以是其它特定区域</a:t>
            </a:r>
            <a:endParaRPr lang="zh-CN" altLang="zh-CN" sz="2400" b="1" kern="1200" dirty="0">
              <a:solidFill>
                <a:schemeClr val="tx1"/>
              </a:solidFill>
              <a:latin typeface="+mj-lt"/>
              <a:ea typeface="+mj-ea"/>
              <a:cs typeface="+mj-cs"/>
            </a:endParaRPr>
          </a:p>
          <a:p>
            <a:pPr lvl="1"/>
            <a:r>
              <a:rPr lang="zh-CN" altLang="zh-CN" sz="2400" b="1" kern="1200" dirty="0">
                <a:solidFill>
                  <a:schemeClr val="tx1"/>
                </a:solidFill>
                <a:latin typeface="+mj-lt"/>
                <a:ea typeface="+mj-ea"/>
                <a:cs typeface="+mj-cs"/>
              </a:rPr>
              <a:t>对班长来说， 他的属地是他所管辖的所有岗位区域</a:t>
            </a:r>
            <a:endParaRPr lang="zh-CN" altLang="zh-CN" sz="2400" b="1" kern="1200" dirty="0">
              <a:solidFill>
                <a:schemeClr val="tx1"/>
              </a:solidFill>
              <a:latin typeface="+mj-lt"/>
              <a:ea typeface="+mj-ea"/>
              <a:cs typeface="+mj-cs"/>
            </a:endParaRPr>
          </a:p>
          <a:p>
            <a:pPr lvl="1"/>
            <a:r>
              <a:rPr lang="zh-CN" altLang="zh-CN" sz="2400" b="1" kern="1200" dirty="0">
                <a:solidFill>
                  <a:schemeClr val="tx1"/>
                </a:solidFill>
                <a:latin typeface="+mj-lt"/>
                <a:ea typeface="+mj-ea"/>
                <a:cs typeface="+mj-cs"/>
              </a:rPr>
              <a:t>对车间主任来说，他的属地是这个车间所有的区域（包括生产场所及办公区域等等）</a:t>
            </a:r>
            <a:endParaRPr lang="zh-CN" altLang="zh-CN" sz="2400" b="1" kern="1200" dirty="0">
              <a:solidFill>
                <a:schemeClr val="tx1"/>
              </a:solidFill>
              <a:latin typeface="+mj-lt"/>
              <a:ea typeface="+mj-ea"/>
              <a:cs typeface="+mj-cs"/>
            </a:endParaRPr>
          </a:p>
          <a:p>
            <a:pPr lvl="1"/>
            <a:r>
              <a:rPr lang="zh-CN" altLang="zh-CN" sz="2400" b="1" kern="1200" dirty="0">
                <a:solidFill>
                  <a:schemeClr val="tx1"/>
                </a:solidFill>
                <a:latin typeface="+mj-lt"/>
                <a:ea typeface="+mj-ea"/>
                <a:cs typeface="+mj-cs"/>
              </a:rPr>
              <a:t>对维修人员来说，他的属地可以是他的维修工作间（包括所使用的工（器）具等），也可以是其它特定区域</a:t>
            </a:r>
            <a:endParaRPr lang="zh-CN" altLang="zh-CN" sz="2400" b="1" kern="1200" dirty="0">
              <a:solidFill>
                <a:schemeClr val="tx1"/>
              </a:solidFill>
              <a:latin typeface="+mj-lt"/>
              <a:ea typeface="+mj-ea"/>
              <a:cs typeface="+mj-cs"/>
            </a:endParaRPr>
          </a:p>
        </p:txBody>
      </p:sp>
      <p:sp>
        <p:nvSpPr>
          <p:cNvPr id="3" name="Rectangle 3"/>
          <p:cNvSpPr/>
          <p:nvPr/>
        </p:nvSpPr>
        <p:spPr>
          <a:xfrm>
            <a:off x="327659" y="610146"/>
            <a:ext cx="6296025" cy="646331"/>
          </a:xfrm>
          <a:prstGeom prst="rect">
            <a:avLst/>
          </a:prstGeom>
        </p:spPr>
        <p:txBody>
          <a:bodyPr wrap="square">
            <a:spAutoFit/>
          </a:bodyPr>
          <a:p>
            <a:r>
              <a:rPr lang="en-US" altLang="zh-CN" sz="3600" b="1" dirty="0">
                <a:solidFill>
                  <a:prstClr val="black"/>
                </a:solidFill>
                <a:ea typeface="+mj-ea"/>
                <a:cs typeface="+mj-cs"/>
              </a:rPr>
              <a:t>3.</a:t>
            </a:r>
            <a:r>
              <a:rPr lang="zh-CN" altLang="zh-CN" sz="3600" b="1" dirty="0">
                <a:solidFill>
                  <a:prstClr val="black"/>
                </a:solidFill>
                <a:ea typeface="+mj-ea"/>
                <a:cs typeface="+mj-cs"/>
              </a:rPr>
              <a:t>直线管理模式的基本概念</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38150" y="2078990"/>
            <a:ext cx="11315065" cy="3784600"/>
          </a:xfrm>
          <a:prstGeom prst="rect">
            <a:avLst/>
          </a:prstGeom>
          <a:noFill/>
        </p:spPr>
        <p:txBody>
          <a:bodyPr wrap="square" rtlCol="0" anchor="t">
            <a:spAutoFit/>
          </a:bodyPr>
          <a:p>
            <a:pPr lvl="1"/>
            <a:r>
              <a:rPr lang="zh-CN" altLang="zh-CN" sz="2400" b="1" dirty="0">
                <a:solidFill>
                  <a:schemeClr val="tx1"/>
                </a:solidFill>
                <a:latin typeface="+mj-lt"/>
                <a:ea typeface="+mj-ea"/>
                <a:cs typeface="+mj-cs"/>
                <a:sym typeface="+mn-ea"/>
              </a:rPr>
              <a:t>对机关管理人员来说，他的属地可以是他的办公区域，也可以是其它特定区域</a:t>
            </a:r>
            <a:endParaRPr lang="zh-CN" altLang="zh-CN" sz="2400" b="1" kern="1200" dirty="0">
              <a:solidFill>
                <a:schemeClr val="tx1"/>
              </a:solidFill>
              <a:latin typeface="+mj-lt"/>
              <a:ea typeface="+mj-ea"/>
              <a:cs typeface="+mj-cs"/>
            </a:endParaRPr>
          </a:p>
          <a:p>
            <a:pPr lvl="1"/>
            <a:r>
              <a:rPr lang="zh-CN" altLang="zh-CN" sz="2400" b="1" dirty="0">
                <a:solidFill>
                  <a:schemeClr val="tx1"/>
                </a:solidFill>
                <a:latin typeface="+mj-lt"/>
                <a:ea typeface="+mj-ea"/>
                <a:cs typeface="+mj-cs"/>
                <a:sym typeface="+mn-ea"/>
              </a:rPr>
              <a:t>对机关部门主要领导来说，他的属地是他所管辖的所有办公区域</a:t>
            </a:r>
            <a:endParaRPr lang="zh-CN" altLang="zh-CN" sz="2400" b="1" kern="1200" dirty="0">
              <a:solidFill>
                <a:schemeClr val="tx1"/>
              </a:solidFill>
              <a:latin typeface="+mj-lt"/>
              <a:ea typeface="+mj-ea"/>
              <a:cs typeface="+mj-cs"/>
            </a:endParaRPr>
          </a:p>
          <a:p>
            <a:pPr lvl="1"/>
            <a:r>
              <a:rPr lang="zh-CN" altLang="zh-CN" sz="2400" b="1" dirty="0">
                <a:solidFill>
                  <a:schemeClr val="tx1"/>
                </a:solidFill>
                <a:latin typeface="+mj-lt"/>
                <a:ea typeface="+mj-ea"/>
                <a:cs typeface="+mj-cs"/>
                <a:sym typeface="+mn-ea"/>
              </a:rPr>
              <a:t>对副总经理来说，他的属地是他所分管的所有区域，也可以是其它特定区域</a:t>
            </a:r>
            <a:endParaRPr lang="zh-CN" altLang="zh-CN" sz="2400" b="1" kern="1200" dirty="0">
              <a:solidFill>
                <a:schemeClr val="tx1"/>
              </a:solidFill>
              <a:latin typeface="+mj-lt"/>
              <a:ea typeface="+mj-ea"/>
              <a:cs typeface="+mj-cs"/>
            </a:endParaRPr>
          </a:p>
          <a:p>
            <a:pPr lvl="1"/>
            <a:r>
              <a:rPr lang="zh-CN" altLang="zh-CN" sz="2400" b="1" dirty="0">
                <a:solidFill>
                  <a:schemeClr val="tx1"/>
                </a:solidFill>
                <a:latin typeface="+mj-lt"/>
                <a:ea typeface="+mj-ea"/>
                <a:cs typeface="+mj-cs"/>
                <a:sym typeface="+mn-ea"/>
              </a:rPr>
              <a:t>对总经理、党委书记来说，他的属地就是公司所有区域</a:t>
            </a:r>
            <a:br>
              <a:rPr lang="en-US" altLang="zh-CN" sz="2400" b="1" dirty="0">
                <a:solidFill>
                  <a:schemeClr val="tx1"/>
                </a:solidFill>
                <a:latin typeface="+mj-lt"/>
                <a:ea typeface="+mj-ea"/>
                <a:cs typeface="+mj-cs"/>
                <a:sym typeface="+mn-ea"/>
              </a:rPr>
            </a:br>
            <a:endParaRPr lang="zh-CN" altLang="zh-CN" sz="2400" b="1" kern="1200" dirty="0">
              <a:solidFill>
                <a:schemeClr val="tx1"/>
              </a:solidFill>
              <a:latin typeface="+mj-lt"/>
              <a:ea typeface="+mj-ea"/>
              <a:cs typeface="+mj-cs"/>
            </a:endParaRPr>
          </a:p>
          <a:p>
            <a:pPr lvl="0"/>
            <a:r>
              <a:rPr lang="zh-CN" altLang="zh-CN" sz="2400" dirty="0">
                <a:solidFill>
                  <a:schemeClr val="tx1"/>
                </a:solidFill>
                <a:sym typeface="+mn-ea"/>
              </a:rPr>
              <a:t>职能（业务）职责范围：主要参考现有的《岗位责任描述书》中所规定的职责，如果岗位说明书不完善，可借此次“直线管理模式”的推广进行完善。</a:t>
            </a:r>
            <a:endParaRPr lang="zh-CN" altLang="zh-CN" sz="2400" dirty="0">
              <a:solidFill>
                <a:schemeClr val="tx1"/>
              </a:solidFill>
            </a:endParaRPr>
          </a:p>
          <a:p>
            <a:pPr lvl="1"/>
            <a:r>
              <a:rPr lang="zh-CN" altLang="zh-CN" sz="2400" b="1" dirty="0">
                <a:solidFill>
                  <a:schemeClr val="tx1"/>
                </a:solidFill>
                <a:latin typeface="+mj-lt"/>
                <a:ea typeface="+mj-ea"/>
                <a:cs typeface="+mj-cs"/>
                <a:sym typeface="+mn-ea"/>
              </a:rPr>
              <a:t>领导层的职能（业务）职责范围，即包括该领导的职能分工，也包括此次推广工作的安全管理要素。 </a:t>
            </a:r>
            <a:endParaRPr lang="zh-CN" altLang="zh-CN" sz="2400" b="1" kern="1200" dirty="0">
              <a:solidFill>
                <a:schemeClr val="tx1"/>
              </a:solidFill>
              <a:latin typeface="+mj-lt"/>
              <a:ea typeface="+mj-ea"/>
              <a:cs typeface="+mj-cs"/>
            </a:endParaRPr>
          </a:p>
          <a:p>
            <a:pPr lvl="1"/>
            <a:r>
              <a:rPr lang="zh-CN" altLang="zh-CN" sz="2400" b="1" dirty="0">
                <a:solidFill>
                  <a:schemeClr val="tx1"/>
                </a:solidFill>
                <a:latin typeface="+mj-lt"/>
                <a:ea typeface="+mj-ea"/>
                <a:cs typeface="+mj-cs"/>
                <a:sym typeface="+mn-ea"/>
              </a:rPr>
              <a:t>岗位的业务职责不做调整，可从《岗位责任描述书》中提炼或根据需要完善。</a:t>
            </a:r>
            <a:endParaRPr lang="zh-CN" altLang="zh-CN" sz="2400" b="1" dirty="0">
              <a:solidFill>
                <a:schemeClr val="tx1"/>
              </a:solidFill>
              <a:latin typeface="+mj-lt"/>
              <a:ea typeface="+mj-ea"/>
              <a:cs typeface="+mj-cs"/>
              <a:sym typeface="+mn-ea"/>
            </a:endParaRPr>
          </a:p>
        </p:txBody>
      </p:sp>
      <p:sp>
        <p:nvSpPr>
          <p:cNvPr id="3" name="Rectangle 3"/>
          <p:cNvSpPr/>
          <p:nvPr/>
        </p:nvSpPr>
        <p:spPr>
          <a:xfrm>
            <a:off x="711199" y="581571"/>
            <a:ext cx="6296025" cy="646331"/>
          </a:xfrm>
          <a:prstGeom prst="rect">
            <a:avLst/>
          </a:prstGeom>
        </p:spPr>
        <p:txBody>
          <a:bodyPr wrap="square">
            <a:spAutoFit/>
          </a:bodyPr>
          <a:p>
            <a:r>
              <a:rPr lang="en-US" altLang="zh-CN" sz="3600" b="1" dirty="0">
                <a:solidFill>
                  <a:prstClr val="black"/>
                </a:solidFill>
                <a:ea typeface="+mj-ea"/>
                <a:cs typeface="+mj-cs"/>
              </a:rPr>
              <a:t>3.</a:t>
            </a:r>
            <a:r>
              <a:rPr lang="zh-CN" altLang="zh-CN" sz="3600" b="1" dirty="0">
                <a:solidFill>
                  <a:prstClr val="black"/>
                </a:solidFill>
                <a:ea typeface="+mj-ea"/>
                <a:cs typeface="+mj-cs"/>
              </a:rPr>
              <a:t>直线管理模式的基本概念</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908050" y="1739900"/>
            <a:ext cx="10791190" cy="4246245"/>
          </a:xfrm>
          <a:prstGeom prst="rect">
            <a:avLst/>
          </a:prstGeom>
          <a:noFill/>
        </p:spPr>
        <p:txBody>
          <a:bodyPr wrap="square" rtlCol="0" anchor="t">
            <a:spAutoFit/>
          </a:bodyPr>
          <a:p>
            <a:pPr>
              <a:lnSpc>
                <a:spcPct val="150000"/>
              </a:lnSpc>
            </a:pPr>
            <a:r>
              <a:rPr lang="zh-CN" altLang="zh-CN" sz="2400" dirty="0">
                <a:solidFill>
                  <a:schemeClr val="tx1"/>
                </a:solidFill>
                <a:sym typeface="+mn-ea"/>
              </a:rPr>
              <a:t>直线管理模式的应用是一个循序渐进的实践过程，也是企业实现持续改进的重要途径，在应用过程中需注意以下几点。</a:t>
            </a:r>
            <a:br>
              <a:rPr lang="en-US" altLang="zh-CN" sz="2400" dirty="0">
                <a:solidFill>
                  <a:schemeClr val="tx1"/>
                </a:solidFill>
                <a:sym typeface="+mn-ea"/>
              </a:rPr>
            </a:br>
            <a:endParaRPr lang="zh-CN" altLang="zh-CN" sz="2400" dirty="0">
              <a:solidFill>
                <a:schemeClr val="tx1"/>
              </a:solidFill>
              <a:latin typeface="+mn-lt"/>
              <a:ea typeface="+mn-ea"/>
              <a:cs typeface="+mn-cs"/>
            </a:endParaRPr>
          </a:p>
          <a:p>
            <a:pPr marR="0" defTabSz="914400" rtl="0" eaLnBrk="1" fontAlgn="auto" latinLnBrk="0" hangingPunct="1">
              <a:lnSpc>
                <a:spcPct val="150000"/>
              </a:lnSpc>
              <a:spcBef>
                <a:spcPct val="0"/>
              </a:spcBef>
              <a:spcAft>
                <a:spcPts val="0"/>
              </a:spcAft>
              <a:buClrTx/>
              <a:buSzTx/>
              <a:defRPr/>
            </a:pPr>
            <a:r>
              <a:rPr lang="en-US" altLang="zh-CN" sz="2400" dirty="0">
                <a:solidFill>
                  <a:schemeClr val="tx1"/>
                </a:solidFill>
                <a:sym typeface="+mn-ea"/>
              </a:rPr>
              <a:t>1</a:t>
            </a:r>
            <a:r>
              <a:rPr lang="zh-CN" altLang="en-US" sz="2400" dirty="0">
                <a:solidFill>
                  <a:schemeClr val="tx1"/>
                </a:solidFill>
                <a:sym typeface="+mn-ea"/>
              </a:rPr>
              <a:t>）</a:t>
            </a:r>
            <a:r>
              <a:rPr lang="zh-CN" altLang="zh-CN" sz="2400" dirty="0">
                <a:solidFill>
                  <a:schemeClr val="tx1"/>
                </a:solidFill>
                <a:sym typeface="+mn-ea"/>
              </a:rPr>
              <a:t>自上而下，层级推进：</a:t>
            </a:r>
            <a:br>
              <a:rPr lang="en-US" altLang="zh-CN" sz="2400" dirty="0">
                <a:solidFill>
                  <a:schemeClr val="tx1"/>
                </a:solidFill>
                <a:sym typeface="+mn-ea"/>
              </a:rPr>
            </a:br>
            <a:r>
              <a:rPr lang="en-US" altLang="zh-CN" sz="2400" dirty="0">
                <a:solidFill>
                  <a:schemeClr val="tx1"/>
                </a:solidFill>
                <a:sym typeface="+mn-ea"/>
              </a:rPr>
              <a:t>2</a:t>
            </a:r>
            <a:r>
              <a:rPr lang="zh-CN" altLang="en-US" sz="2400" dirty="0">
                <a:solidFill>
                  <a:schemeClr val="tx1"/>
                </a:solidFill>
                <a:sym typeface="+mn-ea"/>
              </a:rPr>
              <a:t>）</a:t>
            </a:r>
            <a:r>
              <a:rPr lang="zh-CN" altLang="zh-CN" sz="2400" dirty="0">
                <a:solidFill>
                  <a:schemeClr val="tx1"/>
                </a:solidFill>
                <a:sym typeface="+mn-ea"/>
              </a:rPr>
              <a:t>人人有责任，事事有人管；</a:t>
            </a:r>
            <a:br>
              <a:rPr lang="en-US" altLang="zh-CN" sz="2400" dirty="0">
                <a:solidFill>
                  <a:schemeClr val="tx1"/>
                </a:solidFill>
                <a:sym typeface="+mn-ea"/>
              </a:rPr>
            </a:br>
            <a:r>
              <a:rPr lang="en-US" altLang="zh-CN" sz="2400" dirty="0">
                <a:solidFill>
                  <a:schemeClr val="tx1"/>
                </a:solidFill>
                <a:sym typeface="+mn-ea"/>
              </a:rPr>
              <a:t>3</a:t>
            </a:r>
            <a:r>
              <a:rPr lang="zh-CN" altLang="en-US" sz="2400" dirty="0">
                <a:solidFill>
                  <a:schemeClr val="tx1"/>
                </a:solidFill>
                <a:sym typeface="+mn-ea"/>
              </a:rPr>
              <a:t>）</a:t>
            </a:r>
            <a:r>
              <a:rPr lang="zh-CN" altLang="zh-CN" sz="2400" dirty="0">
                <a:solidFill>
                  <a:schemeClr val="tx1"/>
                </a:solidFill>
                <a:sym typeface="+mn-ea"/>
              </a:rPr>
              <a:t>主管全权负责。</a:t>
            </a:r>
            <a:endParaRPr lang="zh-CN" altLang="zh-CN" dirty="0">
              <a:latin typeface="+mn-lt"/>
              <a:ea typeface="+mn-ea"/>
              <a:cs typeface="+mn-cs"/>
            </a:endParaRPr>
          </a:p>
          <a:p>
            <a:pPr marR="0" defTabSz="914400" rtl="0" eaLnBrk="1" fontAlgn="auto" latinLnBrk="0" hangingPunct="1">
              <a:lnSpc>
                <a:spcPct val="150000"/>
              </a:lnSpc>
              <a:spcBef>
                <a:spcPct val="0"/>
              </a:spcBef>
              <a:spcAft>
                <a:spcPts val="0"/>
              </a:spcAft>
              <a:buClrTx/>
              <a:buSzTx/>
              <a:defRPr/>
            </a:pPr>
            <a:endParaRPr lang="zh-CN" altLang="zh-CN" dirty="0">
              <a:solidFill>
                <a:schemeClr val="bg1">
                  <a:lumMod val="50000"/>
                </a:schemeClr>
              </a:solidFill>
              <a:latin typeface="+mn-lt"/>
              <a:ea typeface="+mn-ea"/>
              <a:cs typeface="+mn-cs"/>
            </a:endParaRPr>
          </a:p>
          <a:p>
            <a:pPr>
              <a:lnSpc>
                <a:spcPct val="150000"/>
              </a:lnSpc>
            </a:pPr>
            <a:endParaRPr lang="zh-CN" altLang="en-US"/>
          </a:p>
        </p:txBody>
      </p:sp>
      <p:sp>
        <p:nvSpPr>
          <p:cNvPr id="3" name="Rectangle 3"/>
          <p:cNvSpPr/>
          <p:nvPr/>
        </p:nvSpPr>
        <p:spPr>
          <a:xfrm>
            <a:off x="971549" y="561886"/>
            <a:ext cx="6296025" cy="646331"/>
          </a:xfrm>
          <a:prstGeom prst="rect">
            <a:avLst/>
          </a:prstGeom>
        </p:spPr>
        <p:txBody>
          <a:bodyPr wrap="square">
            <a:spAutoFit/>
          </a:bodyPr>
          <a:p>
            <a:r>
              <a:rPr lang="en-US" altLang="zh-CN" sz="3600" b="1" dirty="0">
                <a:solidFill>
                  <a:prstClr val="black"/>
                </a:solidFill>
                <a:ea typeface="+mj-ea"/>
                <a:cs typeface="+mj-cs"/>
              </a:rPr>
              <a:t>4.</a:t>
            </a:r>
            <a:r>
              <a:rPr lang="zh-CN" altLang="en-US" sz="3600" b="1" dirty="0">
                <a:solidFill>
                  <a:prstClr val="black"/>
                </a:solidFill>
                <a:ea typeface="+mj-ea"/>
                <a:cs typeface="+mj-cs"/>
              </a:rPr>
              <a:t>直线管理模式实施注意事项</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76910" y="2338070"/>
            <a:ext cx="9692005" cy="3415030"/>
          </a:xfrm>
          <a:prstGeom prst="rect">
            <a:avLst/>
          </a:prstGeom>
          <a:noFill/>
        </p:spPr>
        <p:txBody>
          <a:bodyPr wrap="square" rtlCol="0" anchor="t">
            <a:spAutoFit/>
          </a:bodyPr>
          <a:p>
            <a:pPr>
              <a:lnSpc>
                <a:spcPct val="150000"/>
              </a:lnSpc>
            </a:pPr>
            <a:r>
              <a:rPr lang="en-US" altLang="zh-CN" sz="2400" dirty="0">
                <a:solidFill>
                  <a:schemeClr val="tx1"/>
                </a:solidFill>
                <a:sym typeface="+mn-ea"/>
              </a:rPr>
              <a:t>1</a:t>
            </a:r>
            <a:r>
              <a:rPr lang="zh-CN" altLang="zh-CN" sz="2400" dirty="0">
                <a:solidFill>
                  <a:schemeClr val="tx1"/>
                </a:solidFill>
                <a:sym typeface="+mn-ea"/>
              </a:rPr>
              <a:t>）自上而下</a:t>
            </a:r>
            <a:endParaRPr lang="zh-CN" altLang="zh-CN" sz="2400" dirty="0">
              <a:solidFill>
                <a:schemeClr val="tx1"/>
              </a:solidFill>
              <a:latin typeface="+mn-lt"/>
              <a:ea typeface="+mn-ea"/>
              <a:cs typeface="+mn-cs"/>
            </a:endParaRPr>
          </a:p>
          <a:p>
            <a:pPr>
              <a:lnSpc>
                <a:spcPct val="150000"/>
              </a:lnSpc>
            </a:pPr>
            <a:r>
              <a:rPr lang="zh-CN" altLang="zh-CN" sz="2400" dirty="0">
                <a:solidFill>
                  <a:schemeClr val="tx1"/>
                </a:solidFill>
                <a:sym typeface="+mn-ea"/>
              </a:rPr>
              <a:t>直线管理模式的根本目的是实现责任传递，因此，必须自上而下按照管理结构的层级逐级向下贯彻，任何一个层级节点存在不清楚或停滞将会影响整体的进度和质量，成败的关键是各层级一把手的亲自介入和强力推动。</a:t>
            </a:r>
            <a:endParaRPr lang="zh-CN" altLang="zh-CN" sz="2400" dirty="0">
              <a:latin typeface="+mn-lt"/>
              <a:ea typeface="+mn-ea"/>
              <a:cs typeface="+mn-cs"/>
            </a:endParaRPr>
          </a:p>
          <a:p>
            <a:pPr>
              <a:lnSpc>
                <a:spcPct val="150000"/>
              </a:lnSpc>
            </a:pPr>
            <a:endParaRPr lang="zh-CN" altLang="zh-CN" sz="2400" dirty="0">
              <a:latin typeface="+mn-lt"/>
              <a:ea typeface="+mn-ea"/>
              <a:cs typeface="+mn-cs"/>
            </a:endParaRPr>
          </a:p>
        </p:txBody>
      </p:sp>
      <p:sp>
        <p:nvSpPr>
          <p:cNvPr id="3" name="Rectangle 3"/>
          <p:cNvSpPr/>
          <p:nvPr/>
        </p:nvSpPr>
        <p:spPr>
          <a:xfrm>
            <a:off x="711834" y="803821"/>
            <a:ext cx="6296025" cy="646331"/>
          </a:xfrm>
          <a:prstGeom prst="rect">
            <a:avLst/>
          </a:prstGeom>
        </p:spPr>
        <p:txBody>
          <a:bodyPr wrap="square">
            <a:spAutoFit/>
          </a:bodyPr>
          <a:p>
            <a:r>
              <a:rPr lang="en-US" altLang="zh-CN" sz="3600" b="1" dirty="0">
                <a:solidFill>
                  <a:prstClr val="black"/>
                </a:solidFill>
                <a:ea typeface="+mj-ea"/>
                <a:cs typeface="+mj-cs"/>
              </a:rPr>
              <a:t>4.</a:t>
            </a:r>
            <a:r>
              <a:rPr lang="zh-CN" altLang="en-US" sz="3600" b="1" dirty="0">
                <a:solidFill>
                  <a:prstClr val="black"/>
                </a:solidFill>
                <a:ea typeface="+mj-ea"/>
                <a:cs typeface="+mj-cs"/>
              </a:rPr>
              <a:t>直线管理模式实施注意事项</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27380" y="2102485"/>
            <a:ext cx="10719435" cy="3830955"/>
          </a:xfrm>
          <a:prstGeom prst="rect">
            <a:avLst/>
          </a:prstGeom>
          <a:noFill/>
        </p:spPr>
        <p:txBody>
          <a:bodyPr wrap="square" rtlCol="0" anchor="t">
            <a:spAutoFit/>
          </a:bodyPr>
          <a:p>
            <a:pPr>
              <a:lnSpc>
                <a:spcPct val="150000"/>
              </a:lnSpc>
            </a:pPr>
            <a:r>
              <a:rPr lang="en-US" altLang="zh-CN" sz="2400" dirty="0">
                <a:solidFill>
                  <a:schemeClr val="tx1"/>
                </a:solidFill>
                <a:sym typeface="+mn-ea"/>
              </a:rPr>
              <a:t>2</a:t>
            </a:r>
            <a:r>
              <a:rPr lang="zh-CN" altLang="en-US" sz="2400" dirty="0">
                <a:solidFill>
                  <a:schemeClr val="tx1"/>
                </a:solidFill>
                <a:sym typeface="+mn-ea"/>
              </a:rPr>
              <a:t>）</a:t>
            </a:r>
            <a:r>
              <a:rPr lang="zh-CN" altLang="zh-CN" sz="2400" dirty="0">
                <a:solidFill>
                  <a:schemeClr val="tx1"/>
                </a:solidFill>
                <a:sym typeface="+mn-ea"/>
              </a:rPr>
              <a:t>人人有责任，事事有人管；</a:t>
            </a:r>
            <a:endParaRPr lang="zh-CN" altLang="zh-CN" sz="2400" dirty="0">
              <a:solidFill>
                <a:schemeClr val="tx1"/>
              </a:solidFill>
              <a:latin typeface="+mn-lt"/>
              <a:ea typeface="+mn-ea"/>
              <a:cs typeface="+mn-cs"/>
            </a:endParaRPr>
          </a:p>
          <a:p>
            <a:pPr>
              <a:lnSpc>
                <a:spcPct val="150000"/>
              </a:lnSpc>
            </a:pPr>
            <a:r>
              <a:rPr lang="zh-CN" altLang="zh-CN" sz="2400" dirty="0">
                <a:solidFill>
                  <a:schemeClr val="tx1"/>
                </a:solidFill>
                <a:sym typeface="+mn-ea"/>
              </a:rPr>
              <a:t>直线管理模式的核心是不仅让各个岗位识别出其职能方面的工作，更重要的是让每一个人都清楚自己必须承担的围绕把职能工作做好需要履行的属地管理责任，包括安全责任。说不清楚的责任就等于没有责任，因此，应该在熟练应用工具的同时，理解“确保安全的工作本身就是工作的必要环节，应纳入工作的流程”，对自己的工作有一个重新认识和再定义的过程。</a:t>
            </a:r>
            <a:endParaRPr lang="zh-CN" altLang="zh-CN" dirty="0">
              <a:solidFill>
                <a:schemeClr val="bg1">
                  <a:lumMod val="50000"/>
                </a:schemeClr>
              </a:solidFill>
              <a:latin typeface="+mn-lt"/>
              <a:ea typeface="+mn-ea"/>
              <a:cs typeface="+mn-cs"/>
            </a:endParaRPr>
          </a:p>
          <a:p>
            <a:pPr>
              <a:lnSpc>
                <a:spcPct val="150000"/>
              </a:lnSpc>
            </a:pPr>
            <a:endParaRPr lang="zh-CN" altLang="en-US"/>
          </a:p>
        </p:txBody>
      </p:sp>
      <p:sp>
        <p:nvSpPr>
          <p:cNvPr id="3" name="Rectangle 3"/>
          <p:cNvSpPr/>
          <p:nvPr/>
        </p:nvSpPr>
        <p:spPr>
          <a:xfrm>
            <a:off x="711834" y="803821"/>
            <a:ext cx="6296025" cy="646331"/>
          </a:xfrm>
          <a:prstGeom prst="rect">
            <a:avLst/>
          </a:prstGeom>
        </p:spPr>
        <p:txBody>
          <a:bodyPr wrap="square">
            <a:spAutoFit/>
          </a:bodyPr>
          <a:p>
            <a:r>
              <a:rPr lang="en-US" altLang="zh-CN" sz="3600" b="1" dirty="0">
                <a:solidFill>
                  <a:prstClr val="black"/>
                </a:solidFill>
                <a:ea typeface="+mj-ea"/>
                <a:cs typeface="+mj-cs"/>
              </a:rPr>
              <a:t>4.</a:t>
            </a:r>
            <a:r>
              <a:rPr lang="zh-CN" altLang="en-US" sz="3600" b="1" dirty="0">
                <a:solidFill>
                  <a:prstClr val="black"/>
                </a:solidFill>
                <a:ea typeface="+mj-ea"/>
                <a:cs typeface="+mj-cs"/>
              </a:rPr>
              <a:t>直线管理模式实施注意事项</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77240" y="2181860"/>
            <a:ext cx="10111740" cy="2861310"/>
          </a:xfrm>
          <a:prstGeom prst="rect">
            <a:avLst/>
          </a:prstGeom>
          <a:noFill/>
        </p:spPr>
        <p:txBody>
          <a:bodyPr wrap="square" rtlCol="0" anchor="t">
            <a:spAutoFit/>
          </a:bodyPr>
          <a:p>
            <a:pPr>
              <a:lnSpc>
                <a:spcPct val="150000"/>
              </a:lnSpc>
            </a:pPr>
            <a:r>
              <a:rPr lang="en-US" altLang="zh-CN" sz="2400" dirty="0">
                <a:solidFill>
                  <a:schemeClr val="tx1"/>
                </a:solidFill>
                <a:sym typeface="+mn-ea"/>
              </a:rPr>
              <a:t>3</a:t>
            </a:r>
            <a:r>
              <a:rPr lang="zh-CN" altLang="en-US" sz="2400" dirty="0">
                <a:solidFill>
                  <a:schemeClr val="tx1"/>
                </a:solidFill>
                <a:sym typeface="+mn-ea"/>
              </a:rPr>
              <a:t>）</a:t>
            </a:r>
            <a:r>
              <a:rPr lang="zh-CN" altLang="zh-CN" sz="2400" dirty="0">
                <a:solidFill>
                  <a:schemeClr val="tx1"/>
                </a:solidFill>
                <a:sym typeface="+mn-ea"/>
              </a:rPr>
              <a:t>主管全权负责。</a:t>
            </a:r>
            <a:endParaRPr lang="zh-CN" altLang="zh-CN" sz="2400" dirty="0">
              <a:solidFill>
                <a:schemeClr val="tx1"/>
              </a:solidFill>
              <a:latin typeface="+mn-lt"/>
              <a:ea typeface="+mn-ea"/>
              <a:cs typeface="+mn-cs"/>
            </a:endParaRPr>
          </a:p>
          <a:p>
            <a:pPr>
              <a:lnSpc>
                <a:spcPct val="150000"/>
              </a:lnSpc>
            </a:pPr>
            <a:r>
              <a:rPr lang="zh-CN" altLang="zh-CN" sz="2400" dirty="0">
                <a:solidFill>
                  <a:schemeClr val="tx1"/>
                </a:solidFill>
                <a:sym typeface="+mn-ea"/>
              </a:rPr>
              <a:t>直线管理模式强化各级主管对安全管理的主体责任，他或她不仅要对自己的安全负责，更要承担起对下属的安全管理责任、安全培训责任、日常安全表现的跟踪指导责任，而这些责任的识别是承担的前提，需要在逐步提升安全管理的知识和技能中实现高效的责任传递。</a:t>
            </a:r>
            <a:endParaRPr lang="zh-CN" altLang="zh-CN" sz="2400" dirty="0">
              <a:solidFill>
                <a:schemeClr val="tx1"/>
              </a:solidFill>
              <a:sym typeface="+mn-ea"/>
            </a:endParaRPr>
          </a:p>
        </p:txBody>
      </p:sp>
      <p:sp>
        <p:nvSpPr>
          <p:cNvPr id="8" name="Rectangle 7"/>
          <p:cNvSpPr/>
          <p:nvPr/>
        </p:nvSpPr>
        <p:spPr>
          <a:xfrm>
            <a:off x="777239" y="658406"/>
            <a:ext cx="6296025" cy="646331"/>
          </a:xfrm>
          <a:prstGeom prst="rect">
            <a:avLst/>
          </a:prstGeom>
        </p:spPr>
        <p:txBody>
          <a:bodyPr wrap="square">
            <a:spAutoFit/>
          </a:bodyPr>
          <a:p>
            <a:r>
              <a:rPr lang="en-US" altLang="zh-CN" sz="3600" b="1" dirty="0">
                <a:solidFill>
                  <a:prstClr val="black"/>
                </a:solidFill>
              </a:rPr>
              <a:t>4.</a:t>
            </a:r>
            <a:r>
              <a:rPr lang="zh-CN" altLang="en-US" sz="3600" b="1" dirty="0">
                <a:solidFill>
                  <a:prstClr val="black"/>
                </a:solidFill>
              </a:rPr>
              <a:t>直线管理模式实施注意事项</a:t>
            </a:r>
            <a:endParaRPr lang="zh-CN" alt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37892" name="Object 6"/>
          <p:cNvGraphicFramePr>
            <a:graphicFrameLocks noChangeAspect="1"/>
          </p:cNvGraphicFramePr>
          <p:nvPr>
            <p:custDataLst>
              <p:tags r:id="rId1"/>
            </p:custDataLst>
          </p:nvPr>
        </p:nvGraphicFramePr>
        <p:xfrm>
          <a:off x="1870710" y="3003550"/>
          <a:ext cx="2092325" cy="1568450"/>
        </p:xfrm>
        <a:graphic>
          <a:graphicData uri="http://schemas.openxmlformats.org/presentationml/2006/ole">
            <mc:AlternateContent xmlns:mc="http://schemas.openxmlformats.org/markup-compatibility/2006">
              <mc:Choice xmlns:v="urn:schemas-microsoft-com:vml" Requires="v">
                <p:oleObj spid="_x0000_s3087" name="Worksheet" showAsIcon="1" r:id="rId2" imgW="914400" imgH="685800" progId="Excel.Sheet.8">
                  <p:embed/>
                </p:oleObj>
              </mc:Choice>
              <mc:Fallback>
                <p:oleObj name="Worksheet" showAsIcon="1" r:id="rId2" imgW="914400" imgH="685800" progId="Excel.Sheet.8">
                  <p:embed/>
                  <p:pic>
                    <p:nvPicPr>
                      <p:cNvPr id="0" name="图片 3086"/>
                      <p:cNvPicPr>
                        <a:picLocks noChangeAspect="1" noChangeArrowheads="1"/>
                      </p:cNvPicPr>
                      <p:nvPr/>
                    </p:nvPicPr>
                    <p:blipFill>
                      <a:blip r:embed="rId3"/>
                      <a:srcRect/>
                      <a:stretch>
                        <a:fillRect/>
                      </a:stretch>
                    </p:blipFill>
                    <p:spPr bwMode="auto">
                      <a:xfrm>
                        <a:off x="1870710" y="3003550"/>
                        <a:ext cx="2092325" cy="156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7"/>
          <p:cNvGraphicFramePr>
            <a:graphicFrameLocks noChangeAspect="1"/>
          </p:cNvGraphicFramePr>
          <p:nvPr>
            <p:custDataLst>
              <p:tags r:id="rId4"/>
            </p:custDataLst>
          </p:nvPr>
        </p:nvGraphicFramePr>
        <p:xfrm>
          <a:off x="4851400" y="3003550"/>
          <a:ext cx="2024063" cy="1517650"/>
        </p:xfrm>
        <a:graphic>
          <a:graphicData uri="http://schemas.openxmlformats.org/presentationml/2006/ole">
            <mc:AlternateContent xmlns:mc="http://schemas.openxmlformats.org/markup-compatibility/2006">
              <mc:Choice xmlns:v="urn:schemas-microsoft-com:vml" Requires="v">
                <p:oleObj spid="_x0000_s3088" name="Worksheet" showAsIcon="1" r:id="rId5" imgW="914400" imgH="685800" progId="Excel.Sheet.8">
                  <p:embed/>
                </p:oleObj>
              </mc:Choice>
              <mc:Fallback>
                <p:oleObj name="Worksheet" showAsIcon="1" r:id="rId5" imgW="914400" imgH="685800" progId="Excel.Sheet.8">
                  <p:embed/>
                  <p:pic>
                    <p:nvPicPr>
                      <p:cNvPr id="0" name="图片 3087"/>
                      <p:cNvPicPr>
                        <a:picLocks noChangeAspect="1" noChangeArrowheads="1"/>
                      </p:cNvPicPr>
                      <p:nvPr/>
                    </p:nvPicPr>
                    <p:blipFill>
                      <a:blip r:embed="rId6"/>
                      <a:srcRect/>
                      <a:stretch>
                        <a:fillRect/>
                      </a:stretch>
                    </p:blipFill>
                    <p:spPr bwMode="auto">
                      <a:xfrm>
                        <a:off x="4851400" y="3003550"/>
                        <a:ext cx="2024063" cy="151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971549" y="561886"/>
            <a:ext cx="6296025" cy="646331"/>
          </a:xfrm>
          <a:prstGeom prst="rect">
            <a:avLst/>
          </a:prstGeom>
        </p:spPr>
        <p:txBody>
          <a:bodyPr wrap="square">
            <a:spAutoFit/>
          </a:bodyPr>
          <a:p>
            <a:r>
              <a:rPr lang="en-US" altLang="zh-CN" sz="3600" b="1" dirty="0">
                <a:solidFill>
                  <a:prstClr val="black"/>
                </a:solidFill>
                <a:ea typeface="+mj-ea"/>
                <a:cs typeface="+mj-cs"/>
              </a:rPr>
              <a:t>5</a:t>
            </a:r>
            <a:r>
              <a:rPr lang="en-US" altLang="zh-CN" sz="3600" b="1" dirty="0" smtClean="0">
                <a:solidFill>
                  <a:prstClr val="black"/>
                </a:solidFill>
                <a:ea typeface="+mj-ea"/>
                <a:cs typeface="+mj-cs"/>
              </a:rPr>
              <a:t>.</a:t>
            </a:r>
            <a:r>
              <a:rPr lang="zh-CN" altLang="en-US" sz="3600" b="1" dirty="0" smtClean="0">
                <a:solidFill>
                  <a:prstClr val="black"/>
                </a:solidFill>
                <a:ea typeface="+mj-ea"/>
                <a:cs typeface="+mj-cs"/>
              </a:rPr>
              <a:t>属地直</a:t>
            </a:r>
            <a:r>
              <a:rPr lang="zh-CN" altLang="en-US" sz="3600" b="1" dirty="0">
                <a:solidFill>
                  <a:prstClr val="black"/>
                </a:solidFill>
                <a:ea typeface="+mj-ea"/>
                <a:cs typeface="+mj-cs"/>
              </a:rPr>
              <a:t>线管</a:t>
            </a:r>
            <a:r>
              <a:rPr lang="zh-CN" altLang="en-US" sz="3600" b="1" dirty="0" smtClean="0">
                <a:solidFill>
                  <a:prstClr val="black"/>
                </a:solidFill>
                <a:ea typeface="+mj-ea"/>
                <a:cs typeface="+mj-cs"/>
              </a:rPr>
              <a:t>理台账例子</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1140460" y="803910"/>
            <a:ext cx="957897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80455" y="6371590"/>
            <a:ext cx="282829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流程图: 过程 1"/>
          <p:cNvSpPr/>
          <p:nvPr/>
        </p:nvSpPr>
        <p:spPr>
          <a:xfrm>
            <a:off x="-12700" y="2738120"/>
            <a:ext cx="12249785" cy="1582420"/>
          </a:xfrm>
          <a:prstGeom prst="flowChartProcess">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defTabSz="914400" eaLnBrk="0" fontAlgn="base" latinLnBrk="0">
              <a:lnSpc>
                <a:spcPct val="55000"/>
              </a:lnSpc>
              <a:spcBef>
                <a:spcPts val="0"/>
              </a:spcBef>
              <a:spcAft>
                <a:spcPts val="0"/>
              </a:spcAft>
              <a:buFontTx/>
              <a:buNone/>
            </a:pPr>
            <a:endParaRPr lang="en-US" altLang="ko-KR" sz="6600" b="1" dirty="0" smtClean="0">
              <a:solidFill>
                <a:schemeClr val="accent2">
                  <a:lumMod val="75000"/>
                </a:schemeClr>
              </a:solidFill>
              <a:latin typeface="黑体" panose="02010609060101010101" charset="-122"/>
              <a:ea typeface="黑体" panose="02010609060101010101" charset="-122"/>
              <a:sym typeface="+mn-ea"/>
            </a:endParaRPr>
          </a:p>
          <a:p>
            <a:pPr marL="0" indent="0" algn="ctr" defTabSz="914400" eaLnBrk="0" fontAlgn="base" latinLnBrk="0">
              <a:lnSpc>
                <a:spcPct val="55000"/>
              </a:lnSpc>
              <a:spcBef>
                <a:spcPts val="0"/>
              </a:spcBef>
              <a:spcAft>
                <a:spcPts val="0"/>
              </a:spcAft>
              <a:buFontTx/>
              <a:buNone/>
            </a:pPr>
            <a:r>
              <a:rPr lang="en-US" altLang="ko-KR" sz="8000" b="1" dirty="0" smtClean="0">
                <a:solidFill>
                  <a:schemeClr val="accent2">
                    <a:lumMod val="75000"/>
                  </a:schemeClr>
                </a:solidFill>
                <a:latin typeface="黑体" panose="02010609060101010101" charset="-122"/>
                <a:ea typeface="黑体" panose="02010609060101010101" charset="-122"/>
                <a:sym typeface="+mn-ea"/>
              </a:rPr>
              <a:t>坚守红线    珍爱生命</a:t>
            </a:r>
            <a:endParaRPr lang="en-US" altLang="ko-KR" sz="8000" b="1" dirty="0" smtClean="0">
              <a:solidFill>
                <a:schemeClr val="accent2">
                  <a:lumMod val="75000"/>
                </a:schemeClr>
              </a:solidFill>
              <a:latin typeface="黑体" panose="02010609060101010101" charset="-122"/>
              <a:ea typeface="黑体" panose="02010609060101010101" charset="-122"/>
              <a:sym typeface="+mn-ea"/>
            </a:endParaRPr>
          </a:p>
        </p:txBody>
      </p:sp>
      <p:sp>
        <p:nvSpPr>
          <p:cNvPr id="3" name="文本框 2"/>
          <p:cNvSpPr txBox="1"/>
          <p:nvPr/>
        </p:nvSpPr>
        <p:spPr>
          <a:xfrm>
            <a:off x="7374890" y="4552950"/>
            <a:ext cx="4636135" cy="460375"/>
          </a:xfrm>
          <a:prstGeom prst="rect">
            <a:avLst/>
          </a:prstGeom>
          <a:noFill/>
        </p:spPr>
        <p:txBody>
          <a:bodyPr wrap="square" rtlCol="0">
            <a:spAutoFit/>
          </a:bodyPr>
          <a:p>
            <a:pPr>
              <a:defRPr/>
            </a:pPr>
            <a:r>
              <a:rPr lang="zh-CN" altLang="en-US" sz="2400" dirty="0" smtClean="0">
                <a:solidFill>
                  <a:schemeClr val="accent2">
                    <a:lumMod val="75000"/>
                  </a:schemeClr>
                </a:solidFill>
                <a:latin typeface="微软雅黑" panose="020B0503020204020204" charset="-122"/>
                <a:ea typeface="微软雅黑" panose="020B0503020204020204" charset="-122"/>
                <a:sym typeface="+mn-ea"/>
              </a:rPr>
              <a:t>控风险、健体系、提意识</a:t>
            </a:r>
            <a:endParaRPr lang="zh-CN" altLang="en-US" sz="2400" dirty="0" smtClean="0">
              <a:solidFill>
                <a:schemeClr val="accent2">
                  <a:lumMod val="7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4675"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5873127" y="462056"/>
            <a:ext cx="446170" cy="42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Freeform 89"/>
          <p:cNvSpPr/>
          <p:nvPr>
            <p:custDataLst>
              <p:tags r:id="rId3"/>
            </p:custDataLst>
          </p:nvPr>
        </p:nvSpPr>
        <p:spPr bwMode="auto">
          <a:xfrm>
            <a:off x="8592503" y="2349500"/>
            <a:ext cx="952500" cy="2425700"/>
          </a:xfrm>
          <a:custGeom>
            <a:avLst/>
            <a:gdLst>
              <a:gd name="T0" fmla="*/ 160 w 600"/>
              <a:gd name="T1" fmla="*/ 0 h 1524"/>
              <a:gd name="T2" fmla="*/ 160 w 600"/>
              <a:gd name="T3" fmla="*/ 1540 h 1524"/>
              <a:gd name="T4" fmla="*/ 448 w 600"/>
              <a:gd name="T5" fmla="*/ 1540 h 1524"/>
              <a:gd name="T6" fmla="*/ 448 w 600"/>
              <a:gd name="T7" fmla="*/ 0 h 1524"/>
              <a:gd name="T8" fmla="*/ 160 w 600"/>
              <a:gd name="T9" fmla="*/ 0 h 1524"/>
              <a:gd name="T10" fmla="*/ 0 60000 65536"/>
              <a:gd name="T11" fmla="*/ 0 60000 65536"/>
              <a:gd name="T12" fmla="*/ 0 60000 65536"/>
              <a:gd name="T13" fmla="*/ 0 60000 65536"/>
              <a:gd name="T14" fmla="*/ 0 60000 65536"/>
              <a:gd name="T15" fmla="*/ 0 w 600"/>
              <a:gd name="T16" fmla="*/ 0 h 1524"/>
              <a:gd name="T17" fmla="*/ 600 w 600"/>
              <a:gd name="T18" fmla="*/ 1524 h 1524"/>
            </a:gdLst>
            <a:ahLst/>
            <a:cxnLst>
              <a:cxn ang="T10">
                <a:pos x="T0" y="T1"/>
              </a:cxn>
              <a:cxn ang="T11">
                <a:pos x="T2" y="T3"/>
              </a:cxn>
              <a:cxn ang="T12">
                <a:pos x="T4" y="T5"/>
              </a:cxn>
              <a:cxn ang="T13">
                <a:pos x="T6" y="T7"/>
              </a:cxn>
              <a:cxn ang="T14">
                <a:pos x="T8" y="T9"/>
              </a:cxn>
            </a:cxnLst>
            <a:rect l="T15" t="T16" r="T17" b="T18"/>
            <a:pathLst>
              <a:path w="600" h="1524">
                <a:moveTo>
                  <a:pt x="160" y="0"/>
                </a:moveTo>
                <a:cubicBezTo>
                  <a:pt x="0" y="768"/>
                  <a:pt x="160" y="1524"/>
                  <a:pt x="160" y="1524"/>
                </a:cubicBezTo>
                <a:lnTo>
                  <a:pt x="448" y="1524"/>
                </a:lnTo>
                <a:cubicBezTo>
                  <a:pt x="448" y="1524"/>
                  <a:pt x="600" y="776"/>
                  <a:pt x="448" y="0"/>
                </a:cubicBezTo>
                <a:cubicBezTo>
                  <a:pt x="304" y="0"/>
                  <a:pt x="304" y="0"/>
                  <a:pt x="160" y="0"/>
                </a:cubicBezTo>
                <a:close/>
              </a:path>
            </a:pathLst>
          </a:custGeom>
          <a:gradFill rotWithShape="0">
            <a:gsLst>
              <a:gs pos="0">
                <a:srgbClr val="EAEAEA"/>
              </a:gs>
              <a:gs pos="100000">
                <a:srgbClr val="B2B2B2"/>
              </a:gs>
            </a:gsLst>
            <a:lin ang="2700000" scaled="1"/>
          </a:gradFill>
          <a:ln w="9525">
            <a:noFill/>
            <a:round/>
          </a:ln>
        </p:spPr>
        <p:txBody>
          <a:bodyPr vert="eaVert" wrap="none" anchor="ctr"/>
          <a:p>
            <a:endParaRPr lang="en-US">
              <a:latin typeface="微软雅黑" panose="020B0503020204020204" charset="-122"/>
              <a:ea typeface="微软雅黑" panose="020B0503020204020204" charset="-122"/>
            </a:endParaRPr>
          </a:p>
        </p:txBody>
      </p:sp>
      <p:sp>
        <p:nvSpPr>
          <p:cNvPr id="132101" name="Freeform 87"/>
          <p:cNvSpPr/>
          <p:nvPr>
            <p:custDataLst>
              <p:tags r:id="rId4"/>
            </p:custDataLst>
          </p:nvPr>
        </p:nvSpPr>
        <p:spPr bwMode="auto">
          <a:xfrm>
            <a:off x="4047490" y="2349500"/>
            <a:ext cx="952500" cy="2425700"/>
          </a:xfrm>
          <a:custGeom>
            <a:avLst/>
            <a:gdLst>
              <a:gd name="T0" fmla="*/ 160 w 600"/>
              <a:gd name="T1" fmla="*/ 0 h 1524"/>
              <a:gd name="T2" fmla="*/ 160 w 600"/>
              <a:gd name="T3" fmla="*/ 1540 h 1524"/>
              <a:gd name="T4" fmla="*/ 448 w 600"/>
              <a:gd name="T5" fmla="*/ 1540 h 1524"/>
              <a:gd name="T6" fmla="*/ 448 w 600"/>
              <a:gd name="T7" fmla="*/ 0 h 1524"/>
              <a:gd name="T8" fmla="*/ 160 w 600"/>
              <a:gd name="T9" fmla="*/ 0 h 1524"/>
              <a:gd name="T10" fmla="*/ 0 60000 65536"/>
              <a:gd name="T11" fmla="*/ 0 60000 65536"/>
              <a:gd name="T12" fmla="*/ 0 60000 65536"/>
              <a:gd name="T13" fmla="*/ 0 60000 65536"/>
              <a:gd name="T14" fmla="*/ 0 60000 65536"/>
              <a:gd name="T15" fmla="*/ 0 w 600"/>
              <a:gd name="T16" fmla="*/ 0 h 1524"/>
              <a:gd name="T17" fmla="*/ 600 w 600"/>
              <a:gd name="T18" fmla="*/ 1524 h 1524"/>
            </a:gdLst>
            <a:ahLst/>
            <a:cxnLst>
              <a:cxn ang="T10">
                <a:pos x="T0" y="T1"/>
              </a:cxn>
              <a:cxn ang="T11">
                <a:pos x="T2" y="T3"/>
              </a:cxn>
              <a:cxn ang="T12">
                <a:pos x="T4" y="T5"/>
              </a:cxn>
              <a:cxn ang="T13">
                <a:pos x="T6" y="T7"/>
              </a:cxn>
              <a:cxn ang="T14">
                <a:pos x="T8" y="T9"/>
              </a:cxn>
            </a:cxnLst>
            <a:rect l="T15" t="T16" r="T17" b="T18"/>
            <a:pathLst>
              <a:path w="600" h="1524">
                <a:moveTo>
                  <a:pt x="160" y="0"/>
                </a:moveTo>
                <a:cubicBezTo>
                  <a:pt x="0" y="768"/>
                  <a:pt x="160" y="1524"/>
                  <a:pt x="160" y="1524"/>
                </a:cubicBezTo>
                <a:lnTo>
                  <a:pt x="448" y="1524"/>
                </a:lnTo>
                <a:cubicBezTo>
                  <a:pt x="448" y="1524"/>
                  <a:pt x="600" y="776"/>
                  <a:pt x="448" y="0"/>
                </a:cubicBezTo>
                <a:cubicBezTo>
                  <a:pt x="304" y="0"/>
                  <a:pt x="304" y="0"/>
                  <a:pt x="160" y="0"/>
                </a:cubicBezTo>
                <a:close/>
              </a:path>
            </a:pathLst>
          </a:custGeom>
          <a:gradFill rotWithShape="0">
            <a:gsLst>
              <a:gs pos="0">
                <a:srgbClr val="EAEAEA"/>
              </a:gs>
              <a:gs pos="100000">
                <a:srgbClr val="B2B2B2"/>
              </a:gs>
            </a:gsLst>
            <a:lin ang="2700000" scaled="1"/>
          </a:gradFill>
          <a:ln w="9525">
            <a:noFill/>
            <a:round/>
          </a:ln>
        </p:spPr>
        <p:txBody>
          <a:bodyPr vert="eaVert" wrap="none" anchor="ctr"/>
          <a:p>
            <a:endParaRPr lang="en-US">
              <a:latin typeface="微软雅黑" panose="020B0503020204020204" charset="-122"/>
              <a:ea typeface="微软雅黑" panose="020B0503020204020204" charset="-122"/>
            </a:endParaRPr>
          </a:p>
        </p:txBody>
      </p:sp>
      <p:sp>
        <p:nvSpPr>
          <p:cNvPr id="132102" name="Freeform 88"/>
          <p:cNvSpPr/>
          <p:nvPr>
            <p:custDataLst>
              <p:tags r:id="rId5"/>
            </p:custDataLst>
          </p:nvPr>
        </p:nvSpPr>
        <p:spPr bwMode="auto">
          <a:xfrm>
            <a:off x="5555615" y="2349500"/>
            <a:ext cx="952500" cy="2425700"/>
          </a:xfrm>
          <a:custGeom>
            <a:avLst/>
            <a:gdLst>
              <a:gd name="T0" fmla="*/ 160 w 600"/>
              <a:gd name="T1" fmla="*/ 0 h 1524"/>
              <a:gd name="T2" fmla="*/ 160 w 600"/>
              <a:gd name="T3" fmla="*/ 1540 h 1524"/>
              <a:gd name="T4" fmla="*/ 448 w 600"/>
              <a:gd name="T5" fmla="*/ 1540 h 1524"/>
              <a:gd name="T6" fmla="*/ 448 w 600"/>
              <a:gd name="T7" fmla="*/ 0 h 1524"/>
              <a:gd name="T8" fmla="*/ 160 w 600"/>
              <a:gd name="T9" fmla="*/ 0 h 1524"/>
              <a:gd name="T10" fmla="*/ 0 60000 65536"/>
              <a:gd name="T11" fmla="*/ 0 60000 65536"/>
              <a:gd name="T12" fmla="*/ 0 60000 65536"/>
              <a:gd name="T13" fmla="*/ 0 60000 65536"/>
              <a:gd name="T14" fmla="*/ 0 60000 65536"/>
              <a:gd name="T15" fmla="*/ 0 w 600"/>
              <a:gd name="T16" fmla="*/ 0 h 1524"/>
              <a:gd name="T17" fmla="*/ 600 w 600"/>
              <a:gd name="T18" fmla="*/ 1524 h 1524"/>
            </a:gdLst>
            <a:ahLst/>
            <a:cxnLst>
              <a:cxn ang="T10">
                <a:pos x="T0" y="T1"/>
              </a:cxn>
              <a:cxn ang="T11">
                <a:pos x="T2" y="T3"/>
              </a:cxn>
              <a:cxn ang="T12">
                <a:pos x="T4" y="T5"/>
              </a:cxn>
              <a:cxn ang="T13">
                <a:pos x="T6" y="T7"/>
              </a:cxn>
              <a:cxn ang="T14">
                <a:pos x="T8" y="T9"/>
              </a:cxn>
            </a:cxnLst>
            <a:rect l="T15" t="T16" r="T17" b="T18"/>
            <a:pathLst>
              <a:path w="600" h="1524">
                <a:moveTo>
                  <a:pt x="160" y="0"/>
                </a:moveTo>
                <a:cubicBezTo>
                  <a:pt x="0" y="768"/>
                  <a:pt x="160" y="1524"/>
                  <a:pt x="160" y="1524"/>
                </a:cubicBezTo>
                <a:lnTo>
                  <a:pt x="448" y="1524"/>
                </a:lnTo>
                <a:cubicBezTo>
                  <a:pt x="448" y="1524"/>
                  <a:pt x="600" y="776"/>
                  <a:pt x="448" y="0"/>
                </a:cubicBezTo>
                <a:cubicBezTo>
                  <a:pt x="304" y="0"/>
                  <a:pt x="304" y="0"/>
                  <a:pt x="160" y="0"/>
                </a:cubicBezTo>
                <a:close/>
              </a:path>
            </a:pathLst>
          </a:custGeom>
          <a:gradFill rotWithShape="0">
            <a:gsLst>
              <a:gs pos="0">
                <a:srgbClr val="EAEAEA"/>
              </a:gs>
              <a:gs pos="100000">
                <a:srgbClr val="B2B2B2"/>
              </a:gs>
            </a:gsLst>
            <a:lin ang="2700000" scaled="1"/>
          </a:gradFill>
          <a:ln w="9525">
            <a:noFill/>
            <a:round/>
          </a:ln>
        </p:spPr>
        <p:txBody>
          <a:bodyPr vert="eaVert" wrap="none" anchor="ctr"/>
          <a:p>
            <a:endParaRPr lang="en-US">
              <a:latin typeface="微软雅黑" panose="020B0503020204020204" charset="-122"/>
              <a:ea typeface="微软雅黑" panose="020B0503020204020204" charset="-122"/>
            </a:endParaRPr>
          </a:p>
        </p:txBody>
      </p:sp>
      <p:sp>
        <p:nvSpPr>
          <p:cNvPr id="132103" name="Freeform 89"/>
          <p:cNvSpPr/>
          <p:nvPr>
            <p:custDataLst>
              <p:tags r:id="rId6"/>
            </p:custDataLst>
          </p:nvPr>
        </p:nvSpPr>
        <p:spPr bwMode="auto">
          <a:xfrm>
            <a:off x="7081203" y="2349500"/>
            <a:ext cx="952500" cy="2425700"/>
          </a:xfrm>
          <a:custGeom>
            <a:avLst/>
            <a:gdLst>
              <a:gd name="T0" fmla="*/ 160 w 600"/>
              <a:gd name="T1" fmla="*/ 0 h 1524"/>
              <a:gd name="T2" fmla="*/ 160 w 600"/>
              <a:gd name="T3" fmla="*/ 1540 h 1524"/>
              <a:gd name="T4" fmla="*/ 448 w 600"/>
              <a:gd name="T5" fmla="*/ 1540 h 1524"/>
              <a:gd name="T6" fmla="*/ 448 w 600"/>
              <a:gd name="T7" fmla="*/ 0 h 1524"/>
              <a:gd name="T8" fmla="*/ 160 w 600"/>
              <a:gd name="T9" fmla="*/ 0 h 1524"/>
              <a:gd name="T10" fmla="*/ 0 60000 65536"/>
              <a:gd name="T11" fmla="*/ 0 60000 65536"/>
              <a:gd name="T12" fmla="*/ 0 60000 65536"/>
              <a:gd name="T13" fmla="*/ 0 60000 65536"/>
              <a:gd name="T14" fmla="*/ 0 60000 65536"/>
              <a:gd name="T15" fmla="*/ 0 w 600"/>
              <a:gd name="T16" fmla="*/ 0 h 1524"/>
              <a:gd name="T17" fmla="*/ 600 w 600"/>
              <a:gd name="T18" fmla="*/ 1524 h 1524"/>
            </a:gdLst>
            <a:ahLst/>
            <a:cxnLst>
              <a:cxn ang="T10">
                <a:pos x="T0" y="T1"/>
              </a:cxn>
              <a:cxn ang="T11">
                <a:pos x="T2" y="T3"/>
              </a:cxn>
              <a:cxn ang="T12">
                <a:pos x="T4" y="T5"/>
              </a:cxn>
              <a:cxn ang="T13">
                <a:pos x="T6" y="T7"/>
              </a:cxn>
              <a:cxn ang="T14">
                <a:pos x="T8" y="T9"/>
              </a:cxn>
            </a:cxnLst>
            <a:rect l="T15" t="T16" r="T17" b="T18"/>
            <a:pathLst>
              <a:path w="600" h="1524">
                <a:moveTo>
                  <a:pt x="160" y="0"/>
                </a:moveTo>
                <a:cubicBezTo>
                  <a:pt x="0" y="768"/>
                  <a:pt x="160" y="1524"/>
                  <a:pt x="160" y="1524"/>
                </a:cubicBezTo>
                <a:lnTo>
                  <a:pt x="448" y="1524"/>
                </a:lnTo>
                <a:cubicBezTo>
                  <a:pt x="448" y="1524"/>
                  <a:pt x="600" y="776"/>
                  <a:pt x="448" y="0"/>
                </a:cubicBezTo>
                <a:cubicBezTo>
                  <a:pt x="304" y="0"/>
                  <a:pt x="304" y="0"/>
                  <a:pt x="160" y="0"/>
                </a:cubicBezTo>
                <a:close/>
              </a:path>
            </a:pathLst>
          </a:custGeom>
          <a:gradFill rotWithShape="0">
            <a:gsLst>
              <a:gs pos="0">
                <a:srgbClr val="EAEAEA"/>
              </a:gs>
              <a:gs pos="100000">
                <a:srgbClr val="B2B2B2"/>
              </a:gs>
            </a:gsLst>
            <a:lin ang="2700000" scaled="1"/>
          </a:gradFill>
          <a:ln w="9525">
            <a:noFill/>
            <a:round/>
          </a:ln>
        </p:spPr>
        <p:txBody>
          <a:bodyPr vert="eaVert" wrap="none" anchor="ctr"/>
          <a:p>
            <a:endParaRPr lang="en-US">
              <a:latin typeface="微软雅黑" panose="020B0503020204020204" charset="-122"/>
              <a:ea typeface="微软雅黑" panose="020B0503020204020204" charset="-122"/>
            </a:endParaRPr>
          </a:p>
        </p:txBody>
      </p:sp>
      <p:sp>
        <p:nvSpPr>
          <p:cNvPr id="132105" name="Freeform 85"/>
          <p:cNvSpPr/>
          <p:nvPr>
            <p:custDataLst>
              <p:tags r:id="rId7"/>
            </p:custDataLst>
          </p:nvPr>
        </p:nvSpPr>
        <p:spPr bwMode="auto">
          <a:xfrm>
            <a:off x="2529840" y="2349500"/>
            <a:ext cx="952500" cy="2425700"/>
          </a:xfrm>
          <a:custGeom>
            <a:avLst/>
            <a:gdLst>
              <a:gd name="T0" fmla="*/ 160 w 600"/>
              <a:gd name="T1" fmla="*/ 0 h 1524"/>
              <a:gd name="T2" fmla="*/ 160 w 600"/>
              <a:gd name="T3" fmla="*/ 1540 h 1524"/>
              <a:gd name="T4" fmla="*/ 448 w 600"/>
              <a:gd name="T5" fmla="*/ 1540 h 1524"/>
              <a:gd name="T6" fmla="*/ 448 w 600"/>
              <a:gd name="T7" fmla="*/ 0 h 1524"/>
              <a:gd name="T8" fmla="*/ 160 w 600"/>
              <a:gd name="T9" fmla="*/ 0 h 1524"/>
              <a:gd name="T10" fmla="*/ 0 60000 65536"/>
              <a:gd name="T11" fmla="*/ 0 60000 65536"/>
              <a:gd name="T12" fmla="*/ 0 60000 65536"/>
              <a:gd name="T13" fmla="*/ 0 60000 65536"/>
              <a:gd name="T14" fmla="*/ 0 60000 65536"/>
              <a:gd name="T15" fmla="*/ 0 w 600"/>
              <a:gd name="T16" fmla="*/ 0 h 1524"/>
              <a:gd name="T17" fmla="*/ 600 w 600"/>
              <a:gd name="T18" fmla="*/ 1524 h 1524"/>
            </a:gdLst>
            <a:ahLst/>
            <a:cxnLst>
              <a:cxn ang="T10">
                <a:pos x="T0" y="T1"/>
              </a:cxn>
              <a:cxn ang="T11">
                <a:pos x="T2" y="T3"/>
              </a:cxn>
              <a:cxn ang="T12">
                <a:pos x="T4" y="T5"/>
              </a:cxn>
              <a:cxn ang="T13">
                <a:pos x="T6" y="T7"/>
              </a:cxn>
              <a:cxn ang="T14">
                <a:pos x="T8" y="T9"/>
              </a:cxn>
            </a:cxnLst>
            <a:rect l="T15" t="T16" r="T17" b="T18"/>
            <a:pathLst>
              <a:path w="600" h="1524">
                <a:moveTo>
                  <a:pt x="160" y="0"/>
                </a:moveTo>
                <a:cubicBezTo>
                  <a:pt x="0" y="768"/>
                  <a:pt x="160" y="1524"/>
                  <a:pt x="160" y="1524"/>
                </a:cubicBezTo>
                <a:lnTo>
                  <a:pt x="448" y="1524"/>
                </a:lnTo>
                <a:cubicBezTo>
                  <a:pt x="448" y="1524"/>
                  <a:pt x="600" y="776"/>
                  <a:pt x="448" y="0"/>
                </a:cubicBezTo>
                <a:cubicBezTo>
                  <a:pt x="304" y="0"/>
                  <a:pt x="304" y="0"/>
                  <a:pt x="160" y="0"/>
                </a:cubicBezTo>
                <a:close/>
              </a:path>
            </a:pathLst>
          </a:custGeom>
          <a:gradFill rotWithShape="0">
            <a:gsLst>
              <a:gs pos="0">
                <a:srgbClr val="EAEAEA"/>
              </a:gs>
              <a:gs pos="100000">
                <a:srgbClr val="B2B2B2"/>
              </a:gs>
            </a:gsLst>
            <a:lin ang="2700000" scaled="1"/>
          </a:gradFill>
          <a:ln w="9525">
            <a:noFill/>
            <a:round/>
          </a:ln>
        </p:spPr>
        <p:txBody>
          <a:bodyPr vert="eaVert" wrap="none" anchor="ctr"/>
          <a:p>
            <a:endParaRPr lang="en-US">
              <a:latin typeface="微软雅黑" panose="020B0503020204020204" charset="-122"/>
              <a:ea typeface="微软雅黑" panose="020B0503020204020204" charset="-122"/>
            </a:endParaRPr>
          </a:p>
        </p:txBody>
      </p:sp>
      <p:sp>
        <p:nvSpPr>
          <p:cNvPr id="132106" name="AutoShape 2"/>
          <p:cNvSpPr>
            <a:spLocks noChangeArrowheads="1"/>
          </p:cNvSpPr>
          <p:nvPr>
            <p:custDataLst>
              <p:tags r:id="rId8"/>
            </p:custDataLst>
          </p:nvPr>
        </p:nvSpPr>
        <p:spPr bwMode="auto">
          <a:xfrm>
            <a:off x="2660015" y="2351088"/>
            <a:ext cx="701675" cy="2425700"/>
          </a:xfrm>
          <a:prstGeom prst="roundRect">
            <a:avLst>
              <a:gd name="adj" fmla="val 16667"/>
            </a:avLst>
          </a:prstGeom>
          <a:noFill/>
          <a:ln w="9525">
            <a:noFill/>
            <a:round/>
          </a:ln>
        </p:spPr>
        <p:txBody>
          <a:bodyPr vert="wordArtVertRtl" anchor="ctr"/>
          <a:p>
            <a:pPr algn="ctr"/>
            <a:r>
              <a:rPr lang="zh-CN" altLang="en-US" sz="1200" dirty="0">
                <a:latin typeface="微软雅黑" panose="020B0503020204020204" charset="-122"/>
                <a:ea typeface="微软雅黑" panose="020B0503020204020204" charset="-122"/>
              </a:rPr>
              <a:t>自主维护</a:t>
            </a:r>
            <a:endParaRPr lang="en-GB" sz="1200" dirty="0">
              <a:latin typeface="微软雅黑" panose="020B0503020204020204" charset="-122"/>
              <a:ea typeface="微软雅黑" panose="020B0503020204020204" charset="-122"/>
            </a:endParaRPr>
          </a:p>
        </p:txBody>
      </p:sp>
      <p:sp>
        <p:nvSpPr>
          <p:cNvPr id="30" name="Freeform 4"/>
          <p:cNvSpPr/>
          <p:nvPr>
            <p:custDataLst>
              <p:tags r:id="rId9"/>
            </p:custDataLst>
          </p:nvPr>
        </p:nvSpPr>
        <p:spPr bwMode="auto">
          <a:xfrm>
            <a:off x="169863" y="5765592"/>
            <a:ext cx="8788400" cy="338554"/>
          </a:xfrm>
          <a:custGeom>
            <a:avLst/>
            <a:gdLst/>
            <a:ahLst/>
            <a:cxnLst>
              <a:cxn ang="0">
                <a:pos x="190" y="0"/>
              </a:cxn>
              <a:cxn ang="0">
                <a:pos x="2380" y="1"/>
              </a:cxn>
              <a:cxn ang="0">
                <a:pos x="2560" y="355"/>
              </a:cxn>
              <a:cxn ang="0">
                <a:pos x="0" y="355"/>
              </a:cxn>
              <a:cxn ang="0">
                <a:pos x="190" y="0"/>
              </a:cxn>
            </a:cxnLst>
            <a:rect l="0" t="0" r="r" b="b"/>
            <a:pathLst>
              <a:path w="2560" h="355">
                <a:moveTo>
                  <a:pt x="190" y="0"/>
                </a:moveTo>
                <a:lnTo>
                  <a:pt x="2380" y="1"/>
                </a:lnTo>
                <a:lnTo>
                  <a:pt x="2560" y="355"/>
                </a:lnTo>
                <a:lnTo>
                  <a:pt x="0" y="355"/>
                </a:lnTo>
                <a:lnTo>
                  <a:pt x="190" y="0"/>
                </a:lnTo>
                <a:close/>
              </a:path>
            </a:pathLst>
          </a:custGeom>
          <a:gradFill rotWithShape="1">
            <a:gsLst>
              <a:gs pos="0">
                <a:schemeClr val="tx1">
                  <a:alpha val="58000"/>
                </a:schemeClr>
              </a:gs>
              <a:gs pos="100000">
                <a:schemeClr val="tx1">
                  <a:gamma/>
                  <a:tint val="0"/>
                  <a:invGamma/>
                  <a:alpha val="0"/>
                </a:schemeClr>
              </a:gs>
            </a:gsLst>
            <a:path path="rect">
              <a:fillToRect l="50000" t="50000" r="50000" b="50000"/>
            </a:path>
          </a:gradFill>
          <a:ln w="9525" cap="flat" cmpd="sng">
            <a:noFill/>
            <a:prstDash val="solid"/>
            <a:round/>
          </a:ln>
          <a:effectLst/>
        </p:spPr>
        <p:txBody>
          <a:bodyPr anchor="ctr">
            <a:spAutoFit/>
          </a:bodyPr>
          <a:p>
            <a:pPr algn="ctr">
              <a:defRPr/>
            </a:pPr>
            <a:endParaRPr lang="en-US" sz="1600">
              <a:solidFill>
                <a:schemeClr val="accent1"/>
              </a:solidFill>
              <a:latin typeface="微软雅黑" panose="020B0503020204020204" charset="-122"/>
              <a:ea typeface="微软雅黑" panose="020B0503020204020204" charset="-122"/>
            </a:endParaRPr>
          </a:p>
        </p:txBody>
      </p:sp>
      <p:sp>
        <p:nvSpPr>
          <p:cNvPr id="132108" name="AutoShape 5"/>
          <p:cNvSpPr>
            <a:spLocks noChangeArrowheads="1"/>
          </p:cNvSpPr>
          <p:nvPr>
            <p:custDataLst>
              <p:tags r:id="rId10"/>
            </p:custDataLst>
          </p:nvPr>
        </p:nvSpPr>
        <p:spPr bwMode="auto">
          <a:xfrm>
            <a:off x="4066540" y="5046663"/>
            <a:ext cx="1962150" cy="282575"/>
          </a:xfrm>
          <a:prstGeom prst="roundRect">
            <a:avLst>
              <a:gd name="adj" fmla="val 16667"/>
            </a:avLst>
          </a:prstGeom>
          <a:gradFill rotWithShape="1">
            <a:gsLst>
              <a:gs pos="0">
                <a:srgbClr val="EAEAEA"/>
              </a:gs>
              <a:gs pos="100000">
                <a:srgbClr val="B2B2B2"/>
              </a:gs>
            </a:gsLst>
            <a:lin ang="5400000" scaled="1"/>
          </a:gradFill>
          <a:ln w="9525">
            <a:noFill/>
            <a:round/>
          </a:ln>
        </p:spPr>
        <p:txBody>
          <a:bodyPr wrap="none" anchor="ctr"/>
          <a:p>
            <a:pPr algn="ctr" eaLnBrk="0" hangingPunct="0"/>
            <a:r>
              <a:rPr lang="en-US" altLang="zh-CN" sz="1200">
                <a:latin typeface="微软雅黑" panose="020B0503020204020204" charset="-122"/>
                <a:ea typeface="微软雅黑" panose="020B0503020204020204" charset="-122"/>
              </a:rPr>
              <a:t>5S</a:t>
            </a:r>
            <a:endParaRPr lang="nl-NL" sz="1200">
              <a:latin typeface="微软雅黑" panose="020B0503020204020204" charset="-122"/>
              <a:ea typeface="微软雅黑" panose="020B0503020204020204" charset="-122"/>
            </a:endParaRPr>
          </a:p>
        </p:txBody>
      </p:sp>
      <p:sp>
        <p:nvSpPr>
          <p:cNvPr id="132109" name="AutoShape 6"/>
          <p:cNvSpPr>
            <a:spLocks noChangeArrowheads="1"/>
          </p:cNvSpPr>
          <p:nvPr>
            <p:custDataLst>
              <p:tags r:id="rId11"/>
            </p:custDataLst>
          </p:nvPr>
        </p:nvSpPr>
        <p:spPr bwMode="auto">
          <a:xfrm>
            <a:off x="6041390" y="5046663"/>
            <a:ext cx="1962150" cy="282575"/>
          </a:xfrm>
          <a:prstGeom prst="roundRect">
            <a:avLst>
              <a:gd name="adj" fmla="val 16667"/>
            </a:avLst>
          </a:prstGeom>
          <a:gradFill rotWithShape="1">
            <a:gsLst>
              <a:gs pos="0">
                <a:srgbClr val="EAEAEA"/>
              </a:gs>
              <a:gs pos="100000">
                <a:srgbClr val="B2B2B2"/>
              </a:gs>
            </a:gsLst>
            <a:lin ang="5400000" scaled="1"/>
          </a:gradFill>
          <a:ln w="9525">
            <a:noFill/>
            <a:round/>
          </a:ln>
        </p:spPr>
        <p:txBody>
          <a:bodyPr wrap="none" anchor="ctr"/>
          <a:p>
            <a:pPr algn="ctr">
              <a:spcBef>
                <a:spcPct val="50000"/>
              </a:spcBef>
            </a:pPr>
            <a:r>
              <a:rPr lang="zh-CN" altLang="en-US" sz="1200" dirty="0">
                <a:latin typeface="微软雅黑" panose="020B0503020204020204" charset="-122"/>
                <a:ea typeface="微软雅黑" panose="020B0503020204020204" charset="-122"/>
              </a:rPr>
              <a:t>目视</a:t>
            </a:r>
            <a:r>
              <a:rPr lang="zh-CN" altLang="en-US" sz="1200" dirty="0" smtClean="0">
                <a:latin typeface="微软雅黑" panose="020B0503020204020204" charset="-122"/>
                <a:ea typeface="微软雅黑" panose="020B0503020204020204" charset="-122"/>
              </a:rPr>
              <a:t>化管理</a:t>
            </a:r>
            <a:endParaRPr lang="nl-NL" sz="1200" dirty="0">
              <a:latin typeface="微软雅黑" panose="020B0503020204020204" charset="-122"/>
              <a:ea typeface="微软雅黑" panose="020B0503020204020204" charset="-122"/>
            </a:endParaRPr>
          </a:p>
        </p:txBody>
      </p:sp>
      <p:sp>
        <p:nvSpPr>
          <p:cNvPr id="132110" name="AutoShape 7"/>
          <p:cNvSpPr>
            <a:spLocks noChangeArrowheads="1"/>
          </p:cNvSpPr>
          <p:nvPr>
            <p:custDataLst>
              <p:tags r:id="rId12"/>
            </p:custDataLst>
          </p:nvPr>
        </p:nvSpPr>
        <p:spPr bwMode="auto">
          <a:xfrm>
            <a:off x="8017828" y="5046663"/>
            <a:ext cx="1955800" cy="282575"/>
          </a:xfrm>
          <a:prstGeom prst="roundRect">
            <a:avLst>
              <a:gd name="adj" fmla="val 16667"/>
            </a:avLst>
          </a:prstGeom>
          <a:gradFill rotWithShape="1">
            <a:gsLst>
              <a:gs pos="0">
                <a:srgbClr val="EAEAEA"/>
              </a:gs>
              <a:gs pos="100000">
                <a:srgbClr val="B2B2B2"/>
              </a:gs>
            </a:gsLst>
            <a:lin ang="5400000" scaled="1"/>
          </a:gradFill>
          <a:ln w="9525">
            <a:noFill/>
            <a:round/>
          </a:ln>
        </p:spPr>
        <p:txBody>
          <a:bodyPr wrap="none" anchor="ctr"/>
          <a:p>
            <a:pPr algn="ctr">
              <a:spcBef>
                <a:spcPct val="50000"/>
              </a:spcBef>
            </a:pPr>
            <a:r>
              <a:rPr lang="zh-CN" altLang="en-US" sz="1200" dirty="0">
                <a:latin typeface="微软雅黑" panose="020B0503020204020204" charset="-122"/>
                <a:ea typeface="微软雅黑" panose="020B0503020204020204" charset="-122"/>
              </a:rPr>
              <a:t>持续改善</a:t>
            </a:r>
            <a:endParaRPr lang="nl-NL" sz="1200" dirty="0">
              <a:latin typeface="微软雅黑" panose="020B0503020204020204" charset="-122"/>
              <a:ea typeface="微软雅黑" panose="020B0503020204020204" charset="-122"/>
            </a:endParaRPr>
          </a:p>
        </p:txBody>
      </p:sp>
      <p:sp>
        <p:nvSpPr>
          <p:cNvPr id="132111" name="AutoShape 8"/>
          <p:cNvSpPr>
            <a:spLocks noChangeArrowheads="1"/>
          </p:cNvSpPr>
          <p:nvPr>
            <p:custDataLst>
              <p:tags r:id="rId13"/>
            </p:custDataLst>
          </p:nvPr>
        </p:nvSpPr>
        <p:spPr bwMode="auto">
          <a:xfrm>
            <a:off x="2094865" y="5046663"/>
            <a:ext cx="1958975" cy="282575"/>
          </a:xfrm>
          <a:prstGeom prst="roundRect">
            <a:avLst>
              <a:gd name="adj" fmla="val 16667"/>
            </a:avLst>
          </a:prstGeom>
          <a:gradFill rotWithShape="1">
            <a:gsLst>
              <a:gs pos="0">
                <a:srgbClr val="EAEAEA"/>
              </a:gs>
              <a:gs pos="100000">
                <a:srgbClr val="B2B2B2"/>
              </a:gs>
            </a:gsLst>
            <a:lin ang="5400000" scaled="1"/>
          </a:gradFill>
          <a:ln w="9525">
            <a:noFill/>
            <a:round/>
          </a:ln>
        </p:spPr>
        <p:txBody>
          <a:bodyPr wrap="none" anchor="ctr"/>
          <a:p>
            <a:pPr algn="ctr" eaLnBrk="0" hangingPunct="0"/>
            <a:r>
              <a:rPr lang="zh-CN" altLang="en-US" sz="1200" dirty="0">
                <a:latin typeface="微软雅黑" panose="020B0503020204020204" charset="-122"/>
                <a:ea typeface="微软雅黑" panose="020B0503020204020204" charset="-122"/>
              </a:rPr>
              <a:t>团</a:t>
            </a:r>
            <a:r>
              <a:rPr lang="zh-CN" altLang="en-US" sz="1200" dirty="0" smtClean="0">
                <a:latin typeface="微软雅黑" panose="020B0503020204020204" charset="-122"/>
                <a:ea typeface="微软雅黑" panose="020B0503020204020204" charset="-122"/>
              </a:rPr>
              <a:t>队管理</a:t>
            </a:r>
            <a:endParaRPr lang="nl-NL" sz="1200" dirty="0">
              <a:latin typeface="微软雅黑" panose="020B0503020204020204" charset="-122"/>
              <a:ea typeface="微软雅黑" panose="020B0503020204020204" charset="-122"/>
            </a:endParaRPr>
          </a:p>
        </p:txBody>
      </p:sp>
      <p:sp>
        <p:nvSpPr>
          <p:cNvPr id="132112" name="AutoShape 9"/>
          <p:cNvSpPr>
            <a:spLocks noChangeArrowheads="1"/>
          </p:cNvSpPr>
          <p:nvPr>
            <p:custDataLst>
              <p:tags r:id="rId14"/>
            </p:custDataLst>
          </p:nvPr>
        </p:nvSpPr>
        <p:spPr bwMode="auto">
          <a:xfrm>
            <a:off x="1832928" y="5485130"/>
            <a:ext cx="8385175" cy="280987"/>
          </a:xfrm>
          <a:prstGeom prst="roundRect">
            <a:avLst>
              <a:gd name="adj" fmla="val 16667"/>
            </a:avLst>
          </a:prstGeom>
          <a:gradFill rotWithShape="1">
            <a:gsLst>
              <a:gs pos="0">
                <a:srgbClr val="EAEAEA"/>
              </a:gs>
              <a:gs pos="100000">
                <a:srgbClr val="B2B2B2"/>
              </a:gs>
            </a:gsLst>
            <a:lin ang="5400000" scaled="1"/>
          </a:gradFill>
          <a:ln w="9525">
            <a:noFill/>
            <a:round/>
          </a:ln>
        </p:spPr>
        <p:txBody>
          <a:bodyPr wrap="none" anchor="ctr"/>
          <a:p>
            <a:pPr algn="ctr" eaLnBrk="0" hangingPunct="0"/>
            <a:r>
              <a:rPr lang="zh-CN" altLang="en-US" sz="1200" dirty="0">
                <a:latin typeface="微软雅黑" panose="020B0503020204020204" charset="-122"/>
                <a:ea typeface="微软雅黑" panose="020B0503020204020204" charset="-122"/>
              </a:rPr>
              <a:t>安</a:t>
            </a:r>
            <a:r>
              <a:rPr lang="zh-CN" altLang="en-US" sz="1200" dirty="0" smtClean="0">
                <a:latin typeface="微软雅黑" panose="020B0503020204020204" charset="-122"/>
                <a:ea typeface="微软雅黑" panose="020B0503020204020204" charset="-122"/>
              </a:rPr>
              <a:t>全</a:t>
            </a:r>
            <a:r>
              <a:rPr lang="zh-CN" altLang="en-US" sz="1200" dirty="0">
                <a:latin typeface="微软雅黑" panose="020B0503020204020204" charset="-122"/>
                <a:ea typeface="微软雅黑" panose="020B0503020204020204" charset="-122"/>
              </a:rPr>
              <a:t>管</a:t>
            </a:r>
            <a:r>
              <a:rPr lang="zh-CN" altLang="en-US" sz="1200" dirty="0" smtClean="0">
                <a:latin typeface="微软雅黑" panose="020B0503020204020204" charset="-122"/>
                <a:ea typeface="微软雅黑" panose="020B0503020204020204" charset="-122"/>
              </a:rPr>
              <a:t>理</a:t>
            </a:r>
            <a:r>
              <a:rPr lang="en-US" altLang="zh-CN" sz="1200" dirty="0" smtClean="0">
                <a:latin typeface="微软雅黑" panose="020B0503020204020204" charset="-122"/>
                <a:ea typeface="微软雅黑" panose="020B0503020204020204" charset="-122"/>
              </a:rPr>
              <a:t>22</a:t>
            </a:r>
            <a:r>
              <a:rPr lang="zh-CN" altLang="en-US" sz="1200" dirty="0" smtClean="0">
                <a:latin typeface="微软雅黑" panose="020B0503020204020204" charset="-122"/>
                <a:ea typeface="微软雅黑" panose="020B0503020204020204" charset="-122"/>
              </a:rPr>
              <a:t>要素</a:t>
            </a:r>
            <a:endParaRPr lang="nl-NL" sz="1200" dirty="0">
              <a:latin typeface="微软雅黑" panose="020B0503020204020204" charset="-122"/>
              <a:ea typeface="微软雅黑" panose="020B0503020204020204" charset="-122"/>
            </a:endParaRPr>
          </a:p>
        </p:txBody>
      </p:sp>
      <p:sp>
        <p:nvSpPr>
          <p:cNvPr id="132113" name="AutoShape 10"/>
          <p:cNvSpPr>
            <a:spLocks noChangeArrowheads="1"/>
          </p:cNvSpPr>
          <p:nvPr>
            <p:custDataLst>
              <p:tags r:id="rId15"/>
            </p:custDataLst>
          </p:nvPr>
        </p:nvSpPr>
        <p:spPr bwMode="auto">
          <a:xfrm>
            <a:off x="1607820" y="5692140"/>
            <a:ext cx="8851900" cy="280987"/>
          </a:xfrm>
          <a:prstGeom prst="roundRect">
            <a:avLst>
              <a:gd name="adj" fmla="val 16667"/>
            </a:avLst>
          </a:prstGeom>
          <a:gradFill rotWithShape="1">
            <a:gsLst>
              <a:gs pos="0">
                <a:srgbClr val="EAEAEA"/>
              </a:gs>
              <a:gs pos="100000">
                <a:srgbClr val="B2B2B2"/>
              </a:gs>
            </a:gsLst>
            <a:lin ang="5400000" scaled="1"/>
          </a:gradFill>
          <a:ln w="9525">
            <a:noFill/>
            <a:round/>
          </a:ln>
        </p:spPr>
        <p:txBody>
          <a:bodyPr wrap="none" anchor="ctr"/>
          <a:p>
            <a:pPr algn="ctr" eaLnBrk="0" hangingPunct="0"/>
            <a:r>
              <a:rPr lang="zh-CN" altLang="en-US" sz="1200" dirty="0">
                <a:latin typeface="微软雅黑" panose="020B0503020204020204" charset="-122"/>
                <a:ea typeface="微软雅黑" panose="020B0503020204020204" charset="-122"/>
              </a:rPr>
              <a:t>引领和管理变革</a:t>
            </a:r>
            <a:r>
              <a:rPr lang="en-US" altLang="zh-CN" sz="1200" dirty="0">
                <a:latin typeface="微软雅黑" panose="020B0503020204020204" charset="-122"/>
                <a:ea typeface="微软雅黑" panose="020B0503020204020204" charset="-122"/>
              </a:rPr>
              <a:t>Leading and Managing Change</a:t>
            </a:r>
            <a:endParaRPr lang="nl-NL" sz="1200" dirty="0">
              <a:latin typeface="微软雅黑" panose="020B0503020204020204" charset="-122"/>
              <a:ea typeface="微软雅黑" panose="020B0503020204020204" charset="-122"/>
            </a:endParaRPr>
          </a:p>
        </p:txBody>
      </p:sp>
      <p:sp>
        <p:nvSpPr>
          <p:cNvPr id="132116" name="AutoShape 39"/>
          <p:cNvSpPr>
            <a:spLocks noChangeArrowheads="1"/>
          </p:cNvSpPr>
          <p:nvPr>
            <p:custDataLst>
              <p:tags r:id="rId16"/>
            </p:custDataLst>
          </p:nvPr>
        </p:nvSpPr>
        <p:spPr bwMode="auto">
          <a:xfrm rot="10800000">
            <a:off x="4174490" y="2351088"/>
            <a:ext cx="701675" cy="2425700"/>
          </a:xfrm>
          <a:prstGeom prst="roundRect">
            <a:avLst>
              <a:gd name="adj" fmla="val 16667"/>
            </a:avLst>
          </a:prstGeom>
          <a:noFill/>
          <a:ln w="9525">
            <a:noFill/>
            <a:round/>
          </a:ln>
        </p:spPr>
        <p:txBody>
          <a:bodyPr vert="eaVert" anchor="ctr"/>
          <a:p>
            <a:pPr algn="ctr"/>
            <a:endParaRPr lang="en-GB" sz="1200" dirty="0">
              <a:latin typeface="微软雅黑" panose="020B0503020204020204" charset="-122"/>
              <a:ea typeface="微软雅黑" panose="020B0503020204020204" charset="-122"/>
            </a:endParaRPr>
          </a:p>
        </p:txBody>
      </p:sp>
      <p:grpSp>
        <p:nvGrpSpPr>
          <p:cNvPr id="132118" name="Group 91"/>
          <p:cNvGrpSpPr/>
          <p:nvPr>
            <p:custDataLst>
              <p:tags r:id="rId17"/>
            </p:custDataLst>
          </p:nvPr>
        </p:nvGrpSpPr>
        <p:grpSpPr bwMode="auto">
          <a:xfrm>
            <a:off x="2521903" y="4783138"/>
            <a:ext cx="977900" cy="247650"/>
            <a:chOff x="667" y="3073"/>
            <a:chExt cx="616" cy="156"/>
          </a:xfrm>
        </p:grpSpPr>
        <p:sp>
          <p:nvSpPr>
            <p:cNvPr id="83" name="AutoShape 68"/>
            <p:cNvSpPr>
              <a:spLocks noChangeArrowheads="1"/>
            </p:cNvSpPr>
            <p:nvPr>
              <p:custDataLst>
                <p:tags r:id="rId18"/>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61" name="AutoShape 69"/>
            <p:cNvSpPr>
              <a:spLocks noChangeArrowheads="1"/>
            </p:cNvSpPr>
            <p:nvPr>
              <p:custDataLst>
                <p:tags r:id="rId19"/>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85" name="AutoShape 70"/>
            <p:cNvSpPr>
              <a:spLocks noChangeArrowheads="1"/>
            </p:cNvSpPr>
            <p:nvPr/>
          </p:nvSpPr>
          <p:spPr bwMode="auto">
            <a:xfrm>
              <a:off x="729" y="3112"/>
              <a:ext cx="492" cy="36"/>
            </a:xfrm>
            <a:prstGeom prst="roundRect">
              <a:avLst>
                <a:gd name="adj" fmla="val 50000"/>
              </a:avLst>
            </a:prstGeom>
            <a:gradFill rotWithShape="1">
              <a:gsLst>
                <a:gs pos="0">
                  <a:schemeClr val="accent1"/>
                </a:gs>
                <a:gs pos="100000">
                  <a:schemeClr val="accent1">
                    <a:gamma/>
                    <a:shade val="76078"/>
                    <a:invGamma/>
                  </a:schemeClr>
                </a:gs>
              </a:gsLst>
              <a:path path="rect">
                <a:fillToRect r="100000" b="100000"/>
              </a:path>
            </a:gradFill>
            <a:ln w="9525" algn="ctr">
              <a:noFill/>
              <a:round/>
            </a:ln>
            <a:effectLst/>
          </p:spPr>
          <p:txBody>
            <a:bodyPr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sp>
        <p:nvSpPr>
          <p:cNvPr id="132156" name="AutoShape 81"/>
          <p:cNvSpPr>
            <a:spLocks noChangeArrowheads="1"/>
          </p:cNvSpPr>
          <p:nvPr>
            <p:custDataLst>
              <p:tags r:id="rId20"/>
            </p:custDataLst>
          </p:nvPr>
        </p:nvSpPr>
        <p:spPr bwMode="auto">
          <a:xfrm>
            <a:off x="2215198" y="1864361"/>
            <a:ext cx="7761288" cy="122238"/>
          </a:xfrm>
          <a:prstGeom prst="roundRect">
            <a:avLst>
              <a:gd name="adj" fmla="val 16667"/>
            </a:avLst>
          </a:prstGeom>
          <a:gradFill rotWithShape="1">
            <a:gsLst>
              <a:gs pos="0">
                <a:srgbClr val="B2B2B2"/>
              </a:gs>
              <a:gs pos="100000">
                <a:srgbClr val="666666"/>
              </a:gs>
            </a:gsLst>
            <a:lin ang="5400000" scaled="1"/>
          </a:gradFill>
          <a:ln w="9525">
            <a:noFill/>
            <a:round/>
          </a:ln>
        </p:spPr>
        <p:txBody>
          <a:bodyPr wrap="none" anchor="ctr"/>
          <a:p>
            <a:pPr algn="ctr"/>
            <a:endParaRPr lang="nl-NL" sz="1600">
              <a:solidFill>
                <a:schemeClr val="accent1"/>
              </a:solidFill>
              <a:latin typeface="微软雅黑" panose="020B0503020204020204" charset="-122"/>
              <a:ea typeface="微软雅黑" panose="020B0503020204020204" charset="-122"/>
            </a:endParaRPr>
          </a:p>
        </p:txBody>
      </p:sp>
      <p:sp>
        <p:nvSpPr>
          <p:cNvPr id="132158" name="AutoShape 83"/>
          <p:cNvSpPr>
            <a:spLocks noChangeArrowheads="1"/>
          </p:cNvSpPr>
          <p:nvPr>
            <p:custDataLst>
              <p:tags r:id="rId21"/>
            </p:custDataLst>
          </p:nvPr>
        </p:nvSpPr>
        <p:spPr bwMode="auto">
          <a:xfrm>
            <a:off x="2247266" y="889636"/>
            <a:ext cx="7697788" cy="974725"/>
          </a:xfrm>
          <a:prstGeom prst="triangle">
            <a:avLst>
              <a:gd name="adj" fmla="val 50000"/>
            </a:avLst>
          </a:prstGeom>
          <a:solidFill>
            <a:schemeClr val="bg1">
              <a:lumMod val="75000"/>
            </a:schemeClr>
          </a:solidFill>
          <a:ln w="9525">
            <a:noFill/>
            <a:miter lim="800000"/>
          </a:ln>
        </p:spPr>
        <p:txBody>
          <a:bodyPr wrap="none" tIns="514800" bIns="0" anchor="b"/>
          <a:p>
            <a:pPr algn="ctr">
              <a:spcBef>
                <a:spcPct val="50000"/>
              </a:spcBef>
            </a:pPr>
            <a:endParaRPr lang="en-GB" sz="1600" dirty="0">
              <a:solidFill>
                <a:schemeClr val="bg1"/>
              </a:solidFill>
              <a:latin typeface="微软雅黑" panose="020B0503020204020204" charset="-122"/>
              <a:ea typeface="微软雅黑" panose="020B0503020204020204" charset="-122"/>
            </a:endParaRPr>
          </a:p>
        </p:txBody>
      </p:sp>
      <p:grpSp>
        <p:nvGrpSpPr>
          <p:cNvPr id="132120" name="Group 92"/>
          <p:cNvGrpSpPr/>
          <p:nvPr>
            <p:custDataLst>
              <p:tags r:id="rId22"/>
            </p:custDataLst>
          </p:nvPr>
        </p:nvGrpSpPr>
        <p:grpSpPr bwMode="auto">
          <a:xfrm>
            <a:off x="4034790" y="4783138"/>
            <a:ext cx="977900" cy="247650"/>
            <a:chOff x="667" y="3073"/>
            <a:chExt cx="616" cy="156"/>
          </a:xfrm>
        </p:grpSpPr>
        <p:sp>
          <p:nvSpPr>
            <p:cNvPr id="76" name="AutoShape 93"/>
            <p:cNvSpPr>
              <a:spLocks noChangeArrowheads="1"/>
            </p:cNvSpPr>
            <p:nvPr>
              <p:custDataLst>
                <p:tags r:id="rId23"/>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54" name="AutoShape 94"/>
            <p:cNvSpPr>
              <a:spLocks noChangeArrowheads="1"/>
            </p:cNvSpPr>
            <p:nvPr>
              <p:custDataLst>
                <p:tags r:id="rId24"/>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78" name="AutoShape 95"/>
            <p:cNvSpPr>
              <a:spLocks noChangeArrowheads="1"/>
            </p:cNvSpPr>
            <p:nvPr/>
          </p:nvSpPr>
          <p:spPr bwMode="auto">
            <a:xfrm>
              <a:off x="729" y="3112"/>
              <a:ext cx="492" cy="36"/>
            </a:xfrm>
            <a:prstGeom prst="roundRect">
              <a:avLst>
                <a:gd name="adj" fmla="val 50000"/>
              </a:avLst>
            </a:prstGeom>
            <a:gradFill rotWithShape="1">
              <a:gsLst>
                <a:gs pos="0">
                  <a:schemeClr val="accent1"/>
                </a:gs>
                <a:gs pos="100000">
                  <a:schemeClr val="accent1">
                    <a:gamma/>
                    <a:shade val="76078"/>
                    <a:invGamma/>
                  </a:schemeClr>
                </a:gs>
              </a:gsLst>
              <a:path path="rect">
                <a:fillToRect r="100000" b="100000"/>
              </a:path>
            </a:gradFill>
            <a:ln w="9525" algn="ctr">
              <a:noFill/>
              <a:round/>
            </a:ln>
            <a:effectLst/>
          </p:spPr>
          <p:txBody>
            <a:bodyPr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1" name="Group 96"/>
          <p:cNvGrpSpPr/>
          <p:nvPr>
            <p:custDataLst>
              <p:tags r:id="rId25"/>
            </p:custDataLst>
          </p:nvPr>
        </p:nvGrpSpPr>
        <p:grpSpPr bwMode="auto">
          <a:xfrm>
            <a:off x="5544503" y="4783138"/>
            <a:ext cx="977900" cy="247650"/>
            <a:chOff x="667" y="3073"/>
            <a:chExt cx="616" cy="156"/>
          </a:xfrm>
        </p:grpSpPr>
        <p:sp>
          <p:nvSpPr>
            <p:cNvPr id="73" name="AutoShape 97"/>
            <p:cNvSpPr>
              <a:spLocks noChangeArrowheads="1"/>
            </p:cNvSpPr>
            <p:nvPr>
              <p:custDataLst>
                <p:tags r:id="rId26"/>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51" name="AutoShape 98"/>
            <p:cNvSpPr>
              <a:spLocks noChangeArrowheads="1"/>
            </p:cNvSpPr>
            <p:nvPr>
              <p:custDataLst>
                <p:tags r:id="rId27"/>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75" name="AutoShape 99"/>
            <p:cNvSpPr>
              <a:spLocks noChangeArrowheads="1"/>
            </p:cNvSpPr>
            <p:nvPr/>
          </p:nvSpPr>
          <p:spPr bwMode="auto">
            <a:xfrm>
              <a:off x="729" y="3112"/>
              <a:ext cx="492" cy="36"/>
            </a:xfrm>
            <a:prstGeom prst="roundRect">
              <a:avLst>
                <a:gd name="adj" fmla="val 50000"/>
              </a:avLst>
            </a:prstGeom>
            <a:gradFill rotWithShape="1">
              <a:gsLst>
                <a:gs pos="0">
                  <a:schemeClr val="accent1"/>
                </a:gs>
                <a:gs pos="100000">
                  <a:schemeClr val="accent1">
                    <a:gamma/>
                    <a:shade val="76078"/>
                    <a:invGamma/>
                  </a:schemeClr>
                </a:gs>
              </a:gsLst>
              <a:path path="rect">
                <a:fillToRect r="100000" b="100000"/>
              </a:path>
            </a:gradFill>
            <a:ln w="9525" algn="ctr">
              <a:noFill/>
              <a:round/>
            </a:ln>
            <a:effectLst/>
          </p:spPr>
          <p:txBody>
            <a:bodyPr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2" name="Group 100"/>
          <p:cNvGrpSpPr/>
          <p:nvPr>
            <p:custDataLst>
              <p:tags r:id="rId28"/>
            </p:custDataLst>
          </p:nvPr>
        </p:nvGrpSpPr>
        <p:grpSpPr bwMode="auto">
          <a:xfrm>
            <a:off x="7073265" y="4783138"/>
            <a:ext cx="977900" cy="247650"/>
            <a:chOff x="667" y="3073"/>
            <a:chExt cx="616" cy="156"/>
          </a:xfrm>
        </p:grpSpPr>
        <p:sp>
          <p:nvSpPr>
            <p:cNvPr id="70" name="AutoShape 101"/>
            <p:cNvSpPr>
              <a:spLocks noChangeArrowheads="1"/>
            </p:cNvSpPr>
            <p:nvPr>
              <p:custDataLst>
                <p:tags r:id="rId29"/>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48" name="AutoShape 102"/>
            <p:cNvSpPr>
              <a:spLocks noChangeArrowheads="1"/>
            </p:cNvSpPr>
            <p:nvPr>
              <p:custDataLst>
                <p:tags r:id="rId30"/>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72" name="AutoShape 103"/>
            <p:cNvSpPr>
              <a:spLocks noChangeArrowheads="1"/>
            </p:cNvSpPr>
            <p:nvPr/>
          </p:nvSpPr>
          <p:spPr bwMode="auto">
            <a:xfrm>
              <a:off x="729" y="3112"/>
              <a:ext cx="492" cy="36"/>
            </a:xfrm>
            <a:prstGeom prst="roundRect">
              <a:avLst>
                <a:gd name="adj" fmla="val 50000"/>
              </a:avLst>
            </a:prstGeom>
            <a:gradFill rotWithShape="1">
              <a:gsLst>
                <a:gs pos="0">
                  <a:schemeClr val="accent1"/>
                </a:gs>
                <a:gs pos="100000">
                  <a:schemeClr val="accent1">
                    <a:gamma/>
                    <a:shade val="76078"/>
                    <a:invGamma/>
                  </a:schemeClr>
                </a:gs>
              </a:gsLst>
              <a:path path="rect">
                <a:fillToRect r="100000" b="100000"/>
              </a:path>
            </a:gradFill>
            <a:ln w="9525" algn="ctr">
              <a:noFill/>
              <a:round/>
            </a:ln>
            <a:effectLst/>
          </p:spPr>
          <p:txBody>
            <a:bodyPr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3" name="Group 104"/>
          <p:cNvGrpSpPr/>
          <p:nvPr>
            <p:custDataLst>
              <p:tags r:id="rId31"/>
            </p:custDataLst>
          </p:nvPr>
        </p:nvGrpSpPr>
        <p:grpSpPr bwMode="auto">
          <a:xfrm>
            <a:off x="8579803" y="4783138"/>
            <a:ext cx="977900" cy="247650"/>
            <a:chOff x="667" y="3073"/>
            <a:chExt cx="616" cy="156"/>
          </a:xfrm>
        </p:grpSpPr>
        <p:sp>
          <p:nvSpPr>
            <p:cNvPr id="67" name="AutoShape 105"/>
            <p:cNvSpPr>
              <a:spLocks noChangeArrowheads="1"/>
            </p:cNvSpPr>
            <p:nvPr>
              <p:custDataLst>
                <p:tags r:id="rId32"/>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45" name="AutoShape 106"/>
            <p:cNvSpPr>
              <a:spLocks noChangeArrowheads="1"/>
            </p:cNvSpPr>
            <p:nvPr>
              <p:custDataLst>
                <p:tags r:id="rId33"/>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69" name="AutoShape 107"/>
            <p:cNvSpPr>
              <a:spLocks noChangeArrowheads="1"/>
            </p:cNvSpPr>
            <p:nvPr/>
          </p:nvSpPr>
          <p:spPr bwMode="auto">
            <a:xfrm>
              <a:off x="729" y="3112"/>
              <a:ext cx="492" cy="36"/>
            </a:xfrm>
            <a:prstGeom prst="roundRect">
              <a:avLst>
                <a:gd name="adj" fmla="val 50000"/>
              </a:avLst>
            </a:prstGeom>
            <a:gradFill rotWithShape="1">
              <a:gsLst>
                <a:gs pos="0">
                  <a:schemeClr val="accent1"/>
                </a:gs>
                <a:gs pos="100000">
                  <a:schemeClr val="accent1">
                    <a:gamma/>
                    <a:shade val="76078"/>
                    <a:invGamma/>
                  </a:schemeClr>
                </a:gs>
              </a:gsLst>
              <a:path path="rect">
                <a:fillToRect r="100000" b="100000"/>
              </a:path>
            </a:gradFill>
            <a:ln w="9525" algn="ctr">
              <a:noFill/>
              <a:round/>
            </a:ln>
            <a:effectLst/>
          </p:spPr>
          <p:txBody>
            <a:bodyPr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4" name="Group 112"/>
          <p:cNvGrpSpPr/>
          <p:nvPr>
            <p:custDataLst>
              <p:tags r:id="rId34"/>
            </p:custDataLst>
          </p:nvPr>
        </p:nvGrpSpPr>
        <p:grpSpPr bwMode="auto">
          <a:xfrm flipV="1">
            <a:off x="2521903" y="2093913"/>
            <a:ext cx="977900" cy="247650"/>
            <a:chOff x="667" y="3073"/>
            <a:chExt cx="616" cy="156"/>
          </a:xfrm>
        </p:grpSpPr>
        <p:sp>
          <p:nvSpPr>
            <p:cNvPr id="64" name="AutoShape 113"/>
            <p:cNvSpPr>
              <a:spLocks noChangeArrowheads="1"/>
            </p:cNvSpPr>
            <p:nvPr>
              <p:custDataLst>
                <p:tags r:id="rId35"/>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rot="10800000"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42" name="AutoShape 114"/>
            <p:cNvSpPr>
              <a:spLocks noChangeArrowheads="1"/>
            </p:cNvSpPr>
            <p:nvPr>
              <p:custDataLst>
                <p:tags r:id="rId36"/>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rot="10800000"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132143" name="AutoShape 115"/>
            <p:cNvSpPr>
              <a:spLocks noChangeArrowheads="1"/>
            </p:cNvSpPr>
            <p:nvPr/>
          </p:nvSpPr>
          <p:spPr bwMode="auto">
            <a:xfrm>
              <a:off x="729" y="3112"/>
              <a:ext cx="492" cy="36"/>
            </a:xfrm>
            <a:prstGeom prst="roundRect">
              <a:avLst>
                <a:gd name="adj" fmla="val 50000"/>
              </a:avLst>
            </a:prstGeom>
            <a:gradFill rotWithShape="1">
              <a:gsLst>
                <a:gs pos="0">
                  <a:schemeClr val="accent1"/>
                </a:gs>
                <a:gs pos="100000">
                  <a:srgbClr val="0074C2"/>
                </a:gs>
              </a:gsLst>
              <a:path path="rect">
                <a:fillToRect r="100000" b="100000"/>
              </a:path>
            </a:gradFill>
            <a:ln w="9525">
              <a:noFill/>
              <a:round/>
            </a:ln>
          </p:spPr>
          <p:txBody>
            <a:bodyPr rot="10800000"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5" name="Group 116"/>
          <p:cNvGrpSpPr/>
          <p:nvPr>
            <p:custDataLst>
              <p:tags r:id="rId37"/>
            </p:custDataLst>
          </p:nvPr>
        </p:nvGrpSpPr>
        <p:grpSpPr bwMode="auto">
          <a:xfrm flipV="1">
            <a:off x="4034790" y="2093913"/>
            <a:ext cx="977900" cy="247650"/>
            <a:chOff x="667" y="3073"/>
            <a:chExt cx="616" cy="156"/>
          </a:xfrm>
        </p:grpSpPr>
        <p:sp>
          <p:nvSpPr>
            <p:cNvPr id="61" name="AutoShape 117"/>
            <p:cNvSpPr>
              <a:spLocks noChangeArrowheads="1"/>
            </p:cNvSpPr>
            <p:nvPr>
              <p:custDataLst>
                <p:tags r:id="rId38"/>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rot="10800000"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39" name="AutoShape 118"/>
            <p:cNvSpPr>
              <a:spLocks noChangeArrowheads="1"/>
            </p:cNvSpPr>
            <p:nvPr>
              <p:custDataLst>
                <p:tags r:id="rId39"/>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rot="10800000"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132140" name="AutoShape 119"/>
            <p:cNvSpPr>
              <a:spLocks noChangeArrowheads="1"/>
            </p:cNvSpPr>
            <p:nvPr/>
          </p:nvSpPr>
          <p:spPr bwMode="auto">
            <a:xfrm>
              <a:off x="729" y="3112"/>
              <a:ext cx="492" cy="36"/>
            </a:xfrm>
            <a:prstGeom prst="roundRect">
              <a:avLst>
                <a:gd name="adj" fmla="val 50000"/>
              </a:avLst>
            </a:prstGeom>
            <a:gradFill rotWithShape="1">
              <a:gsLst>
                <a:gs pos="0">
                  <a:schemeClr val="accent1"/>
                </a:gs>
                <a:gs pos="100000">
                  <a:srgbClr val="0074C2"/>
                </a:gs>
              </a:gsLst>
              <a:path path="rect">
                <a:fillToRect r="100000" b="100000"/>
              </a:path>
            </a:gradFill>
            <a:ln w="9525">
              <a:noFill/>
              <a:round/>
            </a:ln>
          </p:spPr>
          <p:txBody>
            <a:bodyPr rot="10800000"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6" name="Group 120"/>
          <p:cNvGrpSpPr/>
          <p:nvPr>
            <p:custDataLst>
              <p:tags r:id="rId40"/>
            </p:custDataLst>
          </p:nvPr>
        </p:nvGrpSpPr>
        <p:grpSpPr bwMode="auto">
          <a:xfrm flipV="1">
            <a:off x="5544503" y="2093913"/>
            <a:ext cx="977900" cy="247650"/>
            <a:chOff x="667" y="3073"/>
            <a:chExt cx="616" cy="156"/>
          </a:xfrm>
        </p:grpSpPr>
        <p:sp>
          <p:nvSpPr>
            <p:cNvPr id="58" name="AutoShape 121"/>
            <p:cNvSpPr>
              <a:spLocks noChangeArrowheads="1"/>
            </p:cNvSpPr>
            <p:nvPr>
              <p:custDataLst>
                <p:tags r:id="rId41"/>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rot="10800000"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36" name="AutoShape 122"/>
            <p:cNvSpPr>
              <a:spLocks noChangeArrowheads="1"/>
            </p:cNvSpPr>
            <p:nvPr>
              <p:custDataLst>
                <p:tags r:id="rId42"/>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rot="10800000"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132137" name="AutoShape 123"/>
            <p:cNvSpPr>
              <a:spLocks noChangeArrowheads="1"/>
            </p:cNvSpPr>
            <p:nvPr/>
          </p:nvSpPr>
          <p:spPr bwMode="auto">
            <a:xfrm>
              <a:off x="729" y="3112"/>
              <a:ext cx="492" cy="36"/>
            </a:xfrm>
            <a:prstGeom prst="roundRect">
              <a:avLst>
                <a:gd name="adj" fmla="val 50000"/>
              </a:avLst>
            </a:prstGeom>
            <a:gradFill rotWithShape="1">
              <a:gsLst>
                <a:gs pos="0">
                  <a:schemeClr val="accent1"/>
                </a:gs>
                <a:gs pos="100000">
                  <a:srgbClr val="0074C2"/>
                </a:gs>
              </a:gsLst>
              <a:path path="rect">
                <a:fillToRect r="100000" b="100000"/>
              </a:path>
            </a:gradFill>
            <a:ln w="9525">
              <a:noFill/>
              <a:round/>
            </a:ln>
          </p:spPr>
          <p:txBody>
            <a:bodyPr rot="10800000"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7" name="Group 124"/>
          <p:cNvGrpSpPr/>
          <p:nvPr>
            <p:custDataLst>
              <p:tags r:id="rId43"/>
            </p:custDataLst>
          </p:nvPr>
        </p:nvGrpSpPr>
        <p:grpSpPr bwMode="auto">
          <a:xfrm flipV="1">
            <a:off x="7073265" y="2093913"/>
            <a:ext cx="977900" cy="247650"/>
            <a:chOff x="667" y="3073"/>
            <a:chExt cx="616" cy="156"/>
          </a:xfrm>
        </p:grpSpPr>
        <p:sp>
          <p:nvSpPr>
            <p:cNvPr id="55" name="AutoShape 125"/>
            <p:cNvSpPr>
              <a:spLocks noChangeArrowheads="1"/>
            </p:cNvSpPr>
            <p:nvPr>
              <p:custDataLst>
                <p:tags r:id="rId44"/>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rot="10800000"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33" name="AutoShape 126"/>
            <p:cNvSpPr>
              <a:spLocks noChangeArrowheads="1"/>
            </p:cNvSpPr>
            <p:nvPr>
              <p:custDataLst>
                <p:tags r:id="rId45"/>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rot="10800000"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132134" name="AutoShape 127"/>
            <p:cNvSpPr>
              <a:spLocks noChangeArrowheads="1"/>
            </p:cNvSpPr>
            <p:nvPr/>
          </p:nvSpPr>
          <p:spPr bwMode="auto">
            <a:xfrm>
              <a:off x="729" y="3112"/>
              <a:ext cx="492" cy="36"/>
            </a:xfrm>
            <a:prstGeom prst="roundRect">
              <a:avLst>
                <a:gd name="adj" fmla="val 50000"/>
              </a:avLst>
            </a:prstGeom>
            <a:gradFill rotWithShape="1">
              <a:gsLst>
                <a:gs pos="0">
                  <a:schemeClr val="accent1"/>
                </a:gs>
                <a:gs pos="100000">
                  <a:srgbClr val="0074C2"/>
                </a:gs>
              </a:gsLst>
              <a:path path="rect">
                <a:fillToRect r="100000" b="100000"/>
              </a:path>
            </a:gradFill>
            <a:ln w="9525">
              <a:noFill/>
              <a:round/>
            </a:ln>
          </p:spPr>
          <p:txBody>
            <a:bodyPr rot="10800000"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grpSp>
        <p:nvGrpSpPr>
          <p:cNvPr id="132128" name="Group 128"/>
          <p:cNvGrpSpPr/>
          <p:nvPr>
            <p:custDataLst>
              <p:tags r:id="rId46"/>
            </p:custDataLst>
          </p:nvPr>
        </p:nvGrpSpPr>
        <p:grpSpPr bwMode="auto">
          <a:xfrm flipV="1">
            <a:off x="8579803" y="2093913"/>
            <a:ext cx="977900" cy="247650"/>
            <a:chOff x="667" y="3073"/>
            <a:chExt cx="616" cy="156"/>
          </a:xfrm>
        </p:grpSpPr>
        <p:sp>
          <p:nvSpPr>
            <p:cNvPr id="52" name="AutoShape 129"/>
            <p:cNvSpPr>
              <a:spLocks noChangeArrowheads="1"/>
            </p:cNvSpPr>
            <p:nvPr>
              <p:custDataLst>
                <p:tags r:id="rId47"/>
              </p:custDataLst>
            </p:nvPr>
          </p:nvSpPr>
          <p:spPr bwMode="auto">
            <a:xfrm>
              <a:off x="809" y="3073"/>
              <a:ext cx="332" cy="37"/>
            </a:xfrm>
            <a:prstGeom prst="roundRect">
              <a:avLst>
                <a:gd name="adj" fmla="val 41176"/>
              </a:avLst>
            </a:prstGeom>
            <a:gradFill rotWithShape="1">
              <a:gsLst>
                <a:gs pos="0">
                  <a:schemeClr val="hlink"/>
                </a:gs>
                <a:gs pos="100000">
                  <a:schemeClr val="hlink">
                    <a:gamma/>
                    <a:shade val="57255"/>
                    <a:invGamma/>
                  </a:schemeClr>
                </a:gs>
              </a:gsLst>
              <a:lin ang="5400000" scaled="1"/>
            </a:gradFill>
            <a:ln w="9525">
              <a:noFill/>
              <a:round/>
            </a:ln>
            <a:effectLst/>
          </p:spPr>
          <p:txBody>
            <a:bodyPr rot="10800000" wrap="none" anchor="ctr"/>
            <a:p>
              <a:pPr algn="ctr">
                <a:defRPr/>
              </a:pPr>
              <a:endParaRPr lang="en-AU" sz="1200">
                <a:solidFill>
                  <a:schemeClr val="accent1"/>
                </a:solidFill>
                <a:latin typeface="微软雅黑" panose="020B0503020204020204" charset="-122"/>
                <a:ea typeface="微软雅黑" panose="020B0503020204020204" charset="-122"/>
              </a:endParaRPr>
            </a:p>
          </p:txBody>
        </p:sp>
        <p:sp>
          <p:nvSpPr>
            <p:cNvPr id="132130" name="AutoShape 130"/>
            <p:cNvSpPr>
              <a:spLocks noChangeArrowheads="1"/>
            </p:cNvSpPr>
            <p:nvPr>
              <p:custDataLst>
                <p:tags r:id="rId48"/>
              </p:custDataLst>
            </p:nvPr>
          </p:nvSpPr>
          <p:spPr bwMode="auto">
            <a:xfrm>
              <a:off x="667" y="3151"/>
              <a:ext cx="616" cy="78"/>
            </a:xfrm>
            <a:prstGeom prst="roundRect">
              <a:avLst>
                <a:gd name="adj" fmla="val 29579"/>
              </a:avLst>
            </a:prstGeom>
            <a:gradFill rotWithShape="1">
              <a:gsLst>
                <a:gs pos="0">
                  <a:srgbClr val="B2B2B2"/>
                </a:gs>
                <a:gs pos="100000">
                  <a:srgbClr val="666666"/>
                </a:gs>
              </a:gsLst>
              <a:lin ang="5400000" scaled="1"/>
            </a:gradFill>
            <a:ln w="9525">
              <a:noFill/>
              <a:round/>
            </a:ln>
          </p:spPr>
          <p:txBody>
            <a:bodyPr rot="10800000" wrap="none" anchor="ctr"/>
            <a:p>
              <a:pPr algn="ctr"/>
              <a:endParaRPr lang="en-AU" sz="1200">
                <a:solidFill>
                  <a:schemeClr val="accent1"/>
                </a:solidFill>
                <a:latin typeface="微软雅黑" panose="020B0503020204020204" charset="-122"/>
                <a:ea typeface="微软雅黑" panose="020B0503020204020204" charset="-122"/>
              </a:endParaRPr>
            </a:p>
          </p:txBody>
        </p:sp>
        <p:sp>
          <p:nvSpPr>
            <p:cNvPr id="132131" name="AutoShape 131"/>
            <p:cNvSpPr>
              <a:spLocks noChangeArrowheads="1"/>
            </p:cNvSpPr>
            <p:nvPr/>
          </p:nvSpPr>
          <p:spPr bwMode="auto">
            <a:xfrm>
              <a:off x="729" y="3112"/>
              <a:ext cx="492" cy="36"/>
            </a:xfrm>
            <a:prstGeom prst="roundRect">
              <a:avLst>
                <a:gd name="adj" fmla="val 50000"/>
              </a:avLst>
            </a:prstGeom>
            <a:gradFill rotWithShape="1">
              <a:gsLst>
                <a:gs pos="0">
                  <a:schemeClr val="accent1"/>
                </a:gs>
                <a:gs pos="100000">
                  <a:srgbClr val="0074C2"/>
                </a:gs>
              </a:gsLst>
              <a:path path="rect">
                <a:fillToRect r="100000" b="100000"/>
              </a:path>
            </a:gradFill>
            <a:ln w="9525">
              <a:noFill/>
              <a:round/>
            </a:ln>
          </p:spPr>
          <p:txBody>
            <a:bodyPr rot="10800000" wrap="none" anchor="ctr"/>
            <a:p>
              <a:pPr algn="ctr"/>
              <a:endParaRPr lang="zh-CN" altLang="en-US" sz="1600">
                <a:solidFill>
                  <a:schemeClr val="accent1"/>
                </a:solidFill>
                <a:latin typeface="微软雅黑" panose="020B0503020204020204" charset="-122"/>
                <a:ea typeface="微软雅黑" panose="020B0503020204020204" charset="-122"/>
              </a:endParaRPr>
            </a:p>
          </p:txBody>
        </p:sp>
      </p:grpSp>
      <p:sp>
        <p:nvSpPr>
          <p:cNvPr id="71" name="AutoShape 2"/>
          <p:cNvSpPr>
            <a:spLocks noChangeArrowheads="1"/>
          </p:cNvSpPr>
          <p:nvPr>
            <p:custDataLst>
              <p:tags r:id="rId49"/>
            </p:custDataLst>
          </p:nvPr>
        </p:nvSpPr>
        <p:spPr bwMode="auto">
          <a:xfrm>
            <a:off x="4193540" y="2351088"/>
            <a:ext cx="701675" cy="2425700"/>
          </a:xfrm>
          <a:prstGeom prst="roundRect">
            <a:avLst>
              <a:gd name="adj" fmla="val 16667"/>
            </a:avLst>
          </a:prstGeom>
          <a:noFill/>
          <a:ln w="9525">
            <a:noFill/>
            <a:round/>
          </a:ln>
        </p:spPr>
        <p:txBody>
          <a:bodyPr vert="wordArtVertRtl" anchor="ctr"/>
          <a:p>
            <a:pPr algn="ctr"/>
            <a:r>
              <a:rPr lang="zh-CN" altLang="en-US" sz="1200" dirty="0" smtClean="0">
                <a:latin typeface="微软雅黑" panose="020B0503020204020204" charset="-122"/>
                <a:ea typeface="微软雅黑" panose="020B0503020204020204" charset="-122"/>
              </a:rPr>
              <a:t>资产管理</a:t>
            </a:r>
            <a:endParaRPr lang="en-GB" sz="1200" dirty="0">
              <a:latin typeface="微软雅黑" panose="020B0503020204020204" charset="-122"/>
              <a:ea typeface="微软雅黑" panose="020B0503020204020204" charset="-122"/>
            </a:endParaRPr>
          </a:p>
        </p:txBody>
      </p:sp>
      <p:sp>
        <p:nvSpPr>
          <p:cNvPr id="74" name="AutoShape 2"/>
          <p:cNvSpPr>
            <a:spLocks noChangeArrowheads="1"/>
          </p:cNvSpPr>
          <p:nvPr>
            <p:custDataLst>
              <p:tags r:id="rId50"/>
            </p:custDataLst>
          </p:nvPr>
        </p:nvSpPr>
        <p:spPr bwMode="auto">
          <a:xfrm>
            <a:off x="7211378" y="2351088"/>
            <a:ext cx="701675" cy="2425700"/>
          </a:xfrm>
          <a:prstGeom prst="roundRect">
            <a:avLst>
              <a:gd name="adj" fmla="val 16667"/>
            </a:avLst>
          </a:prstGeom>
          <a:noFill/>
          <a:ln w="9525">
            <a:noFill/>
            <a:round/>
          </a:ln>
        </p:spPr>
        <p:txBody>
          <a:bodyPr vert="wordArtVertRtl" anchor="ctr"/>
          <a:p>
            <a:pPr algn="ctr"/>
            <a:r>
              <a:rPr lang="zh-CN" altLang="en-US" sz="1200" dirty="0" smtClean="0">
                <a:latin typeface="微软雅黑" panose="020B0503020204020204" charset="-122"/>
                <a:ea typeface="微软雅黑" panose="020B0503020204020204" charset="-122"/>
              </a:rPr>
              <a:t>质量</a:t>
            </a:r>
            <a:endParaRPr lang="en-GB" sz="1200" dirty="0">
              <a:latin typeface="微软雅黑" panose="020B0503020204020204" charset="-122"/>
              <a:ea typeface="微软雅黑" panose="020B0503020204020204" charset="-122"/>
            </a:endParaRPr>
          </a:p>
        </p:txBody>
      </p:sp>
      <p:sp>
        <p:nvSpPr>
          <p:cNvPr id="77" name="AutoShape 2"/>
          <p:cNvSpPr>
            <a:spLocks noChangeArrowheads="1"/>
          </p:cNvSpPr>
          <p:nvPr>
            <p:custDataLst>
              <p:tags r:id="rId51"/>
            </p:custDataLst>
          </p:nvPr>
        </p:nvSpPr>
        <p:spPr bwMode="auto">
          <a:xfrm>
            <a:off x="5674678" y="2351088"/>
            <a:ext cx="701675" cy="2425700"/>
          </a:xfrm>
          <a:prstGeom prst="roundRect">
            <a:avLst>
              <a:gd name="adj" fmla="val 16667"/>
            </a:avLst>
          </a:prstGeom>
          <a:noFill/>
          <a:ln w="9525">
            <a:noFill/>
            <a:round/>
          </a:ln>
        </p:spPr>
        <p:txBody>
          <a:bodyPr vert="wordArtVertRtl" anchor="ctr"/>
          <a:p>
            <a:pPr algn="ctr"/>
            <a:r>
              <a:rPr lang="zh-CN" altLang="en-US" sz="1200" dirty="0">
                <a:latin typeface="微软雅黑" panose="020B0503020204020204" charset="-122"/>
                <a:ea typeface="微软雅黑" panose="020B0503020204020204" charset="-122"/>
              </a:rPr>
              <a:t>长周</a:t>
            </a:r>
            <a:r>
              <a:rPr lang="zh-CN" altLang="en-US" sz="1200" dirty="0" smtClean="0">
                <a:latin typeface="微软雅黑" panose="020B0503020204020204" charset="-122"/>
                <a:ea typeface="微软雅黑" panose="020B0503020204020204" charset="-122"/>
              </a:rPr>
              <a:t>期运营</a:t>
            </a:r>
            <a:endParaRPr lang="en-GB" sz="1200" dirty="0">
              <a:latin typeface="微软雅黑" panose="020B0503020204020204" charset="-122"/>
              <a:ea typeface="微软雅黑" panose="020B0503020204020204" charset="-122"/>
            </a:endParaRPr>
          </a:p>
        </p:txBody>
      </p:sp>
      <p:sp>
        <p:nvSpPr>
          <p:cNvPr id="80" name="AutoShape 2"/>
          <p:cNvSpPr>
            <a:spLocks noChangeArrowheads="1"/>
          </p:cNvSpPr>
          <p:nvPr>
            <p:custDataLst>
              <p:tags r:id="rId52"/>
            </p:custDataLst>
          </p:nvPr>
        </p:nvSpPr>
        <p:spPr bwMode="auto">
          <a:xfrm>
            <a:off x="8717915" y="2351088"/>
            <a:ext cx="701675" cy="2425700"/>
          </a:xfrm>
          <a:prstGeom prst="roundRect">
            <a:avLst>
              <a:gd name="adj" fmla="val 16667"/>
            </a:avLst>
          </a:prstGeom>
          <a:noFill/>
          <a:ln w="9525">
            <a:noFill/>
            <a:round/>
          </a:ln>
        </p:spPr>
        <p:txBody>
          <a:bodyPr vert="wordArtVertRtl" anchor="ctr"/>
          <a:p>
            <a:pPr algn="ctr"/>
            <a:r>
              <a:rPr lang="zh-CN" altLang="en-US" sz="1200" dirty="0" smtClean="0">
                <a:latin typeface="微软雅黑" panose="020B0503020204020204" charset="-122"/>
                <a:ea typeface="微软雅黑" panose="020B0503020204020204" charset="-122"/>
              </a:rPr>
              <a:t>制度及行政管理</a:t>
            </a:r>
            <a:endParaRPr lang="en-GB" sz="1200" dirty="0">
              <a:latin typeface="微软雅黑" panose="020B0503020204020204" charset="-122"/>
              <a:ea typeface="微软雅黑" panose="020B0503020204020204" charset="-122"/>
            </a:endParaRPr>
          </a:p>
        </p:txBody>
      </p:sp>
      <p:sp>
        <p:nvSpPr>
          <p:cNvPr id="3" name="Rectangle 2"/>
          <p:cNvSpPr/>
          <p:nvPr>
            <p:custDataLst>
              <p:tags r:id="rId53"/>
            </p:custDataLst>
          </p:nvPr>
        </p:nvSpPr>
        <p:spPr>
          <a:xfrm>
            <a:off x="5442133" y="92844"/>
            <a:ext cx="1800493" cy="369332"/>
          </a:xfrm>
          <a:prstGeom prst="rect">
            <a:avLst/>
          </a:prstGeom>
        </p:spPr>
        <p:txBody>
          <a:bodyPr wrap="none">
            <a:spAutoFit/>
          </a:bodyPr>
          <a:p>
            <a:pPr algn="ctr">
              <a:spcBef>
                <a:spcPct val="50000"/>
              </a:spcBef>
            </a:pPr>
            <a:r>
              <a:rPr lang="zh-CN" altLang="en-US" b="1" dirty="0">
                <a:latin typeface="微软雅黑" panose="020B0503020204020204" charset="-122"/>
                <a:ea typeface="微软雅黑" panose="020B0503020204020204" charset="-122"/>
              </a:rPr>
              <a:t>世界级生产制造</a:t>
            </a:r>
            <a:endParaRPr lang="en-GB" altLang="zh-CN" b="1" dirty="0">
              <a:latin typeface="微软雅黑" panose="020B0503020204020204" charset="-122"/>
              <a:ea typeface="微软雅黑" panose="020B0503020204020204" charset="-122"/>
            </a:endParaRPr>
          </a:p>
        </p:txBody>
      </p:sp>
      <p:sp>
        <p:nvSpPr>
          <p:cNvPr id="6" name="Oval 4"/>
          <p:cNvSpPr/>
          <p:nvPr>
            <p:custDataLst>
              <p:tags r:id="rId54"/>
            </p:custDataLst>
          </p:nvPr>
        </p:nvSpPr>
        <p:spPr>
          <a:xfrm>
            <a:off x="1478975" y="5332576"/>
            <a:ext cx="8746430" cy="803314"/>
          </a:xfrm>
          <a:prstGeom prst="ellipse">
            <a:avLst/>
          </a:prstGeom>
          <a:ln w="76200">
            <a:solidFill>
              <a:srgbClr val="FFFF00"/>
            </a:solidFill>
          </a:ln>
        </p:spPr>
        <p:txBody>
          <a:bodyPr wrap="square" rtlCol="0" anchor="ctr">
            <a:spAutoFit/>
          </a:bodyPr>
          <a:p>
            <a:pPr algn="ctr"/>
            <a:endParaRPr lang="zh-CN"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1140460" y="803910"/>
            <a:ext cx="957897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80455" y="6371590"/>
            <a:ext cx="282829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5"/>
          <p:cNvSpPr>
            <a:spLocks noGrp="1"/>
          </p:cNvSpPr>
          <p:nvPr>
            <p:ph type="title"/>
            <p:custDataLst>
              <p:tags r:id="rId1"/>
            </p:custDataLst>
          </p:nvPr>
        </p:nvSpPr>
        <p:spPr>
          <a:xfrm>
            <a:off x="1055279" y="1484741"/>
            <a:ext cx="5284399" cy="1179607"/>
          </a:xfrm>
        </p:spPr>
        <p:txBody>
          <a:bodyPr>
            <a:noAutofit/>
          </a:bodyPr>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descr="公众号二维码"/>
          <p:cNvPicPr>
            <a:picLocks noChangeAspect="1"/>
          </p:cNvPicPr>
          <p:nvPr>
            <p:custDataLst>
              <p:tags r:id="rId3"/>
            </p:custDataLst>
          </p:nvPr>
        </p:nvPicPr>
        <p:blipFill>
          <a:blip r:embed="rId4"/>
          <a:stretch>
            <a:fillRect/>
          </a:stretch>
        </p:blipFill>
        <p:spPr>
          <a:xfrm>
            <a:off x="9281795" y="4213215"/>
            <a:ext cx="1188000" cy="1188000"/>
          </a:xfrm>
          <a:prstGeom prst="rect">
            <a:avLst/>
          </a:prstGeom>
        </p:spPr>
      </p:pic>
      <p:sp>
        <p:nvSpPr>
          <p:cNvPr id="9" name="文本框 8"/>
          <p:cNvSpPr txBox="1"/>
          <p:nvPr>
            <p:custDataLst>
              <p:tags r:id="rId5"/>
            </p:custDataLst>
          </p:nvPr>
        </p:nvSpPr>
        <p:spPr>
          <a:xfrm>
            <a:off x="8088488"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10" name="图片 9"/>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11" name="文本框 10"/>
          <p:cNvSpPr txBox="1"/>
          <p:nvPr>
            <p:custDataLst>
              <p:tags r:id="rId8"/>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15" name="文本框 14"/>
          <p:cNvSpPr txBox="1"/>
          <p:nvPr>
            <p:custDataLst>
              <p:tags r:id="rId9"/>
            </p:custDataLst>
          </p:nvPr>
        </p:nvSpPr>
        <p:spPr>
          <a:xfrm>
            <a:off x="2124711"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10"/>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7" name="文本框 16"/>
          <p:cNvSpPr txBox="1"/>
          <p:nvPr>
            <p:custDataLst>
              <p:tags r:id="rId11"/>
            </p:custDataLst>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23" name="文本框 22"/>
          <p:cNvSpPr txBox="1"/>
          <p:nvPr>
            <p:custDataLst>
              <p:tags r:id="rId12"/>
            </p:custDataLst>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2830"/>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3395"/>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70" name="矩形 7"/>
          <p:cNvSpPr>
            <a:spLocks noChangeArrowheads="1"/>
          </p:cNvSpPr>
          <p:nvPr>
            <p:custDataLst>
              <p:tags r:id="rId1"/>
            </p:custDataLst>
          </p:nvPr>
        </p:nvSpPr>
        <p:spPr bwMode="auto">
          <a:xfrm>
            <a:off x="1757680" y="1353185"/>
            <a:ext cx="11400155" cy="41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000">
                <a:solidFill>
                  <a:schemeClr val="tx1"/>
                </a:solidFill>
                <a:latin typeface="Arial" panose="020B0604020202020204" pitchFamily="34" charset="0"/>
                <a:ea typeface="宋体" panose="02010600030101010101" pitchFamily="2" charset="-122"/>
              </a:defRPr>
            </a:lvl1pPr>
            <a:lvl2pPr marL="742950" indent="-285750" eaLnBrk="0" hangingPunct="0">
              <a:defRPr sz="4000">
                <a:solidFill>
                  <a:schemeClr val="tx1"/>
                </a:solidFill>
                <a:latin typeface="Arial" panose="020B0604020202020204" pitchFamily="34" charset="0"/>
                <a:ea typeface="宋体" panose="02010600030101010101" pitchFamily="2" charset="-122"/>
              </a:defRPr>
            </a:lvl2pPr>
            <a:lvl3pPr marL="1143000" indent="-228600" eaLnBrk="0" hangingPunct="0">
              <a:defRPr sz="4000">
                <a:solidFill>
                  <a:schemeClr val="tx1"/>
                </a:solidFill>
                <a:latin typeface="Arial" panose="020B0604020202020204" pitchFamily="34" charset="0"/>
                <a:ea typeface="宋体" panose="02010600030101010101" pitchFamily="2" charset="-122"/>
              </a:defRPr>
            </a:lvl3pPr>
            <a:lvl4pPr marL="1600200" indent="-228600" eaLnBrk="0" hangingPunct="0">
              <a:defRPr sz="4000">
                <a:solidFill>
                  <a:schemeClr val="tx1"/>
                </a:solidFill>
                <a:latin typeface="Arial" panose="020B0604020202020204" pitchFamily="34" charset="0"/>
                <a:ea typeface="宋体" panose="02010600030101010101" pitchFamily="2" charset="-122"/>
              </a:defRPr>
            </a:lvl4pPr>
            <a:lvl5pPr marL="2057400" indent="-228600" eaLnBrk="0" hangingPunct="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marL="457200" indent="-457200">
              <a:lnSpc>
                <a:spcPct val="150000"/>
              </a:lnSpc>
              <a:spcBef>
                <a:spcPct val="20000"/>
              </a:spcBef>
              <a:buClr>
                <a:srgbClr val="C00000"/>
              </a:buClr>
              <a:buSzPct val="75000"/>
              <a:buFont typeface="Wingdings" panose="05000000000000000000" pitchFamily="2" charset="2"/>
              <a:buChar char="u"/>
            </a:pPr>
            <a:r>
              <a:rPr lang="zh-CN" altLang="en-US"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工</a:t>
            </a:r>
            <a:r>
              <a:rPr lang="zh-CN" altLang="en-US" sz="32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伤事故发生</a:t>
            </a:r>
            <a:r>
              <a:rPr lang="zh-CN" altLang="en-US"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率</a:t>
            </a:r>
            <a:endParaRPr lang="en-US" altLang="zh-CN"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a:p>
            <a:pPr marL="457200" indent="-457200">
              <a:lnSpc>
                <a:spcPct val="150000"/>
              </a:lnSpc>
              <a:spcBef>
                <a:spcPct val="20000"/>
              </a:spcBef>
              <a:buClr>
                <a:srgbClr val="C00000"/>
              </a:buClr>
              <a:buSzPct val="75000"/>
              <a:buFont typeface="Wingdings" panose="05000000000000000000" pitchFamily="2" charset="2"/>
              <a:buChar char="u"/>
            </a:pPr>
            <a:endParaRPr lang="en-US" altLang="zh-CN" sz="32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a:p>
            <a:pPr marL="457200" indent="-457200">
              <a:lnSpc>
                <a:spcPct val="150000"/>
              </a:lnSpc>
              <a:spcBef>
                <a:spcPct val="20000"/>
              </a:spcBef>
              <a:buClr>
                <a:srgbClr val="C00000"/>
              </a:buClr>
              <a:buSzPct val="75000"/>
              <a:buFont typeface="Wingdings" panose="05000000000000000000" pitchFamily="2" charset="2"/>
              <a:buChar char="u"/>
            </a:pPr>
            <a:endParaRPr lang="en-US" altLang="zh-CN"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a:p>
            <a:pPr marL="457200" indent="-457200">
              <a:lnSpc>
                <a:spcPct val="150000"/>
              </a:lnSpc>
              <a:spcBef>
                <a:spcPct val="20000"/>
              </a:spcBef>
              <a:buClr>
                <a:srgbClr val="C00000"/>
              </a:buClr>
              <a:buSzPct val="75000"/>
              <a:buFont typeface="Wingdings" panose="05000000000000000000" pitchFamily="2" charset="2"/>
              <a:buChar char="u"/>
            </a:pPr>
            <a:r>
              <a:rPr lang="zh-CN" altLang="en-US"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美</a:t>
            </a:r>
            <a:r>
              <a:rPr lang="zh-CN" altLang="en-US" sz="32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国化工行业的工伤事故发生率是中国</a:t>
            </a:r>
            <a:endParaRPr lang="en-US" altLang="zh-CN" sz="32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a:p>
            <a:pPr>
              <a:lnSpc>
                <a:spcPct val="150000"/>
              </a:lnSpc>
              <a:spcBef>
                <a:spcPct val="20000"/>
              </a:spcBef>
              <a:buClr>
                <a:schemeClr val="tx1"/>
              </a:buClr>
              <a:buSzPct val="75000"/>
            </a:pPr>
            <a:r>
              <a:rPr lang="en-US" altLang="zh-CN"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	 </a:t>
            </a:r>
            <a:r>
              <a:rPr lang="zh-CN" altLang="en-US"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化</a:t>
            </a:r>
            <a:r>
              <a:rPr lang="zh-CN" altLang="en-US" sz="32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工行业的八分之</a:t>
            </a:r>
            <a:r>
              <a:rPr lang="zh-CN" altLang="en-US" sz="3200" dirty="0" smtClean="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一</a:t>
            </a:r>
            <a:endParaRPr lang="zh-CN" altLang="en-US" sz="32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sp>
        <p:nvSpPr>
          <p:cNvPr id="5" name="Rectangle 2"/>
          <p:cNvSpPr txBox="1">
            <a:spLocks noChangeArrowheads="1"/>
          </p:cNvSpPr>
          <p:nvPr>
            <p:custDataLst>
              <p:tags r:id="rId2"/>
            </p:custDataLst>
          </p:nvPr>
        </p:nvSpPr>
        <p:spPr bwMode="auto">
          <a:xfrm>
            <a:off x="1980883" y="2357770"/>
            <a:ext cx="8229600" cy="1287463"/>
          </a:xfrm>
          <a:prstGeom prst="rect">
            <a:avLst/>
          </a:prstGeom>
          <a:solidFill>
            <a:srgbClr val="92D050"/>
          </a:solidFill>
          <a:ln w="9525">
            <a:noFill/>
            <a:miter lim="800000"/>
          </a:ln>
        </p:spPr>
        <p:txBody>
          <a:bodyPr anchor="b"/>
          <a:lstStyle>
            <a:lvl1pPr eaLnBrk="0" hangingPunct="0">
              <a:defRPr sz="4000">
                <a:solidFill>
                  <a:schemeClr val="tx1"/>
                </a:solidFill>
                <a:latin typeface="Arial" panose="020B0604020202020204" pitchFamily="34" charset="0"/>
                <a:ea typeface="宋体" panose="02010600030101010101" pitchFamily="2" charset="-122"/>
              </a:defRPr>
            </a:lvl1pPr>
            <a:lvl2pPr marL="742950" indent="-285750" eaLnBrk="0" hangingPunct="0">
              <a:defRPr sz="4000">
                <a:solidFill>
                  <a:schemeClr val="tx1"/>
                </a:solidFill>
                <a:latin typeface="Arial" panose="020B0604020202020204" pitchFamily="34" charset="0"/>
                <a:ea typeface="宋体" panose="02010600030101010101" pitchFamily="2" charset="-122"/>
              </a:defRPr>
            </a:lvl2pPr>
            <a:lvl3pPr marL="1143000" indent="-228600" eaLnBrk="0" hangingPunct="0">
              <a:defRPr sz="4000">
                <a:solidFill>
                  <a:schemeClr val="tx1"/>
                </a:solidFill>
                <a:latin typeface="Arial" panose="020B0604020202020204" pitchFamily="34" charset="0"/>
                <a:ea typeface="宋体" panose="02010600030101010101" pitchFamily="2" charset="-122"/>
              </a:defRPr>
            </a:lvl3pPr>
            <a:lvl4pPr marL="1600200" indent="-228600" eaLnBrk="0" hangingPunct="0">
              <a:defRPr sz="4000">
                <a:solidFill>
                  <a:schemeClr val="tx1"/>
                </a:solidFill>
                <a:latin typeface="Arial" panose="020B0604020202020204" pitchFamily="34" charset="0"/>
                <a:ea typeface="宋体" panose="02010600030101010101" pitchFamily="2" charset="-122"/>
              </a:defRPr>
            </a:lvl4pPr>
            <a:lvl5pPr marL="2057400" indent="-228600" eaLnBrk="0" hangingPunct="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r>
              <a:rPr lang="zh-CN" altLang="en-US" sz="3400" dirty="0">
                <a:solidFill>
                  <a:schemeClr val="tx2"/>
                </a:solidFill>
                <a:latin typeface="微软雅黑" panose="020B0503020204020204" charset="-122"/>
                <a:ea typeface="微软雅黑" panose="020B0503020204020204" charset="-122"/>
                <a:sym typeface="微软雅黑" panose="020B0503020204020204" charset="-122"/>
              </a:rPr>
              <a:t>           </a:t>
            </a:r>
            <a:r>
              <a:rPr lang="zh-CN" altLang="en-US" sz="3400" b="1"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杜邦  ：  美国    ：  中国</a:t>
            </a:r>
            <a:endParaRPr lang="en-US" altLang="zh-CN" sz="3400" b="1"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a:p>
            <a:pPr eaLnBrk="1" hangingPunct="1"/>
            <a:r>
              <a:rPr lang="en-US" altLang="zh-CN" sz="3600" b="1" dirty="0">
                <a:solidFill>
                  <a:srgbClr val="0000FF"/>
                </a:solidFill>
                <a:latin typeface="微软雅黑" panose="020B0503020204020204" charset="-122"/>
                <a:ea typeface="微软雅黑" panose="020B0503020204020204" charset="-122"/>
                <a:sym typeface="微软雅黑" panose="020B0503020204020204" charset="-122"/>
              </a:rPr>
              <a:t>            </a:t>
            </a:r>
            <a:r>
              <a:rPr lang="en-US" altLang="zh-CN" sz="3600" b="1" dirty="0">
                <a:latin typeface="微软雅黑" panose="020B0503020204020204" charset="-122"/>
                <a:ea typeface="微软雅黑" panose="020B0503020204020204" charset="-122"/>
                <a:sym typeface="微软雅黑" panose="020B0503020204020204" charset="-122"/>
              </a:rPr>
              <a:t>1    </a:t>
            </a:r>
            <a:r>
              <a:rPr lang="zh-CN" altLang="en-US" sz="3600" b="1" dirty="0">
                <a:latin typeface="微软雅黑" panose="020B0503020204020204" charset="-122"/>
                <a:ea typeface="微软雅黑" panose="020B0503020204020204" charset="-122"/>
                <a:sym typeface="微软雅黑" panose="020B0503020204020204" charset="-122"/>
              </a:rPr>
              <a:t>：   </a:t>
            </a:r>
            <a:r>
              <a:rPr lang="en-US" altLang="zh-CN" sz="3600" b="1" dirty="0">
                <a:latin typeface="微软雅黑" panose="020B0503020204020204" charset="-122"/>
                <a:ea typeface="微软雅黑" panose="020B0503020204020204" charset="-122"/>
                <a:sym typeface="微软雅黑" panose="020B0503020204020204" charset="-122"/>
              </a:rPr>
              <a:t>37    </a:t>
            </a:r>
            <a:r>
              <a:rPr lang="zh-CN" altLang="en-US" sz="3600" b="1" dirty="0">
                <a:latin typeface="微软雅黑" panose="020B0503020204020204" charset="-122"/>
                <a:ea typeface="微软雅黑" panose="020B0503020204020204" charset="-122"/>
                <a:sym typeface="微软雅黑" panose="020B0503020204020204" charset="-122"/>
              </a:rPr>
              <a:t>：  </a:t>
            </a:r>
            <a:r>
              <a:rPr lang="en-US" altLang="zh-CN" sz="3600" b="1" dirty="0">
                <a:latin typeface="微软雅黑" panose="020B0503020204020204" charset="-122"/>
                <a:ea typeface="微软雅黑" panose="020B0503020204020204" charset="-122"/>
                <a:sym typeface="微软雅黑" panose="020B0503020204020204" charset="-122"/>
              </a:rPr>
              <a:t>296</a:t>
            </a:r>
            <a:endParaRPr lang="en-US" altLang="zh-CN" sz="3400" dirty="0">
              <a:latin typeface="微软雅黑" panose="020B0503020204020204" charset="-122"/>
              <a:ea typeface="微软雅黑" panose="020B0503020204020204" charset="-122"/>
              <a:sym typeface="微软雅黑" panose="020B0503020204020204" charset="-122"/>
            </a:endParaRPr>
          </a:p>
        </p:txBody>
      </p:sp>
      <p:sp>
        <p:nvSpPr>
          <p:cNvPr id="8" name="Rectangle 2"/>
          <p:cNvSpPr txBox="1">
            <a:spLocks noChangeArrowheads="1"/>
          </p:cNvSpPr>
          <p:nvPr>
            <p:custDataLst>
              <p:tags r:id="rId3"/>
            </p:custDataLst>
          </p:nvPr>
        </p:nvSpPr>
        <p:spPr bwMode="auto">
          <a:xfrm>
            <a:off x="683568" y="332656"/>
            <a:ext cx="819187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defTabSz="457200" rtl="0" eaLnBrk="1" fontAlgn="base" hangingPunct="1">
              <a:spcBef>
                <a:spcPct val="0"/>
              </a:spcBef>
              <a:spcAft>
                <a:spcPct val="0"/>
              </a:spcAft>
              <a:defRPr sz="4000" b="1"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2pPr>
            <a:lvl3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3pPr>
            <a:lvl4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4pPr>
            <a:lvl5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5pPr>
            <a:lvl6pPr marL="4572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6pPr>
            <a:lvl7pPr marL="9144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7pPr>
            <a:lvl8pPr marL="13716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8pPr>
            <a:lvl9pPr marL="18288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9pPr>
          </a:lstStyle>
          <a:p>
            <a:r>
              <a:rPr lang="zh-CN" altLang="en-US" sz="3600" dirty="0">
                <a:solidFill>
                  <a:srgbClr val="C00000"/>
                </a:solidFill>
              </a:rPr>
              <a:t>杜邦公司的安全业绩：</a:t>
            </a:r>
            <a:endParaRPr lang="zh-CN" altLang="en-US" sz="36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14338" name="Object 2"/>
          <p:cNvGraphicFramePr>
            <a:graphicFrameLocks noChangeAspect="1"/>
          </p:cNvGraphicFramePr>
          <p:nvPr>
            <p:custDataLst>
              <p:tags r:id="rId1"/>
            </p:custDataLst>
          </p:nvPr>
        </p:nvGraphicFramePr>
        <p:xfrm>
          <a:off x="443230" y="999490"/>
          <a:ext cx="10772775" cy="5278755"/>
        </p:xfrm>
        <a:graphic>
          <a:graphicData uri="http://schemas.openxmlformats.org/presentationml/2006/ole">
            <mc:AlternateContent xmlns:mc="http://schemas.openxmlformats.org/markup-compatibility/2006">
              <mc:Choice xmlns:v="urn:schemas-microsoft-com:vml" Requires="v">
                <p:oleObj spid="_x0000_s7175" name="Chart" r:id="rId2" imgW="8166100" imgH="5448300" progId="MSGraph.Chart.8">
                  <p:embed followColorScheme="full"/>
                </p:oleObj>
              </mc:Choice>
              <mc:Fallback>
                <p:oleObj name="Chart" r:id="rId2" imgW="8166100" imgH="5448300" progId="MSGraph.Chart.8">
                  <p:embed followColorScheme="full"/>
                  <p:pic>
                    <p:nvPicPr>
                      <p:cNvPr id="0" name="图片 7174"/>
                      <p:cNvPicPr>
                        <a:picLocks noChangeAspect="1" noChangeArrowheads="1"/>
                      </p:cNvPicPr>
                      <p:nvPr/>
                    </p:nvPicPr>
                    <p:blipFill>
                      <a:blip r:embed="rId3"/>
                      <a:srcRect/>
                      <a:stretch>
                        <a:fillRect/>
                      </a:stretch>
                    </p:blipFill>
                    <p:spPr bwMode="auto">
                      <a:xfrm>
                        <a:off x="443230" y="999490"/>
                        <a:ext cx="10772775" cy="527875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Line 4"/>
          <p:cNvSpPr>
            <a:spLocks noChangeShapeType="1"/>
          </p:cNvSpPr>
          <p:nvPr>
            <p:custDataLst>
              <p:tags r:id="rId4"/>
            </p:custDataLst>
          </p:nvPr>
        </p:nvSpPr>
        <p:spPr bwMode="auto">
          <a:xfrm>
            <a:off x="762000" y="3881438"/>
            <a:ext cx="7924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chemeClr val="bg1"/>
                </a:solidFill>
                <a:round/>
                <a:headEnd type="diamond" w="med" len="med"/>
                <a:tailEnd type="diamond"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charset="-122"/>
              <a:ea typeface="微软雅黑" panose="020B0503020204020204" charset="-122"/>
              <a:sym typeface="微软雅黑" panose="020B0503020204020204" charset="-122"/>
            </a:endParaRPr>
          </a:p>
        </p:txBody>
      </p:sp>
      <p:grpSp>
        <p:nvGrpSpPr>
          <p:cNvPr id="306181" name="Group 5"/>
          <p:cNvGrpSpPr/>
          <p:nvPr>
            <p:custDataLst>
              <p:tags r:id="rId5"/>
            </p:custDataLst>
          </p:nvPr>
        </p:nvGrpSpPr>
        <p:grpSpPr bwMode="auto">
          <a:xfrm>
            <a:off x="875030" y="3888105"/>
            <a:ext cx="10228580" cy="569595"/>
            <a:chOff x="587" y="2385"/>
            <a:chExt cx="4827" cy="359"/>
          </a:xfrm>
        </p:grpSpPr>
        <p:sp>
          <p:nvSpPr>
            <p:cNvPr id="14345" name="Line 6"/>
            <p:cNvSpPr>
              <a:spLocks noChangeShapeType="1"/>
            </p:cNvSpPr>
            <p:nvPr/>
          </p:nvSpPr>
          <p:spPr bwMode="auto">
            <a:xfrm>
              <a:off x="587" y="2744"/>
              <a:ext cx="4827" cy="0"/>
            </a:xfrm>
            <a:prstGeom prst="line">
              <a:avLst/>
            </a:prstGeom>
            <a:noFill/>
            <a:ln w="88900">
              <a:solidFill>
                <a:srgbClr val="7A002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14346" name="Rectangle 7"/>
            <p:cNvSpPr>
              <a:spLocks noChangeArrowheads="1"/>
            </p:cNvSpPr>
            <p:nvPr/>
          </p:nvSpPr>
          <p:spPr bwMode="auto">
            <a:xfrm>
              <a:off x="849" y="2385"/>
              <a:ext cx="869"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57" tIns="44435" rIns="90457" bIns="44435"/>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pPr>
              <a:r>
                <a:rPr lang="zh-CN" altLang="en-US">
                  <a:solidFill>
                    <a:srgbClr val="7A0029"/>
                  </a:solidFill>
                  <a:latin typeface="微软雅黑" panose="020B0503020204020204" charset="-122"/>
                  <a:ea typeface="微软雅黑" panose="020B0503020204020204" charset="-122"/>
                  <a:sym typeface="微软雅黑" panose="020B0503020204020204" charset="-122"/>
                </a:rPr>
                <a:t>行业平均 </a:t>
              </a:r>
              <a:r>
                <a:rPr lang="en-US" altLang="zh-CN">
                  <a:solidFill>
                    <a:srgbClr val="7A0029"/>
                  </a:solidFill>
                  <a:latin typeface="微软雅黑" panose="020B0503020204020204" charset="-122"/>
                  <a:ea typeface="微软雅黑" panose="020B0503020204020204" charset="-122"/>
                  <a:sym typeface="微软雅黑" panose="020B0503020204020204" charset="-122"/>
                </a:rPr>
                <a:t>(1.2)</a:t>
              </a:r>
              <a:endParaRPr lang="en-US" altLang="zh-CN">
                <a:solidFill>
                  <a:srgbClr val="7A0029"/>
                </a:solidFill>
                <a:latin typeface="微软雅黑" panose="020B0503020204020204" charset="-122"/>
                <a:ea typeface="微软雅黑" panose="020B0503020204020204" charset="-122"/>
                <a:sym typeface="微软雅黑" panose="020B0503020204020204" charset="-122"/>
              </a:endParaRPr>
            </a:p>
          </p:txBody>
        </p:sp>
      </p:grpSp>
      <p:sp>
        <p:nvSpPr>
          <p:cNvPr id="14342" name="Rectangle 8"/>
          <p:cNvSpPr>
            <a:spLocks noChangeArrowheads="1"/>
          </p:cNvSpPr>
          <p:nvPr>
            <p:custDataLst>
              <p:tags r:id="rId6"/>
            </p:custDataLst>
          </p:nvPr>
        </p:nvSpPr>
        <p:spPr bwMode="auto">
          <a:xfrm>
            <a:off x="1511300" y="1704975"/>
            <a:ext cx="4978400" cy="82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57" tIns="44435" rIns="90457" bIns="44435">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zh-CN" altLang="en-US" sz="2400" b="0" dirty="0">
                <a:solidFill>
                  <a:srgbClr val="344374"/>
                </a:solidFill>
                <a:latin typeface="微软雅黑" panose="020B0503020204020204" charset="-122"/>
                <a:ea typeface="微软雅黑" panose="020B0503020204020204" charset="-122"/>
              </a:rPr>
              <a:t>伤害&amp; 疾病  </a:t>
            </a:r>
            <a:r>
              <a:rPr lang="en-US" altLang="zh-CN" sz="2400" b="0" dirty="0">
                <a:solidFill>
                  <a:srgbClr val="344374"/>
                </a:solidFill>
                <a:latin typeface="微软雅黑" panose="020B0503020204020204" charset="-122"/>
                <a:ea typeface="微软雅黑" panose="020B0503020204020204" charset="-122"/>
              </a:rPr>
              <a:t>-  </a:t>
            </a:r>
            <a:endParaRPr lang="en-US" altLang="zh-CN" sz="2400" b="0" dirty="0">
              <a:solidFill>
                <a:srgbClr val="344374"/>
              </a:solidFill>
              <a:latin typeface="微软雅黑" panose="020B0503020204020204" charset="-122"/>
              <a:ea typeface="微软雅黑" panose="020B0503020204020204" charset="-122"/>
            </a:endParaRPr>
          </a:p>
          <a:p>
            <a:pPr algn="ctr" eaLnBrk="1" hangingPunct="1"/>
            <a:r>
              <a:rPr lang="zh-TW" altLang="en-US" sz="2400" b="0" dirty="0">
                <a:solidFill>
                  <a:srgbClr val="344374"/>
                </a:solidFill>
                <a:latin typeface="微软雅黑" panose="020B0503020204020204" charset="-122"/>
                <a:ea typeface="微软雅黑" panose="020B0503020204020204" charset="-122"/>
              </a:rPr>
              <a:t>平均每100</a:t>
            </a:r>
            <a:r>
              <a:rPr lang="zh-CN" altLang="en-US" sz="2400" b="0" dirty="0">
                <a:solidFill>
                  <a:srgbClr val="344374"/>
                </a:solidFill>
                <a:latin typeface="微软雅黑" panose="020B0503020204020204" charset="-122"/>
                <a:ea typeface="微软雅黑" panose="020B0503020204020204" charset="-122"/>
              </a:rPr>
              <a:t>个员工</a:t>
            </a:r>
            <a:r>
              <a:rPr lang="zh-TW" altLang="en-US" sz="2400" b="0" dirty="0">
                <a:solidFill>
                  <a:srgbClr val="344374"/>
                </a:solidFill>
                <a:latin typeface="微软雅黑" panose="020B0503020204020204" charset="-122"/>
                <a:ea typeface="微软雅黑" panose="020B0503020204020204" charset="-122"/>
              </a:rPr>
              <a:t>每年的</a:t>
            </a:r>
            <a:r>
              <a:rPr lang="zh-CN" altLang="en-US" sz="2400" b="0" dirty="0">
                <a:solidFill>
                  <a:srgbClr val="344374"/>
                </a:solidFill>
                <a:latin typeface="微软雅黑" panose="020B0503020204020204" charset="-122"/>
                <a:ea typeface="微软雅黑" panose="020B0503020204020204" charset="-122"/>
              </a:rPr>
              <a:t>损工事件</a:t>
            </a:r>
            <a:r>
              <a:rPr lang="zh-CN" altLang="en-US" sz="2000" b="0" dirty="0">
                <a:solidFill>
                  <a:srgbClr val="344374"/>
                </a:solidFill>
                <a:latin typeface="微软雅黑" panose="020B0503020204020204" charset="-122"/>
                <a:ea typeface="微软雅黑" panose="020B0503020204020204" charset="-122"/>
              </a:rPr>
              <a:t>*</a:t>
            </a:r>
            <a:endParaRPr lang="zh-CN" altLang="en-US" sz="2000" b="0" dirty="0">
              <a:solidFill>
                <a:srgbClr val="344374"/>
              </a:solidFill>
              <a:latin typeface="微软雅黑" panose="020B0503020204020204" charset="-122"/>
              <a:ea typeface="微软雅黑" panose="020B0503020204020204" charset="-122"/>
            </a:endParaRPr>
          </a:p>
        </p:txBody>
      </p:sp>
      <p:sp>
        <p:nvSpPr>
          <p:cNvPr id="14344" name="Text Box 10"/>
          <p:cNvSpPr txBox="1">
            <a:spLocks noChangeArrowheads="1"/>
          </p:cNvSpPr>
          <p:nvPr>
            <p:custDataLst>
              <p:tags r:id="rId7"/>
            </p:custDataLst>
          </p:nvPr>
        </p:nvSpPr>
        <p:spPr bwMode="auto">
          <a:xfrm>
            <a:off x="2862898" y="803910"/>
            <a:ext cx="3684587" cy="285750"/>
          </a:xfrm>
          <a:prstGeom prst="rect">
            <a:avLst/>
          </a:prstGeom>
          <a:solidFill>
            <a:schemeClr val="bg1"/>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6412">
            <a:spAutoFit/>
          </a:bodyPr>
          <a:lstStyle>
            <a:lvl1pPr defTabSz="820420" eaLnBrk="0" hangingPunct="0">
              <a:tabLst>
                <a:tab pos="3439795" algn="l"/>
              </a:tabLst>
              <a:defRPr b="1">
                <a:solidFill>
                  <a:schemeClr val="tx1"/>
                </a:solidFill>
                <a:latin typeface="Arial" panose="020B0604020202020204" pitchFamily="34" charset="0"/>
              </a:defRPr>
            </a:lvl1pPr>
            <a:lvl2pPr marL="742950" indent="-285750" defTabSz="820420" eaLnBrk="0" hangingPunct="0">
              <a:tabLst>
                <a:tab pos="3439795" algn="l"/>
              </a:tabLst>
              <a:defRPr b="1">
                <a:solidFill>
                  <a:schemeClr val="tx1"/>
                </a:solidFill>
                <a:latin typeface="Arial" panose="020B0604020202020204" pitchFamily="34" charset="0"/>
              </a:defRPr>
            </a:lvl2pPr>
            <a:lvl3pPr marL="1143000" indent="-228600" defTabSz="820420" eaLnBrk="0" hangingPunct="0">
              <a:tabLst>
                <a:tab pos="3439795" algn="l"/>
              </a:tabLst>
              <a:defRPr b="1">
                <a:solidFill>
                  <a:schemeClr val="tx1"/>
                </a:solidFill>
                <a:latin typeface="Arial" panose="020B0604020202020204" pitchFamily="34" charset="0"/>
              </a:defRPr>
            </a:lvl3pPr>
            <a:lvl4pPr marL="1600200" indent="-228600" defTabSz="820420" eaLnBrk="0" hangingPunct="0">
              <a:tabLst>
                <a:tab pos="3439795" algn="l"/>
              </a:tabLst>
              <a:defRPr b="1">
                <a:solidFill>
                  <a:schemeClr val="tx1"/>
                </a:solidFill>
                <a:latin typeface="Arial" panose="020B0604020202020204" pitchFamily="34" charset="0"/>
              </a:defRPr>
            </a:lvl4pPr>
            <a:lvl5pPr marL="2057400" indent="-228600" defTabSz="820420" eaLnBrk="0" hangingPunct="0">
              <a:tabLst>
                <a:tab pos="3439795" algn="l"/>
              </a:tabLst>
              <a:defRPr b="1">
                <a:solidFill>
                  <a:schemeClr val="tx1"/>
                </a:solidFill>
                <a:latin typeface="Arial" panose="020B0604020202020204" pitchFamily="34" charset="0"/>
              </a:defRPr>
            </a:lvl5pPr>
            <a:lvl6pPr marL="2514600" indent="-228600" defTabSz="820420" eaLnBrk="0" fontAlgn="base" hangingPunct="0">
              <a:spcBef>
                <a:spcPct val="0"/>
              </a:spcBef>
              <a:spcAft>
                <a:spcPct val="0"/>
              </a:spcAft>
              <a:tabLst>
                <a:tab pos="3439795" algn="l"/>
              </a:tabLst>
              <a:defRPr b="1">
                <a:solidFill>
                  <a:schemeClr val="tx1"/>
                </a:solidFill>
                <a:latin typeface="Arial" panose="020B0604020202020204" pitchFamily="34" charset="0"/>
              </a:defRPr>
            </a:lvl6pPr>
            <a:lvl7pPr marL="2971800" indent="-228600" defTabSz="820420" eaLnBrk="0" fontAlgn="base" hangingPunct="0">
              <a:spcBef>
                <a:spcPct val="0"/>
              </a:spcBef>
              <a:spcAft>
                <a:spcPct val="0"/>
              </a:spcAft>
              <a:tabLst>
                <a:tab pos="3439795" algn="l"/>
              </a:tabLst>
              <a:defRPr b="1">
                <a:solidFill>
                  <a:schemeClr val="tx1"/>
                </a:solidFill>
                <a:latin typeface="Arial" panose="020B0604020202020204" pitchFamily="34" charset="0"/>
              </a:defRPr>
            </a:lvl7pPr>
            <a:lvl8pPr marL="3429000" indent="-228600" defTabSz="820420" eaLnBrk="0" fontAlgn="base" hangingPunct="0">
              <a:spcBef>
                <a:spcPct val="0"/>
              </a:spcBef>
              <a:spcAft>
                <a:spcPct val="0"/>
              </a:spcAft>
              <a:tabLst>
                <a:tab pos="3439795" algn="l"/>
              </a:tabLst>
              <a:defRPr b="1">
                <a:solidFill>
                  <a:schemeClr val="tx1"/>
                </a:solidFill>
                <a:latin typeface="Arial" panose="020B0604020202020204" pitchFamily="34" charset="0"/>
              </a:defRPr>
            </a:lvl8pPr>
            <a:lvl9pPr marL="3886200" indent="-228600" defTabSz="820420" eaLnBrk="0" fontAlgn="base" hangingPunct="0">
              <a:spcBef>
                <a:spcPct val="0"/>
              </a:spcBef>
              <a:spcAft>
                <a:spcPct val="0"/>
              </a:spcAft>
              <a:tabLst>
                <a:tab pos="3439795" algn="l"/>
              </a:tabLst>
              <a:defRPr b="1">
                <a:solidFill>
                  <a:schemeClr val="tx1"/>
                </a:solidFill>
                <a:latin typeface="Arial" panose="020B0604020202020204" pitchFamily="34" charset="0"/>
              </a:defRPr>
            </a:lvl9pPr>
          </a:lstStyle>
          <a:p>
            <a:pPr eaLnBrk="1" hangingPunct="1">
              <a:lnSpc>
                <a:spcPct val="110000"/>
              </a:lnSpc>
            </a:pPr>
            <a:r>
              <a:rPr lang="en-US" altLang="zh-CN" sz="800" b="0">
                <a:latin typeface="微软雅黑" panose="020B0503020204020204" charset="-122"/>
                <a:ea typeface="微软雅黑" panose="020B0503020204020204" charset="-122"/>
                <a:sym typeface="微软雅黑" panose="020B0503020204020204" charset="-122"/>
              </a:rPr>
              <a:t> * </a:t>
            </a:r>
            <a:r>
              <a:rPr lang="zh-CN" altLang="en-US" sz="800" b="0">
                <a:latin typeface="微软雅黑" panose="020B0503020204020204" charset="-122"/>
                <a:ea typeface="微软雅黑" panose="020B0503020204020204" charset="-122"/>
                <a:sym typeface="微软雅黑" panose="020B0503020204020204" charset="-122"/>
              </a:rPr>
              <a:t>美国劳工部 统计，</a:t>
            </a:r>
            <a:r>
              <a:rPr lang="en-US" altLang="zh-CN" sz="800" b="0">
                <a:latin typeface="微软雅黑" panose="020B0503020204020204" charset="-122"/>
                <a:ea typeface="微软雅黑" panose="020B0503020204020204" charset="-122"/>
                <a:sym typeface="微软雅黑" panose="020B0503020204020204" charset="-122"/>
              </a:rPr>
              <a:t>2007</a:t>
            </a:r>
            <a:r>
              <a:rPr lang="zh-CN" altLang="en-US" sz="800" b="0">
                <a:latin typeface="微软雅黑" panose="020B0503020204020204" charset="-122"/>
                <a:ea typeface="微软雅黑" panose="020B0503020204020204" charset="-122"/>
                <a:sym typeface="微软雅黑" panose="020B0503020204020204" charset="-122"/>
              </a:rPr>
              <a:t>年数据 </a:t>
            </a:r>
            <a:r>
              <a:rPr lang="en-US" altLang="zh-CN" sz="800" b="0">
                <a:latin typeface="微软雅黑" panose="020B0503020204020204" charset="-122"/>
                <a:ea typeface="微软雅黑" panose="020B0503020204020204" charset="-122"/>
                <a:sym typeface="微软雅黑" panose="020B0503020204020204" charset="-122"/>
              </a:rPr>
              <a:t>Data  — </a:t>
            </a:r>
            <a:r>
              <a:rPr lang="zh-CN" altLang="en-US" sz="800" b="0">
                <a:latin typeface="微软雅黑" panose="020B0503020204020204" charset="-122"/>
                <a:ea typeface="微软雅黑" panose="020B0503020204020204" charset="-122"/>
                <a:sym typeface="微软雅黑" panose="020B0503020204020204" charset="-122"/>
              </a:rPr>
              <a:t>伤害与疾病</a:t>
            </a:r>
            <a:endParaRPr lang="zh-CN" altLang="en-US" sz="800" b="0">
              <a:latin typeface="微软雅黑" panose="020B0503020204020204" charset="-122"/>
              <a:ea typeface="微软雅黑" panose="020B0503020204020204" charset="-122"/>
              <a:sym typeface="微软雅黑" panose="020B0503020204020204" charset="-122"/>
            </a:endParaRPr>
          </a:p>
          <a:p>
            <a:pPr eaLnBrk="1" hangingPunct="1">
              <a:lnSpc>
                <a:spcPct val="110000"/>
              </a:lnSpc>
            </a:pPr>
            <a:r>
              <a:rPr lang="zh-CN" altLang="en-US" sz="800" b="0">
                <a:latin typeface="微软雅黑" panose="020B0503020204020204" charset="-122"/>
                <a:ea typeface="微软雅黑" panose="020B0503020204020204" charset="-122"/>
                <a:sym typeface="微软雅黑" panose="020B0503020204020204" charset="-122"/>
              </a:rPr>
              <a:t>** 杜邦</a:t>
            </a:r>
            <a:r>
              <a:rPr lang="en-US" altLang="zh-CN" sz="800" b="0">
                <a:latin typeface="微软雅黑" panose="020B0503020204020204" charset="-122"/>
                <a:ea typeface="微软雅黑" panose="020B0503020204020204" charset="-122"/>
                <a:sym typeface="微软雅黑" panose="020B0503020204020204" charset="-122"/>
              </a:rPr>
              <a:t>2008</a:t>
            </a:r>
            <a:r>
              <a:rPr lang="zh-CN" altLang="en-US" sz="800" b="0">
                <a:latin typeface="微软雅黑" panose="020B0503020204020204" charset="-122"/>
                <a:ea typeface="微软雅黑" panose="020B0503020204020204" charset="-122"/>
                <a:sym typeface="微软雅黑" panose="020B0503020204020204" charset="-122"/>
              </a:rPr>
              <a:t>年数据	</a:t>
            </a:r>
            <a:endParaRPr lang="zh-CN" altLang="en-US" sz="700" b="0">
              <a:latin typeface="微软雅黑" panose="020B0503020204020204" charset="-122"/>
              <a:ea typeface="微软雅黑" panose="020B0503020204020204" charset="-122"/>
              <a:sym typeface="微软雅黑" panose="020B0503020204020204" charset="-122"/>
            </a:endParaRPr>
          </a:p>
        </p:txBody>
      </p:sp>
      <p:sp>
        <p:nvSpPr>
          <p:cNvPr id="11" name="Rectangle 2"/>
          <p:cNvSpPr txBox="1">
            <a:spLocks noChangeArrowheads="1"/>
          </p:cNvSpPr>
          <p:nvPr>
            <p:custDataLst>
              <p:tags r:id="rId8"/>
            </p:custDataLst>
          </p:nvPr>
        </p:nvSpPr>
        <p:spPr bwMode="auto">
          <a:xfrm>
            <a:off x="683568" y="332656"/>
            <a:ext cx="819187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defTabSz="457200" rtl="0" eaLnBrk="1" fontAlgn="base" hangingPunct="1">
              <a:spcBef>
                <a:spcPct val="0"/>
              </a:spcBef>
              <a:spcAft>
                <a:spcPct val="0"/>
              </a:spcAft>
              <a:defRPr sz="4000" b="1"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2pPr>
            <a:lvl3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3pPr>
            <a:lvl4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4pPr>
            <a:lvl5pPr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5pPr>
            <a:lvl6pPr marL="4572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6pPr>
            <a:lvl7pPr marL="9144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7pPr>
            <a:lvl8pPr marL="13716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8pPr>
            <a:lvl9pPr marL="1828800" algn="l" defTabSz="457200" rtl="0" eaLnBrk="1" fontAlgn="base" hangingPunct="1">
              <a:spcBef>
                <a:spcPct val="0"/>
              </a:spcBef>
              <a:spcAft>
                <a:spcPct val="0"/>
              </a:spcAft>
              <a:defRPr sz="2200" b="1">
                <a:solidFill>
                  <a:schemeClr val="tx1"/>
                </a:solidFill>
                <a:latin typeface="Arial" panose="020B0604020202020204" pitchFamily="34" charset="0"/>
                <a:ea typeface="MS PGothic" panose="020B0600070205080204" charset="-128"/>
                <a:cs typeface="MS PGothic" panose="020B0600070205080204" charset="-128"/>
              </a:defRPr>
            </a:lvl9pPr>
          </a:lstStyle>
          <a:p>
            <a:r>
              <a:rPr lang="zh-CN" altLang="en-US" sz="3600" dirty="0">
                <a:solidFill>
                  <a:srgbClr val="C00000"/>
                </a:solidFill>
              </a:rPr>
              <a:t>行业比较</a:t>
            </a:r>
            <a:endParaRPr lang="zh-CN" altLang="en-US" sz="3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6181"/>
                                        </p:tgtEl>
                                        <p:attrNameLst>
                                          <p:attrName>style.visibility</p:attrName>
                                        </p:attrNameLst>
                                      </p:cBhvr>
                                      <p:to>
                                        <p:strVal val="visible"/>
                                      </p:to>
                                    </p:set>
                                    <p:animEffect transition="in" filter="wipe(left)">
                                      <p:cBhvr>
                                        <p:cTn id="7" dur="500"/>
                                        <p:tgtEl>
                                          <p:spTgt spid="30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AutoShape 3"/>
          <p:cNvSpPr>
            <a:spLocks noChangeArrowheads="1"/>
          </p:cNvSpPr>
          <p:nvPr>
            <p:custDataLst>
              <p:tags r:id="rId1"/>
            </p:custDataLst>
          </p:nvPr>
        </p:nvSpPr>
        <p:spPr bwMode="auto">
          <a:xfrm>
            <a:off x="2601913" y="1665288"/>
            <a:ext cx="3527425" cy="4608512"/>
          </a:xfrm>
          <a:prstGeom prst="flowChartExtract">
            <a:avLst/>
          </a:prstGeom>
          <a:solidFill>
            <a:srgbClr val="A80813"/>
          </a:solidFill>
          <a:ln w="28575" algn="ctr">
            <a:solidFill>
              <a:schemeClr val="tx2"/>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8" tIns="45709" rIns="91418" bIns="45709" anchor="ctr"/>
          <a:lstStyle>
            <a:lvl1pPr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0"/>
              </a:spcBef>
              <a:spcAft>
                <a:spcPct val="0"/>
              </a:spcAft>
            </a:pPr>
            <a:endParaRPr lang="zh-CN" altLang="en-US" sz="3200">
              <a:solidFill>
                <a:schemeClr val="tx1"/>
              </a:solidFill>
            </a:endParaRPr>
          </a:p>
        </p:txBody>
      </p:sp>
      <p:sp>
        <p:nvSpPr>
          <p:cNvPr id="70" name="AutoShape 4"/>
          <p:cNvSpPr>
            <a:spLocks noChangeArrowheads="1"/>
          </p:cNvSpPr>
          <p:nvPr>
            <p:custDataLst>
              <p:tags r:id="rId2"/>
            </p:custDataLst>
          </p:nvPr>
        </p:nvSpPr>
        <p:spPr bwMode="auto">
          <a:xfrm>
            <a:off x="3148013" y="1577975"/>
            <a:ext cx="2422525" cy="3240088"/>
          </a:xfrm>
          <a:prstGeom prst="flowChartExtract">
            <a:avLst/>
          </a:prstGeom>
          <a:solidFill>
            <a:srgbClr val="00FFCC"/>
          </a:solidFill>
          <a:ln w="28575" algn="ctr">
            <a:solidFill>
              <a:schemeClr val="tx2"/>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8" tIns="45709" rIns="91418" bIns="45709" anchor="ctr"/>
          <a:lstStyle>
            <a:lvl1pPr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0"/>
              </a:spcBef>
              <a:spcAft>
                <a:spcPct val="0"/>
              </a:spcAft>
            </a:pPr>
            <a:endParaRPr lang="zh-CN" altLang="en-US" sz="3200">
              <a:solidFill>
                <a:schemeClr val="tx1"/>
              </a:solidFill>
            </a:endParaRPr>
          </a:p>
        </p:txBody>
      </p:sp>
      <p:sp>
        <p:nvSpPr>
          <p:cNvPr id="71" name="AutoShape 5"/>
          <p:cNvSpPr>
            <a:spLocks noChangeArrowheads="1"/>
          </p:cNvSpPr>
          <p:nvPr>
            <p:custDataLst>
              <p:tags r:id="rId3"/>
            </p:custDataLst>
          </p:nvPr>
        </p:nvSpPr>
        <p:spPr bwMode="auto">
          <a:xfrm>
            <a:off x="3732213" y="1555750"/>
            <a:ext cx="1271587" cy="1719263"/>
          </a:xfrm>
          <a:prstGeom prst="flowChartExtra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91418" tIns="45709" rIns="91418" bIns="45709" anchor="ctr"/>
          <a:lstStyle>
            <a:lvl1pPr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0"/>
              </a:spcBef>
              <a:spcAft>
                <a:spcPct val="0"/>
              </a:spcAft>
            </a:pPr>
            <a:endParaRPr lang="zh-CN" altLang="en-US" sz="3200">
              <a:solidFill>
                <a:schemeClr val="tx1"/>
              </a:solidFill>
            </a:endParaRPr>
          </a:p>
        </p:txBody>
      </p:sp>
      <p:sp>
        <p:nvSpPr>
          <p:cNvPr id="72" name="Text Box 6"/>
          <p:cNvSpPr txBox="1">
            <a:spLocks noChangeArrowheads="1"/>
          </p:cNvSpPr>
          <p:nvPr>
            <p:custDataLst>
              <p:tags r:id="rId4"/>
            </p:custDataLst>
          </p:nvPr>
        </p:nvSpPr>
        <p:spPr bwMode="auto">
          <a:xfrm>
            <a:off x="4762500" y="1281113"/>
            <a:ext cx="2232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defRPr/>
            </a:pPr>
            <a:r>
              <a:rPr lang="zh-CN" altLang="en-US" sz="2500" smtClean="0">
                <a:solidFill>
                  <a:srgbClr val="0000CC"/>
                </a:solidFill>
                <a:effectLst>
                  <a:outerShdw blurRad="38100" dist="38100" dir="2700000" algn="tl">
                    <a:srgbClr val="C0C0C0"/>
                  </a:outerShdw>
                </a:effectLst>
              </a:rPr>
              <a:t>管理能力</a:t>
            </a:r>
            <a:endParaRPr lang="zh-CN" altLang="en-US" sz="2500" smtClean="0">
              <a:solidFill>
                <a:srgbClr val="0000CC"/>
              </a:solidFill>
              <a:effectLst>
                <a:outerShdw blurRad="38100" dist="38100" dir="2700000" algn="tl">
                  <a:srgbClr val="C0C0C0"/>
                </a:outerShdw>
              </a:effectLst>
            </a:endParaRPr>
          </a:p>
        </p:txBody>
      </p:sp>
      <p:sp>
        <p:nvSpPr>
          <p:cNvPr id="73" name="AutoShape 7"/>
          <p:cNvSpPr>
            <a:spLocks noChangeArrowheads="1"/>
          </p:cNvSpPr>
          <p:nvPr>
            <p:custDataLst>
              <p:tags r:id="rId5"/>
            </p:custDataLst>
          </p:nvPr>
        </p:nvSpPr>
        <p:spPr bwMode="auto">
          <a:xfrm>
            <a:off x="2601913" y="1530350"/>
            <a:ext cx="3527425" cy="4752975"/>
          </a:xfrm>
          <a:prstGeom prst="flowChartExtract">
            <a:avLst/>
          </a:prstGeom>
          <a:noFill/>
          <a:ln w="28575" algn="ctr">
            <a:solidFill>
              <a:schemeClr val="hlink"/>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eaLnBrk="1" hangingPunct="1">
              <a:spcBef>
                <a:spcPct val="0"/>
              </a:spcBef>
              <a:spcAft>
                <a:spcPct val="0"/>
              </a:spcAft>
            </a:pPr>
            <a:endParaRPr lang="zh-CN" altLang="en-US" sz="3200">
              <a:solidFill>
                <a:schemeClr val="tx1"/>
              </a:solidFill>
            </a:endParaRPr>
          </a:p>
        </p:txBody>
      </p:sp>
      <p:sp>
        <p:nvSpPr>
          <p:cNvPr id="74" name="Line 8"/>
          <p:cNvSpPr>
            <a:spLocks noChangeShapeType="1"/>
          </p:cNvSpPr>
          <p:nvPr>
            <p:custDataLst>
              <p:tags r:id="rId6"/>
            </p:custDataLst>
          </p:nvPr>
        </p:nvSpPr>
        <p:spPr bwMode="auto">
          <a:xfrm>
            <a:off x="3732213" y="3275013"/>
            <a:ext cx="129222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75" name="Line 9"/>
          <p:cNvSpPr>
            <a:spLocks noChangeShapeType="1"/>
          </p:cNvSpPr>
          <p:nvPr>
            <p:custDataLst>
              <p:tags r:id="rId7"/>
            </p:custDataLst>
          </p:nvPr>
        </p:nvSpPr>
        <p:spPr bwMode="auto">
          <a:xfrm>
            <a:off x="3151188" y="4826000"/>
            <a:ext cx="2447925" cy="0"/>
          </a:xfrm>
          <a:prstGeom prst="line">
            <a:avLst/>
          </a:prstGeom>
          <a:noFill/>
          <a:ln w="285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76" name="Text Box 10"/>
          <p:cNvSpPr txBox="1">
            <a:spLocks noChangeArrowheads="1"/>
          </p:cNvSpPr>
          <p:nvPr>
            <p:custDataLst>
              <p:tags r:id="rId8"/>
            </p:custDataLst>
          </p:nvPr>
        </p:nvSpPr>
        <p:spPr bwMode="auto">
          <a:xfrm>
            <a:off x="3968750" y="2573338"/>
            <a:ext cx="7921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pPr>
            <a:r>
              <a:rPr lang="zh-CN" altLang="en-US" sz="2000">
                <a:solidFill>
                  <a:srgbClr val="FFFF00"/>
                </a:solidFill>
              </a:rPr>
              <a:t>高层</a:t>
            </a:r>
            <a:endParaRPr lang="zh-CN" altLang="en-US" sz="2000">
              <a:solidFill>
                <a:srgbClr val="FFFF00"/>
              </a:solidFill>
            </a:endParaRPr>
          </a:p>
        </p:txBody>
      </p:sp>
      <p:sp>
        <p:nvSpPr>
          <p:cNvPr id="77" name="Text Box 11"/>
          <p:cNvSpPr txBox="1">
            <a:spLocks noChangeArrowheads="1"/>
          </p:cNvSpPr>
          <p:nvPr>
            <p:custDataLst>
              <p:tags r:id="rId9"/>
            </p:custDataLst>
          </p:nvPr>
        </p:nvSpPr>
        <p:spPr bwMode="auto">
          <a:xfrm>
            <a:off x="3322638" y="5338763"/>
            <a:ext cx="2087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pPr>
            <a:r>
              <a:rPr lang="zh-CN" altLang="en-US" sz="2000" dirty="0" smtClean="0">
                <a:solidFill>
                  <a:schemeClr val="bg1"/>
                </a:solidFill>
              </a:rPr>
              <a:t>班组</a:t>
            </a:r>
            <a:endParaRPr lang="zh-CN" altLang="en-US" sz="2000" dirty="0">
              <a:solidFill>
                <a:schemeClr val="bg1"/>
              </a:solidFill>
            </a:endParaRPr>
          </a:p>
        </p:txBody>
      </p:sp>
      <p:sp>
        <p:nvSpPr>
          <p:cNvPr id="78" name="Text Box 12"/>
          <p:cNvSpPr txBox="1">
            <a:spLocks noChangeArrowheads="1"/>
          </p:cNvSpPr>
          <p:nvPr>
            <p:custDataLst>
              <p:tags r:id="rId10"/>
            </p:custDataLst>
          </p:nvPr>
        </p:nvSpPr>
        <p:spPr bwMode="auto">
          <a:xfrm>
            <a:off x="3611563" y="3905250"/>
            <a:ext cx="13652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pPr>
            <a:r>
              <a:rPr lang="zh-CN" altLang="en-US" sz="2000" dirty="0">
                <a:solidFill>
                  <a:srgbClr val="FF0000"/>
                </a:solidFill>
              </a:rPr>
              <a:t>中层</a:t>
            </a:r>
            <a:endParaRPr lang="zh-CN" altLang="en-US" sz="2000" dirty="0">
              <a:solidFill>
                <a:srgbClr val="FF0000"/>
              </a:solidFill>
            </a:endParaRPr>
          </a:p>
        </p:txBody>
      </p:sp>
      <p:sp>
        <p:nvSpPr>
          <p:cNvPr id="79" name="Text Box 14"/>
          <p:cNvSpPr txBox="1">
            <a:spLocks noChangeArrowheads="1"/>
          </p:cNvSpPr>
          <p:nvPr>
            <p:custDataLst>
              <p:tags r:id="rId11"/>
            </p:custDataLst>
          </p:nvPr>
        </p:nvSpPr>
        <p:spPr bwMode="auto">
          <a:xfrm>
            <a:off x="2170113" y="2105025"/>
            <a:ext cx="2016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defRPr/>
            </a:pPr>
            <a:r>
              <a:rPr lang="zh-CN" altLang="en-US" sz="2000" smtClean="0">
                <a:solidFill>
                  <a:srgbClr val="FF0000"/>
                </a:solidFill>
                <a:effectLst>
                  <a:outerShdw blurRad="38100" dist="38100" dir="2700000" algn="tl">
                    <a:srgbClr val="C0C0C0"/>
                  </a:outerShdw>
                </a:effectLst>
              </a:rPr>
              <a:t>有感领导</a:t>
            </a:r>
            <a:endParaRPr lang="zh-CN" altLang="en-US" sz="2000" smtClean="0">
              <a:solidFill>
                <a:srgbClr val="FF0000"/>
              </a:solidFill>
              <a:effectLst>
                <a:outerShdw blurRad="38100" dist="38100" dir="2700000" algn="tl">
                  <a:srgbClr val="C0C0C0"/>
                </a:outerShdw>
              </a:effectLst>
            </a:endParaRPr>
          </a:p>
        </p:txBody>
      </p:sp>
      <p:sp>
        <p:nvSpPr>
          <p:cNvPr id="80" name="Text Box 15"/>
          <p:cNvSpPr txBox="1">
            <a:spLocks noChangeArrowheads="1"/>
          </p:cNvSpPr>
          <p:nvPr>
            <p:custDataLst>
              <p:tags r:id="rId12"/>
            </p:custDataLst>
          </p:nvPr>
        </p:nvSpPr>
        <p:spPr bwMode="auto">
          <a:xfrm>
            <a:off x="5627688" y="5202238"/>
            <a:ext cx="237490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lnSpc>
                <a:spcPct val="60000"/>
              </a:lnSpc>
              <a:spcBef>
                <a:spcPct val="50000"/>
              </a:spcBef>
              <a:spcAft>
                <a:spcPct val="0"/>
              </a:spcAft>
            </a:pPr>
            <a:r>
              <a:rPr lang="zh-CN" altLang="en-US" sz="1400" b="0">
                <a:solidFill>
                  <a:srgbClr val="0000CC"/>
                </a:solidFill>
              </a:rPr>
              <a:t>现场安全</a:t>
            </a:r>
            <a:endParaRPr lang="zh-CN" altLang="en-US" sz="1400" b="0">
              <a:solidFill>
                <a:srgbClr val="0000CC"/>
              </a:solidFill>
            </a:endParaRPr>
          </a:p>
          <a:p>
            <a:pPr algn="ctr" eaLnBrk="1" hangingPunct="1">
              <a:lnSpc>
                <a:spcPct val="60000"/>
              </a:lnSpc>
              <a:spcBef>
                <a:spcPct val="50000"/>
              </a:spcBef>
              <a:spcAft>
                <a:spcPct val="0"/>
              </a:spcAft>
            </a:pPr>
            <a:r>
              <a:rPr lang="zh-CN" altLang="en-US" sz="1400" b="0">
                <a:solidFill>
                  <a:srgbClr val="0000CC"/>
                </a:solidFill>
              </a:rPr>
              <a:t>管理手册</a:t>
            </a:r>
            <a:endParaRPr lang="zh-CN" altLang="en-US" sz="1400" b="0">
              <a:solidFill>
                <a:srgbClr val="0000CC"/>
              </a:solidFill>
            </a:endParaRPr>
          </a:p>
        </p:txBody>
      </p:sp>
      <p:sp>
        <p:nvSpPr>
          <p:cNvPr id="81" name="Text Box 16"/>
          <p:cNvSpPr txBox="1">
            <a:spLocks noChangeArrowheads="1"/>
          </p:cNvSpPr>
          <p:nvPr>
            <p:custDataLst>
              <p:tags r:id="rId13"/>
            </p:custDataLst>
          </p:nvPr>
        </p:nvSpPr>
        <p:spPr bwMode="auto">
          <a:xfrm>
            <a:off x="5340350" y="3656013"/>
            <a:ext cx="201612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lnSpc>
                <a:spcPct val="60000"/>
              </a:lnSpc>
              <a:spcBef>
                <a:spcPct val="50000"/>
              </a:spcBef>
              <a:spcAft>
                <a:spcPct val="0"/>
              </a:spcAft>
            </a:pPr>
            <a:r>
              <a:rPr lang="zh-CN" altLang="en-US" sz="1400" b="0">
                <a:solidFill>
                  <a:srgbClr val="0000CC"/>
                </a:solidFill>
              </a:rPr>
              <a:t>工作和</a:t>
            </a:r>
            <a:endParaRPr lang="zh-CN" altLang="en-US" sz="1400" b="0">
              <a:solidFill>
                <a:srgbClr val="0000CC"/>
              </a:solidFill>
            </a:endParaRPr>
          </a:p>
          <a:p>
            <a:pPr algn="ctr" eaLnBrk="1" hangingPunct="1">
              <a:lnSpc>
                <a:spcPct val="60000"/>
              </a:lnSpc>
              <a:spcBef>
                <a:spcPct val="50000"/>
              </a:spcBef>
              <a:spcAft>
                <a:spcPct val="0"/>
              </a:spcAft>
            </a:pPr>
            <a:r>
              <a:rPr lang="zh-CN" altLang="en-US" sz="1400" b="0">
                <a:solidFill>
                  <a:srgbClr val="0000CC"/>
                </a:solidFill>
              </a:rPr>
              <a:t>体系文件</a:t>
            </a:r>
            <a:endParaRPr lang="zh-CN" altLang="en-US" sz="1400" b="0">
              <a:solidFill>
                <a:srgbClr val="0000CC"/>
              </a:solidFill>
            </a:endParaRPr>
          </a:p>
        </p:txBody>
      </p:sp>
      <p:sp>
        <p:nvSpPr>
          <p:cNvPr id="82" name="Text Box 17"/>
          <p:cNvSpPr txBox="1">
            <a:spLocks noChangeArrowheads="1"/>
          </p:cNvSpPr>
          <p:nvPr>
            <p:custDataLst>
              <p:tags r:id="rId14"/>
            </p:custDataLst>
          </p:nvPr>
        </p:nvSpPr>
        <p:spPr bwMode="auto">
          <a:xfrm>
            <a:off x="1233488" y="3617913"/>
            <a:ext cx="2520950" cy="31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lnSpc>
                <a:spcPct val="70000"/>
              </a:lnSpc>
              <a:spcBef>
                <a:spcPct val="50000"/>
              </a:spcBef>
              <a:spcAft>
                <a:spcPct val="0"/>
              </a:spcAft>
              <a:defRPr/>
            </a:pPr>
            <a:r>
              <a:rPr lang="zh-CN" altLang="en-US" sz="2000" dirty="0" smtClean="0">
                <a:solidFill>
                  <a:srgbClr val="FF0000"/>
                </a:solidFill>
                <a:effectLst>
                  <a:outerShdw blurRad="38100" dist="38100" dir="2700000" algn="tl">
                    <a:srgbClr val="C0C0C0"/>
                  </a:outerShdw>
                </a:effectLst>
              </a:rPr>
              <a:t>直线负责制</a:t>
            </a:r>
            <a:endParaRPr lang="zh-CN" altLang="en-US" sz="2000" dirty="0" smtClean="0">
              <a:solidFill>
                <a:srgbClr val="FF0000"/>
              </a:solidFill>
              <a:effectLst>
                <a:outerShdw blurRad="38100" dist="38100" dir="2700000" algn="tl">
                  <a:srgbClr val="C0C0C0"/>
                </a:outerShdw>
              </a:effectLst>
            </a:endParaRPr>
          </a:p>
        </p:txBody>
      </p:sp>
      <p:sp>
        <p:nvSpPr>
          <p:cNvPr id="83" name="Text Box 18"/>
          <p:cNvSpPr txBox="1">
            <a:spLocks noChangeArrowheads="1"/>
          </p:cNvSpPr>
          <p:nvPr>
            <p:custDataLst>
              <p:tags r:id="rId15"/>
            </p:custDataLst>
          </p:nvPr>
        </p:nvSpPr>
        <p:spPr bwMode="auto">
          <a:xfrm>
            <a:off x="4762500" y="1952625"/>
            <a:ext cx="2808288"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pPr>
            <a:r>
              <a:rPr lang="zh-CN" altLang="en-US" sz="1400" b="0">
                <a:solidFill>
                  <a:srgbClr val="0000CC"/>
                </a:solidFill>
              </a:rPr>
              <a:t>个人安全行动计划</a:t>
            </a:r>
            <a:endParaRPr lang="zh-CN" altLang="en-US" sz="1400" b="0">
              <a:solidFill>
                <a:srgbClr val="0000CC"/>
              </a:solidFill>
            </a:endParaRPr>
          </a:p>
          <a:p>
            <a:pPr algn="ctr" eaLnBrk="1" hangingPunct="1">
              <a:spcBef>
                <a:spcPct val="50000"/>
              </a:spcBef>
              <a:spcAft>
                <a:spcPct val="0"/>
              </a:spcAft>
            </a:pPr>
            <a:r>
              <a:rPr lang="zh-CN" altLang="en-US" sz="1400" b="0">
                <a:solidFill>
                  <a:srgbClr val="0000CC"/>
                </a:solidFill>
              </a:rPr>
              <a:t>有计划的行为安全观察与沟通</a:t>
            </a:r>
            <a:endParaRPr lang="zh-CN" altLang="en-US" sz="1400" b="0">
              <a:solidFill>
                <a:srgbClr val="0000CC"/>
              </a:solidFill>
            </a:endParaRPr>
          </a:p>
          <a:p>
            <a:pPr algn="ctr" eaLnBrk="1" hangingPunct="1">
              <a:spcBef>
                <a:spcPct val="50000"/>
              </a:spcBef>
              <a:spcAft>
                <a:spcPct val="0"/>
              </a:spcAft>
            </a:pPr>
            <a:r>
              <a:rPr lang="zh-CN" altLang="en-US" sz="1400" b="0">
                <a:solidFill>
                  <a:srgbClr val="0000CC"/>
                </a:solidFill>
              </a:rPr>
              <a:t>方针、原则、培训</a:t>
            </a:r>
            <a:endParaRPr lang="zh-CN" altLang="en-US" sz="1400" b="0">
              <a:solidFill>
                <a:srgbClr val="0000CC"/>
              </a:solidFill>
            </a:endParaRPr>
          </a:p>
        </p:txBody>
      </p:sp>
      <p:sp>
        <p:nvSpPr>
          <p:cNvPr id="84" name="Text Box 19"/>
          <p:cNvSpPr txBox="1">
            <a:spLocks noChangeArrowheads="1"/>
          </p:cNvSpPr>
          <p:nvPr>
            <p:custDataLst>
              <p:tags r:id="rId16"/>
            </p:custDataLst>
          </p:nvPr>
        </p:nvSpPr>
        <p:spPr bwMode="auto">
          <a:xfrm>
            <a:off x="1089025" y="5346700"/>
            <a:ext cx="2016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50000"/>
              </a:spcBef>
              <a:spcAft>
                <a:spcPct val="0"/>
              </a:spcAft>
              <a:defRPr/>
            </a:pPr>
            <a:r>
              <a:rPr lang="zh-CN" altLang="en-US" sz="2000" smtClean="0">
                <a:solidFill>
                  <a:srgbClr val="FF0000"/>
                </a:solidFill>
                <a:effectLst>
                  <a:outerShdw blurRad="38100" dist="38100" dir="2700000" algn="tl">
                    <a:srgbClr val="C0C0C0"/>
                  </a:outerShdw>
                </a:effectLst>
              </a:rPr>
              <a:t>属地管理</a:t>
            </a:r>
            <a:endParaRPr lang="zh-CN" altLang="en-US" sz="1400" smtClean="0">
              <a:solidFill>
                <a:srgbClr val="FF0000"/>
              </a:solidFill>
              <a:effectLst>
                <a:outerShdw blurRad="38100" dist="38100" dir="2700000" algn="tl">
                  <a:srgbClr val="C0C0C0"/>
                </a:outerShdw>
              </a:effectLst>
            </a:endParaRPr>
          </a:p>
        </p:txBody>
      </p:sp>
      <p:sp>
        <p:nvSpPr>
          <p:cNvPr id="85" name="Text Box 20"/>
          <p:cNvSpPr txBox="1">
            <a:spLocks noChangeArrowheads="1"/>
          </p:cNvSpPr>
          <p:nvPr>
            <p:custDataLst>
              <p:tags r:id="rId17"/>
            </p:custDataLst>
          </p:nvPr>
        </p:nvSpPr>
        <p:spPr bwMode="auto">
          <a:xfrm>
            <a:off x="1213029" y="2168525"/>
            <a:ext cx="406221"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lnSpc>
                <a:spcPct val="60000"/>
              </a:lnSpc>
              <a:spcBef>
                <a:spcPct val="50000"/>
              </a:spcBef>
              <a:spcAft>
                <a:spcPct val="0"/>
              </a:spcAft>
              <a:defRPr/>
            </a:pPr>
            <a:r>
              <a:rPr lang="zh-CN" altLang="en-US" sz="2400" smtClean="0">
                <a:solidFill>
                  <a:srgbClr val="570013"/>
                </a:solidFill>
                <a:effectLst>
                  <a:outerShdw blurRad="38100" dist="38100" dir="2700000" algn="tl">
                    <a:srgbClr val="C0C0C0"/>
                  </a:outerShdw>
                </a:effectLst>
              </a:rPr>
              <a:t>建立自上而下责任体系</a:t>
            </a:r>
            <a:endParaRPr lang="zh-CN" altLang="en-US" sz="2400" smtClean="0">
              <a:solidFill>
                <a:srgbClr val="570013"/>
              </a:solidFill>
              <a:effectLst>
                <a:outerShdw blurRad="38100" dist="38100" dir="2700000" algn="tl">
                  <a:srgbClr val="C0C0C0"/>
                </a:outerShdw>
              </a:effectLst>
            </a:endParaRPr>
          </a:p>
        </p:txBody>
      </p:sp>
      <p:sp>
        <p:nvSpPr>
          <p:cNvPr id="86" name="Text Box 22"/>
          <p:cNvSpPr txBox="1">
            <a:spLocks noChangeArrowheads="1"/>
          </p:cNvSpPr>
          <p:nvPr>
            <p:custDataLst>
              <p:tags r:id="rId18"/>
            </p:custDataLst>
          </p:nvPr>
        </p:nvSpPr>
        <p:spPr bwMode="auto">
          <a:xfrm>
            <a:off x="7169274" y="2251075"/>
            <a:ext cx="1107951"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1418" tIns="45709" rIns="91418" bIns="4570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509905" indent="-314325"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019175" indent="-22733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52908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3835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4955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527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099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6715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lnSpc>
                <a:spcPct val="50000"/>
              </a:lnSpc>
              <a:spcBef>
                <a:spcPct val="50000"/>
              </a:spcBef>
              <a:spcAft>
                <a:spcPct val="0"/>
              </a:spcAft>
              <a:defRPr/>
            </a:pPr>
            <a:endParaRPr lang="zh-CN" altLang="en-US" sz="2400" smtClean="0">
              <a:solidFill>
                <a:srgbClr val="570013"/>
              </a:solidFill>
              <a:effectLst>
                <a:outerShdw blurRad="38100" dist="38100" dir="2700000" algn="tl">
                  <a:srgbClr val="C0C0C0"/>
                </a:outerShdw>
              </a:effectLst>
            </a:endParaRPr>
          </a:p>
          <a:p>
            <a:pPr algn="ctr" eaLnBrk="1" hangingPunct="1">
              <a:lnSpc>
                <a:spcPct val="50000"/>
              </a:lnSpc>
              <a:spcBef>
                <a:spcPct val="50000"/>
              </a:spcBef>
              <a:spcAft>
                <a:spcPct val="0"/>
              </a:spcAft>
              <a:defRPr/>
            </a:pPr>
            <a:r>
              <a:rPr lang="zh-CN" altLang="en-US" sz="2400" smtClean="0">
                <a:solidFill>
                  <a:srgbClr val="570013"/>
                </a:solidFill>
                <a:effectLst>
                  <a:outerShdw blurRad="38100" dist="38100" dir="2700000" algn="tl">
                    <a:srgbClr val="C0C0C0"/>
                  </a:outerShdw>
                </a:effectLst>
              </a:rPr>
              <a:t>通过载体抓手落实到位</a:t>
            </a:r>
            <a:endParaRPr lang="zh-CN" altLang="en-US" sz="2400" smtClean="0">
              <a:solidFill>
                <a:srgbClr val="570013"/>
              </a:solidFill>
              <a:effectLst>
                <a:outerShdw blurRad="38100" dist="38100" dir="2700000" algn="tl">
                  <a:srgbClr val="C0C0C0"/>
                </a:outerShdw>
              </a:effectLst>
            </a:endParaRPr>
          </a:p>
          <a:p>
            <a:pPr algn="ctr" eaLnBrk="1" hangingPunct="1">
              <a:lnSpc>
                <a:spcPct val="50000"/>
              </a:lnSpc>
              <a:spcBef>
                <a:spcPct val="50000"/>
              </a:spcBef>
              <a:spcAft>
                <a:spcPct val="0"/>
              </a:spcAft>
              <a:defRPr/>
            </a:pPr>
            <a:endParaRPr lang="zh-CN" altLang="en-US" sz="2400" smtClean="0">
              <a:solidFill>
                <a:srgbClr val="570013"/>
              </a:solidFill>
              <a:effectLst>
                <a:outerShdw blurRad="38100" dist="38100" dir="2700000" algn="tl">
                  <a:srgbClr val="C0C0C0"/>
                </a:outerShdw>
              </a:effectLst>
              <a:latin typeface="Arial" panose="020B0604020202020204" pitchFamily="34" charset="0"/>
              <a:ea typeface="黑体" panose="02010609060101010101" charset="-122"/>
            </a:endParaRPr>
          </a:p>
        </p:txBody>
      </p:sp>
      <p:grpSp>
        <p:nvGrpSpPr>
          <p:cNvPr id="87" name="Group 20"/>
          <p:cNvGrpSpPr/>
          <p:nvPr>
            <p:custDataLst>
              <p:tags r:id="rId19"/>
            </p:custDataLst>
          </p:nvPr>
        </p:nvGrpSpPr>
        <p:grpSpPr bwMode="auto">
          <a:xfrm>
            <a:off x="1452563" y="1520825"/>
            <a:ext cx="2951162" cy="4767263"/>
            <a:chOff x="1452563" y="1520825"/>
            <a:chExt cx="2951162" cy="4767263"/>
          </a:xfrm>
        </p:grpSpPr>
        <p:sp>
          <p:nvSpPr>
            <p:cNvPr id="88" name="Line 24"/>
            <p:cNvSpPr>
              <a:spLocks noChangeShapeType="1"/>
            </p:cNvSpPr>
            <p:nvPr>
              <p:custDataLst>
                <p:tags r:id="rId20"/>
              </p:custDataLst>
            </p:nvPr>
          </p:nvSpPr>
          <p:spPr bwMode="auto">
            <a:xfrm>
              <a:off x="3611563" y="1520825"/>
              <a:ext cx="792162" cy="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grpSp>
          <p:nvGrpSpPr>
            <p:cNvPr id="89" name="Group 2"/>
            <p:cNvGrpSpPr/>
            <p:nvPr/>
          </p:nvGrpSpPr>
          <p:grpSpPr bwMode="auto">
            <a:xfrm>
              <a:off x="1452563" y="1520825"/>
              <a:ext cx="1149350" cy="4767263"/>
              <a:chOff x="1452563" y="1520825"/>
              <a:chExt cx="1149350" cy="4767263"/>
            </a:xfrm>
          </p:grpSpPr>
          <p:sp>
            <p:nvSpPr>
              <p:cNvPr id="90" name="Line 13"/>
              <p:cNvSpPr>
                <a:spLocks noChangeShapeType="1"/>
              </p:cNvSpPr>
              <p:nvPr>
                <p:custDataLst>
                  <p:tags r:id="rId21"/>
                </p:custDataLst>
              </p:nvPr>
            </p:nvSpPr>
            <p:spPr bwMode="auto">
              <a:xfrm>
                <a:off x="1452563" y="6273800"/>
                <a:ext cx="1149350" cy="7938"/>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91" name="Line 23"/>
              <p:cNvSpPr>
                <a:spLocks noChangeShapeType="1"/>
              </p:cNvSpPr>
              <p:nvPr>
                <p:custDataLst>
                  <p:tags r:id="rId22"/>
                </p:custDataLst>
              </p:nvPr>
            </p:nvSpPr>
            <p:spPr bwMode="auto">
              <a:xfrm>
                <a:off x="1520825" y="1520825"/>
                <a:ext cx="792163" cy="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92" name="Line 27"/>
              <p:cNvSpPr>
                <a:spLocks noChangeShapeType="1"/>
              </p:cNvSpPr>
              <p:nvPr>
                <p:custDataLst>
                  <p:tags r:id="rId23"/>
                </p:custDataLst>
              </p:nvPr>
            </p:nvSpPr>
            <p:spPr bwMode="auto">
              <a:xfrm>
                <a:off x="1452563" y="1520825"/>
                <a:ext cx="7937" cy="720725"/>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93" name="Line 28"/>
              <p:cNvSpPr>
                <a:spLocks noChangeShapeType="1"/>
              </p:cNvSpPr>
              <p:nvPr>
                <p:custDataLst>
                  <p:tags r:id="rId24"/>
                </p:custDataLst>
              </p:nvPr>
            </p:nvSpPr>
            <p:spPr bwMode="auto">
              <a:xfrm flipH="1">
                <a:off x="1460500" y="5481638"/>
                <a:ext cx="0" cy="80645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grpSp>
      </p:grpSp>
      <p:sp>
        <p:nvSpPr>
          <p:cNvPr id="94" name="Rectangle 30"/>
          <p:cNvSpPr>
            <a:spLocks noChangeArrowheads="1"/>
          </p:cNvSpPr>
          <p:nvPr>
            <p:custDataLst>
              <p:tags r:id="rId25"/>
            </p:custDataLst>
          </p:nvPr>
        </p:nvSpPr>
        <p:spPr bwMode="auto">
          <a:xfrm>
            <a:off x="2170113" y="1284288"/>
            <a:ext cx="1562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spAutoFit/>
          </a:bodyPr>
          <a:lstStyle>
            <a:lvl1pPr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0"/>
              </a:spcBef>
              <a:spcAft>
                <a:spcPct val="0"/>
              </a:spcAft>
              <a:defRPr/>
            </a:pPr>
            <a:r>
              <a:rPr lang="zh-CN" altLang="en-US" sz="2500" smtClean="0">
                <a:solidFill>
                  <a:srgbClr val="FF0000"/>
                </a:solidFill>
                <a:effectLst>
                  <a:outerShdw blurRad="38100" dist="38100" dir="2700000" algn="tl">
                    <a:srgbClr val="C0C0C0"/>
                  </a:outerShdw>
                </a:effectLst>
              </a:rPr>
              <a:t>管理机制</a:t>
            </a:r>
            <a:endParaRPr lang="zh-CN" altLang="en-US" sz="2500" smtClean="0">
              <a:solidFill>
                <a:srgbClr val="FF0000"/>
              </a:solidFill>
              <a:effectLst>
                <a:outerShdw blurRad="38100" dist="38100" dir="2700000" algn="tl">
                  <a:srgbClr val="C0C0C0"/>
                </a:outerShdw>
              </a:effectLst>
            </a:endParaRPr>
          </a:p>
        </p:txBody>
      </p:sp>
      <p:grpSp>
        <p:nvGrpSpPr>
          <p:cNvPr id="95" name="Group 28"/>
          <p:cNvGrpSpPr/>
          <p:nvPr>
            <p:custDataLst>
              <p:tags r:id="rId26"/>
            </p:custDataLst>
          </p:nvPr>
        </p:nvGrpSpPr>
        <p:grpSpPr bwMode="auto">
          <a:xfrm>
            <a:off x="4403725" y="1520825"/>
            <a:ext cx="3382963" cy="4767263"/>
            <a:chOff x="4403725" y="1520825"/>
            <a:chExt cx="3382963" cy="4767263"/>
          </a:xfrm>
        </p:grpSpPr>
        <p:sp>
          <p:nvSpPr>
            <p:cNvPr id="96" name="Line 21"/>
            <p:cNvSpPr>
              <a:spLocks noChangeShapeType="1"/>
            </p:cNvSpPr>
            <p:nvPr>
              <p:custDataLst>
                <p:tags r:id="rId27"/>
              </p:custDataLst>
            </p:nvPr>
          </p:nvSpPr>
          <p:spPr bwMode="auto">
            <a:xfrm>
              <a:off x="6057900" y="6273800"/>
              <a:ext cx="1728788" cy="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97" name="Line 25"/>
            <p:cNvSpPr>
              <a:spLocks noChangeShapeType="1"/>
            </p:cNvSpPr>
            <p:nvPr>
              <p:custDataLst>
                <p:tags r:id="rId28"/>
              </p:custDataLst>
            </p:nvPr>
          </p:nvSpPr>
          <p:spPr bwMode="auto">
            <a:xfrm>
              <a:off x="4403725" y="1520825"/>
              <a:ext cx="501650" cy="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98" name="Line 26"/>
            <p:cNvSpPr>
              <a:spLocks noChangeShapeType="1"/>
            </p:cNvSpPr>
            <p:nvPr>
              <p:custDataLst>
                <p:tags r:id="rId29"/>
              </p:custDataLst>
            </p:nvPr>
          </p:nvSpPr>
          <p:spPr bwMode="auto">
            <a:xfrm>
              <a:off x="6921500" y="1520825"/>
              <a:ext cx="865188" cy="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99" name="Line 29"/>
            <p:cNvSpPr>
              <a:spLocks noChangeShapeType="1"/>
            </p:cNvSpPr>
            <p:nvPr>
              <p:custDataLst>
                <p:tags r:id="rId30"/>
              </p:custDataLst>
            </p:nvPr>
          </p:nvSpPr>
          <p:spPr bwMode="auto">
            <a:xfrm>
              <a:off x="7786688" y="1520825"/>
              <a:ext cx="0" cy="865188"/>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100" name="Line 32"/>
            <p:cNvSpPr>
              <a:spLocks noChangeShapeType="1"/>
            </p:cNvSpPr>
            <p:nvPr>
              <p:custDataLst>
                <p:tags r:id="rId31"/>
              </p:custDataLst>
            </p:nvPr>
          </p:nvSpPr>
          <p:spPr bwMode="auto">
            <a:xfrm flipH="1">
              <a:off x="7769225" y="5481638"/>
              <a:ext cx="0" cy="806450"/>
            </a:xfrm>
            <a:prstGeom prst="line">
              <a:avLst/>
            </a:prstGeom>
            <a:noFill/>
            <a:ln w="38100">
              <a:solidFill>
                <a:schemeClr val="tx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lstStyle/>
            <a:p>
              <a:endParaRPr lang="zh-CN" altLang="en-US">
                <a:latin typeface="微软雅黑" panose="020B0503020204020204" charset="-122"/>
                <a:ea typeface="微软雅黑" panose="020B0503020204020204" charset="-122"/>
                <a:sym typeface="微软雅黑" panose="020B0503020204020204" charset="-122"/>
              </a:endParaRPr>
            </a:p>
          </p:txBody>
        </p:sp>
      </p:grpSp>
      <p:sp>
        <p:nvSpPr>
          <p:cNvPr id="101" name="Text Box 33"/>
          <p:cNvSpPr txBox="1">
            <a:spLocks noChangeArrowheads="1"/>
          </p:cNvSpPr>
          <p:nvPr>
            <p:custDataLst>
              <p:tags r:id="rId32"/>
            </p:custDataLst>
          </p:nvPr>
        </p:nvSpPr>
        <p:spPr bwMode="auto">
          <a:xfrm>
            <a:off x="611188" y="581025"/>
            <a:ext cx="8208962" cy="94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1019175" eaLnBrk="0" hangingPunct="0">
              <a:spcBef>
                <a:spcPct val="25000"/>
              </a:spcBef>
              <a:spcAft>
                <a:spcPct val="20000"/>
              </a:spcAft>
              <a:defRPr sz="2700" b="1">
                <a:solidFill>
                  <a:srgbClr val="4B4B4B"/>
                </a:solidFill>
                <a:latin typeface="微软雅黑" panose="020B0503020204020204" charset="-122"/>
                <a:ea typeface="微软雅黑" panose="020B0503020204020204" charset="-122"/>
                <a:sym typeface="微软雅黑" panose="020B0503020204020204" charset="-122"/>
              </a:defRPr>
            </a:lvl1pPr>
            <a:lvl2pPr marL="742950" indent="-285750" defTabSz="1019175" eaLnBrk="0" hangingPunct="0">
              <a:spcBef>
                <a:spcPct val="25000"/>
              </a:spcBef>
              <a:spcAft>
                <a:spcPct val="20000"/>
              </a:spcAft>
              <a:buClr>
                <a:schemeClr val="hlink"/>
              </a:buClr>
              <a:buSzPct val="70000"/>
              <a:buFont typeface="Wingdings" panose="05000000000000000000" pitchFamily="2" charset="2"/>
              <a:buChar char="l"/>
              <a:defRPr sz="2500">
                <a:solidFill>
                  <a:srgbClr val="4B4B4B"/>
                </a:solidFill>
                <a:latin typeface="微软雅黑" panose="020B0503020204020204" charset="-122"/>
                <a:ea typeface="微软雅黑" panose="020B0503020204020204" charset="-122"/>
                <a:sym typeface="微软雅黑" panose="020B0503020204020204" charset="-122"/>
              </a:defRPr>
            </a:lvl2pPr>
            <a:lvl3pPr marL="1143000" indent="-228600" defTabSz="1019175" eaLnBrk="0" hangingPunct="0">
              <a:spcBef>
                <a:spcPct val="20000"/>
              </a:spcBef>
              <a:spcAft>
                <a:spcPct val="20000"/>
              </a:spcAft>
              <a:buClr>
                <a:srgbClr val="687DB0"/>
              </a:buClr>
              <a:buSzPct val="65000"/>
              <a:buFont typeface="Wingdings" panose="05000000000000000000" pitchFamily="2" charset="2"/>
              <a:buChar char="Ø"/>
              <a:defRPr sz="2200">
                <a:solidFill>
                  <a:srgbClr val="4B4B4B"/>
                </a:solidFill>
                <a:latin typeface="微软雅黑" panose="020B0503020204020204" charset="-122"/>
                <a:ea typeface="微软雅黑" panose="020B0503020204020204" charset="-122"/>
                <a:sym typeface="微软雅黑" panose="020B0503020204020204" charset="-122"/>
              </a:defRPr>
            </a:lvl3pPr>
            <a:lvl4pPr marL="16002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4pPr>
            <a:lvl5pPr marL="2057400" indent="-228600" defTabSz="1019175" eaLnBrk="0"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5pPr>
            <a:lvl6pPr marL="25146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6pPr>
            <a:lvl7pPr marL="29718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7pPr>
            <a:lvl8pPr marL="34290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8pPr>
            <a:lvl9pPr marL="3886200" indent="-228600" defTabSz="1019175" eaLnBrk="0" fontAlgn="base" hangingPunct="0">
              <a:spcBef>
                <a:spcPct val="20000"/>
              </a:spcBef>
              <a:spcAft>
                <a:spcPct val="20000"/>
              </a:spcAft>
              <a:buClr>
                <a:schemeClr val="hlink"/>
              </a:buClr>
              <a:buChar char="•"/>
              <a:defRPr sz="2200">
                <a:solidFill>
                  <a:srgbClr val="4B4B4B"/>
                </a:solidFill>
                <a:latin typeface="微软雅黑" panose="020B0503020204020204" charset="-122"/>
                <a:ea typeface="微软雅黑" panose="020B0503020204020204" charset="-122"/>
                <a:sym typeface="微软雅黑" panose="020B0503020204020204" charset="-122"/>
              </a:defRPr>
            </a:lvl9pPr>
          </a:lstStyle>
          <a:p>
            <a:pPr algn="ctr" eaLnBrk="1" hangingPunct="1">
              <a:spcBef>
                <a:spcPct val="0"/>
              </a:spcBef>
              <a:spcAft>
                <a:spcPct val="0"/>
              </a:spcAft>
              <a:defRPr/>
            </a:pPr>
            <a:r>
              <a:rPr lang="zh-CN" altLang="en-US" sz="2800" smtClean="0">
                <a:solidFill>
                  <a:schemeClr val="tx2"/>
                </a:solidFill>
                <a:effectLst>
                  <a:outerShdw blurRad="38100" dist="38100" dir="2700000" algn="tl">
                    <a:srgbClr val="C0C0C0"/>
                  </a:outerShdw>
                </a:effectLst>
              </a:rPr>
              <a:t>成功关键：建立健全责任体系，属地管理落实到位。</a:t>
            </a:r>
            <a:endParaRPr lang="zh-CN" altLang="en-US" sz="2800" smtClean="0">
              <a:solidFill>
                <a:schemeClr val="tx2"/>
              </a:solidFill>
              <a:effectLst>
                <a:outerShdw blurRad="38100" dist="38100" dir="2700000" algn="tl">
                  <a:srgbClr val="C0C0C0"/>
                </a:outerShdw>
              </a:effectLst>
            </a:endParaRPr>
          </a:p>
        </p:txBody>
      </p:sp>
      <p:sp>
        <p:nvSpPr>
          <p:cNvPr id="102" name="Oval 1"/>
          <p:cNvSpPr>
            <a:spLocks noChangeArrowheads="1"/>
          </p:cNvSpPr>
          <p:nvPr>
            <p:custDataLst>
              <p:tags r:id="rId33"/>
            </p:custDataLst>
          </p:nvPr>
        </p:nvSpPr>
        <p:spPr bwMode="auto">
          <a:xfrm>
            <a:off x="611188" y="4826000"/>
            <a:ext cx="3000375" cy="822305"/>
          </a:xfrm>
          <a:prstGeom prst="ellipse">
            <a:avLst/>
          </a:prstGeom>
          <a:noFill/>
          <a:ln w="9525" algn="ctr">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94" grpId="0" bldLvl="0" animBg="1"/>
      <p:bldP spid="10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1330325" y="3673475"/>
            <a:ext cx="10318750" cy="1325880"/>
          </a:xfrm>
        </p:spPr>
        <p:txBody>
          <a:bodyPr>
            <a:noAutofit/>
          </a:bodyPr>
          <a:p>
            <a:pPr>
              <a:lnSpc>
                <a:spcPct val="150000"/>
              </a:lnSpc>
            </a:pPr>
            <a:r>
              <a:rPr lang="en-US" altLang="zh-CN" sz="2400" dirty="0">
                <a:solidFill>
                  <a:schemeClr val="bg1">
                    <a:lumMod val="50000"/>
                  </a:schemeClr>
                </a:solidFill>
              </a:rPr>
              <a:t> </a:t>
            </a:r>
            <a:endParaRPr lang="zh-CN" altLang="zh-CN" sz="2400" dirty="0">
              <a:solidFill>
                <a:schemeClr val="bg1">
                  <a:lumMod val="50000"/>
                </a:schemeClr>
              </a:solidFill>
            </a:endParaRPr>
          </a:p>
          <a:p>
            <a:pPr>
              <a:lnSpc>
                <a:spcPct val="150000"/>
              </a:lnSpc>
            </a:pPr>
            <a:r>
              <a:rPr lang="zh-CN" altLang="zh-CN" sz="2400" dirty="0">
                <a:solidFill>
                  <a:schemeClr val="tx1"/>
                </a:solidFill>
              </a:rPr>
              <a:t>直线管理是维持公司内部组织正常运行的根本保障，不是创新的管理方式，它不改变现有的管理构架，而是落实责任传递、提高管理效率的一套流程，是依据国际先进理念对现有管理构架的归位、整合、升级。</a:t>
            </a:r>
            <a:endParaRPr lang="zh-CN" altLang="zh-CN" sz="2400" dirty="0">
              <a:solidFill>
                <a:schemeClr val="tx1"/>
              </a:solidFill>
            </a:endParaRPr>
          </a:p>
          <a:p>
            <a:pPr>
              <a:lnSpc>
                <a:spcPct val="150000"/>
              </a:lnSpc>
            </a:pPr>
            <a:r>
              <a:rPr lang="zh-CN" altLang="zh-CN" sz="2400" dirty="0" smtClean="0">
                <a:solidFill>
                  <a:schemeClr val="tx1"/>
                </a:solidFill>
              </a:rPr>
              <a:t>直</a:t>
            </a:r>
            <a:r>
              <a:rPr lang="zh-CN" altLang="zh-CN" sz="2400" dirty="0">
                <a:solidFill>
                  <a:schemeClr val="tx1"/>
                </a:solidFill>
              </a:rPr>
              <a:t>线管理包括：（</a:t>
            </a:r>
            <a:r>
              <a:rPr lang="en-US" altLang="zh-CN" sz="2400" dirty="0">
                <a:solidFill>
                  <a:schemeClr val="tx1"/>
                </a:solidFill>
              </a:rPr>
              <a:t>1</a:t>
            </a:r>
            <a:r>
              <a:rPr lang="zh-CN" altLang="zh-CN" sz="2400" dirty="0">
                <a:solidFill>
                  <a:schemeClr val="tx1"/>
                </a:solidFill>
              </a:rPr>
              <a:t>）属地管理（</a:t>
            </a:r>
            <a:r>
              <a:rPr lang="en-US" altLang="zh-CN" sz="2400" dirty="0">
                <a:solidFill>
                  <a:schemeClr val="tx1"/>
                </a:solidFill>
              </a:rPr>
              <a:t>2</a:t>
            </a:r>
            <a:r>
              <a:rPr lang="zh-CN" altLang="zh-CN" sz="2400" dirty="0">
                <a:solidFill>
                  <a:schemeClr val="tx1"/>
                </a:solidFill>
              </a:rPr>
              <a:t>）职能管理，两个方面的内容。</a:t>
            </a:r>
            <a:endParaRPr lang="zh-CN" altLang="zh-CN" sz="2400" dirty="0">
              <a:solidFill>
                <a:schemeClr val="tx1"/>
              </a:solidFill>
            </a:endParaRPr>
          </a:p>
          <a:p>
            <a:pPr>
              <a:lnSpc>
                <a:spcPct val="150000"/>
              </a:lnSpc>
            </a:pPr>
            <a:r>
              <a:rPr lang="zh-CN" altLang="zh-CN" sz="2400" dirty="0">
                <a:solidFill>
                  <a:schemeClr val="tx1"/>
                </a:solidFill>
              </a:rPr>
              <a:t>通过直线管理的梳理，可将管理者的安全责任传递到所有岗位，形成自上而下“管工作就要管安全”的顺畅机制。</a:t>
            </a:r>
            <a:endParaRPr lang="zh-CN" altLang="zh-CN" sz="2400" dirty="0">
              <a:solidFill>
                <a:schemeClr val="tx1"/>
              </a:solidFill>
            </a:endParaRPr>
          </a:p>
        </p:txBody>
      </p:sp>
      <p:sp>
        <p:nvSpPr>
          <p:cNvPr id="6" name="Rectangle 5"/>
          <p:cNvSpPr/>
          <p:nvPr/>
        </p:nvSpPr>
        <p:spPr>
          <a:xfrm>
            <a:off x="1269364" y="638721"/>
            <a:ext cx="6296025" cy="646331"/>
          </a:xfrm>
          <a:prstGeom prst="rect">
            <a:avLst/>
          </a:prstGeom>
        </p:spPr>
        <p:txBody>
          <a:bodyPr wrap="square">
            <a:spAutoFit/>
          </a:bodyPr>
          <a:p>
            <a:r>
              <a:rPr lang="en-US" altLang="zh-CN" sz="3600" b="1" dirty="0">
                <a:solidFill>
                  <a:prstClr val="black"/>
                </a:solidFill>
                <a:ea typeface="+mj-ea"/>
                <a:cs typeface="+mj-cs"/>
              </a:rPr>
              <a:t>1.</a:t>
            </a:r>
            <a:r>
              <a:rPr lang="zh-CN" altLang="zh-CN" sz="3600" b="1" dirty="0">
                <a:solidFill>
                  <a:prstClr val="black"/>
                </a:solidFill>
                <a:ea typeface="+mj-ea"/>
                <a:cs typeface="+mj-cs"/>
              </a:rPr>
              <a:t>直线管理模式的基本概念</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itle 1"/>
          <p:cNvSpPr>
            <a:spLocks noGrp="1"/>
          </p:cNvSpPr>
          <p:nvPr>
            <p:ph type="title"/>
          </p:nvPr>
        </p:nvSpPr>
        <p:spPr>
          <a:xfrm>
            <a:off x="274320" y="1405890"/>
            <a:ext cx="11643995" cy="3367405"/>
          </a:xfrm>
        </p:spPr>
        <p:txBody>
          <a:bodyPr>
            <a:noAutofit/>
          </a:bodyPr>
          <a:p>
            <a:pPr>
              <a:lnSpc>
                <a:spcPct val="150000"/>
              </a:lnSpc>
            </a:pPr>
            <a:endParaRPr lang="zh-CN" altLang="zh-CN" sz="1800" b="1" kern="1200" dirty="0">
              <a:solidFill>
                <a:schemeClr val="tx1"/>
              </a:solidFill>
              <a:effectLst/>
              <a:latin typeface="+mj-lt"/>
              <a:ea typeface="+mj-ea"/>
              <a:cs typeface="+mj-cs"/>
            </a:endParaRPr>
          </a:p>
          <a:p>
            <a:pPr>
              <a:lnSpc>
                <a:spcPct val="150000"/>
              </a:lnSpc>
            </a:pPr>
            <a:r>
              <a:rPr lang="zh-CN" altLang="zh-CN" sz="2400" dirty="0">
                <a:solidFill>
                  <a:schemeClr val="tx1"/>
                </a:solidFill>
              </a:rPr>
              <a:t>直线管理是组织中覆盖全员、自上而下、人对人、岗位对岗位的责任传递渠道。</a:t>
            </a:r>
            <a:br>
              <a:rPr lang="zh-CN" altLang="zh-CN" sz="2400" dirty="0">
                <a:solidFill>
                  <a:schemeClr val="tx1"/>
                </a:solidFill>
              </a:rPr>
            </a:br>
            <a:r>
              <a:rPr lang="zh-CN" altLang="zh-CN" sz="2400" dirty="0">
                <a:solidFill>
                  <a:schemeClr val="tx1"/>
                </a:solidFill>
              </a:rPr>
              <a:t>通过对传递渠道的识别和梳理，让所有的员工都清楚的了解各自上、下、左、右的管理关系，像足球运动员那样，每个队员都明确知道各自的站位和责任，同时用余光关注到队友，让团队的力量在日常的动态工作中发挥主动而不失严谨、守纪而不僵化死板的高效合作。</a:t>
            </a:r>
            <a:endParaRPr lang="zh-CN" altLang="zh-CN" sz="2400" dirty="0">
              <a:solidFill>
                <a:schemeClr val="tx1"/>
              </a:solidFill>
            </a:endParaRPr>
          </a:p>
        </p:txBody>
      </p:sp>
      <p:sp>
        <p:nvSpPr>
          <p:cNvPr id="3" name="Rectangle 3"/>
          <p:cNvSpPr/>
          <p:nvPr/>
        </p:nvSpPr>
        <p:spPr>
          <a:xfrm>
            <a:off x="443229" y="513626"/>
            <a:ext cx="6296025" cy="646331"/>
          </a:xfrm>
          <a:prstGeom prst="rect">
            <a:avLst/>
          </a:prstGeom>
        </p:spPr>
        <p:txBody>
          <a:bodyPr wrap="square">
            <a:spAutoFit/>
          </a:bodyPr>
          <a:p>
            <a:r>
              <a:rPr lang="en-US" altLang="zh-CN" sz="3600" b="1" dirty="0">
                <a:solidFill>
                  <a:prstClr val="black"/>
                </a:solidFill>
                <a:ea typeface="+mj-ea"/>
                <a:cs typeface="+mj-cs"/>
              </a:rPr>
              <a:t>1.1</a:t>
            </a:r>
            <a:r>
              <a:rPr lang="zh-CN" altLang="en-US" sz="3600" b="1" dirty="0">
                <a:solidFill>
                  <a:prstClr val="black"/>
                </a:solidFill>
                <a:ea typeface="+mj-ea"/>
                <a:cs typeface="+mj-cs"/>
              </a:rPr>
              <a:t>直线管理定义</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任意多边形 11"/>
          <p:cNvSpPr/>
          <p:nvPr/>
        </p:nvSpPr>
        <p:spPr>
          <a:xfrm>
            <a:off x="2644775" y="6136005"/>
            <a:ext cx="9570085" cy="710565"/>
          </a:xfrm>
          <a:custGeom>
            <a:avLst/>
            <a:gdLst>
              <a:gd name="connisteX0" fmla="*/ 0 w 7527234"/>
              <a:gd name="connsiteY0" fmla="*/ 518326 h 518326"/>
              <a:gd name="connisteX1" fmla="*/ 347345 w 7527234"/>
              <a:gd name="connsiteY1" fmla="*/ 442126 h 518326"/>
              <a:gd name="connisteX2" fmla="*/ 581660 w 7527234"/>
              <a:gd name="connsiteY2" fmla="*/ 416726 h 518326"/>
              <a:gd name="connisteX3" fmla="*/ 1074420 w 7527234"/>
              <a:gd name="connsiteY3" fmla="*/ 353861 h 518326"/>
              <a:gd name="connisteX4" fmla="*/ 1428115 w 7527234"/>
              <a:gd name="connsiteY4" fmla="*/ 315761 h 518326"/>
              <a:gd name="connisteX5" fmla="*/ 1756410 w 7527234"/>
              <a:gd name="connsiteY5" fmla="*/ 277661 h 518326"/>
              <a:gd name="connisteX6" fmla="*/ 2053590 w 7527234"/>
              <a:gd name="connsiteY6" fmla="*/ 240196 h 518326"/>
              <a:gd name="connisteX7" fmla="*/ 2565400 w 7527234"/>
              <a:gd name="connsiteY7" fmla="*/ 189396 h 518326"/>
              <a:gd name="connisteX8" fmla="*/ 3089910 w 7527234"/>
              <a:gd name="connsiteY8" fmla="*/ 151296 h 518326"/>
              <a:gd name="connisteX9" fmla="*/ 3702685 w 7527234"/>
              <a:gd name="connsiteY9" fmla="*/ 107481 h 518326"/>
              <a:gd name="connisteX10" fmla="*/ 4088130 w 7527234"/>
              <a:gd name="connsiteY10" fmla="*/ 82081 h 518326"/>
              <a:gd name="connisteX11" fmla="*/ 4530725 w 7527234"/>
              <a:gd name="connsiteY11" fmla="*/ 50331 h 518326"/>
              <a:gd name="connisteX12" fmla="*/ 5118100 w 7527234"/>
              <a:gd name="connsiteY12" fmla="*/ 18581 h 518326"/>
              <a:gd name="connisteX13" fmla="*/ 5427980 w 7527234"/>
              <a:gd name="connsiteY13" fmla="*/ 18581 h 518326"/>
              <a:gd name="connisteX14" fmla="*/ 5952490 w 7527234"/>
              <a:gd name="connsiteY14" fmla="*/ 12866 h 518326"/>
              <a:gd name="connisteX15" fmla="*/ 6502400 w 7527234"/>
              <a:gd name="connsiteY15" fmla="*/ 12866 h 518326"/>
              <a:gd name="connisteX16" fmla="*/ 6938010 w 7527234"/>
              <a:gd name="connsiteY16" fmla="*/ 166 h 518326"/>
              <a:gd name="connisteX17" fmla="*/ 7355205 w 7527234"/>
              <a:gd name="connsiteY17" fmla="*/ 6516 h 518326"/>
              <a:gd name="connisteX18" fmla="*/ 7406005 w 7527234"/>
              <a:gd name="connsiteY18" fmla="*/ 6516 h 518326"/>
              <a:gd name="connisteX19" fmla="*/ 6078855 w 7527234"/>
              <a:gd name="connsiteY19" fmla="*/ -215098 h 5183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527234" h="518327">
                <a:moveTo>
                  <a:pt x="0" y="518327"/>
                </a:moveTo>
                <a:cubicBezTo>
                  <a:pt x="64770" y="503722"/>
                  <a:pt x="231140" y="462447"/>
                  <a:pt x="347345" y="442127"/>
                </a:cubicBezTo>
                <a:cubicBezTo>
                  <a:pt x="463550" y="421807"/>
                  <a:pt x="436245" y="434507"/>
                  <a:pt x="581660" y="416727"/>
                </a:cubicBezTo>
                <a:cubicBezTo>
                  <a:pt x="727075" y="398947"/>
                  <a:pt x="904875" y="374182"/>
                  <a:pt x="1074420" y="353862"/>
                </a:cubicBezTo>
                <a:cubicBezTo>
                  <a:pt x="1243965" y="333542"/>
                  <a:pt x="1291590" y="331002"/>
                  <a:pt x="1428115" y="315762"/>
                </a:cubicBezTo>
                <a:cubicBezTo>
                  <a:pt x="1564640" y="300522"/>
                  <a:pt x="1631315" y="292902"/>
                  <a:pt x="1756410" y="277662"/>
                </a:cubicBezTo>
                <a:cubicBezTo>
                  <a:pt x="1881505" y="262422"/>
                  <a:pt x="1891665" y="257977"/>
                  <a:pt x="2053590" y="240197"/>
                </a:cubicBezTo>
                <a:cubicBezTo>
                  <a:pt x="2215515" y="222417"/>
                  <a:pt x="2358390" y="207177"/>
                  <a:pt x="2565400" y="189397"/>
                </a:cubicBezTo>
                <a:cubicBezTo>
                  <a:pt x="2772410" y="171617"/>
                  <a:pt x="2862580" y="167807"/>
                  <a:pt x="3089910" y="151297"/>
                </a:cubicBezTo>
                <a:cubicBezTo>
                  <a:pt x="3317240" y="134787"/>
                  <a:pt x="3503295" y="121452"/>
                  <a:pt x="3702685" y="107482"/>
                </a:cubicBezTo>
                <a:cubicBezTo>
                  <a:pt x="3902075" y="93512"/>
                  <a:pt x="3922395" y="93512"/>
                  <a:pt x="4088130" y="82082"/>
                </a:cubicBezTo>
                <a:cubicBezTo>
                  <a:pt x="4253865" y="70652"/>
                  <a:pt x="4324985" y="63032"/>
                  <a:pt x="4530725" y="50332"/>
                </a:cubicBezTo>
                <a:cubicBezTo>
                  <a:pt x="4736465" y="37632"/>
                  <a:pt x="4938395" y="24932"/>
                  <a:pt x="5118100" y="18582"/>
                </a:cubicBezTo>
                <a:cubicBezTo>
                  <a:pt x="5297805" y="12232"/>
                  <a:pt x="5260975" y="19852"/>
                  <a:pt x="5427980" y="18582"/>
                </a:cubicBezTo>
                <a:cubicBezTo>
                  <a:pt x="5594985" y="17312"/>
                  <a:pt x="5737860" y="14137"/>
                  <a:pt x="5952490" y="12867"/>
                </a:cubicBezTo>
                <a:cubicBezTo>
                  <a:pt x="6167120" y="11597"/>
                  <a:pt x="6305550" y="15407"/>
                  <a:pt x="6502400" y="12867"/>
                </a:cubicBezTo>
                <a:cubicBezTo>
                  <a:pt x="6699250" y="10327"/>
                  <a:pt x="6767195" y="1437"/>
                  <a:pt x="6938010" y="167"/>
                </a:cubicBezTo>
                <a:cubicBezTo>
                  <a:pt x="7108825" y="-1103"/>
                  <a:pt x="7261860" y="5247"/>
                  <a:pt x="7355205" y="6517"/>
                </a:cubicBezTo>
                <a:cubicBezTo>
                  <a:pt x="7448550" y="7787"/>
                  <a:pt x="7661275" y="50967"/>
                  <a:pt x="7406005" y="6517"/>
                </a:cubicBezTo>
              </a:path>
            </a:pathLst>
          </a:cu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p:nvSpPr>
        <p:spPr>
          <a:xfrm>
            <a:off x="-12700" y="6136005"/>
            <a:ext cx="4294505" cy="438785"/>
          </a:xfrm>
          <a:custGeom>
            <a:avLst/>
            <a:gdLst>
              <a:gd name="connisteX0" fmla="*/ 0 w 3481656"/>
              <a:gd name="connsiteY0" fmla="*/ 12700 h 176530"/>
              <a:gd name="connisteX1" fmla="*/ 271780 w 3481656"/>
              <a:gd name="connsiteY1" fmla="*/ 0 h 176530"/>
              <a:gd name="connisteX2" fmla="*/ 486410 w 3481656"/>
              <a:gd name="connsiteY2" fmla="*/ 12700 h 176530"/>
              <a:gd name="connisteX3" fmla="*/ 865505 w 3481656"/>
              <a:gd name="connsiteY3" fmla="*/ 6350 h 176530"/>
              <a:gd name="connisteX4" fmla="*/ 1092835 w 3481656"/>
              <a:gd name="connsiteY4" fmla="*/ 12700 h 176530"/>
              <a:gd name="connisteX5" fmla="*/ 1301750 w 3481656"/>
              <a:gd name="connsiteY5" fmla="*/ 25400 h 176530"/>
              <a:gd name="connisteX6" fmla="*/ 1478280 w 3481656"/>
              <a:gd name="connsiteY6" fmla="*/ 19050 h 176530"/>
              <a:gd name="connisteX7" fmla="*/ 1604645 w 3481656"/>
              <a:gd name="connsiteY7" fmla="*/ 31750 h 176530"/>
              <a:gd name="connisteX8" fmla="*/ 1851025 w 3481656"/>
              <a:gd name="connsiteY8" fmla="*/ 44450 h 176530"/>
              <a:gd name="connisteX9" fmla="*/ 2059940 w 3481656"/>
              <a:gd name="connsiteY9" fmla="*/ 56515 h 176530"/>
              <a:gd name="connisteX10" fmla="*/ 2141855 w 3481656"/>
              <a:gd name="connsiteY10" fmla="*/ 62865 h 176530"/>
              <a:gd name="connisteX11" fmla="*/ 2356485 w 3481656"/>
              <a:gd name="connsiteY11" fmla="*/ 69215 h 176530"/>
              <a:gd name="connisteX12" fmla="*/ 2470150 w 3481656"/>
              <a:gd name="connsiteY12" fmla="*/ 81915 h 176530"/>
              <a:gd name="connisteX13" fmla="*/ 2628265 w 3481656"/>
              <a:gd name="connsiteY13" fmla="*/ 94615 h 176530"/>
              <a:gd name="connisteX14" fmla="*/ 2849880 w 3481656"/>
              <a:gd name="connsiteY14" fmla="*/ 107315 h 176530"/>
              <a:gd name="connisteX15" fmla="*/ 3102610 w 3481656"/>
              <a:gd name="connsiteY15" fmla="*/ 132715 h 176530"/>
              <a:gd name="connisteX16" fmla="*/ 3266440 w 3481656"/>
              <a:gd name="connsiteY16" fmla="*/ 145415 h 176530"/>
              <a:gd name="connisteX17" fmla="*/ 3367405 w 3481656"/>
              <a:gd name="connsiteY17" fmla="*/ 164465 h 176530"/>
              <a:gd name="connisteX18" fmla="*/ 3462655 w 3481656"/>
              <a:gd name="connsiteY18" fmla="*/ 176530 h 176530"/>
              <a:gd name="connisteX19" fmla="*/ 3039110 w 3481656"/>
              <a:gd name="connsiteY19" fmla="*/ 182880 h 176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481656" h="176530">
                <a:moveTo>
                  <a:pt x="0" y="12700"/>
                </a:moveTo>
                <a:cubicBezTo>
                  <a:pt x="50165" y="10160"/>
                  <a:pt x="174625" y="0"/>
                  <a:pt x="271780" y="0"/>
                </a:cubicBezTo>
                <a:cubicBezTo>
                  <a:pt x="368935" y="0"/>
                  <a:pt x="367665" y="11430"/>
                  <a:pt x="486410" y="12700"/>
                </a:cubicBezTo>
                <a:cubicBezTo>
                  <a:pt x="605155" y="13970"/>
                  <a:pt x="744220" y="6350"/>
                  <a:pt x="865505" y="6350"/>
                </a:cubicBezTo>
                <a:cubicBezTo>
                  <a:pt x="986790" y="6350"/>
                  <a:pt x="1005840" y="8890"/>
                  <a:pt x="1092835" y="12700"/>
                </a:cubicBezTo>
                <a:cubicBezTo>
                  <a:pt x="1179830" y="16510"/>
                  <a:pt x="1224915" y="24130"/>
                  <a:pt x="1301750" y="25400"/>
                </a:cubicBezTo>
                <a:cubicBezTo>
                  <a:pt x="1378585" y="26670"/>
                  <a:pt x="1417955" y="17780"/>
                  <a:pt x="1478280" y="19050"/>
                </a:cubicBezTo>
                <a:cubicBezTo>
                  <a:pt x="1538605" y="20320"/>
                  <a:pt x="1530350" y="26670"/>
                  <a:pt x="1604645" y="31750"/>
                </a:cubicBezTo>
                <a:cubicBezTo>
                  <a:pt x="1678940" y="36830"/>
                  <a:pt x="1760220" y="39370"/>
                  <a:pt x="1851025" y="44450"/>
                </a:cubicBezTo>
                <a:cubicBezTo>
                  <a:pt x="1941830" y="49530"/>
                  <a:pt x="2001520" y="52705"/>
                  <a:pt x="2059940" y="56515"/>
                </a:cubicBezTo>
                <a:cubicBezTo>
                  <a:pt x="2118360" y="60325"/>
                  <a:pt x="2082800" y="60325"/>
                  <a:pt x="2141855" y="62865"/>
                </a:cubicBezTo>
                <a:cubicBezTo>
                  <a:pt x="2200910" y="65405"/>
                  <a:pt x="2291080" y="65405"/>
                  <a:pt x="2356485" y="69215"/>
                </a:cubicBezTo>
                <a:cubicBezTo>
                  <a:pt x="2421890" y="73025"/>
                  <a:pt x="2415540" y="76835"/>
                  <a:pt x="2470150" y="81915"/>
                </a:cubicBezTo>
                <a:cubicBezTo>
                  <a:pt x="2524760" y="86995"/>
                  <a:pt x="2552065" y="89535"/>
                  <a:pt x="2628265" y="94615"/>
                </a:cubicBezTo>
                <a:cubicBezTo>
                  <a:pt x="2704465" y="99695"/>
                  <a:pt x="2755265" y="99695"/>
                  <a:pt x="2849880" y="107315"/>
                </a:cubicBezTo>
                <a:cubicBezTo>
                  <a:pt x="2944495" y="114935"/>
                  <a:pt x="3019425" y="125095"/>
                  <a:pt x="3102610" y="132715"/>
                </a:cubicBezTo>
                <a:cubicBezTo>
                  <a:pt x="3185795" y="140335"/>
                  <a:pt x="3213735" y="139065"/>
                  <a:pt x="3266440" y="145415"/>
                </a:cubicBezTo>
                <a:cubicBezTo>
                  <a:pt x="3319145" y="151765"/>
                  <a:pt x="3328035" y="158115"/>
                  <a:pt x="3367405" y="164465"/>
                </a:cubicBezTo>
                <a:cubicBezTo>
                  <a:pt x="3406775" y="170815"/>
                  <a:pt x="3528060" y="172720"/>
                  <a:pt x="3462655" y="176530"/>
                </a:cubicBezTo>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909685" y="6205220"/>
            <a:ext cx="3304540" cy="6559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11216005" y="6135370"/>
            <a:ext cx="997585" cy="14287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过程 17"/>
          <p:cNvSpPr/>
          <p:nvPr/>
        </p:nvSpPr>
        <p:spPr>
          <a:xfrm>
            <a:off x="12011025" y="6136005"/>
            <a:ext cx="203835" cy="235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过程 18"/>
          <p:cNvSpPr/>
          <p:nvPr/>
        </p:nvSpPr>
        <p:spPr>
          <a:xfrm>
            <a:off x="6106795" y="6371590"/>
            <a:ext cx="2901950" cy="4895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过程 19"/>
          <p:cNvSpPr/>
          <p:nvPr/>
        </p:nvSpPr>
        <p:spPr>
          <a:xfrm>
            <a:off x="4497070" y="6574790"/>
            <a:ext cx="1683385" cy="286385"/>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3394710" y="6680835"/>
            <a:ext cx="1188720" cy="18034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流程图: 过程 21"/>
          <p:cNvSpPr/>
          <p:nvPr/>
        </p:nvSpPr>
        <p:spPr>
          <a:xfrm flipV="1">
            <a:off x="2997200" y="6784975"/>
            <a:ext cx="400050" cy="76200"/>
          </a:xfrm>
          <a:prstGeom prst="flowChart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a:off x="2677160" y="6809740"/>
            <a:ext cx="321945" cy="3619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减号 28"/>
          <p:cNvSpPr/>
          <p:nvPr/>
        </p:nvSpPr>
        <p:spPr>
          <a:xfrm>
            <a:off x="2657475" y="6737350"/>
            <a:ext cx="447040" cy="167005"/>
          </a:xfrm>
          <a:prstGeom prst="mathMinu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rot="1680000">
            <a:off x="2891790" y="6773545"/>
            <a:ext cx="177165" cy="94615"/>
          </a:xfrm>
          <a:custGeom>
            <a:avLst/>
            <a:gdLst>
              <a:gd name="connisteX0" fmla="*/ 133350 w 204535"/>
              <a:gd name="connsiteY0" fmla="*/ 47625 h 83348"/>
              <a:gd name="connisteX1" fmla="*/ 68580 w 204535"/>
              <a:gd name="connsiteY1" fmla="*/ 47625 h 83348"/>
              <a:gd name="connisteX2" fmla="*/ 133350 w 204535"/>
              <a:gd name="connsiteY2" fmla="*/ 64135 h 83348"/>
              <a:gd name="connisteX3" fmla="*/ 68580 w 204535"/>
              <a:gd name="connsiteY3" fmla="*/ 38100 h 83348"/>
              <a:gd name="connisteX4" fmla="*/ 133350 w 204535"/>
              <a:gd name="connsiteY4" fmla="*/ 47625 h 83348"/>
              <a:gd name="connisteX5" fmla="*/ 66675 w 204535"/>
              <a:gd name="connsiteY5" fmla="*/ 47625 h 83348"/>
              <a:gd name="connisteX6" fmla="*/ 135255 w 204535"/>
              <a:gd name="connsiteY6" fmla="*/ 59055 h 83348"/>
              <a:gd name="connisteX7" fmla="*/ 68580 w 204535"/>
              <a:gd name="connsiteY7" fmla="*/ 38100 h 83348"/>
              <a:gd name="connisteX8" fmla="*/ 135255 w 204535"/>
              <a:gd name="connsiteY8" fmla="*/ 47625 h 83348"/>
              <a:gd name="connisteX9" fmla="*/ 66675 w 204535"/>
              <a:gd name="connsiteY9" fmla="*/ 54610 h 83348"/>
              <a:gd name="connisteX10" fmla="*/ 133350 w 204535"/>
              <a:gd name="connsiteY10" fmla="*/ 52070 h 83348"/>
              <a:gd name="connisteX11" fmla="*/ 64135 w 204535"/>
              <a:gd name="connsiteY11" fmla="*/ 45085 h 83348"/>
              <a:gd name="connisteX12" fmla="*/ 0 w 204535"/>
              <a:gd name="connsiteY12" fmla="*/ 64135 h 83348"/>
              <a:gd name="connisteX13" fmla="*/ 64135 w 204535"/>
              <a:gd name="connsiteY13" fmla="*/ 73660 h 83348"/>
              <a:gd name="connisteX14" fmla="*/ 140335 w 204535"/>
              <a:gd name="connsiteY14" fmla="*/ 61595 h 83348"/>
              <a:gd name="connisteX15" fmla="*/ 64135 w 204535"/>
              <a:gd name="connsiteY15" fmla="*/ 57150 h 83348"/>
              <a:gd name="connisteX16" fmla="*/ 140335 w 204535"/>
              <a:gd name="connsiteY16" fmla="*/ 35560 h 83348"/>
              <a:gd name="connisteX17" fmla="*/ 76200 w 204535"/>
              <a:gd name="connsiteY17" fmla="*/ 40005 h 83348"/>
              <a:gd name="connisteX18" fmla="*/ 4445 w 204535"/>
              <a:gd name="connsiteY18" fmla="*/ 68580 h 83348"/>
              <a:gd name="connisteX19" fmla="*/ 71120 w 204535"/>
              <a:gd name="connsiteY19" fmla="*/ 64135 h 83348"/>
              <a:gd name="connisteX20" fmla="*/ 144780 w 204535"/>
              <a:gd name="connsiteY20" fmla="*/ 45085 h 83348"/>
              <a:gd name="connisteX21" fmla="*/ 64135 w 204535"/>
              <a:gd name="connsiteY21" fmla="*/ 64135 h 83348"/>
              <a:gd name="connisteX22" fmla="*/ 85725 w 204535"/>
              <a:gd name="connsiteY22" fmla="*/ 0 h 83348"/>
              <a:gd name="connisteX23" fmla="*/ 64135 w 204535"/>
              <a:gd name="connsiteY23" fmla="*/ 64135 h 83348"/>
              <a:gd name="connisteX24" fmla="*/ 130810 w 204535"/>
              <a:gd name="connsiteY24" fmla="*/ 30480 h 83348"/>
              <a:gd name="connisteX25" fmla="*/ 59055 w 204535"/>
              <a:gd name="connsiteY25" fmla="*/ 40005 h 83348"/>
              <a:gd name="connisteX26" fmla="*/ 135255 w 204535"/>
              <a:gd name="connsiteY26" fmla="*/ 68580 h 83348"/>
              <a:gd name="connisteX27" fmla="*/ 66675 w 204535"/>
              <a:gd name="connsiteY27" fmla="*/ 64135 h 83348"/>
              <a:gd name="connisteX28" fmla="*/ 130810 w 204535"/>
              <a:gd name="connsiteY28" fmla="*/ 49530 h 83348"/>
              <a:gd name="connisteX29" fmla="*/ 204470 w 204535"/>
              <a:gd name="connsiteY29" fmla="*/ 30480 h 83348"/>
              <a:gd name="connisteX30" fmla="*/ 140335 w 204535"/>
              <a:gd name="connsiteY30" fmla="*/ 49530 h 83348"/>
              <a:gd name="connisteX31" fmla="*/ 73660 w 204535"/>
              <a:gd name="connsiteY31" fmla="*/ 71120 h 83348"/>
              <a:gd name="connisteX32" fmla="*/ 9525 w 204535"/>
              <a:gd name="connsiteY32" fmla="*/ 83185 h 83348"/>
              <a:gd name="connisteX33" fmla="*/ 76200 w 204535"/>
              <a:gd name="connsiteY33" fmla="*/ 64135 h 83348"/>
              <a:gd name="connisteX34" fmla="*/ 159385 w 204535"/>
              <a:gd name="connsiteY34" fmla="*/ 40005 h 83348"/>
              <a:gd name="connisteX35" fmla="*/ 92710 w 204535"/>
              <a:gd name="connsiteY35" fmla="*/ 54610 h 833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204536" h="83348">
                <a:moveTo>
                  <a:pt x="133350" y="47625"/>
                </a:moveTo>
                <a:cubicBezTo>
                  <a:pt x="119380" y="46990"/>
                  <a:pt x="68580" y="44450"/>
                  <a:pt x="68580" y="47625"/>
                </a:cubicBezTo>
                <a:cubicBezTo>
                  <a:pt x="68580" y="50800"/>
                  <a:pt x="133350" y="66040"/>
                  <a:pt x="133350" y="64135"/>
                </a:cubicBezTo>
                <a:cubicBezTo>
                  <a:pt x="133350" y="62230"/>
                  <a:pt x="68580" y="41275"/>
                  <a:pt x="68580" y="38100"/>
                </a:cubicBezTo>
                <a:cubicBezTo>
                  <a:pt x="68580" y="34925"/>
                  <a:pt x="133985" y="45720"/>
                  <a:pt x="133350" y="47625"/>
                </a:cubicBezTo>
                <a:cubicBezTo>
                  <a:pt x="132715" y="49530"/>
                  <a:pt x="66040" y="45085"/>
                  <a:pt x="66675" y="47625"/>
                </a:cubicBezTo>
                <a:cubicBezTo>
                  <a:pt x="67310" y="50165"/>
                  <a:pt x="134620" y="60960"/>
                  <a:pt x="135255" y="59055"/>
                </a:cubicBezTo>
                <a:cubicBezTo>
                  <a:pt x="135890" y="57150"/>
                  <a:pt x="68580" y="40640"/>
                  <a:pt x="68580" y="38100"/>
                </a:cubicBezTo>
                <a:cubicBezTo>
                  <a:pt x="68580" y="35560"/>
                  <a:pt x="135890" y="44450"/>
                  <a:pt x="135255" y="47625"/>
                </a:cubicBezTo>
                <a:cubicBezTo>
                  <a:pt x="134620" y="50800"/>
                  <a:pt x="67310" y="53975"/>
                  <a:pt x="66675" y="54610"/>
                </a:cubicBezTo>
                <a:cubicBezTo>
                  <a:pt x="66040" y="55245"/>
                  <a:pt x="133985" y="53975"/>
                  <a:pt x="133350" y="52070"/>
                </a:cubicBezTo>
                <a:cubicBezTo>
                  <a:pt x="132715" y="50165"/>
                  <a:pt x="90805" y="42545"/>
                  <a:pt x="64135" y="45085"/>
                </a:cubicBezTo>
                <a:cubicBezTo>
                  <a:pt x="37465" y="47625"/>
                  <a:pt x="0" y="58420"/>
                  <a:pt x="0" y="64135"/>
                </a:cubicBezTo>
                <a:cubicBezTo>
                  <a:pt x="0" y="69850"/>
                  <a:pt x="36195" y="74295"/>
                  <a:pt x="64135" y="73660"/>
                </a:cubicBezTo>
                <a:cubicBezTo>
                  <a:pt x="92075" y="73025"/>
                  <a:pt x="140335" y="64770"/>
                  <a:pt x="140335" y="61595"/>
                </a:cubicBezTo>
                <a:cubicBezTo>
                  <a:pt x="140335" y="58420"/>
                  <a:pt x="64135" y="62230"/>
                  <a:pt x="64135" y="57150"/>
                </a:cubicBezTo>
                <a:cubicBezTo>
                  <a:pt x="64135" y="52070"/>
                  <a:pt x="137795" y="38735"/>
                  <a:pt x="140335" y="35560"/>
                </a:cubicBezTo>
                <a:cubicBezTo>
                  <a:pt x="142875" y="32385"/>
                  <a:pt x="103505" y="33655"/>
                  <a:pt x="76200" y="40005"/>
                </a:cubicBezTo>
                <a:cubicBezTo>
                  <a:pt x="48895" y="46355"/>
                  <a:pt x="5715" y="63500"/>
                  <a:pt x="4445" y="68580"/>
                </a:cubicBezTo>
                <a:cubicBezTo>
                  <a:pt x="3175" y="73660"/>
                  <a:pt x="43180" y="68580"/>
                  <a:pt x="71120" y="64135"/>
                </a:cubicBezTo>
                <a:cubicBezTo>
                  <a:pt x="99060" y="59690"/>
                  <a:pt x="146050" y="45085"/>
                  <a:pt x="144780" y="45085"/>
                </a:cubicBezTo>
                <a:cubicBezTo>
                  <a:pt x="143510" y="45085"/>
                  <a:pt x="76200" y="73025"/>
                  <a:pt x="64135" y="64135"/>
                </a:cubicBezTo>
                <a:cubicBezTo>
                  <a:pt x="52070" y="55245"/>
                  <a:pt x="85725" y="0"/>
                  <a:pt x="85725" y="0"/>
                </a:cubicBezTo>
                <a:cubicBezTo>
                  <a:pt x="85725" y="0"/>
                  <a:pt x="55245" y="57785"/>
                  <a:pt x="64135" y="64135"/>
                </a:cubicBezTo>
                <a:cubicBezTo>
                  <a:pt x="73025" y="70485"/>
                  <a:pt x="132080" y="35560"/>
                  <a:pt x="130810" y="30480"/>
                </a:cubicBezTo>
                <a:cubicBezTo>
                  <a:pt x="129540" y="25400"/>
                  <a:pt x="58420" y="32385"/>
                  <a:pt x="59055" y="40005"/>
                </a:cubicBezTo>
                <a:cubicBezTo>
                  <a:pt x="59690" y="47625"/>
                  <a:pt x="133985" y="63500"/>
                  <a:pt x="135255" y="68580"/>
                </a:cubicBezTo>
                <a:cubicBezTo>
                  <a:pt x="136525" y="73660"/>
                  <a:pt x="67310" y="67945"/>
                  <a:pt x="66675" y="64135"/>
                </a:cubicBezTo>
                <a:cubicBezTo>
                  <a:pt x="66040" y="60325"/>
                  <a:pt x="103505" y="56515"/>
                  <a:pt x="130810" y="49530"/>
                </a:cubicBezTo>
                <a:cubicBezTo>
                  <a:pt x="158115" y="42545"/>
                  <a:pt x="202565" y="30480"/>
                  <a:pt x="204470" y="30480"/>
                </a:cubicBezTo>
                <a:cubicBezTo>
                  <a:pt x="206375" y="30480"/>
                  <a:pt x="166370" y="41275"/>
                  <a:pt x="140335" y="49530"/>
                </a:cubicBezTo>
                <a:cubicBezTo>
                  <a:pt x="114300" y="57785"/>
                  <a:pt x="99695" y="64135"/>
                  <a:pt x="73660" y="71120"/>
                </a:cubicBezTo>
                <a:cubicBezTo>
                  <a:pt x="47625" y="78105"/>
                  <a:pt x="8890" y="84455"/>
                  <a:pt x="9525" y="83185"/>
                </a:cubicBezTo>
                <a:cubicBezTo>
                  <a:pt x="10160" y="81915"/>
                  <a:pt x="46355" y="73025"/>
                  <a:pt x="76200" y="64135"/>
                </a:cubicBezTo>
                <a:cubicBezTo>
                  <a:pt x="106045" y="55245"/>
                  <a:pt x="156210" y="41910"/>
                  <a:pt x="159385" y="40005"/>
                </a:cubicBezTo>
                <a:cubicBezTo>
                  <a:pt x="162560" y="38100"/>
                  <a:pt x="107950" y="51435"/>
                  <a:pt x="92710" y="5461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32" name="直接连接符 31"/>
          <p:cNvCxnSpPr>
            <a:stCxn id="12" idx="0"/>
          </p:cNvCxnSpPr>
          <p:nvPr/>
        </p:nvCxnSpPr>
        <p:spPr>
          <a:xfrm>
            <a:off x="2644775" y="6846570"/>
            <a:ext cx="374015" cy="158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35" y="6160770"/>
            <a:ext cx="482600" cy="7010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43230" y="6198870"/>
            <a:ext cx="1314450" cy="6623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1649730" y="6300470"/>
            <a:ext cx="996950" cy="56070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直角三角形 35"/>
          <p:cNvSpPr/>
          <p:nvPr/>
        </p:nvSpPr>
        <p:spPr>
          <a:xfrm>
            <a:off x="2653030" y="6421120"/>
            <a:ext cx="1644650" cy="15875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直角三角形 36"/>
          <p:cNvSpPr/>
          <p:nvPr/>
        </p:nvSpPr>
        <p:spPr>
          <a:xfrm>
            <a:off x="2646680" y="6510655"/>
            <a:ext cx="1574800" cy="76200"/>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flipV="1">
            <a:off x="2653030" y="6593205"/>
            <a:ext cx="365125" cy="14351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996565" y="6574155"/>
            <a:ext cx="596900" cy="7747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2614930" y="6649720"/>
            <a:ext cx="3238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02280" y="6579870"/>
            <a:ext cx="565150" cy="1079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554730" y="6548120"/>
            <a:ext cx="609600" cy="7556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570480" y="6681470"/>
            <a:ext cx="158750" cy="14605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820035" y="6593205"/>
            <a:ext cx="483235" cy="13271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510280" y="6510020"/>
            <a:ext cx="336550" cy="1397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任意多边形 45"/>
          <p:cNvSpPr/>
          <p:nvPr/>
        </p:nvSpPr>
        <p:spPr>
          <a:xfrm>
            <a:off x="2646680" y="6548120"/>
            <a:ext cx="1936750" cy="317500"/>
          </a:xfrm>
          <a:custGeom>
            <a:avLst/>
            <a:gdLst>
              <a:gd name="connisteX0" fmla="*/ 0 w 1936750"/>
              <a:gd name="connsiteY0" fmla="*/ 317500 h 317500"/>
              <a:gd name="connisteX1" fmla="*/ 38100 w 1936750"/>
              <a:gd name="connsiteY1" fmla="*/ 260350 h 317500"/>
              <a:gd name="connisteX2" fmla="*/ 222250 w 1936750"/>
              <a:gd name="connsiteY2" fmla="*/ 222250 h 317500"/>
              <a:gd name="connisteX3" fmla="*/ 304800 w 1936750"/>
              <a:gd name="connsiteY3" fmla="*/ 203200 h 317500"/>
              <a:gd name="connisteX4" fmla="*/ 438150 w 1936750"/>
              <a:gd name="connsiteY4" fmla="*/ 190500 h 317500"/>
              <a:gd name="connisteX5" fmla="*/ 622300 w 1936750"/>
              <a:gd name="connsiteY5" fmla="*/ 152400 h 317500"/>
              <a:gd name="connisteX6" fmla="*/ 806450 w 1936750"/>
              <a:gd name="connsiteY6" fmla="*/ 133350 h 317500"/>
              <a:gd name="connisteX7" fmla="*/ 1022350 w 1936750"/>
              <a:gd name="connsiteY7" fmla="*/ 101600 h 317500"/>
              <a:gd name="connisteX8" fmla="*/ 1155700 w 1936750"/>
              <a:gd name="connsiteY8" fmla="*/ 88900 h 317500"/>
              <a:gd name="connisteX9" fmla="*/ 1441450 w 1936750"/>
              <a:gd name="connsiteY9" fmla="*/ 57150 h 317500"/>
              <a:gd name="connisteX10" fmla="*/ 1600200 w 1936750"/>
              <a:gd name="connsiteY10" fmla="*/ 44450 h 317500"/>
              <a:gd name="connisteX11" fmla="*/ 1670050 w 1936750"/>
              <a:gd name="connsiteY11" fmla="*/ 31750 h 317500"/>
              <a:gd name="connisteX12" fmla="*/ 1733550 w 1936750"/>
              <a:gd name="connsiteY12" fmla="*/ 19050 h 317500"/>
              <a:gd name="connisteX13" fmla="*/ 1936750 w 1936750"/>
              <a:gd name="connsiteY13" fmla="*/ 0 h 317500"/>
              <a:gd name="connisteX14" fmla="*/ 1987550 w 1936750"/>
              <a:gd name="connsiteY14" fmla="*/ 0 h 317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936750" h="317500">
                <a:moveTo>
                  <a:pt x="0" y="317500"/>
                </a:moveTo>
                <a:cubicBezTo>
                  <a:pt x="3810" y="306705"/>
                  <a:pt x="-6350" y="279400"/>
                  <a:pt x="38100" y="260350"/>
                </a:cubicBezTo>
                <a:cubicBezTo>
                  <a:pt x="82550" y="241300"/>
                  <a:pt x="168910" y="233680"/>
                  <a:pt x="222250" y="222250"/>
                </a:cubicBezTo>
                <a:cubicBezTo>
                  <a:pt x="275590" y="210820"/>
                  <a:pt x="261620" y="209550"/>
                  <a:pt x="304800" y="203200"/>
                </a:cubicBezTo>
                <a:cubicBezTo>
                  <a:pt x="347980" y="196850"/>
                  <a:pt x="374650" y="200660"/>
                  <a:pt x="438150" y="190500"/>
                </a:cubicBezTo>
                <a:cubicBezTo>
                  <a:pt x="501650" y="180340"/>
                  <a:pt x="548640" y="163830"/>
                  <a:pt x="622300" y="152400"/>
                </a:cubicBezTo>
                <a:cubicBezTo>
                  <a:pt x="695960" y="140970"/>
                  <a:pt x="726440" y="143510"/>
                  <a:pt x="806450" y="133350"/>
                </a:cubicBezTo>
                <a:cubicBezTo>
                  <a:pt x="886460" y="123190"/>
                  <a:pt x="952500" y="110490"/>
                  <a:pt x="1022350" y="101600"/>
                </a:cubicBezTo>
                <a:cubicBezTo>
                  <a:pt x="1092200" y="92710"/>
                  <a:pt x="1071880" y="97790"/>
                  <a:pt x="1155700" y="88900"/>
                </a:cubicBezTo>
                <a:cubicBezTo>
                  <a:pt x="1239520" y="80010"/>
                  <a:pt x="1352550" y="66040"/>
                  <a:pt x="1441450" y="57150"/>
                </a:cubicBezTo>
                <a:cubicBezTo>
                  <a:pt x="1530350" y="48260"/>
                  <a:pt x="1554480" y="49530"/>
                  <a:pt x="1600200" y="44450"/>
                </a:cubicBezTo>
                <a:cubicBezTo>
                  <a:pt x="1645920" y="39370"/>
                  <a:pt x="1643380" y="36830"/>
                  <a:pt x="1670050" y="31750"/>
                </a:cubicBezTo>
                <a:cubicBezTo>
                  <a:pt x="1696720" y="26670"/>
                  <a:pt x="1680210" y="25400"/>
                  <a:pt x="1733550" y="19050"/>
                </a:cubicBezTo>
                <a:cubicBezTo>
                  <a:pt x="1786890" y="12700"/>
                  <a:pt x="1885950" y="3810"/>
                  <a:pt x="1936750" y="0"/>
                </a:cubicBezTo>
              </a:path>
            </a:pathLst>
          </a:cu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700" y="6350000"/>
            <a:ext cx="3188335" cy="511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任意多边形 47"/>
          <p:cNvSpPr/>
          <p:nvPr/>
        </p:nvSpPr>
        <p:spPr>
          <a:xfrm>
            <a:off x="-30480" y="6132830"/>
            <a:ext cx="4918075" cy="518160"/>
          </a:xfrm>
          <a:custGeom>
            <a:avLst/>
            <a:gdLst>
              <a:gd name="connisteX0" fmla="*/ 0 w 4302492"/>
              <a:gd name="connsiteY0" fmla="*/ 5374 h 524804"/>
              <a:gd name="connisteX1" fmla="*/ 1298575 w 4302492"/>
              <a:gd name="connsiteY1" fmla="*/ 5374 h 524804"/>
              <a:gd name="connisteX2" fmla="*/ 2020570 w 4302492"/>
              <a:gd name="connsiteY2" fmla="*/ 63159 h 524804"/>
              <a:gd name="connisteX3" fmla="*/ 2496820 w 4302492"/>
              <a:gd name="connsiteY3" fmla="*/ 120944 h 524804"/>
              <a:gd name="connisteX4" fmla="*/ 2915285 w 4302492"/>
              <a:gd name="connsiteY4" fmla="*/ 164124 h 524804"/>
              <a:gd name="connisteX5" fmla="*/ 3189605 w 4302492"/>
              <a:gd name="connsiteY5" fmla="*/ 207304 h 524804"/>
              <a:gd name="connisteX6" fmla="*/ 3636645 w 4302492"/>
              <a:gd name="connsiteY6" fmla="*/ 293664 h 524804"/>
              <a:gd name="connisteX7" fmla="*/ 4084320 w 4302492"/>
              <a:gd name="connsiteY7" fmla="*/ 394629 h 524804"/>
              <a:gd name="connisteX8" fmla="*/ 4286250 w 4302492"/>
              <a:gd name="connsiteY8" fmla="*/ 452414 h 524804"/>
              <a:gd name="connisteX9" fmla="*/ 4286250 w 4302492"/>
              <a:gd name="connsiteY9" fmla="*/ 524804 h 524804"/>
              <a:gd name="connisteX10" fmla="*/ 4329430 w 4302492"/>
              <a:gd name="connsiteY10" fmla="*/ 539409 h 52480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02492" h="524804">
                <a:moveTo>
                  <a:pt x="0" y="5374"/>
                </a:moveTo>
                <a:cubicBezTo>
                  <a:pt x="245110" y="4104"/>
                  <a:pt x="894715" y="-6056"/>
                  <a:pt x="1298575" y="5374"/>
                </a:cubicBezTo>
                <a:cubicBezTo>
                  <a:pt x="1702435" y="16804"/>
                  <a:pt x="1781175" y="40299"/>
                  <a:pt x="2020570" y="63159"/>
                </a:cubicBezTo>
                <a:cubicBezTo>
                  <a:pt x="2259965" y="86019"/>
                  <a:pt x="2317750" y="100624"/>
                  <a:pt x="2496820" y="120944"/>
                </a:cubicBezTo>
                <a:cubicBezTo>
                  <a:pt x="2675890" y="141264"/>
                  <a:pt x="2776855" y="146979"/>
                  <a:pt x="2915285" y="164124"/>
                </a:cubicBezTo>
                <a:cubicBezTo>
                  <a:pt x="3053715" y="181269"/>
                  <a:pt x="3045460" y="181269"/>
                  <a:pt x="3189605" y="207304"/>
                </a:cubicBezTo>
                <a:cubicBezTo>
                  <a:pt x="3333750" y="233339"/>
                  <a:pt x="3457575" y="256199"/>
                  <a:pt x="3636645" y="293664"/>
                </a:cubicBezTo>
                <a:cubicBezTo>
                  <a:pt x="3815715" y="331129"/>
                  <a:pt x="3954145" y="362879"/>
                  <a:pt x="4084320" y="394629"/>
                </a:cubicBezTo>
                <a:cubicBezTo>
                  <a:pt x="4214495" y="426379"/>
                  <a:pt x="4245610" y="426379"/>
                  <a:pt x="4286250" y="452414"/>
                </a:cubicBezTo>
                <a:cubicBezTo>
                  <a:pt x="4326890" y="478449"/>
                  <a:pt x="4277360" y="507659"/>
                  <a:pt x="4286250" y="524804"/>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12700" y="6135370"/>
            <a:ext cx="1282065" cy="5143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3175635" y="6466205"/>
            <a:ext cx="1045845" cy="30035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1140460" y="6233795"/>
            <a:ext cx="952500" cy="2381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99720" y="1332865"/>
            <a:ext cx="11284585" cy="4799965"/>
          </a:xfrm>
          <a:prstGeom prst="rect">
            <a:avLst/>
          </a:prstGeom>
          <a:noFill/>
        </p:spPr>
        <p:txBody>
          <a:bodyPr wrap="square" rtlCol="0" anchor="t">
            <a:spAutoFit/>
          </a:bodyPr>
          <a:p>
            <a:pPr>
              <a:lnSpc>
                <a:spcPct val="150000"/>
              </a:lnSpc>
            </a:pPr>
            <a:r>
              <a:rPr lang="zh-CN" altLang="zh-CN" sz="2400" dirty="0">
                <a:solidFill>
                  <a:schemeClr val="tx1"/>
                </a:solidFill>
                <a:sym typeface="+mn-ea"/>
              </a:rPr>
              <a:t>直线管理包括属地管理和职能管理两个方面：</a:t>
            </a:r>
            <a:endParaRPr lang="zh-CN" altLang="zh-CN" sz="2400" dirty="0">
              <a:solidFill>
                <a:schemeClr val="tx1"/>
              </a:solidFill>
            </a:endParaRPr>
          </a:p>
          <a:p>
            <a:pPr>
              <a:lnSpc>
                <a:spcPct val="150000"/>
              </a:lnSpc>
            </a:pPr>
            <a:r>
              <a:rPr lang="zh-CN" altLang="zh-CN" sz="2400" dirty="0">
                <a:solidFill>
                  <a:schemeClr val="tx1"/>
                </a:solidFill>
                <a:sym typeface="+mn-ea"/>
              </a:rPr>
              <a:t>属地管理：是每个岗位人员在所辖范围内的管理对象（人、物、区域）。</a:t>
            </a:r>
            <a:endParaRPr lang="zh-CN" altLang="zh-CN" sz="2400" dirty="0">
              <a:solidFill>
                <a:schemeClr val="tx1"/>
              </a:solidFill>
            </a:endParaRPr>
          </a:p>
          <a:p>
            <a:pPr>
              <a:lnSpc>
                <a:spcPct val="150000"/>
              </a:lnSpc>
            </a:pPr>
            <a:r>
              <a:rPr lang="zh-CN" altLang="zh-CN" sz="2400" dirty="0">
                <a:solidFill>
                  <a:schemeClr val="tx1"/>
                </a:solidFill>
                <a:sym typeface="+mn-ea"/>
              </a:rPr>
              <a:t>在日常工作中，任何岗位对所属人（含本人）、物、区域的管理是其岗位职责的一部分；但这种属地的职责不是天生就有的，要通过其上级的指导才能明确范围，才能做到管理无死角。</a:t>
            </a:r>
            <a:endParaRPr lang="zh-CN" altLang="zh-CN" sz="2400" dirty="0">
              <a:solidFill>
                <a:schemeClr val="tx1"/>
              </a:solidFill>
            </a:endParaRPr>
          </a:p>
          <a:p>
            <a:pPr>
              <a:lnSpc>
                <a:spcPct val="150000"/>
              </a:lnSpc>
            </a:pPr>
            <a:r>
              <a:rPr lang="zh-CN" altLang="zh-CN" sz="2400" dirty="0">
                <a:solidFill>
                  <a:schemeClr val="tx1"/>
                </a:solidFill>
                <a:sym typeface="+mn-ea"/>
              </a:rPr>
              <a:t>属地职责与“家”的概念相同，属地划分的原则与之类似。只要被赋予了属地管理职责的任何人，都是该属地的主管，属地主管对属地享有管理权，任何人任何时候进入属地做任何事都要接受属地主管的</a:t>
            </a:r>
            <a:r>
              <a:rPr lang="zh-CN" altLang="en-US" sz="2400" dirty="0">
                <a:solidFill>
                  <a:schemeClr val="tx1"/>
                </a:solidFill>
                <a:sym typeface="+mn-ea"/>
              </a:rPr>
              <a:t>合法</a:t>
            </a:r>
            <a:r>
              <a:rPr lang="zh-CN" altLang="zh-CN" sz="2400" dirty="0">
                <a:solidFill>
                  <a:schemeClr val="tx1"/>
                </a:solidFill>
                <a:sym typeface="+mn-ea"/>
              </a:rPr>
              <a:t>管理。</a:t>
            </a:r>
            <a:endParaRPr lang="zh-CN" altLang="zh-CN" dirty="0"/>
          </a:p>
          <a:p>
            <a:endParaRPr lang="zh-CN" altLang="en-US"/>
          </a:p>
        </p:txBody>
      </p:sp>
      <p:sp>
        <p:nvSpPr>
          <p:cNvPr id="3" name="Rectangle 3"/>
          <p:cNvSpPr/>
          <p:nvPr/>
        </p:nvSpPr>
        <p:spPr>
          <a:xfrm>
            <a:off x="327659" y="561886"/>
            <a:ext cx="6296025" cy="646331"/>
          </a:xfrm>
          <a:prstGeom prst="rect">
            <a:avLst/>
          </a:prstGeom>
        </p:spPr>
        <p:txBody>
          <a:bodyPr wrap="square">
            <a:spAutoFit/>
          </a:bodyPr>
          <a:p>
            <a:r>
              <a:rPr lang="en-US" altLang="zh-CN" sz="3600" b="1" dirty="0"/>
              <a:t>1.2</a:t>
            </a:r>
            <a:r>
              <a:rPr lang="zh-CN" altLang="zh-CN" sz="3600" b="1" dirty="0"/>
              <a:t>直线管理的内涵</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00.xml><?xml version="1.0" encoding="utf-8"?>
<p:tagLst xmlns:p="http://schemas.openxmlformats.org/presentationml/2006/main">
  <p:tag name="THINKCELLSHAPEDONOTDELETE" val="prG6kL6PyRkemIUk641zPsg"/>
</p:tagLst>
</file>

<file path=ppt/tags/tag101.xml><?xml version="1.0" encoding="utf-8"?>
<p:tagLst xmlns:p="http://schemas.openxmlformats.org/presentationml/2006/main">
  <p:tag name="THINKCELLSHAPEDONOTDELETE" val="pKr3jbgU6_EipALngDXFyxw"/>
</p:tagLst>
</file>

<file path=ppt/tags/tag102.xml><?xml version="1.0" encoding="utf-8"?>
<p:tagLst xmlns:p="http://schemas.openxmlformats.org/presentationml/2006/main">
  <p:tag name="THINKCELLSHAPEDONOTDELETE" val="pc9p6wmeruE6hNnP6pnRrww"/>
</p:tagLst>
</file>

<file path=ppt/tags/tag103.xml><?xml version="1.0" encoding="utf-8"?>
<p:tagLst xmlns:p="http://schemas.openxmlformats.org/presentationml/2006/main">
  <p:tag name="THINKCELLSHAPEDONOTDELETE" val="pvjz_SyY.SUyGRLnBh0J5tg"/>
</p:tagLst>
</file>

<file path=ppt/tags/tag104.xml><?xml version="1.0" encoding="utf-8"?>
<p:tagLst xmlns:p="http://schemas.openxmlformats.org/presentationml/2006/main">
  <p:tag name="THINKCELLSHAPEDONOTDELETE" val="pnao6KqAXvEuYRViSKMXJnA"/>
</p:tagLst>
</file>

<file path=ppt/tags/tag105.xml><?xml version="1.0" encoding="utf-8"?>
<p:tagLst xmlns:p="http://schemas.openxmlformats.org/presentationml/2006/main">
  <p:tag name="THINKCELLSHAPEDONOTDELETE" val="pD6CrjUhS2UO8ClUabDUWKQ"/>
</p:tagLst>
</file>

<file path=ppt/tags/tag106.xml><?xml version="1.0" encoding="utf-8"?>
<p:tagLst xmlns:p="http://schemas.openxmlformats.org/presentationml/2006/main">
  <p:tag name="THINKCELLSHAPEDONOTDELETE" val="p15D0zmwTY0mhxOqWkxxLMA"/>
</p:tagLst>
</file>

<file path=ppt/tags/tag107.xml><?xml version="1.0" encoding="utf-8"?>
<p:tagLst xmlns:p="http://schemas.openxmlformats.org/presentationml/2006/main">
  <p:tag name="THINKCELLSHAPEDONOTDELETE" val="pgJvMbsT9DUeP0jKffZfa0A"/>
</p:tagLst>
</file>

<file path=ppt/tags/tag108.xml><?xml version="1.0" encoding="utf-8"?>
<p:tagLst xmlns:p="http://schemas.openxmlformats.org/presentationml/2006/main">
  <p:tag name="THINKCELLSHAPEDONOTDELETE" val="p7tI5lO7zyUKPA_YfYuJ0wA"/>
</p:tagLst>
</file>

<file path=ppt/tags/tag109.xml><?xml version="1.0" encoding="utf-8"?>
<p:tagLst xmlns:p="http://schemas.openxmlformats.org/presentationml/2006/main">
  <p:tag name="THINKCELLSHAPEDONOTDELETE" val="pblm4oMywVEyfrBhDFzv1aA"/>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0.xml><?xml version="1.0" encoding="utf-8"?>
<p:tagLst xmlns:p="http://schemas.openxmlformats.org/presentationml/2006/main">
  <p:tag name="THINKCELLSHAPEDONOTDELETE" val="pr57OjNvN0kmRKbzd.USf1w"/>
</p:tagLst>
</file>

<file path=ppt/tags/tag111.xml><?xml version="1.0" encoding="utf-8"?>
<p:tagLst xmlns:p="http://schemas.openxmlformats.org/presentationml/2006/main">
  <p:tag name="THINKCELLSHAPEDONOTDELETE" val="pdVJnG1KaakCcVudHKqiMqw"/>
</p:tagLst>
</file>

<file path=ppt/tags/tag112.xml><?xml version="1.0" encoding="utf-8"?>
<p:tagLst xmlns:p="http://schemas.openxmlformats.org/presentationml/2006/main">
  <p:tag name="THINKCELLSHAPEDONOTDELETE" val="p29fqhQ0btEq8Ke6mj1Bg3A"/>
</p:tagLst>
</file>

<file path=ppt/tags/tag113.xml><?xml version="1.0" encoding="utf-8"?>
<p:tagLst xmlns:p="http://schemas.openxmlformats.org/presentationml/2006/main">
  <p:tag name="THINKCELLSHAPEDONOTDELETE" val="pkQz2CU6iXkGQkrHLzlaaGQ"/>
</p:tagLst>
</file>

<file path=ppt/tags/tag114.xml><?xml version="1.0" encoding="utf-8"?>
<p:tagLst xmlns:p="http://schemas.openxmlformats.org/presentationml/2006/main">
  <p:tag name="THINKCELLSHAPEDONOTDELETE" val="pItc3vFHXj0GyufTeii_ruA"/>
</p:tagLst>
</file>

<file path=ppt/tags/tag115.xml><?xml version="1.0" encoding="utf-8"?>
<p:tagLst xmlns:p="http://schemas.openxmlformats.org/presentationml/2006/main">
  <p:tag name="THINKCELLSHAPEDONOTDELETE" val="plLkHuZLpRUeuvbFOyXhXBQ"/>
</p:tagLst>
</file>

<file path=ppt/tags/tag116.xml><?xml version="1.0" encoding="utf-8"?>
<p:tagLst xmlns:p="http://schemas.openxmlformats.org/presentationml/2006/main">
  <p:tag name="THINKCELLSHAPEDONOTDELETE" val="pIhm8XIuWOky2E0ardm2rLQ"/>
</p:tagLst>
</file>

<file path=ppt/tags/tag117.xml><?xml version="1.0" encoding="utf-8"?>
<p:tagLst xmlns:p="http://schemas.openxmlformats.org/presentationml/2006/main">
  <p:tag name="THINKCELLSHAPEDONOTDELETE" val="pGuUZgAuldkuBeC2v9Usvuw"/>
</p:tagLst>
</file>

<file path=ppt/tags/tag118.xml><?xml version="1.0" encoding="utf-8"?>
<p:tagLst xmlns:p="http://schemas.openxmlformats.org/presentationml/2006/main">
  <p:tag name="THINKCELLSHAPEDONOTDELETE" val="paXERqiXI_ki10P6ZDrpjHQ"/>
</p:tagLst>
</file>

<file path=ppt/tags/tag119.xml><?xml version="1.0" encoding="utf-8"?>
<p:tagLst xmlns:p="http://schemas.openxmlformats.org/presentationml/2006/main">
  <p:tag name="THINKCELLSHAPEDONOTDELETE" val="pviNC.Lo.TE2jvkKNDI70Xg"/>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0.xml><?xml version="1.0" encoding="utf-8"?>
<p:tagLst xmlns:p="http://schemas.openxmlformats.org/presentationml/2006/main">
  <p:tag name="THINKCELLSHAPEDONOTDELETE" val="poJVz71KfYkmc_Sj2JKA6Fg"/>
</p:tagLst>
</file>

<file path=ppt/tags/tag12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commondata" val="eyJoZGlkIjoiNDY1MmY4MTY3YzFkZTg4NGM1MWI4N2I1NTA1MWI4MWEifQ=="/>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THINKCELLSHAPEDONOTDELETE" val="pfDv19aqKCECOEueZnA52og"/>
</p:tagLst>
</file>

<file path=ppt/tags/tag16.xml><?xml version="1.0" encoding="utf-8"?>
<p:tagLst xmlns:p="http://schemas.openxmlformats.org/presentationml/2006/main">
  <p:tag name="THINKCELLSHAPEDONOTDELETE" val="p5dDeuAirDUuMK5UmQM1Yrg"/>
</p:tagLst>
</file>

<file path=ppt/tags/tag17.xml><?xml version="1.0" encoding="utf-8"?>
<p:tagLst xmlns:p="http://schemas.openxmlformats.org/presentationml/2006/main">
  <p:tag name="THINKCELLSHAPEDONOTDELETE" val="pj_t51QODFEOg40xSyh9mOQ"/>
</p:tagLst>
</file>

<file path=ppt/tags/tag18.xml><?xml version="1.0" encoding="utf-8"?>
<p:tagLst xmlns:p="http://schemas.openxmlformats.org/presentationml/2006/main">
  <p:tag name="THINKCELLSHAPEDONOTDELETE" val="pYlEA37m4c06g57gbp.hz0A"/>
</p:tagLst>
</file>

<file path=ppt/tags/tag19.xml><?xml version="1.0" encoding="utf-8"?>
<p:tagLst xmlns:p="http://schemas.openxmlformats.org/presentationml/2006/main">
  <p:tag name="THINKCELLSHAPEDONOTDELETE" val="pPPshq0BHd0OC.KDU_k1Ibw"/>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THINKCELLSHAPEDONOTDELETE" val="pMQ5zw.oHzkeBu6XmzIqyXA"/>
</p:tagLst>
</file>

<file path=ppt/tags/tag21.xml><?xml version="1.0" encoding="utf-8"?>
<p:tagLst xmlns:p="http://schemas.openxmlformats.org/presentationml/2006/main">
  <p:tag name="THINKCELLSHAPEDONOTDELETE" val="pUhec6clfmk6TJyJSveGDUA"/>
</p:tagLst>
</file>

<file path=ppt/tags/tag22.xml><?xml version="1.0" encoding="utf-8"?>
<p:tagLst xmlns:p="http://schemas.openxmlformats.org/presentationml/2006/main">
  <p:tag name="THINKCELLSHAPEDONOTDELETE" val="pR5iQzKoITEunCWxItRqIaw"/>
</p:tagLst>
</file>

<file path=ppt/tags/tag23.xml><?xml version="1.0" encoding="utf-8"?>
<p:tagLst xmlns:p="http://schemas.openxmlformats.org/presentationml/2006/main">
  <p:tag name="THINKCELLSHAPEDONOTDELETE" val="p60.usVHhuUKIxAy04kjh6w"/>
</p:tagLst>
</file>

<file path=ppt/tags/tag24.xml><?xml version="1.0" encoding="utf-8"?>
<p:tagLst xmlns:p="http://schemas.openxmlformats.org/presentationml/2006/main">
  <p:tag name="THINKCELLSHAPEDONOTDELETE" val="p6GXt3nCALUKtF5k3DcuKRA"/>
</p:tagLst>
</file>

<file path=ppt/tags/tag25.xml><?xml version="1.0" encoding="utf-8"?>
<p:tagLst xmlns:p="http://schemas.openxmlformats.org/presentationml/2006/main">
  <p:tag name="THINKCELLSHAPEDONOTDELETE" val="pPrX8vq3yvUK4_OHyKFIGwA"/>
</p:tagLst>
</file>

<file path=ppt/tags/tag26.xml><?xml version="1.0" encoding="utf-8"?>
<p:tagLst xmlns:p="http://schemas.openxmlformats.org/presentationml/2006/main">
  <p:tag name="THINKCELLSHAPEDONOTDELETE" val="pjrT_7N2sHEmOJ.6_P_15IQ"/>
</p:tagLst>
</file>

<file path=ppt/tags/tag27.xml><?xml version="1.0" encoding="utf-8"?>
<p:tagLst xmlns:p="http://schemas.openxmlformats.org/presentationml/2006/main">
  <p:tag name="THINKCELLSHAPEDONOTDELETE" val="pNV5gt_Z5H06XVHj49xbtgw"/>
</p:tagLst>
</file>

<file path=ppt/tags/tag28.xml><?xml version="1.0" encoding="utf-8"?>
<p:tagLst xmlns:p="http://schemas.openxmlformats.org/presentationml/2006/main">
  <p:tag name="THINKCELLSHAPEDONOTDELETE" val="pxASzpT7jyk.dqfpyPZGYRg"/>
</p:tagLst>
</file>

<file path=ppt/tags/tag29.xml><?xml version="1.0" encoding="utf-8"?>
<p:tagLst xmlns:p="http://schemas.openxmlformats.org/presentationml/2006/main">
  <p:tag name="THINKCELLSHAPEDONOTDELETE" val="p89vCBj5b_EeiA1KhElGgSA"/>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THINKCELLSHAPEDONOTDELETE" val="pFCNbyoNVmUKukkLw2e2wZw"/>
</p:tagLst>
</file>

<file path=ppt/tags/tag31.xml><?xml version="1.0" encoding="utf-8"?>
<p:tagLst xmlns:p="http://schemas.openxmlformats.org/presentationml/2006/main">
  <p:tag name="THINKCELLSHAPEDONOTDELETE" val="puqgWjfihAUOEQH_5L.iuyQ"/>
</p:tagLst>
</file>

<file path=ppt/tags/tag32.xml><?xml version="1.0" encoding="utf-8"?>
<p:tagLst xmlns:p="http://schemas.openxmlformats.org/presentationml/2006/main">
  <p:tag name="THINKCELLSHAPEDONOTDELETE" val="p2Rr6ircEiU2lauNtSTBGRw"/>
</p:tagLst>
</file>

<file path=ppt/tags/tag33.xml><?xml version="1.0" encoding="utf-8"?>
<p:tagLst xmlns:p="http://schemas.openxmlformats.org/presentationml/2006/main">
  <p:tag name="THINKCELLSHAPEDONOTDELETE" val="pRfug8WZEMEGxMguA.iFxDg"/>
</p:tagLst>
</file>

<file path=ppt/tags/tag34.xml><?xml version="1.0" encoding="utf-8"?>
<p:tagLst xmlns:p="http://schemas.openxmlformats.org/presentationml/2006/main">
  <p:tag name="THINKCELLSHAPEDONOTDELETE" val="pnXfLHOvcSUaIBKS1kDS.Qw"/>
</p:tagLst>
</file>

<file path=ppt/tags/tag35.xml><?xml version="1.0" encoding="utf-8"?>
<p:tagLst xmlns:p="http://schemas.openxmlformats.org/presentationml/2006/main">
  <p:tag name="THINKCELLSHAPEDONOTDELETE" val="puvpXI047I0up3hNqbsdLkQ"/>
</p:tagLst>
</file>

<file path=ppt/tags/tag36.xml><?xml version="1.0" encoding="utf-8"?>
<p:tagLst xmlns:p="http://schemas.openxmlformats.org/presentationml/2006/main">
  <p:tag name="THINKCELLSHAPEDONOTDELETE" val="puqgWjfihAUOEQH_5L.iuyQ"/>
</p:tagLst>
</file>

<file path=ppt/tags/tag37.xml><?xml version="1.0" encoding="utf-8"?>
<p:tagLst xmlns:p="http://schemas.openxmlformats.org/presentationml/2006/main">
  <p:tag name="THINKCELLSHAPEDONOTDELETE" val="p2Rr6ircEiU2lauNtSTBGRw"/>
</p:tagLst>
</file>

<file path=ppt/tags/tag38.xml><?xml version="1.0" encoding="utf-8"?>
<p:tagLst xmlns:p="http://schemas.openxmlformats.org/presentationml/2006/main">
  <p:tag name="THINKCELLSHAPEDONOTDELETE" val="pdSgLzsrtlUWVBwqcquW26w"/>
</p:tagLst>
</file>

<file path=ppt/tags/tag39.xml><?xml version="1.0" encoding="utf-8"?>
<p:tagLst xmlns:p="http://schemas.openxmlformats.org/presentationml/2006/main">
  <p:tag name="THINKCELLSHAPEDONOTDELETE" val="puqgWjfihAUOEQH_5L.iuy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THINKCELLSHAPEDONOTDELETE" val="p2Rr6ircEiU2lauNtSTBGRw"/>
</p:tagLst>
</file>

<file path=ppt/tags/tag41.xml><?xml version="1.0" encoding="utf-8"?>
<p:tagLst xmlns:p="http://schemas.openxmlformats.org/presentationml/2006/main">
  <p:tag name="THINKCELLSHAPEDONOTDELETE" val="pialLJDEWaU.H_UnbClKYHg"/>
</p:tagLst>
</file>

<file path=ppt/tags/tag42.xml><?xml version="1.0" encoding="utf-8"?>
<p:tagLst xmlns:p="http://schemas.openxmlformats.org/presentationml/2006/main">
  <p:tag name="THINKCELLSHAPEDONOTDELETE" val="puqgWjfihAUOEQH_5L.iuyQ"/>
</p:tagLst>
</file>

<file path=ppt/tags/tag43.xml><?xml version="1.0" encoding="utf-8"?>
<p:tagLst xmlns:p="http://schemas.openxmlformats.org/presentationml/2006/main">
  <p:tag name="THINKCELLSHAPEDONOTDELETE" val="p2Rr6ircEiU2lauNtSTBGRw"/>
</p:tagLst>
</file>

<file path=ppt/tags/tag44.xml><?xml version="1.0" encoding="utf-8"?>
<p:tagLst xmlns:p="http://schemas.openxmlformats.org/presentationml/2006/main">
  <p:tag name="THINKCELLSHAPEDONOTDELETE" val="p1PAIcvXlFEqu6YzLsQE0mg"/>
</p:tagLst>
</file>

<file path=ppt/tags/tag45.xml><?xml version="1.0" encoding="utf-8"?>
<p:tagLst xmlns:p="http://schemas.openxmlformats.org/presentationml/2006/main">
  <p:tag name="THINKCELLSHAPEDONOTDELETE" val="puqgWjfihAUOEQH_5L.iuyQ"/>
</p:tagLst>
</file>

<file path=ppt/tags/tag46.xml><?xml version="1.0" encoding="utf-8"?>
<p:tagLst xmlns:p="http://schemas.openxmlformats.org/presentationml/2006/main">
  <p:tag name="THINKCELLSHAPEDONOTDELETE" val="p2Rr6ircEiU2lauNtSTBGRw"/>
</p:tagLst>
</file>

<file path=ppt/tags/tag47.xml><?xml version="1.0" encoding="utf-8"?>
<p:tagLst xmlns:p="http://schemas.openxmlformats.org/presentationml/2006/main">
  <p:tag name="THINKCELLSHAPEDONOTDELETE" val="pwnnjRvyO90aMbYp2XvWv6w"/>
</p:tagLst>
</file>

<file path=ppt/tags/tag48.xml><?xml version="1.0" encoding="utf-8"?>
<p:tagLst xmlns:p="http://schemas.openxmlformats.org/presentationml/2006/main">
  <p:tag name="THINKCELLSHAPEDONOTDELETE" val="puqgWjfihAUOEQH_5L.iuyQ"/>
</p:tagLst>
</file>

<file path=ppt/tags/tag49.xml><?xml version="1.0" encoding="utf-8"?>
<p:tagLst xmlns:p="http://schemas.openxmlformats.org/presentationml/2006/main">
  <p:tag name="THINKCELLSHAPEDONOTDELETE" val="p2Rr6ircEiU2lauNtSTBGRw"/>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THINKCELLSHAPEDONOTDELETE" val="pqmTt5Q.MvUK5LGGO1AX.3g"/>
</p:tagLst>
</file>

<file path=ppt/tags/tag51.xml><?xml version="1.0" encoding="utf-8"?>
<p:tagLst xmlns:p="http://schemas.openxmlformats.org/presentationml/2006/main">
  <p:tag name="THINKCELLSHAPEDONOTDELETE" val="puqgWjfihAUOEQH_5L.iuyQ"/>
</p:tagLst>
</file>

<file path=ppt/tags/tag52.xml><?xml version="1.0" encoding="utf-8"?>
<p:tagLst xmlns:p="http://schemas.openxmlformats.org/presentationml/2006/main">
  <p:tag name="THINKCELLSHAPEDONOTDELETE" val="p2Rr6ircEiU2lauNtSTBGRw"/>
</p:tagLst>
</file>

<file path=ppt/tags/tag53.xml><?xml version="1.0" encoding="utf-8"?>
<p:tagLst xmlns:p="http://schemas.openxmlformats.org/presentationml/2006/main">
  <p:tag name="THINKCELLSHAPEDONOTDELETE" val="pifAhG5hsnUCO0YF_DuNsDQ"/>
</p:tagLst>
</file>

<file path=ppt/tags/tag54.xml><?xml version="1.0" encoding="utf-8"?>
<p:tagLst xmlns:p="http://schemas.openxmlformats.org/presentationml/2006/main">
  <p:tag name="THINKCELLSHAPEDONOTDELETE" val="puqgWjfihAUOEQH_5L.iuyQ"/>
</p:tagLst>
</file>

<file path=ppt/tags/tag55.xml><?xml version="1.0" encoding="utf-8"?>
<p:tagLst xmlns:p="http://schemas.openxmlformats.org/presentationml/2006/main">
  <p:tag name="THINKCELLSHAPEDONOTDELETE" val="p2Rr6ircEiU2lauNtSTBGRw"/>
</p:tagLst>
</file>

<file path=ppt/tags/tag56.xml><?xml version="1.0" encoding="utf-8"?>
<p:tagLst xmlns:p="http://schemas.openxmlformats.org/presentationml/2006/main">
  <p:tag name="THINKCELLSHAPEDONOTDELETE" val="p2AO6dbU2o0Gf0GlqYswn.Q"/>
</p:tagLst>
</file>

<file path=ppt/tags/tag57.xml><?xml version="1.0" encoding="utf-8"?>
<p:tagLst xmlns:p="http://schemas.openxmlformats.org/presentationml/2006/main">
  <p:tag name="THINKCELLSHAPEDONOTDELETE" val="puqgWjfihAUOEQH_5L.iuyQ"/>
</p:tagLst>
</file>

<file path=ppt/tags/tag58.xml><?xml version="1.0" encoding="utf-8"?>
<p:tagLst xmlns:p="http://schemas.openxmlformats.org/presentationml/2006/main">
  <p:tag name="THINKCELLSHAPEDONOTDELETE" val="p2Rr6ircEiU2lauNtSTBGRw"/>
</p:tagLst>
</file>

<file path=ppt/tags/tag59.xml><?xml version="1.0" encoding="utf-8"?>
<p:tagLst xmlns:p="http://schemas.openxmlformats.org/presentationml/2006/main">
  <p:tag name="THINKCELLSHAPEDONOTDELETE" val="p9kaIjrZETU.dSuW94PQPzw"/>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THINKCELLSHAPEDONOTDELETE" val="puqgWjfihAUOEQH_5L.iuyQ"/>
</p:tagLst>
</file>

<file path=ppt/tags/tag61.xml><?xml version="1.0" encoding="utf-8"?>
<p:tagLst xmlns:p="http://schemas.openxmlformats.org/presentationml/2006/main">
  <p:tag name="THINKCELLSHAPEDONOTDELETE" val="p2Rr6ircEiU2lauNtSTBGRw"/>
</p:tagLst>
</file>

<file path=ppt/tags/tag62.xml><?xml version="1.0" encoding="utf-8"?>
<p:tagLst xmlns:p="http://schemas.openxmlformats.org/presentationml/2006/main">
  <p:tag name="THINKCELLSHAPEDONOTDELETE" val="pSMdb4IbOtUqVp8MjEoo1Ig"/>
</p:tagLst>
</file>

<file path=ppt/tags/tag63.xml><?xml version="1.0" encoding="utf-8"?>
<p:tagLst xmlns:p="http://schemas.openxmlformats.org/presentationml/2006/main">
  <p:tag name="THINKCELLSHAPEDONOTDELETE" val="pVGBOqfx7wE2evJm0eXsRVg"/>
</p:tagLst>
</file>

<file path=ppt/tags/tag64.xml><?xml version="1.0" encoding="utf-8"?>
<p:tagLst xmlns:p="http://schemas.openxmlformats.org/presentationml/2006/main">
  <p:tag name="THINKCELLSHAPEDONOTDELETE" val="pQgGg1Zkthkixk3ymsFvKrg"/>
</p:tagLst>
</file>

<file path=ppt/tags/tag65.xml><?xml version="1.0" encoding="utf-8"?>
<p:tagLst xmlns:p="http://schemas.openxmlformats.org/presentationml/2006/main">
  <p:tag name="THINKCELLSHAPEDONOTDELETE" val="pLNusSq4GiU.dxaUNAUTWJA"/>
</p:tagLst>
</file>

<file path=ppt/tags/tag66.xml><?xml version="1.0" encoding="utf-8"?>
<p:tagLst xmlns:p="http://schemas.openxmlformats.org/presentationml/2006/main">
  <p:tag name="THINKCELLSHAPEDONOTDELETE" val="pbaJLL7RYhEaxWEjXX1Jyng"/>
</p:tagLst>
</file>

<file path=ppt/tags/tag67.xml><?xml version="1.0" encoding="utf-8"?>
<p:tagLst xmlns:p="http://schemas.openxmlformats.org/presentationml/2006/main">
  <p:tag name="THINKCELLSHAPEDONOTDELETE" val="pZXpxQFRmbUmdA9nw8SqkFg"/>
</p:tagLst>
</file>

<file path=ppt/tags/tag68.xml><?xml version="1.0" encoding="utf-8"?>
<p:tagLst xmlns:p="http://schemas.openxmlformats.org/presentationml/2006/main">
  <p:tag name="THINKCELLSHAPEDONOTDELETE" val="p0UQv4ItmAUumBMsuOUGkrg"/>
</p:tagLst>
</file>

<file path=ppt/tags/tag69.xml><?xml version="1.0" encoding="utf-8"?>
<p:tagLst xmlns:p="http://schemas.openxmlformats.org/presentationml/2006/main">
  <p:tag name="THINKCELLSHAPEDONOTDELETE" val="pGrDF6foqOkCS7_sWevdK5g"/>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THINKCELLSHAPEDONOTDELETE" val="pB4mAYd568kC.CD0v7MIPpg"/>
</p:tagLst>
</file>

<file path=ppt/tags/tag71.xml><?xml version="1.0" encoding="utf-8"?>
<p:tagLst xmlns:p="http://schemas.openxmlformats.org/presentationml/2006/main">
  <p:tag name="THINKCELLSHAPEDONOTDELETE" val="pd1LQwq0wok.qkQN7aZBBMw"/>
</p:tagLst>
</file>

<file path=ppt/tags/tag72.xml><?xml version="1.0" encoding="utf-8"?>
<p:tagLst xmlns:p="http://schemas.openxmlformats.org/presentationml/2006/main">
  <p:tag name="THINKCELLSHAPEDONOTDELETE" val="pb8OeatEw7EGX6b5an7npqA"/>
</p:tagLst>
</file>

<file path=ppt/tags/tag73.xml><?xml version="1.0" encoding="utf-8"?>
<p:tagLst xmlns:p="http://schemas.openxmlformats.org/presentationml/2006/main">
  <p:tag name="THINKCELLSHAPEDONOTDELETE" val="pObeOeBmhA0aQ7A.7x7m2mw"/>
</p:tagLst>
</file>

<file path=ppt/tags/tag74.xml><?xml version="1.0" encoding="utf-8"?>
<p:tagLst xmlns:p="http://schemas.openxmlformats.org/presentationml/2006/main">
  <p:tag name="THINKCELLSHAPEDONOTDELETE" val="pikdZfYFD_EeMKc6iBVFhNg"/>
</p:tagLst>
</file>

<file path=ppt/tags/tag75.xml><?xml version="1.0" encoding="utf-8"?>
<p:tagLst xmlns:p="http://schemas.openxmlformats.org/presentationml/2006/main">
  <p:tag name="THINKCELLSHAPEDONOTDELETE" val="pXhu7o9rC50WHycJ5z8QYnA"/>
</p:tagLst>
</file>

<file path=ppt/tags/tag76.xml><?xml version="1.0" encoding="utf-8"?>
<p:tagLst xmlns:p="http://schemas.openxmlformats.org/presentationml/2006/main">
  <p:tag name="THINKCELLSHAPEDONOTDELETE" val="pJTkv9SrwjEK_2xlcXiyp1A"/>
</p:tagLst>
</file>

<file path=ppt/tags/tag77.xml><?xml version="1.0" encoding="utf-8"?>
<p:tagLst xmlns:p="http://schemas.openxmlformats.org/presentationml/2006/main">
  <p:tag name="THINKCELLSHAPEDONOTDELETE" val="pWLWbjDS7bUKkoO0eWs.HDA"/>
</p:tagLst>
</file>

<file path=ppt/tags/tag78.xml><?xml version="1.0" encoding="utf-8"?>
<p:tagLst xmlns:p="http://schemas.openxmlformats.org/presentationml/2006/main">
  <p:tag name="THINKCELLSHAPEDONOTDELETE" val="pbSZjLwQ2lkSWty3InWOAzg"/>
</p:tagLst>
</file>

<file path=ppt/tags/tag79.xml><?xml version="1.0" encoding="utf-8"?>
<p:tagLst xmlns:p="http://schemas.openxmlformats.org/presentationml/2006/main">
  <p:tag name="THINKCELLSHAPEDONOTDELETE" val="pBD85706a4U.tFwR3n.5xzA"/>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THINKCELLSHAPEDONOTDELETE" val="pwfkrp52XgEm1qTBJRE5m4A"/>
</p:tagLst>
</file>

<file path=ppt/tags/tag81.xml><?xml version="1.0" encoding="utf-8"?>
<p:tagLst xmlns:p="http://schemas.openxmlformats.org/presentationml/2006/main">
  <p:tag name="THINKCELLSHAPEDONOTDELETE" val="pjMjOYDRUd0CfSAM0hLCiqQ"/>
</p:tagLst>
</file>

<file path=ppt/tags/tag82.xml><?xml version="1.0" encoding="utf-8"?>
<p:tagLst xmlns:p="http://schemas.openxmlformats.org/presentationml/2006/main">
  <p:tag name="THINKCELLSHAPEDONOTDELETE" val="pXh0Gg7WH1U6.EQKBIgW8mQ"/>
</p:tagLst>
</file>

<file path=ppt/tags/tag83.xml><?xml version="1.0" encoding="utf-8"?>
<p:tagLst xmlns:p="http://schemas.openxmlformats.org/presentationml/2006/main">
  <p:tag name="THINKCELLSHAPEDONOTDELETE" val="pFSXqjOo5u0SdIT5pqHVfBg"/>
</p:tagLst>
</file>

<file path=ppt/tags/tag84.xml><?xml version="1.0" encoding="utf-8"?>
<p:tagLst xmlns:p="http://schemas.openxmlformats.org/presentationml/2006/main">
  <p:tag name="THINKCELLSHAPEDONOTDELETE" val="pmNr1ECdFjUufSvbH.3d9Kw"/>
</p:tagLst>
</file>

<file path=ppt/tags/tag85.xml><?xml version="1.0" encoding="utf-8"?>
<p:tagLst xmlns:p="http://schemas.openxmlformats.org/presentationml/2006/main">
  <p:tag name="THINKCELLSHAPEDONOTDELETE" val="pC6kUiKrQ2Ee_r7aWZHWSqQ"/>
</p:tagLst>
</file>

<file path=ppt/tags/tag86.xml><?xml version="1.0" encoding="utf-8"?>
<p:tagLst xmlns:p="http://schemas.openxmlformats.org/presentationml/2006/main">
  <p:tag name="THINKCELLSHAPEDONOTDELETE" val="pILuvlp35rkWttwjwzZWZfw"/>
</p:tagLst>
</file>

<file path=ppt/tags/tag87.xml><?xml version="1.0" encoding="utf-8"?>
<p:tagLst xmlns:p="http://schemas.openxmlformats.org/presentationml/2006/main">
  <p:tag name="THINKCELLSHAPEDONOTDELETE" val="pQIdxEZ4RDEel9aHu.yWf5w"/>
</p:tagLst>
</file>

<file path=ppt/tags/tag88.xml><?xml version="1.0" encoding="utf-8"?>
<p:tagLst xmlns:p="http://schemas.openxmlformats.org/presentationml/2006/main">
  <p:tag name="THINKCELLSHAPEDONOTDELETE" val="pTX2iTt_KWkKePjFyiETbig"/>
</p:tagLst>
</file>

<file path=ppt/tags/tag89.xml><?xml version="1.0" encoding="utf-8"?>
<p:tagLst xmlns:p="http://schemas.openxmlformats.org/presentationml/2006/main">
  <p:tag name="THINKCELLSHAPEDONOTDELETE" val="pWtDDw5nL_0OpLGPRHntmvg"/>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0.xml><?xml version="1.0" encoding="utf-8"?>
<p:tagLst xmlns:p="http://schemas.openxmlformats.org/presentationml/2006/main">
  <p:tag name="THINKCELLSHAPEDONOTDELETE" val="pl.8_9qq42UiMfixj8vkr2w"/>
</p:tagLst>
</file>

<file path=ppt/tags/tag91.xml><?xml version="1.0" encoding="utf-8"?>
<p:tagLst xmlns:p="http://schemas.openxmlformats.org/presentationml/2006/main">
  <p:tag name="THINKCELLSHAPEDONOTDELETE" val="p9m0YJRiyeUGOxUnjylT5qA"/>
</p:tagLst>
</file>

<file path=ppt/tags/tag92.xml><?xml version="1.0" encoding="utf-8"?>
<p:tagLst xmlns:p="http://schemas.openxmlformats.org/presentationml/2006/main">
  <p:tag name="THINKCELLSHAPEDONOTDELETE" val="pkBRghmPy3Em3wi4JcYeEbQ"/>
</p:tagLst>
</file>

<file path=ppt/tags/tag93.xml><?xml version="1.0" encoding="utf-8"?>
<p:tagLst xmlns:p="http://schemas.openxmlformats.org/presentationml/2006/main">
  <p:tag name="THINKCELLSHAPEDONOTDELETE" val="pWCu7Pvh1pkioysVzGaP7Tg"/>
</p:tagLst>
</file>

<file path=ppt/tags/tag94.xml><?xml version="1.0" encoding="utf-8"?>
<p:tagLst xmlns:p="http://schemas.openxmlformats.org/presentationml/2006/main">
  <p:tag name="THINKCELLSHAPEDONOTDELETE" val="pHhkayNA0hEenPdEfoei_sg"/>
</p:tagLst>
</file>

<file path=ppt/tags/tag95.xml><?xml version="1.0" encoding="utf-8"?>
<p:tagLst xmlns:p="http://schemas.openxmlformats.org/presentationml/2006/main">
  <p:tag name="THINKCELLSHAPEDONOTDELETE" val="pQmDh_9.zbE.MUuu7KonMEw"/>
</p:tagLst>
</file>

<file path=ppt/tags/tag96.xml><?xml version="1.0" encoding="utf-8"?>
<p:tagLst xmlns:p="http://schemas.openxmlformats.org/presentationml/2006/main">
  <p:tag name="THINKCELLSHAPEDONOTDELETE" val="pIIrdkTVMCkaNBxDs6sIUxQ"/>
</p:tagLst>
</file>

<file path=ppt/tags/tag97.xml><?xml version="1.0" encoding="utf-8"?>
<p:tagLst xmlns:p="http://schemas.openxmlformats.org/presentationml/2006/main">
  <p:tag name="THINKCELLSHAPEDONOTDELETE" val="pOnRllc8Z_UKZtqs2t1GupQ"/>
</p:tagLst>
</file>

<file path=ppt/tags/tag98.xml><?xml version="1.0" encoding="utf-8"?>
<p:tagLst xmlns:p="http://schemas.openxmlformats.org/presentationml/2006/main">
  <p:tag name="THINKCELLSHAPEDONOTDELETE" val="pNfEDCZBv60uqcVjR021S3w"/>
</p:tagLst>
</file>

<file path=ppt/tags/tag99.xml><?xml version="1.0" encoding="utf-8"?>
<p:tagLst xmlns:p="http://schemas.openxmlformats.org/presentationml/2006/main">
  <p:tag name="THINKCELLSHAPEDONOTDELETE" val="pQaaYhYXP90moPyt.XkzY5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6620</Words>
  <Application>WPS 演示</Application>
  <PresentationFormat>宽屏</PresentationFormat>
  <Paragraphs>333</Paragraphs>
  <Slides>30</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30</vt:i4>
      </vt:variant>
    </vt:vector>
  </HeadingPairs>
  <TitlesOfParts>
    <vt:vector size="47" baseType="lpstr">
      <vt:lpstr>Arial</vt:lpstr>
      <vt:lpstr>宋体</vt:lpstr>
      <vt:lpstr>Wingdings</vt:lpstr>
      <vt:lpstr>微软雅黑</vt:lpstr>
      <vt:lpstr>MS PGothic</vt:lpstr>
      <vt:lpstr>黑体</vt:lpstr>
      <vt:lpstr>Calibri</vt:lpstr>
      <vt:lpstr>Arial Unicode MS</vt:lpstr>
      <vt:lpstr>Calibri Light</vt:lpstr>
      <vt:lpstr>Times New Roman</vt:lpstr>
      <vt:lpstr>Malgun Gothic</vt:lpstr>
      <vt:lpstr>楷体</vt:lpstr>
      <vt:lpstr>汉仪旗黑-85S</vt:lpstr>
      <vt:lpstr>Office 主题</vt:lpstr>
      <vt:lpstr>Excel.Sheet.8</vt:lpstr>
      <vt:lpstr>Excel.Sheet.8</vt:lpstr>
      <vt:lpstr>MSGraph.Chart.8</vt:lpstr>
      <vt:lpstr>PowerPoint 演示文稿</vt:lpstr>
      <vt:lpstr>PowerPoint 演示文稿</vt:lpstr>
      <vt:lpstr>PowerPoint 演示文稿</vt:lpstr>
      <vt:lpstr>PowerPoint 演示文稿</vt:lpstr>
      <vt:lpstr>PowerPoint 演示文稿</vt:lpstr>
      <vt:lpstr>PowerPoint 演示文稿</vt:lpstr>
      <vt:lpstr>通过直线管理的梳理，可将管理者的安全责任传递到所有岗位，形成自上而下“管工作就要管安全”的顺畅机制。</vt:lpstr>
      <vt:lpstr>直线管理是组织中覆盖全员、自上而下、人对人、岗位对岗位的责任传递渠道。 通过对传递渠道的识别和梳理，让所有的员工都清楚的了解各自上、下、左、右的管理关系，像足球运动员那样，每个队员都明确知道各自的站位和责任，同时用余光关注到队友，让团队的力量在日常的动态工作中发挥主动而不失严谨、守纪而不僵化死板的高效合作。</vt:lpstr>
      <vt:lpstr>PowerPoint 演示文稿</vt:lpstr>
      <vt:lpstr>PowerPoint 演示文稿</vt:lpstr>
      <vt:lpstr>作为一个操作员，如果只是完成职能工作（如巡检），没有对属地的管理（如6S），那不是管“家”，那是住旅社。例如，作为一个办公室文员，如果只是把数据或文件处理工作做完，而对办公室的隐患（如消防和电源等）视而不见或不具备发现和解决隐患的能力，同样也是仅以住旅社的心态在工作。</vt:lpstr>
      <vt:lpstr>职能（业务）管理：是每个岗位的专业工作和职责（事），一般遵循的是岗位操作规程和相关制度规定等的要求。</vt:lpstr>
      <vt:lpstr> </vt:lpstr>
      <vt:lpstr>PowerPoint 演示文稿</vt:lpstr>
      <vt:lpstr>直线管理模式的核心要求是，对于属地内的管理事物所有属地主管要亲自操作，而不是交给某个部门或部门中的某个人去完成，各级主管介入的深度决定实施的速度和质量；同时各级主管也扮演其下属在日常安全生产工作中的导师和益友的角色，通常下属的第一堂安全课应该是由其直线上级来完成（有感领导）。</vt:lpstr>
      <vt:lpstr>PowerPoint 演示文稿</vt:lpstr>
      <vt:lpstr>属地管理层级结构图是梳理直线上下级管理关系的工具，可以将组织中人与人管理关系的全貌展现出来。具体示例如下。</vt:lpstr>
      <vt:lpstr>PowerPoint 演示文稿</vt:lpstr>
      <vt:lpstr>PowerPoint 演示文稿</vt:lpstr>
      <vt:lpstr>各单位需将本单位的管辖区分片落实到具体的责任人，做到公司所属的每一个人、每一片区域、每一个设备（设施）、每个工（器）具、每一块绿地、闲置地、承包商、每一种工作方法等在每一个时刻均有人负责管理。</vt:lpstr>
      <vt:lpstr>PowerPoint 演示文稿</vt:lpstr>
      <vt:lpstr>对维修人员来说，他的属地可以是他的维修工作间（包括所使用的工（器）具等），也可以是其它特定区域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little fairy</cp:lastModifiedBy>
  <cp:revision>3</cp:revision>
  <dcterms:created xsi:type="dcterms:W3CDTF">2020-04-15T06:05:00Z</dcterms:created>
  <dcterms:modified xsi:type="dcterms:W3CDTF">2023-11-13T08:22:33Z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AD0A65771DC646F98232E1AFD21D0AC5_13</vt:lpwstr>
  </property>
</Properties>
</file>