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451" r:id="rId3"/>
    <p:sldId id="450" r:id="rId4"/>
    <p:sldId id="358" r:id="rId5"/>
    <p:sldId id="359" r:id="rId6"/>
    <p:sldId id="360" r:id="rId7"/>
    <p:sldId id="361" r:id="rId8"/>
    <p:sldId id="362" r:id="rId9"/>
    <p:sldId id="363" r:id="rId10"/>
    <p:sldId id="259" r:id="rId11"/>
    <p:sldId id="262" r:id="rId12"/>
    <p:sldId id="263" r:id="rId13"/>
    <p:sldId id="264" r:id="rId14"/>
    <p:sldId id="265" r:id="rId15"/>
    <p:sldId id="267" r:id="rId16"/>
    <p:sldId id="268" r:id="rId17"/>
    <p:sldId id="269" r:id="rId18"/>
    <p:sldId id="270" r:id="rId19"/>
    <p:sldId id="271" r:id="rId20"/>
    <p:sldId id="272" r:id="rId21"/>
    <p:sldId id="273" r:id="rId22"/>
    <p:sldId id="274" r:id="rId23"/>
    <p:sldId id="356" r:id="rId24"/>
    <p:sldId id="357" r:id="rId25"/>
    <p:sldId id="278" r:id="rId26"/>
    <p:sldId id="364" r:id="rId28"/>
    <p:sldId id="366" r:id="rId29"/>
    <p:sldId id="367" r:id="rId30"/>
    <p:sldId id="365"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4" r:id="rId48"/>
    <p:sldId id="385" r:id="rId49"/>
    <p:sldId id="452" r:id="rId50"/>
  </p:sldIdLst>
  <p:sldSz cx="9144000" cy="6858000" type="screen4x3"/>
  <p:notesSz cx="6858000" cy="9144000"/>
  <p:custDataLst>
    <p:tags r:id="rId55"/>
  </p:custDataLst>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Trebuchet MS" panose="020B0603020202020204" pitchFamily="34" charset="0"/>
        <a:ea typeface="仿宋_GB2312" pitchFamily="49"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Trebuchet MS" panose="020B0603020202020204" pitchFamily="34" charset="0"/>
        <a:ea typeface="仿宋_GB2312" pitchFamily="49"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Trebuchet MS" panose="020B0603020202020204" pitchFamily="34" charset="0"/>
        <a:ea typeface="仿宋_GB2312" pitchFamily="49"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Trebuchet MS" panose="020B0603020202020204" pitchFamily="34" charset="0"/>
        <a:ea typeface="仿宋_GB2312" pitchFamily="49"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Trebuchet MS" panose="020B0603020202020204" pitchFamily="34" charset="0"/>
        <a:ea typeface="仿宋_GB2312" pitchFamily="49"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Trebuchet MS" panose="020B0603020202020204" pitchFamily="34" charset="0"/>
        <a:ea typeface="仿宋_GB2312" pitchFamily="49"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Trebuchet MS" panose="020B0603020202020204" pitchFamily="34" charset="0"/>
        <a:ea typeface="仿宋_GB2312" pitchFamily="49"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Trebuchet MS" panose="020B0603020202020204" pitchFamily="34" charset="0"/>
        <a:ea typeface="仿宋_GB2312" pitchFamily="49"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Trebuchet MS" panose="020B0603020202020204" pitchFamily="34" charset="0"/>
        <a:ea typeface="仿宋_GB2312"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67"/>
    <p:restoredTop sz="94660"/>
  </p:normalViewPr>
  <p:slideViewPr>
    <p:cSldViewPr showGuides="1">
      <p:cViewPr varScale="1">
        <p:scale>
          <a:sx n="90" d="100"/>
          <a:sy n="90" d="100"/>
        </p:scale>
        <p:origin x="-9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5" Type="http://schemas.openxmlformats.org/officeDocument/2006/relationships/tags" Target="tags/tag22.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11A3E71-788E-4C16-8D20-8343599685BE}" type="datetimeFigureOut">
              <a:rPr kumimoji="0" lang="zh-CN" altLang="en-US" sz="1200" b="0" i="0" u="none" strike="noStrike" kern="1200" cap="none" spc="0" normalizeH="0" baseline="0" noProof="0" smtClean="0">
                <a:ln>
                  <a:noFill/>
                </a:ln>
                <a:solidFill>
                  <a:schemeClr val="tx1"/>
                </a:solidFill>
                <a:effectLst/>
                <a:uLnTx/>
                <a:uFillTx/>
                <a:latin typeface="Trebuchet MS" panose="020B0603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4100" name="幻灯片图像占位符 3"/>
          <p:cNvSpPr>
            <a:spLocks noGrp="1"/>
          </p:cNvSpPr>
          <p:nvPr>
            <p:ph type="sldImg"/>
          </p:nvPr>
        </p:nvSpPr>
        <p:spPr>
          <a:xfrm>
            <a:off x="1143000" y="685800"/>
            <a:ext cx="4572000" cy="3429000"/>
          </a:xfrm>
          <a:prstGeom prst="rect">
            <a:avLst/>
          </a:prstGeom>
          <a:noFill/>
          <a:ln w="9525">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Trebuchet MS" panose="020B0603020202020204" pitchFamily="34" charset="0"/>
                <a:ea typeface="仿宋_GB2312" pitchFamily="49"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p:cNvSpPr>
          <p:nvPr>
            <p:ph type="sldImg"/>
          </p:nvPr>
        </p:nvSpPr>
        <p:spPr>
          <a:ln/>
        </p:spPr>
      </p:sp>
      <p:sp>
        <p:nvSpPr>
          <p:cNvPr id="29698" name="文本占位符 2"/>
          <p:cNvSpPr/>
          <p:nvPr>
            <p:ph type="body"/>
          </p:nvPr>
        </p:nvSpPr>
        <p:spPr>
          <a:ln/>
        </p:spPr>
        <p:txBody>
          <a:bodyPr wrap="square" lIns="91440" tIns="45720" rIns="91440" bIns="45720" anchor="ctr" anchorCtr="0"/>
          <a:p>
            <a:pPr lvl="0"/>
            <a:r>
              <a:rPr lang="zh-CN" altLang="en-US"/>
              <a:t>更多资料添加公众号hsevclass</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p:cNvSpPr>
          <p:nvPr>
            <p:ph type="sldImg"/>
          </p:nvPr>
        </p:nvSpPr>
        <p:spPr>
          <a:ln/>
        </p:spPr>
      </p:sp>
      <p:sp>
        <p:nvSpPr>
          <p:cNvPr id="39938" name="文本占位符 2"/>
          <p:cNvSpPr/>
          <p:nvPr>
            <p:ph type="body"/>
          </p:nvPr>
        </p:nvSpPr>
        <p:spPr>
          <a:ln/>
        </p:spPr>
        <p:txBody>
          <a:bodyPr wrap="square" lIns="91440" tIns="45720" rIns="91440" bIns="45720" anchor="ctr" anchorCtr="0"/>
          <a:p>
            <a:pPr lvl="0"/>
            <a:r>
              <a:rPr lang="zh-CN" altLang="en-US"/>
              <a:t>更多资料添加公众号hsevclass</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pic>
        <p:nvPicPr>
          <p:cNvPr id="2050" name="图片 9"/>
          <p:cNvPicPr>
            <a:picLocks noChangeAspect="1"/>
          </p:cNvPicPr>
          <p:nvPr/>
        </p:nvPicPr>
        <p:blipFill>
          <a:blip r:embed="rId2"/>
          <a:srcRect l="320" t="1848"/>
          <a:stretch>
            <a:fillRect/>
          </a:stretch>
        </p:blipFill>
        <p:spPr>
          <a:xfrm>
            <a:off x="0" y="0"/>
            <a:ext cx="9148763" cy="6848475"/>
          </a:xfrm>
          <a:prstGeom prst="rect">
            <a:avLst/>
          </a:prstGeom>
          <a:noFill/>
          <a:ln w="9525">
            <a:noFill/>
          </a:ln>
        </p:spPr>
      </p:pic>
      <p:sp>
        <p:nvSpPr>
          <p:cNvPr id="3" name="KSO_CT2"/>
          <p:cNvSpPr>
            <a:spLocks noGrp="1"/>
          </p:cNvSpPr>
          <p:nvPr>
            <p:ph type="subTitle" idx="1" hasCustomPrompt="1"/>
          </p:nvPr>
        </p:nvSpPr>
        <p:spPr>
          <a:xfrm>
            <a:off x="1003077" y="3677494"/>
            <a:ext cx="7103007" cy="448208"/>
          </a:xfrm>
          <a:noFill/>
        </p:spPr>
        <p:txBody>
          <a:bodyPr>
            <a:noAutofit/>
          </a:bodyPr>
          <a:lstStyle>
            <a:lvl1pPr marL="0" indent="0" algn="ctr">
              <a:buNone/>
              <a:defRPr sz="1800">
                <a:solidFill>
                  <a:schemeClr val="accent2"/>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smtClean="0"/>
              <a:t>单击此处添加您的副标题</a:t>
            </a:r>
            <a:endParaRPr lang="zh-CN" altLang="en-US" strike="noStrike" noProof="1" dirty="0" smtClean="0"/>
          </a:p>
        </p:txBody>
      </p:sp>
      <p:sp>
        <p:nvSpPr>
          <p:cNvPr id="7" name="KSO_CT1"/>
          <p:cNvSpPr>
            <a:spLocks noGrp="1"/>
          </p:cNvSpPr>
          <p:nvPr>
            <p:ph type="title" hasCustomPrompt="1"/>
          </p:nvPr>
        </p:nvSpPr>
        <p:spPr>
          <a:xfrm>
            <a:off x="1003077" y="2272938"/>
            <a:ext cx="7103007" cy="1314362"/>
          </a:xfrm>
        </p:spPr>
        <p:txBody>
          <a:bodyPr>
            <a:noAutofit/>
          </a:bodyPr>
          <a:lstStyle>
            <a:lvl1pPr algn="ctr">
              <a:lnSpc>
                <a:spcPct val="110000"/>
              </a:lnSpc>
              <a:defRPr sz="3600" b="0" baseline="0">
                <a:solidFill>
                  <a:schemeClr val="accent1"/>
                </a:solidFill>
                <a:effectLst/>
                <a:latin typeface="+mj-ea"/>
                <a:ea typeface="+mj-ea"/>
              </a:defRPr>
            </a:lvl1pPr>
          </a:lstStyle>
          <a:p>
            <a:pPr fontAlgn="auto"/>
            <a:r>
              <a:rPr lang="zh-CN" altLang="en-US" strike="noStrike" noProof="1" dirty="0" smtClean="0"/>
              <a:t>单击此处添加您的标题文字</a:t>
            </a:r>
            <a:endParaRPr lang="zh-CN" altLang="en-US" strike="noStrike" noProof="1" dirty="0"/>
          </a:p>
        </p:txBody>
      </p:sp>
      <p:sp>
        <p:nvSpPr>
          <p:cNvPr id="4" name="KSO_FD"/>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base"/>
            <a:fld id="{C9E60F58-3108-4415-857A-6D0360DF626E}" type="datetimeFigureOut">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
        <p:nvSpPr>
          <p:cNvPr id="5" name="KSO_FT"/>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base"/>
            <a:endParaRPr lang="zh-CN" altLang="en-US" strike="noStrike" noProof="1"/>
          </a:p>
        </p:txBody>
      </p:sp>
      <p:sp>
        <p:nvSpPr>
          <p:cNvPr id="6" name="KSO_FN"/>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base"/>
            <a:fld id="{4AE85CE2-CEAD-46BB-861E-7D62265DC969}" type="slidenum">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KSO_BC1"/>
          <p:cNvSpPr>
            <a:spLocks noGrp="1"/>
          </p:cNvSpPr>
          <p:nvPr>
            <p:ph type="body" orient="vert" idx="1"/>
          </p:nvPr>
        </p:nvSpPr>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4" name="日期占位符 3"/>
          <p:cNvSpPr>
            <a:spLocks noGrp="1"/>
          </p:cNvSpPr>
          <p:nvPr>
            <p:ph type="dt" sz="half" idx="10"/>
          </p:nvPr>
        </p:nvSpPr>
        <p:spPr/>
        <p:txBody>
          <a:bodyPr/>
          <a:p>
            <a:pPr fontAlgn="base"/>
            <a:fld id="{13D0CE79-49FB-443D-BEF8-6B709DE8FD0C}" type="datetimeFigureOut">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EF906490-237C-474C-BA2E-D98840BC1F8F}" type="slidenum">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pPr fontAlgn="auto"/>
            <a:r>
              <a:rPr lang="zh-CN" altLang="en-US" strike="noStrike" noProof="1" smtClean="0"/>
              <a:t>单击此处编辑母版标题样式</a:t>
            </a:r>
            <a:endParaRPr lang="en-US" strike="noStrike" noProof="1" dirty="0"/>
          </a:p>
        </p:txBody>
      </p:sp>
      <p:sp>
        <p:nvSpPr>
          <p:cNvPr id="3" name="KSO_BC1"/>
          <p:cNvSpPr>
            <a:spLocks noGrp="1"/>
          </p:cNvSpPr>
          <p:nvPr>
            <p:ph type="body" orient="vert" idx="1"/>
          </p:nvPr>
        </p:nvSpPr>
        <p:spPr>
          <a:xfrm>
            <a:off x="1585381" y="365125"/>
            <a:ext cx="5949952" cy="581183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4" name="日期占位符 3"/>
          <p:cNvSpPr>
            <a:spLocks noGrp="1"/>
          </p:cNvSpPr>
          <p:nvPr>
            <p:ph type="dt" sz="half" idx="10"/>
          </p:nvPr>
        </p:nvSpPr>
        <p:spPr/>
        <p:txBody>
          <a:bodyPr/>
          <a:p>
            <a:pPr fontAlgn="base"/>
            <a:fld id="{13D0CE79-49FB-443D-BEF8-6B709DE8FD0C}" type="datetimeFigureOut">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EF906490-237C-474C-BA2E-D98840BC1F8F}" type="slidenum">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KSO_BC1"/>
          <p:cNvSpPr>
            <a:spLocks noGrp="1"/>
          </p:cNvSpPr>
          <p:nvPr>
            <p:ph idx="1"/>
          </p:nvPr>
        </p:nvSpPr>
        <p:spPr/>
        <p:txBody>
          <a:bodyPr/>
          <a:lstStyle>
            <a:lvl1pPr>
              <a:defRPr>
                <a:solidFill>
                  <a:schemeClr val="accent1"/>
                </a:solidFill>
              </a:defRPr>
            </a:lvl1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4" name="日期占位符 3"/>
          <p:cNvSpPr>
            <a:spLocks noGrp="1"/>
          </p:cNvSpPr>
          <p:nvPr>
            <p:ph type="dt" sz="half" idx="10"/>
          </p:nvPr>
        </p:nvSpPr>
        <p:spPr/>
        <p:txBody>
          <a:bodyPr/>
          <a:p>
            <a:pPr fontAlgn="base"/>
            <a:fld id="{13D0CE79-49FB-443D-BEF8-6B709DE8FD0C}" type="datetimeFigureOut">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EF906490-237C-474C-BA2E-D98840BC1F8F}" type="slidenum">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574006" y="2108199"/>
            <a:ext cx="5995988" cy="1235075"/>
          </a:xfrm>
        </p:spPr>
        <p:txBody>
          <a:bodyPr anchor="b">
            <a:normAutofit/>
          </a:bodyPr>
          <a:lstStyle>
            <a:lvl1pPr algn="ctr">
              <a:defRPr sz="3600">
                <a:solidFill>
                  <a:schemeClr val="tx2"/>
                </a:solidFill>
                <a:effectLst/>
              </a:defRPr>
            </a:lvl1pPr>
          </a:lstStyle>
          <a:p>
            <a:pPr fontAlgn="auto"/>
            <a:r>
              <a:rPr lang="zh-CN" altLang="en-US" strike="noStrike" noProof="1" dirty="0" smtClean="0"/>
              <a:t>此处添加您的标题</a:t>
            </a:r>
            <a:endParaRPr lang="en-US" strike="noStrike" noProof="1" dirty="0"/>
          </a:p>
        </p:txBody>
      </p:sp>
      <p:sp>
        <p:nvSpPr>
          <p:cNvPr id="3" name="KSO_ST2"/>
          <p:cNvSpPr>
            <a:spLocks noGrp="1"/>
          </p:cNvSpPr>
          <p:nvPr>
            <p:ph type="body" idx="1" hasCustomPrompt="1"/>
          </p:nvPr>
        </p:nvSpPr>
        <p:spPr>
          <a:xfrm>
            <a:off x="3038169" y="3400425"/>
            <a:ext cx="3067663" cy="357478"/>
          </a:xfrm>
          <a:prstGeom prst="roundRect">
            <a:avLst>
              <a:gd name="adj" fmla="val 50000"/>
            </a:avLst>
          </a:prstGeom>
          <a:solidFill>
            <a:schemeClr val="tx2">
              <a:lumMod val="40000"/>
              <a:lumOff val="60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fontAlgn="auto"/>
            <a:r>
              <a:rPr lang="zh-CN" altLang="en-US" strike="noStrike" noProof="1" dirty="0" smtClean="0"/>
              <a:t>单击此处添加您的副标题</a:t>
            </a:r>
            <a:endParaRPr lang="en-US" altLang="zh-CN" strike="noStrike" noProof="1" dirty="0"/>
          </a:p>
        </p:txBody>
      </p:sp>
      <p:sp>
        <p:nvSpPr>
          <p:cNvPr id="4" name="日期占位符 3"/>
          <p:cNvSpPr>
            <a:spLocks noGrp="1"/>
          </p:cNvSpPr>
          <p:nvPr>
            <p:ph type="dt" sz="half" idx="10"/>
          </p:nvPr>
        </p:nvSpPr>
        <p:spPr/>
        <p:txBody>
          <a:bodyPr/>
          <a:p>
            <a:pPr fontAlgn="base"/>
            <a:fld id="{13D0CE79-49FB-443D-BEF8-6B709DE8FD0C}" type="datetimeFigureOut">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EF906490-237C-474C-BA2E-D98840BC1F8F}" type="slidenum">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KSO_BC1"/>
          <p:cNvSpPr>
            <a:spLocks noGrp="1"/>
          </p:cNvSpPr>
          <p:nvPr>
            <p:ph sz="half" idx="1"/>
          </p:nvPr>
        </p:nvSpPr>
        <p:spPr>
          <a:xfrm>
            <a:off x="1049867" y="1244600"/>
            <a:ext cx="3810000" cy="4932363"/>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4" name="KSO_BC2"/>
          <p:cNvSpPr>
            <a:spLocks noGrp="1"/>
          </p:cNvSpPr>
          <p:nvPr>
            <p:ph sz="half" idx="2"/>
          </p:nvPr>
        </p:nvSpPr>
        <p:spPr>
          <a:xfrm>
            <a:off x="4889499" y="1244600"/>
            <a:ext cx="3820587" cy="4932363"/>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5" name="日期占位符 4"/>
          <p:cNvSpPr>
            <a:spLocks noGrp="1"/>
          </p:cNvSpPr>
          <p:nvPr>
            <p:ph type="dt" sz="half" idx="10"/>
          </p:nvPr>
        </p:nvSpPr>
        <p:spPr/>
        <p:txBody>
          <a:bodyPr/>
          <a:p>
            <a:pPr fontAlgn="base"/>
            <a:fld id="{13D0CE79-49FB-443D-BEF8-6B709DE8FD0C}" type="datetimeFigureOut">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EF906490-237C-474C-BA2E-D98840BC1F8F}" type="slidenum">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pPr fontAlgn="auto"/>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KSO_BC1"/>
          <p:cNvSpPr>
            <a:spLocks noGrp="1"/>
          </p:cNvSpPr>
          <p:nvPr>
            <p:ph sz="half" idx="2"/>
          </p:nvPr>
        </p:nvSpPr>
        <p:spPr>
          <a:xfrm>
            <a:off x="824576" y="2200274"/>
            <a:ext cx="3868340"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6" name="KSO_BC2"/>
          <p:cNvSpPr>
            <a:spLocks noGrp="1"/>
          </p:cNvSpPr>
          <p:nvPr>
            <p:ph sz="quarter" idx="4"/>
          </p:nvPr>
        </p:nvSpPr>
        <p:spPr>
          <a:xfrm>
            <a:off x="4823884" y="2200274"/>
            <a:ext cx="3887391"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7" name="日期占位符 6"/>
          <p:cNvSpPr>
            <a:spLocks noGrp="1"/>
          </p:cNvSpPr>
          <p:nvPr>
            <p:ph type="dt" sz="half" idx="10"/>
          </p:nvPr>
        </p:nvSpPr>
        <p:spPr/>
        <p:txBody>
          <a:bodyPr/>
          <a:p>
            <a:pPr fontAlgn="base"/>
            <a:fld id="{13D0CE79-49FB-443D-BEF8-6B709DE8FD0C}" type="datetimeFigureOut">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
        <p:nvSpPr>
          <p:cNvPr id="8" name="页脚占位符 7"/>
          <p:cNvSpPr>
            <a:spLocks noGrp="1"/>
          </p:cNvSpPr>
          <p:nvPr>
            <p:ph type="ftr" sz="quarter" idx="11"/>
          </p:nvPr>
        </p:nvSpPr>
        <p:spPr/>
        <p:txBody>
          <a:bodyPr/>
          <a:p>
            <a:pPr fontAlgn="base"/>
            <a:endParaRPr lang="zh-CN" altLang="en-US" strike="noStrike" noProof="1"/>
          </a:p>
        </p:txBody>
      </p:sp>
      <p:sp>
        <p:nvSpPr>
          <p:cNvPr id="9" name="灯片编号占位符 8"/>
          <p:cNvSpPr>
            <a:spLocks noGrp="1"/>
          </p:cNvSpPr>
          <p:nvPr>
            <p:ph type="sldNum" sz="quarter" idx="12"/>
          </p:nvPr>
        </p:nvSpPr>
        <p:spPr/>
        <p:txBody>
          <a:bodyPr/>
          <a:p>
            <a:pPr fontAlgn="base"/>
            <a:fld id="{EF906490-237C-474C-BA2E-D98840BC1F8F}" type="slidenum">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日期占位符 2"/>
          <p:cNvSpPr>
            <a:spLocks noGrp="1"/>
          </p:cNvSpPr>
          <p:nvPr>
            <p:ph type="dt" sz="half" idx="10"/>
          </p:nvPr>
        </p:nvSpPr>
        <p:spPr/>
        <p:txBody>
          <a:bodyPr/>
          <a:p>
            <a:pPr fontAlgn="base"/>
            <a:fld id="{13D0CE79-49FB-443D-BEF8-6B709DE8FD0C}" type="datetimeFigureOut">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EF906490-237C-474C-BA2E-D98840BC1F8F}" type="slidenum">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base"/>
            <a:fld id="{13D0CE79-49FB-443D-BEF8-6B709DE8FD0C}" type="datetimeFigureOut">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
        <p:nvSpPr>
          <p:cNvPr id="3" name="KSO_FT"/>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base"/>
            <a:endParaRPr lang="zh-CN" altLang="en-US" strike="noStrike" noProof="1"/>
          </a:p>
        </p:txBody>
      </p:sp>
      <p:sp>
        <p:nvSpPr>
          <p:cNvPr id="4" name="KSO_FN"/>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base"/>
            <a:fld id="{EF906490-237C-474C-BA2E-D98840BC1F8F}" type="slidenum">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nchor="b"/>
          <a:lstStyle>
            <a:lvl1pPr>
              <a:defRPr sz="3200"/>
            </a:lvl1pPr>
          </a:lstStyle>
          <a:p>
            <a:pPr fontAlgn="auto"/>
            <a:r>
              <a:rPr lang="zh-CN" altLang="en-US" strike="noStrike" noProof="1" smtClean="0"/>
              <a:t>单击此处编辑母版标题样式</a:t>
            </a:r>
            <a:endParaRPr lang="en-US" strike="noStrike" noProof="1" dirty="0"/>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base"/>
            <a:fld id="{13D0CE79-49FB-443D-BEF8-6B709DE8FD0C}" type="datetimeFigureOut">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EF906490-237C-474C-BA2E-D98840BC1F8F}" type="slidenum">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nchor="b"/>
          <a:lstStyle>
            <a:lvl1pPr>
              <a:defRPr sz="3200"/>
            </a:lvl1pPr>
          </a:lstStyle>
          <a:p>
            <a:pPr fontAlgn="auto"/>
            <a:r>
              <a:rPr lang="zh-CN" altLang="en-US" strike="noStrike" noProof="1" smtClean="0"/>
              <a:t>单击此处编辑母版标题样式</a:t>
            </a:r>
            <a:endParaRPr lang="en-US" strike="noStrike" noProof="1" dirty="0"/>
          </a:p>
        </p:txBody>
      </p:sp>
      <p:sp>
        <p:nvSpPr>
          <p:cNvPr id="3" name="KSO_BC1"/>
          <p:cNvSpPr>
            <a:spLocks noGrp="1" noChangeAspect="1"/>
          </p:cNvSpPr>
          <p:nvPr>
            <p:ph type="pic" idx="1"/>
          </p:nvPr>
        </p:nvSpPr>
        <p:spPr>
          <a:xfrm>
            <a:off x="4082125"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r>
              <a:rPr lang="zh-CN" altLang="en-US" strike="noStrike" noProof="1" smtClean="0"/>
              <a:t>单击图标添加图片</a:t>
            </a:r>
            <a:endParaRPr lang="en-US" strike="noStrike" noProof="1" dirty="0"/>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base"/>
            <a:fld id="{13D0CE79-49FB-443D-BEF8-6B709DE8FD0C}" type="datetimeFigureOut">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EF906490-237C-474C-BA2E-D98840BC1F8F}" type="slidenum">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tags" Target="../tags/tag8.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图片 13"/>
          <p:cNvPicPr>
            <a:picLocks noChangeAspect="1"/>
          </p:cNvPicPr>
          <p:nvPr userDrawn="1"/>
        </p:nvPicPr>
        <p:blipFill>
          <a:blip r:embed="rId14"/>
          <a:stretch>
            <a:fillRect/>
          </a:stretch>
        </p:blipFill>
        <p:spPr>
          <a:xfrm>
            <a:off x="0" y="0"/>
            <a:ext cx="9144000" cy="979488"/>
          </a:xfrm>
          <a:prstGeom prst="rect">
            <a:avLst/>
          </a:prstGeom>
          <a:noFill/>
          <a:ln w="9525">
            <a:noFill/>
          </a:ln>
        </p:spPr>
      </p:pic>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fld id="{13D0CE79-49FB-443D-BEF8-6B709DE8FD0C}" type="datetimeFigureOut">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endParaRPr lang="zh-CN" altLang="en-US" strike="noStrike" noProof="1"/>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fld id="{EF906490-237C-474C-BA2E-D98840BC1F8F}" type="slidenum">
              <a:rPr lang="zh-CN" altLang="en-US" strike="noStrike" noProof="1" smtClean="0">
                <a:latin typeface="Trebuchet MS" panose="020B0603020202020204" pitchFamily="34" charset="0"/>
                <a:ea typeface="仿宋_GB2312" pitchFamily="49" charset="-122"/>
                <a:cs typeface="+mn-cs"/>
              </a:rPr>
            </a:fld>
            <a:endParaRPr lang="zh-CN" altLang="en-US" strike="noStrike" noProof="1"/>
          </a:p>
        </p:txBody>
      </p:sp>
      <p:sp>
        <p:nvSpPr>
          <p:cNvPr id="1030" name="KSO_BT1"/>
          <p:cNvSpPr>
            <a:spLocks noGrp="1"/>
          </p:cNvSpPr>
          <p:nvPr>
            <p:ph type="title"/>
          </p:nvPr>
        </p:nvSpPr>
        <p:spPr>
          <a:xfrm>
            <a:off x="419100" y="676275"/>
            <a:ext cx="8291513" cy="700088"/>
          </a:xfrm>
          <a:prstGeom prst="rect">
            <a:avLst/>
          </a:prstGeom>
          <a:noFill/>
          <a:ln w="9525">
            <a:noFill/>
          </a:ln>
        </p:spPr>
        <p:txBody>
          <a:bodyPr vert="horz" lIns="91440" tIns="45720" rIns="91440" bIns="45720" anchor="b" anchorCtr="0"/>
          <a:p>
            <a:pPr lvl="0"/>
            <a:r>
              <a:rPr lang="zh-CN" altLang="en-US" dirty="0"/>
              <a:t>单击此处编辑母版标题样式</a:t>
            </a:r>
            <a:endParaRPr lang="en-US" altLang="zh-CN" dirty="0"/>
          </a:p>
        </p:txBody>
      </p:sp>
      <p:sp>
        <p:nvSpPr>
          <p:cNvPr id="1031" name="KSO_BC1"/>
          <p:cNvSpPr>
            <a:spLocks noGrp="1"/>
          </p:cNvSpPr>
          <p:nvPr>
            <p:ph type="body"/>
          </p:nvPr>
        </p:nvSpPr>
        <p:spPr>
          <a:xfrm>
            <a:off x="419100" y="1539875"/>
            <a:ext cx="8291513" cy="4913313"/>
          </a:xfrm>
          <a:prstGeom prst="rect">
            <a:avLst/>
          </a:prstGeom>
          <a:noFill/>
          <a:ln w="9525">
            <a:noFill/>
          </a:ln>
        </p:spPr>
        <p:txBody>
          <a:bodyPr vert="horz" lIns="91440" tIns="45720" rIns="91440" bIns="45720" anchor="t" anchorCtr="0"/>
          <a:p>
            <a:pPr lvl="0" indent="-357505"/>
            <a:r>
              <a:rPr lang="zh-CN" altLang="en-US" dirty="0"/>
              <a:t>单击此处编辑母版文本样式</a:t>
            </a:r>
            <a:endParaRPr lang="zh-CN" altLang="en-US" dirty="0"/>
          </a:p>
          <a:p>
            <a:pPr lvl="1" indent="-357505"/>
            <a:r>
              <a:rPr lang="zh-CN" altLang="en-US" dirty="0"/>
              <a:t>第二级</a:t>
            </a:r>
            <a:endParaRPr lang="zh-CN" altLang="en-US" dirty="0"/>
          </a:p>
        </p:txBody>
      </p:sp>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3200" b="0" i="0" kern="1200" baseline="0">
          <a:solidFill>
            <a:schemeClr val="accent1"/>
          </a:solidFill>
          <a:effectLst/>
          <a:latin typeface="+mj-ea"/>
          <a:ea typeface="+mj-ea"/>
          <a:cs typeface="+mj-cs"/>
        </a:defRPr>
      </a:lvl1pPr>
    </p:titleStyle>
    <p:bodyStyle>
      <a:lvl1pPr marL="357505" indent="-357505" algn="just" defTabSz="914400" rtl="0" eaLnBrk="1" latinLnBrk="0" hangingPunct="1">
        <a:lnSpc>
          <a:spcPct val="110000"/>
        </a:lnSpc>
        <a:spcBef>
          <a:spcPts val="600"/>
        </a:spcBef>
        <a:spcAft>
          <a:spcPts val="0"/>
        </a:spcAft>
        <a:buClr>
          <a:schemeClr val="accent1"/>
        </a:buClr>
        <a:buSzPct val="60000"/>
        <a:buFont typeface="Wingdings" panose="05000000000000000000" pitchFamily="2" charset="2"/>
        <a:buChar char="n"/>
        <a:defRPr lang="zh-CN" altLang="en-US" sz="2400" kern="1200" baseline="0" dirty="0" smtClean="0">
          <a:solidFill>
            <a:schemeClr val="accent2"/>
          </a:solidFill>
          <a:latin typeface="+mn-ea"/>
          <a:ea typeface="+mn-ea"/>
          <a:cs typeface="+mn-cs"/>
        </a:defRPr>
      </a:lvl1pPr>
      <a:lvl2pPr marL="357505" indent="-357505" algn="just" defTabSz="914400" rtl="0" eaLnBrk="1" latinLnBrk="0" hangingPunct="1">
        <a:lnSpc>
          <a:spcPct val="120000"/>
        </a:lnSpc>
        <a:spcBef>
          <a:spcPts val="0"/>
        </a:spcBef>
        <a:spcAft>
          <a:spcPts val="600"/>
        </a:spcAft>
        <a:buClr>
          <a:schemeClr val="accent2">
            <a:lumMod val="60000"/>
            <a:lumOff val="40000"/>
          </a:schemeClr>
        </a:buClr>
        <a:buFont typeface="幼圆" pitchFamily="49" charset="-122"/>
        <a:buChar char=" "/>
        <a:defRPr sz="16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jpeg"/><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31.wmf"/><Relationship Id="rId1"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1.xml"/><Relationship Id="rId7" Type="http://schemas.openxmlformats.org/officeDocument/2006/relationships/hyperlink" Target="http://www.bofety.com/" TargetMode="External"/><Relationship Id="rId6" Type="http://schemas.openxmlformats.org/officeDocument/2006/relationships/tags" Target="../tags/tag20.xml"/><Relationship Id="rId5" Type="http://schemas.openxmlformats.org/officeDocument/2006/relationships/image" Target="../media/image33.jpeg"/><Relationship Id="rId4" Type="http://schemas.openxmlformats.org/officeDocument/2006/relationships/tags" Target="../tags/tag19.xml"/><Relationship Id="rId3" Type="http://schemas.openxmlformats.org/officeDocument/2006/relationships/image" Target="../media/image32.jpeg"/><Relationship Id="rId2" Type="http://schemas.openxmlformats.org/officeDocument/2006/relationships/tags" Target="../tags/tag18.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48130" y="1188085"/>
            <a:ext cx="6707505" cy="1544320"/>
          </a:xfrm>
        </p:spPr>
        <p:txBody>
          <a:bodyPr>
            <a:noAutofit/>
          </a:bodyPr>
          <a:lstStyle/>
          <a:p>
            <a:pPr marL="0" indent="0" algn="ctr">
              <a:lnSpc>
                <a:spcPct val="110000"/>
              </a:lnSpc>
              <a:spcBef>
                <a:spcPts val="0"/>
              </a:spcBef>
              <a:spcAft>
                <a:spcPts val="0"/>
              </a:spcAft>
              <a:buSzPct val="100000"/>
              <a:buNone/>
            </a:pPr>
            <a:r>
              <a:rPr lang="zh-CN" altLang="en-US" sz="4400" b="1" dirty="0">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cs typeface="+mn-cs"/>
                <a:sym typeface="+mn-ea"/>
              </a:rPr>
              <a:t>机械伤害事故案例分析</a:t>
            </a:r>
            <a:br>
              <a:rPr lang="zh-CN" altLang="en-US" sz="4400" b="1" noProof="1" dirty="0">
                <a:solidFill>
                  <a:schemeClr val="accent1"/>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rPr>
            </a:br>
            <a:r>
              <a:rPr lang="zh-CN" altLang="en-US" sz="4400" b="1" dirty="0">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cs typeface="+mn-cs"/>
                <a:sym typeface="+mn-ea"/>
              </a:rPr>
              <a:t>及安全管理知识</a:t>
            </a:r>
            <a:endParaRPr lang="zh-CN" altLang="en-US" sz="4400" b="1" dirty="0" smtClean="0">
              <a:solidFill>
                <a:srgbClr val="1E6FAD"/>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cs typeface="+mn-cs"/>
              <a:sym typeface="+mn-ea"/>
            </a:endParaRPr>
          </a:p>
        </p:txBody>
      </p:sp>
      <p:sp>
        <p:nvSpPr>
          <p:cNvPr id="3" name="文本框 2" descr="7b0a2020202022776f7264617274223a20227b5c2269645c223a32353030343531362c5c227469645c223a31333439377d220a7d0a"/>
          <p:cNvSpPr txBox="1"/>
          <p:nvPr>
            <p:custDataLst>
              <p:tags r:id="rId2"/>
            </p:custDataLst>
          </p:nvPr>
        </p:nvSpPr>
        <p:spPr>
          <a:xfrm>
            <a:off x="4788059" y="3212841"/>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1039495" y="4797425"/>
            <a:ext cx="675005" cy="675005"/>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4"/>
            </p:custDataLst>
          </p:nvPr>
        </p:nvSpPr>
        <p:spPr>
          <a:xfrm>
            <a:off x="2339340" y="47975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5"/>
            </p:custDataLst>
          </p:nvPr>
        </p:nvSpPr>
        <p:spPr>
          <a:xfrm>
            <a:off x="3579016" y="47971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文本占位符 27649"/>
          <p:cNvSpPr>
            <a:spLocks noGrp="1"/>
          </p:cNvSpPr>
          <p:nvPr>
            <p:ph type="body" sz="half" idx="4294967295"/>
          </p:nvPr>
        </p:nvSpPr>
        <p:spPr>
          <a:xfrm>
            <a:off x="179388" y="260350"/>
            <a:ext cx="8135937" cy="1728788"/>
          </a:xfrm>
          <a:ln/>
        </p:spPr>
        <p:txBody>
          <a:bodyPr lIns="91440" tIns="45720" rIns="91440" bIns="45720" anchor="t" anchorCtr="0"/>
          <a:lstStyle>
            <a:lvl1pPr lvl="0">
              <a:buClr>
                <a:schemeClr val="accent1"/>
              </a:buClr>
              <a:buSzPct val="60000"/>
              <a:buFont typeface="Wingdings" panose="05000000000000000000" pitchFamily="2" charset="2"/>
              <a:defRPr sz="2800"/>
            </a:lvl1pPr>
            <a:lvl2pPr lvl="1">
              <a:buClr>
                <a:srgbClr val="F2C37D"/>
              </a:buClr>
              <a:buSzTx/>
              <a:buFont typeface="幼圆" pitchFamily="49" charset="-122"/>
              <a:defRPr sz="2400"/>
            </a:lvl2pPr>
            <a:lvl3pPr lvl="2">
              <a:buClrTx/>
              <a:buSzTx/>
              <a:buFont typeface="Arial" panose="020B0604020202020204" pitchFamily="34" charset="0"/>
              <a:defRPr sz="2000"/>
            </a:lvl3pPr>
            <a:lvl4pPr lvl="3">
              <a:buClrTx/>
              <a:buSzTx/>
              <a:buFont typeface="Arial" panose="020B0604020202020204" pitchFamily="34" charset="0"/>
              <a:defRPr sz="1800"/>
            </a:lvl4pPr>
            <a:lvl5pPr lvl="4">
              <a:buClrTx/>
              <a:buSzTx/>
              <a:buFont typeface="Arial" panose="020B0604020202020204" pitchFamily="34" charset="0"/>
              <a:defRPr sz="1800"/>
            </a:lvl5pPr>
          </a:lstStyle>
          <a:p>
            <a:pPr lvl="0" indent="-357505">
              <a:lnSpc>
                <a:spcPct val="80000"/>
              </a:lnSpc>
              <a:buClr>
                <a:srgbClr val="D77C01"/>
              </a:buClr>
              <a:buSzPct val="130000"/>
              <a:buNone/>
            </a:pPr>
            <a:r>
              <a:rPr lang="zh-CN" altLang="en-US" sz="4000" b="1" dirty="0">
                <a:solidFill>
                  <a:srgbClr val="F01025"/>
                </a:solidFill>
                <a:ea typeface="黑体" panose="02010609060101010101" pitchFamily="2" charset="-122"/>
              </a:rPr>
              <a:t>案例一</a:t>
            </a:r>
            <a:endParaRPr lang="zh-CN" altLang="en-US" sz="4000" b="1" dirty="0">
              <a:solidFill>
                <a:srgbClr val="F01025"/>
              </a:solidFill>
              <a:ea typeface="黑体" panose="02010609060101010101" pitchFamily="2" charset="-122"/>
            </a:endParaRPr>
          </a:p>
          <a:p>
            <a:pPr lvl="0" indent="-357505">
              <a:lnSpc>
                <a:spcPct val="80000"/>
              </a:lnSpc>
              <a:buClr>
                <a:srgbClr val="D77C01"/>
              </a:buClr>
              <a:buSzPct val="130000"/>
            </a:pPr>
            <a:r>
              <a:rPr lang="zh-CN" altLang="en-US" sz="4000" b="1" dirty="0">
                <a:solidFill>
                  <a:srgbClr val="0000FF"/>
                </a:solidFill>
                <a:latin typeface="黑体" panose="02010609060101010101" pitchFamily="2" charset="-122"/>
                <a:ea typeface="黑体" panose="02010609060101010101" pitchFamily="2" charset="-122"/>
              </a:rPr>
              <a:t>广东鸿运电镀技术有限公司      </a:t>
            </a:r>
            <a:r>
              <a:rPr lang="en-US" altLang="zh-CN" sz="4000" b="1">
                <a:solidFill>
                  <a:srgbClr val="0000FF"/>
                </a:solidFill>
                <a:latin typeface="黑体" panose="02010609060101010101" pitchFamily="2" charset="-122"/>
                <a:ea typeface="黑体" panose="02010609060101010101" pitchFamily="2" charset="-122"/>
              </a:rPr>
              <a:t>"4·11"</a:t>
            </a:r>
            <a:r>
              <a:rPr lang="zh-CN" altLang="en-US" sz="4000" b="1" dirty="0">
                <a:solidFill>
                  <a:srgbClr val="0000FF"/>
                </a:solidFill>
                <a:latin typeface="黑体" panose="02010609060101010101" pitchFamily="2" charset="-122"/>
                <a:ea typeface="黑体" panose="02010609060101010101" pitchFamily="2" charset="-122"/>
              </a:rPr>
              <a:t>爆炸事故</a:t>
            </a:r>
            <a:r>
              <a:rPr lang="zh-CN" altLang="en-US" sz="4000" dirty="0">
                <a:solidFill>
                  <a:schemeClr val="tx2"/>
                </a:solidFill>
                <a:latin typeface="仿宋_GB2312" pitchFamily="49" charset="-122"/>
                <a:ea typeface="仿宋_GB2312" pitchFamily="49" charset="-122"/>
              </a:rPr>
              <a:t> </a:t>
            </a:r>
            <a:endParaRPr lang="zh-CN" altLang="en-US" sz="4000">
              <a:solidFill>
                <a:schemeClr val="tx2"/>
              </a:solidFill>
              <a:latin typeface="仿宋_GB2312" pitchFamily="49" charset="-122"/>
              <a:ea typeface="仿宋_GB2312" pitchFamily="49" charset="-122"/>
            </a:endParaRPr>
          </a:p>
        </p:txBody>
      </p:sp>
      <p:graphicFrame>
        <p:nvGraphicFramePr>
          <p:cNvPr id="27666" name="内容占位符 27665"/>
          <p:cNvGraphicFramePr/>
          <p:nvPr>
            <p:ph sz="half" idx="2"/>
          </p:nvPr>
        </p:nvGraphicFramePr>
        <p:xfrm>
          <a:off x="539750" y="1989138"/>
          <a:ext cx="7799388" cy="4194175"/>
        </p:xfrm>
        <a:graphic>
          <a:graphicData uri="http://schemas.openxmlformats.org/drawingml/2006/table">
            <a:tbl>
              <a:tblPr/>
              <a:tblGrid>
                <a:gridCol w="7799388"/>
              </a:tblGrid>
              <a:tr h="500063">
                <a:tc>
                  <a:txBody>
                    <a:bodyPr/>
                    <a:lstStyle>
                      <a:lvl1pPr marL="228600" lvl="0" indent="-182880" algn="l" rtl="0" eaLnBrk="0" fontAlgn="base" hangingPunct="0">
                        <a:spcBef>
                          <a:spcPct val="20000"/>
                        </a:spcBef>
                        <a:spcAft>
                          <a:spcPts val="300"/>
                        </a:spcAft>
                        <a:buClr>
                          <a:srgbClr val="D77C01"/>
                        </a:buClr>
                        <a:buSzPct val="130000"/>
                        <a:buFont typeface="Georgia" panose="02040502050405020303" pitchFamily="18" charset="0"/>
                        <a:buChar char="*"/>
                        <a:defRPr sz="2000">
                          <a:solidFill>
                            <a:srgbClr val="404040"/>
                          </a:solidFill>
                          <a:latin typeface="+mn-lt"/>
                          <a:ea typeface="+mn-ea"/>
                          <a:cs typeface="+mn-cs"/>
                        </a:defRPr>
                      </a:lvl1pPr>
                      <a:lvl2pPr marL="548005" lvl="1" indent="-182880" algn="l" rtl="0" eaLnBrk="0" fontAlgn="base" hangingPunct="0">
                        <a:spcBef>
                          <a:spcPct val="20000"/>
                        </a:spcBef>
                        <a:spcAft>
                          <a:spcPts val="300"/>
                        </a:spcAft>
                        <a:buClr>
                          <a:srgbClr val="D77C01"/>
                        </a:buClr>
                        <a:buSzPct val="130000"/>
                        <a:buFont typeface="Georgia" panose="02040502050405020303" pitchFamily="18" charset="0"/>
                        <a:buChar char="*"/>
                        <a:defRPr sz="1800">
                          <a:solidFill>
                            <a:srgbClr val="404040"/>
                          </a:solidFill>
                          <a:latin typeface="+mn-lt"/>
                        </a:defRPr>
                      </a:lvl2pPr>
                      <a:lvl3pPr marL="822325" lvl="2" indent="-182880" algn="l" rtl="0" eaLnBrk="0" fontAlgn="base" hangingPunct="0">
                        <a:spcBef>
                          <a:spcPct val="20000"/>
                        </a:spcBef>
                        <a:spcAft>
                          <a:spcPts val="300"/>
                        </a:spcAft>
                        <a:buClr>
                          <a:srgbClr val="D77C01"/>
                        </a:buClr>
                        <a:buSzPct val="130000"/>
                        <a:buFont typeface="Georgia" panose="02040502050405020303" pitchFamily="18" charset="0"/>
                        <a:buChar char="*"/>
                        <a:defRPr sz="1600">
                          <a:solidFill>
                            <a:srgbClr val="404040"/>
                          </a:solidFill>
                          <a:latin typeface="+mn-lt"/>
                        </a:defRPr>
                      </a:lvl3pPr>
                      <a:lvl4pPr marL="1097280" lvl="3" indent="-182880" algn="l" rtl="0" eaLnBrk="0" fontAlgn="base" hangingPunct="0">
                        <a:spcBef>
                          <a:spcPct val="20000"/>
                        </a:spcBef>
                        <a:spcAft>
                          <a:spcPts val="300"/>
                        </a:spcAft>
                        <a:buClr>
                          <a:srgbClr val="D77C01"/>
                        </a:buClr>
                        <a:buSzPct val="130000"/>
                        <a:buFont typeface="Georgia" panose="02040502050405020303" pitchFamily="18" charset="0"/>
                        <a:buChar char="*"/>
                        <a:defRPr sz="1400">
                          <a:solidFill>
                            <a:srgbClr val="404040"/>
                          </a:solidFill>
                          <a:latin typeface="+mn-lt"/>
                        </a:defRPr>
                      </a:lvl4pPr>
                      <a:lvl5pPr marL="1389380" lvl="4" indent="-182880" algn="l" rtl="0" eaLnBrk="0" fontAlgn="base" hangingPunct="0">
                        <a:spcBef>
                          <a:spcPct val="20000"/>
                        </a:spcBef>
                        <a:spcAft>
                          <a:spcPts val="300"/>
                        </a:spcAft>
                        <a:buClr>
                          <a:srgbClr val="D77C01"/>
                        </a:buClr>
                        <a:buSzPct val="130000"/>
                        <a:buFont typeface="Georgia" panose="02040502050405020303" pitchFamily="18" charset="0"/>
                        <a:buChar char="*"/>
                        <a:defRPr sz="1200">
                          <a:solidFill>
                            <a:srgbClr val="404040"/>
                          </a:solidFill>
                          <a:latin typeface="+mn-lt"/>
                        </a:defRPr>
                      </a:lvl5pPr>
                    </a:lstStyle>
                    <a:p>
                      <a:pPr lvl="0">
                        <a:spcBef>
                          <a:spcPct val="0"/>
                        </a:spcBef>
                        <a:buClr>
                          <a:schemeClr val="bg1"/>
                        </a:buClr>
                        <a:buFontTx/>
                        <a:buNone/>
                      </a:pPr>
                      <a:r>
                        <a:rPr lang="zh-CN" altLang="en-US" sz="1800" b="1" dirty="0">
                          <a:solidFill>
                            <a:srgbClr val="0000FF"/>
                          </a:solidFill>
                          <a:latin typeface="黑体" panose="02010609060101010101" pitchFamily="2" charset="-122"/>
                          <a:ea typeface="黑体" panose="02010609060101010101" pitchFamily="2" charset="-122"/>
                        </a:rPr>
                        <a:t>发生时间：</a:t>
                      </a:r>
                      <a:r>
                        <a:rPr lang="en-US" altLang="zh-CN" sz="1800" b="1">
                          <a:solidFill>
                            <a:srgbClr val="FF0000"/>
                          </a:solidFill>
                          <a:latin typeface="黑体" panose="02010609060101010101" pitchFamily="2" charset="-122"/>
                          <a:ea typeface="黑体" panose="02010609060101010101" pitchFamily="2" charset="-122"/>
                        </a:rPr>
                        <a:t>2000</a:t>
                      </a:r>
                      <a:r>
                        <a:rPr lang="zh-CN" altLang="en-US" sz="1800" b="1">
                          <a:solidFill>
                            <a:srgbClr val="FF0000"/>
                          </a:solidFill>
                          <a:latin typeface="黑体" panose="02010609060101010101" pitchFamily="2" charset="-122"/>
                          <a:ea typeface="黑体" panose="02010609060101010101" pitchFamily="2" charset="-122"/>
                        </a:rPr>
                        <a:t>年</a:t>
                      </a:r>
                      <a:r>
                        <a:rPr lang="en-US" altLang="zh-CN" sz="1800" b="1">
                          <a:solidFill>
                            <a:srgbClr val="FF0000"/>
                          </a:solidFill>
                          <a:latin typeface="黑体" panose="02010609060101010101" pitchFamily="2" charset="-122"/>
                          <a:ea typeface="黑体" panose="02010609060101010101" pitchFamily="2" charset="-122"/>
                        </a:rPr>
                        <a:t>4</a:t>
                      </a:r>
                      <a:r>
                        <a:rPr lang="zh-CN" altLang="en-US" sz="1800" b="1">
                          <a:solidFill>
                            <a:srgbClr val="FF0000"/>
                          </a:solidFill>
                          <a:latin typeface="黑体" panose="02010609060101010101" pitchFamily="2" charset="-122"/>
                          <a:ea typeface="黑体" panose="02010609060101010101" pitchFamily="2" charset="-122"/>
                        </a:rPr>
                        <a:t>月</a:t>
                      </a:r>
                      <a:r>
                        <a:rPr lang="en-US" altLang="zh-CN" sz="1800" b="1">
                          <a:solidFill>
                            <a:srgbClr val="FF0000"/>
                          </a:solidFill>
                          <a:latin typeface="黑体" panose="02010609060101010101" pitchFamily="2" charset="-122"/>
                          <a:ea typeface="黑体" panose="02010609060101010101" pitchFamily="2" charset="-122"/>
                        </a:rPr>
                        <a:t>11</a:t>
                      </a:r>
                      <a:r>
                        <a:rPr lang="zh-CN" altLang="en-US" sz="1800" b="1">
                          <a:solidFill>
                            <a:srgbClr val="FF0000"/>
                          </a:solidFill>
                          <a:latin typeface="黑体" panose="02010609060101010101" pitchFamily="2" charset="-122"/>
                          <a:ea typeface="黑体" panose="02010609060101010101" pitchFamily="2" charset="-122"/>
                        </a:rPr>
                        <a:t>日</a:t>
                      </a:r>
                      <a:r>
                        <a:rPr lang="en-US" altLang="zh-CN" sz="1800" b="1">
                          <a:solidFill>
                            <a:srgbClr val="FF0000"/>
                          </a:solidFill>
                          <a:latin typeface="黑体" panose="02010609060101010101" pitchFamily="2" charset="-122"/>
                          <a:ea typeface="黑体" panose="02010609060101010101" pitchFamily="2" charset="-122"/>
                        </a:rPr>
                        <a:t>13</a:t>
                      </a:r>
                      <a:r>
                        <a:rPr lang="zh-CN" altLang="en-US" sz="1800" b="1">
                          <a:solidFill>
                            <a:srgbClr val="FF0000"/>
                          </a:solidFill>
                          <a:latin typeface="黑体" panose="02010609060101010101" pitchFamily="2" charset="-122"/>
                          <a:ea typeface="黑体" panose="02010609060101010101" pitchFamily="2" charset="-122"/>
                        </a:rPr>
                        <a:t>时</a:t>
                      </a:r>
                      <a:r>
                        <a:rPr lang="en-US" altLang="zh-CN" sz="1800" b="1">
                          <a:solidFill>
                            <a:srgbClr val="FF0000"/>
                          </a:solidFill>
                          <a:latin typeface="黑体" panose="02010609060101010101" pitchFamily="2" charset="-122"/>
                          <a:ea typeface="黑体" panose="02010609060101010101" pitchFamily="2" charset="-122"/>
                        </a:rPr>
                        <a:t>30</a:t>
                      </a:r>
                      <a:r>
                        <a:rPr lang="zh-CN" altLang="en-US" sz="1800" b="1" dirty="0">
                          <a:solidFill>
                            <a:srgbClr val="FF0000"/>
                          </a:solidFill>
                          <a:latin typeface="黑体" panose="02010609060101010101" pitchFamily="2" charset="-122"/>
                          <a:ea typeface="黑体" panose="02010609060101010101" pitchFamily="2" charset="-122"/>
                        </a:rPr>
                        <a:t>分</a:t>
                      </a:r>
                      <a:endParaRPr lang="zh-CN" altLang="en-US" sz="1800" b="1" dirty="0">
                        <a:solidFill>
                          <a:srgbClr val="FF0000"/>
                        </a:solidFill>
                        <a:latin typeface="黑体" panose="02010609060101010101" pitchFamily="2" charset="-122"/>
                        <a:ea typeface="黑体" panose="02010609060101010101" pitchFamily="2" charset="-122"/>
                      </a:endParaRPr>
                    </a:p>
                  </a:txBody>
                  <a:tcPr anchor="ctr">
                    <a:lnL cap="flat">
                      <a:noFill/>
                    </a:lnL>
                    <a:lnR cap="flat">
                      <a:noFill/>
                    </a:lnR>
                    <a:lnT cap="flat">
                      <a:noFill/>
                    </a:lnT>
                    <a:lnB>
                      <a:noFill/>
                    </a:lnB>
                    <a:lnTlToBr>
                      <a:noFill/>
                    </a:lnTlToBr>
                    <a:lnBlToTr>
                      <a:noFill/>
                    </a:lnBlToTr>
                    <a:noFill/>
                  </a:tcPr>
                </a:tc>
              </a:tr>
              <a:tr h="500062">
                <a:tc>
                  <a:txBody>
                    <a:bodyPr/>
                    <a:lstStyle>
                      <a:lvl1pPr marL="228600" lvl="0" indent="-182880" algn="l" rtl="0" eaLnBrk="0" fontAlgn="base" hangingPunct="0">
                        <a:spcBef>
                          <a:spcPct val="20000"/>
                        </a:spcBef>
                        <a:spcAft>
                          <a:spcPts val="300"/>
                        </a:spcAft>
                        <a:buClr>
                          <a:srgbClr val="D77C01"/>
                        </a:buClr>
                        <a:buSzPct val="130000"/>
                        <a:buFont typeface="Georgia" panose="02040502050405020303" pitchFamily="18" charset="0"/>
                        <a:buChar char="*"/>
                        <a:defRPr sz="2000">
                          <a:solidFill>
                            <a:srgbClr val="404040"/>
                          </a:solidFill>
                          <a:latin typeface="+mn-lt"/>
                          <a:ea typeface="+mn-ea"/>
                          <a:cs typeface="+mn-cs"/>
                        </a:defRPr>
                      </a:lvl1pPr>
                      <a:lvl2pPr marL="548005" lvl="1" indent="-182880" algn="l" rtl="0" eaLnBrk="0" fontAlgn="base" hangingPunct="0">
                        <a:spcBef>
                          <a:spcPct val="20000"/>
                        </a:spcBef>
                        <a:spcAft>
                          <a:spcPts val="300"/>
                        </a:spcAft>
                        <a:buClr>
                          <a:srgbClr val="D77C01"/>
                        </a:buClr>
                        <a:buSzPct val="130000"/>
                        <a:buFont typeface="Georgia" panose="02040502050405020303" pitchFamily="18" charset="0"/>
                        <a:buChar char="*"/>
                        <a:defRPr sz="1800">
                          <a:solidFill>
                            <a:srgbClr val="404040"/>
                          </a:solidFill>
                          <a:latin typeface="+mn-lt"/>
                        </a:defRPr>
                      </a:lvl2pPr>
                      <a:lvl3pPr marL="822325" lvl="2" indent="-182880" algn="l" rtl="0" eaLnBrk="0" fontAlgn="base" hangingPunct="0">
                        <a:spcBef>
                          <a:spcPct val="20000"/>
                        </a:spcBef>
                        <a:spcAft>
                          <a:spcPts val="300"/>
                        </a:spcAft>
                        <a:buClr>
                          <a:srgbClr val="D77C01"/>
                        </a:buClr>
                        <a:buSzPct val="130000"/>
                        <a:buFont typeface="Georgia" panose="02040502050405020303" pitchFamily="18" charset="0"/>
                        <a:buChar char="*"/>
                        <a:defRPr sz="1600">
                          <a:solidFill>
                            <a:srgbClr val="404040"/>
                          </a:solidFill>
                          <a:latin typeface="+mn-lt"/>
                        </a:defRPr>
                      </a:lvl3pPr>
                      <a:lvl4pPr marL="1097280" lvl="3" indent="-182880" algn="l" rtl="0" eaLnBrk="0" fontAlgn="base" hangingPunct="0">
                        <a:spcBef>
                          <a:spcPct val="20000"/>
                        </a:spcBef>
                        <a:spcAft>
                          <a:spcPts val="300"/>
                        </a:spcAft>
                        <a:buClr>
                          <a:srgbClr val="D77C01"/>
                        </a:buClr>
                        <a:buSzPct val="130000"/>
                        <a:buFont typeface="Georgia" panose="02040502050405020303" pitchFamily="18" charset="0"/>
                        <a:buChar char="*"/>
                        <a:defRPr sz="1400">
                          <a:solidFill>
                            <a:srgbClr val="404040"/>
                          </a:solidFill>
                          <a:latin typeface="+mn-lt"/>
                        </a:defRPr>
                      </a:lvl4pPr>
                      <a:lvl5pPr marL="1389380" lvl="4" indent="-182880" algn="l" rtl="0" eaLnBrk="0" fontAlgn="base" hangingPunct="0">
                        <a:spcBef>
                          <a:spcPct val="20000"/>
                        </a:spcBef>
                        <a:spcAft>
                          <a:spcPts val="300"/>
                        </a:spcAft>
                        <a:buClr>
                          <a:srgbClr val="D77C01"/>
                        </a:buClr>
                        <a:buSzPct val="130000"/>
                        <a:buFont typeface="Georgia" panose="02040502050405020303" pitchFamily="18" charset="0"/>
                        <a:buChar char="*"/>
                        <a:defRPr sz="1200">
                          <a:solidFill>
                            <a:srgbClr val="404040"/>
                          </a:solidFill>
                          <a:latin typeface="+mn-lt"/>
                        </a:defRPr>
                      </a:lvl5pPr>
                    </a:lstStyle>
                    <a:p>
                      <a:pPr lvl="0">
                        <a:spcBef>
                          <a:spcPct val="0"/>
                        </a:spcBef>
                        <a:buClr>
                          <a:schemeClr val="bg1"/>
                        </a:buClr>
                        <a:buFontTx/>
                        <a:buNone/>
                      </a:pPr>
                      <a:r>
                        <a:rPr lang="zh-CN" altLang="en-US" sz="1800" b="1" dirty="0">
                          <a:solidFill>
                            <a:srgbClr val="0000FF"/>
                          </a:solidFill>
                          <a:latin typeface="黑体" panose="02010609060101010101" pitchFamily="2" charset="-122"/>
                          <a:ea typeface="黑体" panose="02010609060101010101" pitchFamily="2" charset="-122"/>
                        </a:rPr>
                        <a:t>发生地点：</a:t>
                      </a:r>
                      <a:r>
                        <a:rPr lang="zh-CN" altLang="en-US" sz="1800" b="1" dirty="0">
                          <a:solidFill>
                            <a:srgbClr val="FF0000"/>
                          </a:solidFill>
                          <a:latin typeface="黑体" panose="02010609060101010101" pitchFamily="2" charset="-122"/>
                          <a:ea typeface="黑体" panose="02010609060101010101" pitchFamily="2" charset="-122"/>
                        </a:rPr>
                        <a:t>广东鸿运电镀技术有限公司</a:t>
                      </a:r>
                      <a:endParaRPr lang="zh-CN" altLang="en-US" sz="1800" b="1" dirty="0">
                        <a:solidFill>
                          <a:srgbClr val="FF0000"/>
                        </a:solidFill>
                        <a:latin typeface="黑体" panose="02010609060101010101" pitchFamily="2" charset="-122"/>
                        <a:ea typeface="黑体" panose="02010609060101010101" pitchFamily="2" charset="-122"/>
                      </a:endParaRPr>
                    </a:p>
                  </a:txBody>
                  <a:tcPr anchor="ctr">
                    <a:lnL cap="flat">
                      <a:noFill/>
                    </a:lnL>
                    <a:lnR cap="flat">
                      <a:noFill/>
                    </a:lnR>
                    <a:lnT>
                      <a:noFill/>
                    </a:lnT>
                    <a:lnB>
                      <a:noFill/>
                    </a:lnB>
                    <a:lnTlToBr>
                      <a:noFill/>
                    </a:lnTlToBr>
                    <a:lnBlToTr>
                      <a:noFill/>
                    </a:lnBlToTr>
                    <a:noFill/>
                  </a:tcPr>
                </a:tc>
              </a:tr>
              <a:tr h="439738">
                <a:tc>
                  <a:txBody>
                    <a:bodyPr/>
                    <a:lstStyle>
                      <a:lvl1pPr marL="228600" lvl="0" indent="-182880" algn="l" rtl="0" eaLnBrk="0" fontAlgn="base" hangingPunct="0">
                        <a:spcBef>
                          <a:spcPct val="20000"/>
                        </a:spcBef>
                        <a:spcAft>
                          <a:spcPts val="300"/>
                        </a:spcAft>
                        <a:buClr>
                          <a:srgbClr val="D77C01"/>
                        </a:buClr>
                        <a:buSzPct val="130000"/>
                        <a:buFont typeface="Georgia" panose="02040502050405020303" pitchFamily="18" charset="0"/>
                        <a:buChar char="*"/>
                        <a:defRPr sz="2000">
                          <a:solidFill>
                            <a:srgbClr val="404040"/>
                          </a:solidFill>
                          <a:latin typeface="+mn-lt"/>
                          <a:ea typeface="+mn-ea"/>
                          <a:cs typeface="+mn-cs"/>
                        </a:defRPr>
                      </a:lvl1pPr>
                      <a:lvl2pPr marL="548005" lvl="1" indent="-182880" algn="l" rtl="0" eaLnBrk="0" fontAlgn="base" hangingPunct="0">
                        <a:spcBef>
                          <a:spcPct val="20000"/>
                        </a:spcBef>
                        <a:spcAft>
                          <a:spcPts val="300"/>
                        </a:spcAft>
                        <a:buClr>
                          <a:srgbClr val="D77C01"/>
                        </a:buClr>
                        <a:buSzPct val="130000"/>
                        <a:buFont typeface="Georgia" panose="02040502050405020303" pitchFamily="18" charset="0"/>
                        <a:buChar char="*"/>
                        <a:defRPr sz="1800">
                          <a:solidFill>
                            <a:srgbClr val="404040"/>
                          </a:solidFill>
                          <a:latin typeface="+mn-lt"/>
                        </a:defRPr>
                      </a:lvl2pPr>
                      <a:lvl3pPr marL="822325" lvl="2" indent="-182880" algn="l" rtl="0" eaLnBrk="0" fontAlgn="base" hangingPunct="0">
                        <a:spcBef>
                          <a:spcPct val="20000"/>
                        </a:spcBef>
                        <a:spcAft>
                          <a:spcPts val="300"/>
                        </a:spcAft>
                        <a:buClr>
                          <a:srgbClr val="D77C01"/>
                        </a:buClr>
                        <a:buSzPct val="130000"/>
                        <a:buFont typeface="Georgia" panose="02040502050405020303" pitchFamily="18" charset="0"/>
                        <a:buChar char="*"/>
                        <a:defRPr sz="1600">
                          <a:solidFill>
                            <a:srgbClr val="404040"/>
                          </a:solidFill>
                          <a:latin typeface="+mn-lt"/>
                        </a:defRPr>
                      </a:lvl3pPr>
                      <a:lvl4pPr marL="1097280" lvl="3" indent="-182880" algn="l" rtl="0" eaLnBrk="0" fontAlgn="base" hangingPunct="0">
                        <a:spcBef>
                          <a:spcPct val="20000"/>
                        </a:spcBef>
                        <a:spcAft>
                          <a:spcPts val="300"/>
                        </a:spcAft>
                        <a:buClr>
                          <a:srgbClr val="D77C01"/>
                        </a:buClr>
                        <a:buSzPct val="130000"/>
                        <a:buFont typeface="Georgia" panose="02040502050405020303" pitchFamily="18" charset="0"/>
                        <a:buChar char="*"/>
                        <a:defRPr sz="1400">
                          <a:solidFill>
                            <a:srgbClr val="404040"/>
                          </a:solidFill>
                          <a:latin typeface="+mn-lt"/>
                        </a:defRPr>
                      </a:lvl4pPr>
                      <a:lvl5pPr marL="1389380" lvl="4" indent="-182880" algn="l" rtl="0" eaLnBrk="0" fontAlgn="base" hangingPunct="0">
                        <a:spcBef>
                          <a:spcPct val="20000"/>
                        </a:spcBef>
                        <a:spcAft>
                          <a:spcPts val="300"/>
                        </a:spcAft>
                        <a:buClr>
                          <a:srgbClr val="D77C01"/>
                        </a:buClr>
                        <a:buSzPct val="130000"/>
                        <a:buFont typeface="Georgia" panose="02040502050405020303" pitchFamily="18" charset="0"/>
                        <a:buChar char="*"/>
                        <a:defRPr sz="1200">
                          <a:solidFill>
                            <a:srgbClr val="404040"/>
                          </a:solidFill>
                          <a:latin typeface="+mn-lt"/>
                        </a:defRPr>
                      </a:lvl5pPr>
                    </a:lstStyle>
                    <a:p>
                      <a:pPr lvl="0">
                        <a:spcBef>
                          <a:spcPct val="0"/>
                        </a:spcBef>
                        <a:buClr>
                          <a:schemeClr val="bg1"/>
                        </a:buClr>
                        <a:buFontTx/>
                        <a:buNone/>
                      </a:pPr>
                      <a:r>
                        <a:rPr lang="zh-CN" altLang="en-US" sz="1800" b="1" dirty="0">
                          <a:solidFill>
                            <a:srgbClr val="0000FF"/>
                          </a:solidFill>
                          <a:latin typeface="黑体" panose="02010609060101010101" pitchFamily="2" charset="-122"/>
                          <a:ea typeface="黑体" panose="02010609060101010101" pitchFamily="2" charset="-122"/>
                        </a:rPr>
                        <a:t>伤亡人数：</a:t>
                      </a:r>
                      <a:r>
                        <a:rPr lang="en-US" altLang="zh-CN" sz="1800" b="1">
                          <a:solidFill>
                            <a:srgbClr val="FF0000"/>
                          </a:solidFill>
                          <a:latin typeface="黑体" panose="02010609060101010101" pitchFamily="2" charset="-122"/>
                          <a:ea typeface="黑体" panose="02010609060101010101" pitchFamily="2" charset="-122"/>
                        </a:rPr>
                        <a:t>2</a:t>
                      </a:r>
                      <a:r>
                        <a:rPr lang="zh-CN" altLang="en-US" sz="1800" b="1" dirty="0">
                          <a:solidFill>
                            <a:srgbClr val="FF0000"/>
                          </a:solidFill>
                          <a:latin typeface="黑体" panose="02010609060101010101" pitchFamily="2" charset="-122"/>
                          <a:ea typeface="黑体" panose="02010609060101010101" pitchFamily="2" charset="-122"/>
                        </a:rPr>
                        <a:t>人死亡，</a:t>
                      </a:r>
                      <a:r>
                        <a:rPr lang="en-US" altLang="zh-CN" sz="1800" b="1">
                          <a:solidFill>
                            <a:srgbClr val="FF0000"/>
                          </a:solidFill>
                          <a:latin typeface="黑体" panose="02010609060101010101" pitchFamily="2" charset="-122"/>
                          <a:ea typeface="黑体" panose="02010609060101010101" pitchFamily="2" charset="-122"/>
                        </a:rPr>
                        <a:t>4</a:t>
                      </a:r>
                      <a:r>
                        <a:rPr lang="zh-CN" altLang="en-US" sz="1800" b="1" dirty="0">
                          <a:solidFill>
                            <a:srgbClr val="FF0000"/>
                          </a:solidFill>
                          <a:latin typeface="黑体" panose="02010609060101010101" pitchFamily="2" charset="-122"/>
                          <a:ea typeface="黑体" panose="02010609060101010101" pitchFamily="2" charset="-122"/>
                        </a:rPr>
                        <a:t>人受伤</a:t>
                      </a:r>
                      <a:endParaRPr lang="zh-CN" altLang="en-US" sz="1800" b="1" dirty="0">
                        <a:solidFill>
                          <a:srgbClr val="FF0000"/>
                        </a:solidFill>
                        <a:latin typeface="黑体" panose="02010609060101010101" pitchFamily="2" charset="-122"/>
                        <a:ea typeface="黑体" panose="02010609060101010101" pitchFamily="2" charset="-122"/>
                      </a:endParaRPr>
                    </a:p>
                  </a:txBody>
                  <a:tcPr anchor="ctr">
                    <a:lnL cap="flat">
                      <a:noFill/>
                    </a:lnL>
                    <a:lnR cap="flat">
                      <a:noFill/>
                    </a:lnR>
                    <a:lnT>
                      <a:noFill/>
                    </a:lnT>
                    <a:lnB>
                      <a:noFill/>
                    </a:lnB>
                    <a:lnTlToBr>
                      <a:noFill/>
                    </a:lnTlToBr>
                    <a:lnBlToTr>
                      <a:noFill/>
                    </a:lnBlToTr>
                    <a:noFill/>
                  </a:tcPr>
                </a:tc>
              </a:tr>
              <a:tr h="450850">
                <a:tc>
                  <a:txBody>
                    <a:bodyPr/>
                    <a:lstStyle>
                      <a:lvl1pPr marL="228600" lvl="0" indent="-182880" algn="l" rtl="0" eaLnBrk="0" fontAlgn="base" hangingPunct="0">
                        <a:spcBef>
                          <a:spcPct val="20000"/>
                        </a:spcBef>
                        <a:spcAft>
                          <a:spcPts val="300"/>
                        </a:spcAft>
                        <a:buClr>
                          <a:srgbClr val="D77C01"/>
                        </a:buClr>
                        <a:buSzPct val="130000"/>
                        <a:buFont typeface="Georgia" panose="02040502050405020303" pitchFamily="18" charset="0"/>
                        <a:buChar char="*"/>
                        <a:defRPr sz="2000">
                          <a:solidFill>
                            <a:srgbClr val="404040"/>
                          </a:solidFill>
                          <a:latin typeface="+mn-lt"/>
                          <a:ea typeface="+mn-ea"/>
                          <a:cs typeface="+mn-cs"/>
                        </a:defRPr>
                      </a:lvl1pPr>
                      <a:lvl2pPr marL="548005" lvl="1" indent="-182880" algn="l" rtl="0" eaLnBrk="0" fontAlgn="base" hangingPunct="0">
                        <a:spcBef>
                          <a:spcPct val="20000"/>
                        </a:spcBef>
                        <a:spcAft>
                          <a:spcPts val="300"/>
                        </a:spcAft>
                        <a:buClr>
                          <a:srgbClr val="D77C01"/>
                        </a:buClr>
                        <a:buSzPct val="130000"/>
                        <a:buFont typeface="Georgia" panose="02040502050405020303" pitchFamily="18" charset="0"/>
                        <a:buChar char="*"/>
                        <a:defRPr sz="1800">
                          <a:solidFill>
                            <a:srgbClr val="404040"/>
                          </a:solidFill>
                          <a:latin typeface="+mn-lt"/>
                        </a:defRPr>
                      </a:lvl2pPr>
                      <a:lvl3pPr marL="822325" lvl="2" indent="-182880" algn="l" rtl="0" eaLnBrk="0" fontAlgn="base" hangingPunct="0">
                        <a:spcBef>
                          <a:spcPct val="20000"/>
                        </a:spcBef>
                        <a:spcAft>
                          <a:spcPts val="300"/>
                        </a:spcAft>
                        <a:buClr>
                          <a:srgbClr val="D77C01"/>
                        </a:buClr>
                        <a:buSzPct val="130000"/>
                        <a:buFont typeface="Georgia" panose="02040502050405020303" pitchFamily="18" charset="0"/>
                        <a:buChar char="*"/>
                        <a:defRPr sz="1600">
                          <a:solidFill>
                            <a:srgbClr val="404040"/>
                          </a:solidFill>
                          <a:latin typeface="+mn-lt"/>
                        </a:defRPr>
                      </a:lvl3pPr>
                      <a:lvl4pPr marL="1097280" lvl="3" indent="-182880" algn="l" rtl="0" eaLnBrk="0" fontAlgn="base" hangingPunct="0">
                        <a:spcBef>
                          <a:spcPct val="20000"/>
                        </a:spcBef>
                        <a:spcAft>
                          <a:spcPts val="300"/>
                        </a:spcAft>
                        <a:buClr>
                          <a:srgbClr val="D77C01"/>
                        </a:buClr>
                        <a:buSzPct val="130000"/>
                        <a:buFont typeface="Georgia" panose="02040502050405020303" pitchFamily="18" charset="0"/>
                        <a:buChar char="*"/>
                        <a:defRPr sz="1400">
                          <a:solidFill>
                            <a:srgbClr val="404040"/>
                          </a:solidFill>
                          <a:latin typeface="+mn-lt"/>
                        </a:defRPr>
                      </a:lvl4pPr>
                      <a:lvl5pPr marL="1389380" lvl="4" indent="-182880" algn="l" rtl="0" eaLnBrk="0" fontAlgn="base" hangingPunct="0">
                        <a:spcBef>
                          <a:spcPct val="20000"/>
                        </a:spcBef>
                        <a:spcAft>
                          <a:spcPts val="300"/>
                        </a:spcAft>
                        <a:buClr>
                          <a:srgbClr val="D77C01"/>
                        </a:buClr>
                        <a:buSzPct val="130000"/>
                        <a:buFont typeface="Georgia" panose="02040502050405020303" pitchFamily="18" charset="0"/>
                        <a:buChar char="*"/>
                        <a:defRPr sz="1200">
                          <a:solidFill>
                            <a:srgbClr val="404040"/>
                          </a:solidFill>
                          <a:latin typeface="+mn-lt"/>
                        </a:defRPr>
                      </a:lvl5pPr>
                    </a:lstStyle>
                    <a:p>
                      <a:pPr lvl="0">
                        <a:spcBef>
                          <a:spcPct val="0"/>
                        </a:spcBef>
                        <a:buClr>
                          <a:schemeClr val="bg1"/>
                        </a:buClr>
                        <a:buFontTx/>
                        <a:buNone/>
                      </a:pPr>
                      <a:r>
                        <a:rPr lang="zh-CN" altLang="en-US" sz="1800" b="1" dirty="0">
                          <a:solidFill>
                            <a:srgbClr val="0000FF"/>
                          </a:solidFill>
                          <a:latin typeface="黑体" panose="02010609060101010101" pitchFamily="2" charset="-122"/>
                          <a:ea typeface="黑体" panose="02010609060101010101" pitchFamily="2" charset="-122"/>
                        </a:rPr>
                        <a:t>经济损失：</a:t>
                      </a:r>
                      <a:r>
                        <a:rPr lang="en-US" altLang="zh-CN" sz="1800" b="1">
                          <a:solidFill>
                            <a:srgbClr val="FF0000"/>
                          </a:solidFill>
                          <a:latin typeface="黑体" panose="02010609060101010101" pitchFamily="2" charset="-122"/>
                          <a:ea typeface="黑体" panose="02010609060101010101" pitchFamily="2" charset="-122"/>
                        </a:rPr>
                        <a:t>21.9</a:t>
                      </a:r>
                      <a:r>
                        <a:rPr lang="zh-CN" altLang="en-US" sz="1800" b="1" dirty="0">
                          <a:solidFill>
                            <a:srgbClr val="FF0000"/>
                          </a:solidFill>
                          <a:latin typeface="黑体" panose="02010609060101010101" pitchFamily="2" charset="-122"/>
                          <a:ea typeface="黑体" panose="02010609060101010101" pitchFamily="2" charset="-122"/>
                        </a:rPr>
                        <a:t>（万元）</a:t>
                      </a:r>
                      <a:endParaRPr lang="zh-CN" altLang="en-US" sz="1800" b="1" dirty="0">
                        <a:solidFill>
                          <a:srgbClr val="FF0000"/>
                        </a:solidFill>
                        <a:latin typeface="黑体" panose="02010609060101010101" pitchFamily="2" charset="-122"/>
                        <a:ea typeface="黑体" panose="02010609060101010101" pitchFamily="2" charset="-122"/>
                      </a:endParaRPr>
                    </a:p>
                  </a:txBody>
                  <a:tcPr anchor="ctr">
                    <a:lnL cap="flat">
                      <a:noFill/>
                    </a:lnL>
                    <a:lnR cap="flat">
                      <a:noFill/>
                    </a:lnR>
                    <a:lnT>
                      <a:noFill/>
                    </a:lnT>
                    <a:lnB>
                      <a:noFill/>
                    </a:lnB>
                    <a:lnTlToBr>
                      <a:noFill/>
                    </a:lnTlToBr>
                    <a:lnBlToTr>
                      <a:noFill/>
                    </a:lnBlToTr>
                    <a:noFill/>
                  </a:tcPr>
                </a:tc>
              </a:tr>
              <a:tr h="450850">
                <a:tc>
                  <a:txBody>
                    <a:bodyPr/>
                    <a:lstStyle>
                      <a:lvl1pPr marL="228600" lvl="0" indent="-182880" algn="l" rtl="0" eaLnBrk="0" fontAlgn="base" hangingPunct="0">
                        <a:spcBef>
                          <a:spcPct val="20000"/>
                        </a:spcBef>
                        <a:spcAft>
                          <a:spcPts val="300"/>
                        </a:spcAft>
                        <a:buClr>
                          <a:srgbClr val="D77C01"/>
                        </a:buClr>
                        <a:buSzPct val="130000"/>
                        <a:buFont typeface="Georgia" panose="02040502050405020303" pitchFamily="18" charset="0"/>
                        <a:buChar char="*"/>
                        <a:defRPr sz="2000">
                          <a:solidFill>
                            <a:srgbClr val="404040"/>
                          </a:solidFill>
                          <a:latin typeface="+mn-lt"/>
                          <a:ea typeface="+mn-ea"/>
                          <a:cs typeface="+mn-cs"/>
                        </a:defRPr>
                      </a:lvl1pPr>
                      <a:lvl2pPr marL="548005" lvl="1" indent="-182880" algn="l" rtl="0" eaLnBrk="0" fontAlgn="base" hangingPunct="0">
                        <a:spcBef>
                          <a:spcPct val="20000"/>
                        </a:spcBef>
                        <a:spcAft>
                          <a:spcPts val="300"/>
                        </a:spcAft>
                        <a:buClr>
                          <a:srgbClr val="D77C01"/>
                        </a:buClr>
                        <a:buSzPct val="130000"/>
                        <a:buFont typeface="Georgia" panose="02040502050405020303" pitchFamily="18" charset="0"/>
                        <a:buChar char="*"/>
                        <a:defRPr sz="1800">
                          <a:solidFill>
                            <a:srgbClr val="404040"/>
                          </a:solidFill>
                          <a:latin typeface="+mn-lt"/>
                        </a:defRPr>
                      </a:lvl2pPr>
                      <a:lvl3pPr marL="822325" lvl="2" indent="-182880" algn="l" rtl="0" eaLnBrk="0" fontAlgn="base" hangingPunct="0">
                        <a:spcBef>
                          <a:spcPct val="20000"/>
                        </a:spcBef>
                        <a:spcAft>
                          <a:spcPts val="300"/>
                        </a:spcAft>
                        <a:buClr>
                          <a:srgbClr val="D77C01"/>
                        </a:buClr>
                        <a:buSzPct val="130000"/>
                        <a:buFont typeface="Georgia" panose="02040502050405020303" pitchFamily="18" charset="0"/>
                        <a:buChar char="*"/>
                        <a:defRPr sz="1600">
                          <a:solidFill>
                            <a:srgbClr val="404040"/>
                          </a:solidFill>
                          <a:latin typeface="+mn-lt"/>
                        </a:defRPr>
                      </a:lvl3pPr>
                      <a:lvl4pPr marL="1097280" lvl="3" indent="-182880" algn="l" rtl="0" eaLnBrk="0" fontAlgn="base" hangingPunct="0">
                        <a:spcBef>
                          <a:spcPct val="20000"/>
                        </a:spcBef>
                        <a:spcAft>
                          <a:spcPts val="300"/>
                        </a:spcAft>
                        <a:buClr>
                          <a:srgbClr val="D77C01"/>
                        </a:buClr>
                        <a:buSzPct val="130000"/>
                        <a:buFont typeface="Georgia" panose="02040502050405020303" pitchFamily="18" charset="0"/>
                        <a:buChar char="*"/>
                        <a:defRPr sz="1400">
                          <a:solidFill>
                            <a:srgbClr val="404040"/>
                          </a:solidFill>
                          <a:latin typeface="+mn-lt"/>
                        </a:defRPr>
                      </a:lvl4pPr>
                      <a:lvl5pPr marL="1389380" lvl="4" indent="-182880" algn="l" rtl="0" eaLnBrk="0" fontAlgn="base" hangingPunct="0">
                        <a:spcBef>
                          <a:spcPct val="20000"/>
                        </a:spcBef>
                        <a:spcAft>
                          <a:spcPts val="300"/>
                        </a:spcAft>
                        <a:buClr>
                          <a:srgbClr val="D77C01"/>
                        </a:buClr>
                        <a:buSzPct val="130000"/>
                        <a:buFont typeface="Georgia" panose="02040502050405020303" pitchFamily="18" charset="0"/>
                        <a:buChar char="*"/>
                        <a:defRPr sz="1200">
                          <a:solidFill>
                            <a:srgbClr val="404040"/>
                          </a:solidFill>
                          <a:latin typeface="+mn-lt"/>
                        </a:defRPr>
                      </a:lvl5pPr>
                    </a:lstStyle>
                    <a:p>
                      <a:pPr lvl="0">
                        <a:spcBef>
                          <a:spcPct val="0"/>
                        </a:spcBef>
                        <a:buClr>
                          <a:schemeClr val="bg1"/>
                        </a:buClr>
                        <a:buFontTx/>
                        <a:buNone/>
                      </a:pPr>
                      <a:r>
                        <a:rPr lang="zh-CN" altLang="en-US" sz="1800" b="1" dirty="0">
                          <a:solidFill>
                            <a:srgbClr val="0000FF"/>
                          </a:solidFill>
                          <a:latin typeface="黑体" panose="02010609060101010101" pitchFamily="2" charset="-122"/>
                          <a:ea typeface="黑体" panose="02010609060101010101" pitchFamily="2" charset="-122"/>
                        </a:rPr>
                        <a:t>事故行业：</a:t>
                      </a:r>
                      <a:r>
                        <a:rPr lang="zh-CN" altLang="en-US" sz="1800" b="1" dirty="0">
                          <a:solidFill>
                            <a:srgbClr val="FF0000"/>
                          </a:solidFill>
                          <a:latin typeface="黑体" panose="02010609060101010101" pitchFamily="2" charset="-122"/>
                          <a:ea typeface="黑体" panose="02010609060101010101" pitchFamily="2" charset="-122"/>
                        </a:rPr>
                        <a:t>机械电子</a:t>
                      </a:r>
                      <a:endParaRPr lang="zh-CN" altLang="en-US" sz="1800" b="1" dirty="0">
                        <a:solidFill>
                          <a:srgbClr val="FF0000"/>
                        </a:solidFill>
                        <a:latin typeface="黑体" panose="02010609060101010101" pitchFamily="2" charset="-122"/>
                        <a:ea typeface="黑体" panose="02010609060101010101" pitchFamily="2" charset="-122"/>
                      </a:endParaRPr>
                    </a:p>
                  </a:txBody>
                  <a:tcPr anchor="ctr">
                    <a:lnL cap="flat">
                      <a:noFill/>
                    </a:lnL>
                    <a:lnR cap="flat">
                      <a:noFill/>
                    </a:lnR>
                    <a:lnT>
                      <a:noFill/>
                    </a:lnT>
                    <a:lnB>
                      <a:noFill/>
                    </a:lnB>
                    <a:lnTlToBr>
                      <a:noFill/>
                    </a:lnTlToBr>
                    <a:lnBlToTr>
                      <a:noFill/>
                    </a:lnBlToTr>
                    <a:noFill/>
                  </a:tcPr>
                </a:tc>
              </a:tr>
              <a:tr h="450850">
                <a:tc>
                  <a:txBody>
                    <a:bodyPr/>
                    <a:lstStyle>
                      <a:lvl1pPr marL="228600" lvl="0" indent="-182880" algn="l" rtl="0" eaLnBrk="0" fontAlgn="base" hangingPunct="0">
                        <a:spcBef>
                          <a:spcPct val="20000"/>
                        </a:spcBef>
                        <a:spcAft>
                          <a:spcPts val="300"/>
                        </a:spcAft>
                        <a:buClr>
                          <a:srgbClr val="D77C01"/>
                        </a:buClr>
                        <a:buSzPct val="130000"/>
                        <a:buFont typeface="Georgia" panose="02040502050405020303" pitchFamily="18" charset="0"/>
                        <a:buChar char="*"/>
                        <a:defRPr sz="2000">
                          <a:solidFill>
                            <a:srgbClr val="404040"/>
                          </a:solidFill>
                          <a:latin typeface="+mn-lt"/>
                          <a:ea typeface="+mn-ea"/>
                          <a:cs typeface="+mn-cs"/>
                        </a:defRPr>
                      </a:lvl1pPr>
                      <a:lvl2pPr marL="548005" lvl="1" indent="-182880" algn="l" rtl="0" eaLnBrk="0" fontAlgn="base" hangingPunct="0">
                        <a:spcBef>
                          <a:spcPct val="20000"/>
                        </a:spcBef>
                        <a:spcAft>
                          <a:spcPts val="300"/>
                        </a:spcAft>
                        <a:buClr>
                          <a:srgbClr val="D77C01"/>
                        </a:buClr>
                        <a:buSzPct val="130000"/>
                        <a:buFont typeface="Georgia" panose="02040502050405020303" pitchFamily="18" charset="0"/>
                        <a:buChar char="*"/>
                        <a:defRPr sz="1800">
                          <a:solidFill>
                            <a:srgbClr val="404040"/>
                          </a:solidFill>
                          <a:latin typeface="+mn-lt"/>
                        </a:defRPr>
                      </a:lvl2pPr>
                      <a:lvl3pPr marL="822325" lvl="2" indent="-182880" algn="l" rtl="0" eaLnBrk="0" fontAlgn="base" hangingPunct="0">
                        <a:spcBef>
                          <a:spcPct val="20000"/>
                        </a:spcBef>
                        <a:spcAft>
                          <a:spcPts val="300"/>
                        </a:spcAft>
                        <a:buClr>
                          <a:srgbClr val="D77C01"/>
                        </a:buClr>
                        <a:buSzPct val="130000"/>
                        <a:buFont typeface="Georgia" panose="02040502050405020303" pitchFamily="18" charset="0"/>
                        <a:buChar char="*"/>
                        <a:defRPr sz="1600">
                          <a:solidFill>
                            <a:srgbClr val="404040"/>
                          </a:solidFill>
                          <a:latin typeface="+mn-lt"/>
                        </a:defRPr>
                      </a:lvl3pPr>
                      <a:lvl4pPr marL="1097280" lvl="3" indent="-182880" algn="l" rtl="0" eaLnBrk="0" fontAlgn="base" hangingPunct="0">
                        <a:spcBef>
                          <a:spcPct val="20000"/>
                        </a:spcBef>
                        <a:spcAft>
                          <a:spcPts val="300"/>
                        </a:spcAft>
                        <a:buClr>
                          <a:srgbClr val="D77C01"/>
                        </a:buClr>
                        <a:buSzPct val="130000"/>
                        <a:buFont typeface="Georgia" panose="02040502050405020303" pitchFamily="18" charset="0"/>
                        <a:buChar char="*"/>
                        <a:defRPr sz="1400">
                          <a:solidFill>
                            <a:srgbClr val="404040"/>
                          </a:solidFill>
                          <a:latin typeface="+mn-lt"/>
                        </a:defRPr>
                      </a:lvl4pPr>
                      <a:lvl5pPr marL="1389380" lvl="4" indent="-182880" algn="l" rtl="0" eaLnBrk="0" fontAlgn="base" hangingPunct="0">
                        <a:spcBef>
                          <a:spcPct val="20000"/>
                        </a:spcBef>
                        <a:spcAft>
                          <a:spcPts val="300"/>
                        </a:spcAft>
                        <a:buClr>
                          <a:srgbClr val="D77C01"/>
                        </a:buClr>
                        <a:buSzPct val="130000"/>
                        <a:buFont typeface="Georgia" panose="02040502050405020303" pitchFamily="18" charset="0"/>
                        <a:buChar char="*"/>
                        <a:defRPr sz="1200">
                          <a:solidFill>
                            <a:srgbClr val="404040"/>
                          </a:solidFill>
                          <a:latin typeface="+mn-lt"/>
                        </a:defRPr>
                      </a:lvl5pPr>
                    </a:lstStyle>
                    <a:p>
                      <a:pPr lvl="0">
                        <a:spcBef>
                          <a:spcPct val="0"/>
                        </a:spcBef>
                        <a:buClr>
                          <a:schemeClr val="bg1"/>
                        </a:buClr>
                        <a:buFontTx/>
                        <a:buNone/>
                      </a:pPr>
                      <a:r>
                        <a:rPr lang="zh-CN" altLang="en-US" sz="1800" b="1" dirty="0">
                          <a:solidFill>
                            <a:srgbClr val="0000FF"/>
                          </a:solidFill>
                          <a:latin typeface="黑体" panose="02010609060101010101" pitchFamily="2" charset="-122"/>
                          <a:ea typeface="黑体" panose="02010609060101010101" pitchFamily="2" charset="-122"/>
                        </a:rPr>
                        <a:t>事故性质：</a:t>
                      </a:r>
                      <a:r>
                        <a:rPr lang="zh-CN" altLang="en-US" sz="1800" b="1" dirty="0">
                          <a:solidFill>
                            <a:srgbClr val="FF0000"/>
                          </a:solidFill>
                          <a:latin typeface="黑体" panose="02010609060101010101" pitchFamily="2" charset="-122"/>
                          <a:ea typeface="黑体" panose="02010609060101010101" pitchFamily="2" charset="-122"/>
                        </a:rPr>
                        <a:t>重大伤亡事故</a:t>
                      </a:r>
                      <a:endParaRPr lang="zh-CN" altLang="en-US" sz="1800" b="1" dirty="0">
                        <a:solidFill>
                          <a:srgbClr val="FF0000"/>
                        </a:solidFill>
                        <a:latin typeface="黑体" panose="02010609060101010101" pitchFamily="2" charset="-122"/>
                        <a:ea typeface="黑体" panose="02010609060101010101" pitchFamily="2" charset="-122"/>
                      </a:endParaRPr>
                    </a:p>
                  </a:txBody>
                  <a:tcPr anchor="ctr">
                    <a:lnL cap="flat">
                      <a:noFill/>
                    </a:lnL>
                    <a:lnR cap="flat">
                      <a:noFill/>
                    </a:lnR>
                    <a:lnT>
                      <a:noFill/>
                    </a:lnT>
                    <a:lnB>
                      <a:noFill/>
                    </a:lnB>
                    <a:lnTlToBr>
                      <a:noFill/>
                    </a:lnTlToBr>
                    <a:lnBlToTr>
                      <a:noFill/>
                    </a:lnBlToTr>
                    <a:noFill/>
                  </a:tcPr>
                </a:tc>
              </a:tr>
              <a:tr h="450850">
                <a:tc>
                  <a:txBody>
                    <a:bodyPr/>
                    <a:lstStyle>
                      <a:lvl1pPr marL="228600" lvl="0" indent="-182880" algn="l" rtl="0" eaLnBrk="0" fontAlgn="base" hangingPunct="0">
                        <a:spcBef>
                          <a:spcPct val="20000"/>
                        </a:spcBef>
                        <a:spcAft>
                          <a:spcPts val="300"/>
                        </a:spcAft>
                        <a:buClr>
                          <a:srgbClr val="D77C01"/>
                        </a:buClr>
                        <a:buSzPct val="130000"/>
                        <a:buFont typeface="Georgia" panose="02040502050405020303" pitchFamily="18" charset="0"/>
                        <a:buChar char="*"/>
                        <a:defRPr sz="2000">
                          <a:solidFill>
                            <a:srgbClr val="404040"/>
                          </a:solidFill>
                          <a:latin typeface="+mn-lt"/>
                          <a:ea typeface="+mn-ea"/>
                          <a:cs typeface="+mn-cs"/>
                        </a:defRPr>
                      </a:lvl1pPr>
                      <a:lvl2pPr marL="548005" lvl="1" indent="-182880" algn="l" rtl="0" eaLnBrk="0" fontAlgn="base" hangingPunct="0">
                        <a:spcBef>
                          <a:spcPct val="20000"/>
                        </a:spcBef>
                        <a:spcAft>
                          <a:spcPts val="300"/>
                        </a:spcAft>
                        <a:buClr>
                          <a:srgbClr val="D77C01"/>
                        </a:buClr>
                        <a:buSzPct val="130000"/>
                        <a:buFont typeface="Georgia" panose="02040502050405020303" pitchFamily="18" charset="0"/>
                        <a:buChar char="*"/>
                        <a:defRPr sz="1800">
                          <a:solidFill>
                            <a:srgbClr val="404040"/>
                          </a:solidFill>
                          <a:latin typeface="+mn-lt"/>
                        </a:defRPr>
                      </a:lvl2pPr>
                      <a:lvl3pPr marL="822325" lvl="2" indent="-182880" algn="l" rtl="0" eaLnBrk="0" fontAlgn="base" hangingPunct="0">
                        <a:spcBef>
                          <a:spcPct val="20000"/>
                        </a:spcBef>
                        <a:spcAft>
                          <a:spcPts val="300"/>
                        </a:spcAft>
                        <a:buClr>
                          <a:srgbClr val="D77C01"/>
                        </a:buClr>
                        <a:buSzPct val="130000"/>
                        <a:buFont typeface="Georgia" panose="02040502050405020303" pitchFamily="18" charset="0"/>
                        <a:buChar char="*"/>
                        <a:defRPr sz="1600">
                          <a:solidFill>
                            <a:srgbClr val="404040"/>
                          </a:solidFill>
                          <a:latin typeface="+mn-lt"/>
                        </a:defRPr>
                      </a:lvl3pPr>
                      <a:lvl4pPr marL="1097280" lvl="3" indent="-182880" algn="l" rtl="0" eaLnBrk="0" fontAlgn="base" hangingPunct="0">
                        <a:spcBef>
                          <a:spcPct val="20000"/>
                        </a:spcBef>
                        <a:spcAft>
                          <a:spcPts val="300"/>
                        </a:spcAft>
                        <a:buClr>
                          <a:srgbClr val="D77C01"/>
                        </a:buClr>
                        <a:buSzPct val="130000"/>
                        <a:buFont typeface="Georgia" panose="02040502050405020303" pitchFamily="18" charset="0"/>
                        <a:buChar char="*"/>
                        <a:defRPr sz="1400">
                          <a:solidFill>
                            <a:srgbClr val="404040"/>
                          </a:solidFill>
                          <a:latin typeface="+mn-lt"/>
                        </a:defRPr>
                      </a:lvl4pPr>
                      <a:lvl5pPr marL="1389380" lvl="4" indent="-182880" algn="l" rtl="0" eaLnBrk="0" fontAlgn="base" hangingPunct="0">
                        <a:spcBef>
                          <a:spcPct val="20000"/>
                        </a:spcBef>
                        <a:spcAft>
                          <a:spcPts val="300"/>
                        </a:spcAft>
                        <a:buClr>
                          <a:srgbClr val="D77C01"/>
                        </a:buClr>
                        <a:buSzPct val="130000"/>
                        <a:buFont typeface="Georgia" panose="02040502050405020303" pitchFamily="18" charset="0"/>
                        <a:buChar char="*"/>
                        <a:defRPr sz="1200">
                          <a:solidFill>
                            <a:srgbClr val="404040"/>
                          </a:solidFill>
                          <a:latin typeface="+mn-lt"/>
                        </a:defRPr>
                      </a:lvl5pPr>
                    </a:lstStyle>
                    <a:p>
                      <a:pPr lvl="0">
                        <a:spcBef>
                          <a:spcPct val="0"/>
                        </a:spcBef>
                        <a:buClr>
                          <a:schemeClr val="bg1"/>
                        </a:buClr>
                        <a:buFontTx/>
                        <a:buNone/>
                      </a:pPr>
                      <a:r>
                        <a:rPr lang="zh-CN" altLang="en-US" sz="1800" b="1" dirty="0">
                          <a:solidFill>
                            <a:srgbClr val="0000FF"/>
                          </a:solidFill>
                          <a:latin typeface="黑体" panose="02010609060101010101" pitchFamily="2" charset="-122"/>
                          <a:ea typeface="黑体" panose="02010609060101010101" pitchFamily="2" charset="-122"/>
                        </a:rPr>
                        <a:t>事故类别：</a:t>
                      </a:r>
                      <a:r>
                        <a:rPr lang="zh-CN" altLang="en-US" sz="1800" b="1" dirty="0">
                          <a:solidFill>
                            <a:srgbClr val="FF0000"/>
                          </a:solidFill>
                          <a:latin typeface="黑体" panose="02010609060101010101" pitchFamily="2" charset="-122"/>
                          <a:ea typeface="黑体" panose="02010609060101010101" pitchFamily="2" charset="-122"/>
                        </a:rPr>
                        <a:t>受压容器爆炸</a:t>
                      </a:r>
                      <a:endParaRPr lang="zh-CN" altLang="en-US" sz="1800" b="1" dirty="0">
                        <a:solidFill>
                          <a:srgbClr val="FF0000"/>
                        </a:solidFill>
                        <a:latin typeface="黑体" panose="02010609060101010101" pitchFamily="2" charset="-122"/>
                        <a:ea typeface="黑体" panose="02010609060101010101" pitchFamily="2" charset="-122"/>
                      </a:endParaRPr>
                    </a:p>
                  </a:txBody>
                  <a:tcPr anchor="ctr">
                    <a:lnL cap="flat">
                      <a:noFill/>
                    </a:lnL>
                    <a:lnR cap="flat">
                      <a:noFill/>
                    </a:lnR>
                    <a:lnT>
                      <a:noFill/>
                    </a:lnT>
                    <a:lnB>
                      <a:noFill/>
                    </a:lnB>
                    <a:lnTlToBr>
                      <a:noFill/>
                    </a:lnTlToBr>
                    <a:lnBlToTr>
                      <a:noFill/>
                    </a:lnBlToTr>
                    <a:noFill/>
                  </a:tcPr>
                </a:tc>
              </a:tr>
              <a:tr h="450850">
                <a:tc>
                  <a:txBody>
                    <a:bodyPr/>
                    <a:lstStyle>
                      <a:lvl1pPr marL="228600" lvl="0" indent="-182880" algn="l" rtl="0" eaLnBrk="0" fontAlgn="base" hangingPunct="0">
                        <a:spcBef>
                          <a:spcPct val="20000"/>
                        </a:spcBef>
                        <a:spcAft>
                          <a:spcPts val="300"/>
                        </a:spcAft>
                        <a:buClr>
                          <a:srgbClr val="D77C01"/>
                        </a:buClr>
                        <a:buSzPct val="130000"/>
                        <a:buFont typeface="Georgia" panose="02040502050405020303" pitchFamily="18" charset="0"/>
                        <a:buChar char="*"/>
                        <a:defRPr sz="2000">
                          <a:solidFill>
                            <a:srgbClr val="404040"/>
                          </a:solidFill>
                          <a:latin typeface="+mn-lt"/>
                          <a:ea typeface="+mn-ea"/>
                          <a:cs typeface="+mn-cs"/>
                        </a:defRPr>
                      </a:lvl1pPr>
                      <a:lvl2pPr marL="548005" lvl="1" indent="-182880" algn="l" rtl="0" eaLnBrk="0" fontAlgn="base" hangingPunct="0">
                        <a:spcBef>
                          <a:spcPct val="20000"/>
                        </a:spcBef>
                        <a:spcAft>
                          <a:spcPts val="300"/>
                        </a:spcAft>
                        <a:buClr>
                          <a:srgbClr val="D77C01"/>
                        </a:buClr>
                        <a:buSzPct val="130000"/>
                        <a:buFont typeface="Georgia" panose="02040502050405020303" pitchFamily="18" charset="0"/>
                        <a:buChar char="*"/>
                        <a:defRPr sz="1800">
                          <a:solidFill>
                            <a:srgbClr val="404040"/>
                          </a:solidFill>
                          <a:latin typeface="+mn-lt"/>
                        </a:defRPr>
                      </a:lvl2pPr>
                      <a:lvl3pPr marL="822325" lvl="2" indent="-182880" algn="l" rtl="0" eaLnBrk="0" fontAlgn="base" hangingPunct="0">
                        <a:spcBef>
                          <a:spcPct val="20000"/>
                        </a:spcBef>
                        <a:spcAft>
                          <a:spcPts val="300"/>
                        </a:spcAft>
                        <a:buClr>
                          <a:srgbClr val="D77C01"/>
                        </a:buClr>
                        <a:buSzPct val="130000"/>
                        <a:buFont typeface="Georgia" panose="02040502050405020303" pitchFamily="18" charset="0"/>
                        <a:buChar char="*"/>
                        <a:defRPr sz="1600">
                          <a:solidFill>
                            <a:srgbClr val="404040"/>
                          </a:solidFill>
                          <a:latin typeface="+mn-lt"/>
                        </a:defRPr>
                      </a:lvl3pPr>
                      <a:lvl4pPr marL="1097280" lvl="3" indent="-182880" algn="l" rtl="0" eaLnBrk="0" fontAlgn="base" hangingPunct="0">
                        <a:spcBef>
                          <a:spcPct val="20000"/>
                        </a:spcBef>
                        <a:spcAft>
                          <a:spcPts val="300"/>
                        </a:spcAft>
                        <a:buClr>
                          <a:srgbClr val="D77C01"/>
                        </a:buClr>
                        <a:buSzPct val="130000"/>
                        <a:buFont typeface="Georgia" panose="02040502050405020303" pitchFamily="18" charset="0"/>
                        <a:buChar char="*"/>
                        <a:defRPr sz="1400">
                          <a:solidFill>
                            <a:srgbClr val="404040"/>
                          </a:solidFill>
                          <a:latin typeface="+mn-lt"/>
                        </a:defRPr>
                      </a:lvl4pPr>
                      <a:lvl5pPr marL="1389380" lvl="4" indent="-182880" algn="l" rtl="0" eaLnBrk="0" fontAlgn="base" hangingPunct="0">
                        <a:spcBef>
                          <a:spcPct val="20000"/>
                        </a:spcBef>
                        <a:spcAft>
                          <a:spcPts val="300"/>
                        </a:spcAft>
                        <a:buClr>
                          <a:srgbClr val="D77C01"/>
                        </a:buClr>
                        <a:buSzPct val="130000"/>
                        <a:buFont typeface="Georgia" panose="02040502050405020303" pitchFamily="18" charset="0"/>
                        <a:buChar char="*"/>
                        <a:defRPr sz="1200">
                          <a:solidFill>
                            <a:srgbClr val="404040"/>
                          </a:solidFill>
                          <a:latin typeface="+mn-lt"/>
                        </a:defRPr>
                      </a:lvl5pPr>
                    </a:lstStyle>
                    <a:p>
                      <a:pPr lvl="0">
                        <a:spcBef>
                          <a:spcPct val="0"/>
                        </a:spcBef>
                        <a:buClr>
                          <a:schemeClr val="bg1"/>
                        </a:buClr>
                        <a:buFontTx/>
                        <a:buNone/>
                      </a:pPr>
                      <a:r>
                        <a:rPr lang="zh-CN" altLang="en-US" sz="1800" b="1" dirty="0">
                          <a:solidFill>
                            <a:srgbClr val="0000FF"/>
                          </a:solidFill>
                          <a:latin typeface="黑体" panose="02010609060101010101" pitchFamily="2" charset="-122"/>
                          <a:ea typeface="黑体" panose="02010609060101010101" pitchFamily="2" charset="-122"/>
                        </a:rPr>
                        <a:t>起 因 物：</a:t>
                      </a:r>
                      <a:r>
                        <a:rPr lang="zh-CN" altLang="en-US" sz="1800" b="1" dirty="0">
                          <a:solidFill>
                            <a:srgbClr val="FF0000"/>
                          </a:solidFill>
                          <a:latin typeface="黑体" panose="02010609060101010101" pitchFamily="2" charset="-122"/>
                          <a:ea typeface="黑体" panose="02010609060101010101" pitchFamily="2" charset="-122"/>
                        </a:rPr>
                        <a:t>压力容器</a:t>
                      </a:r>
                      <a:endParaRPr lang="zh-CN" altLang="en-US" sz="1800" b="1" dirty="0">
                        <a:solidFill>
                          <a:srgbClr val="FF0000"/>
                        </a:solidFill>
                        <a:latin typeface="黑体" panose="02010609060101010101" pitchFamily="2" charset="-122"/>
                        <a:ea typeface="黑体" panose="02010609060101010101" pitchFamily="2" charset="-122"/>
                      </a:endParaRPr>
                    </a:p>
                  </a:txBody>
                  <a:tcPr anchor="ctr">
                    <a:lnL cap="flat">
                      <a:noFill/>
                    </a:lnL>
                    <a:lnR cap="flat">
                      <a:noFill/>
                    </a:lnR>
                    <a:lnT>
                      <a:noFill/>
                    </a:lnT>
                    <a:lnB>
                      <a:noFill/>
                    </a:lnB>
                    <a:lnTlToBr>
                      <a:noFill/>
                    </a:lnTlToBr>
                    <a:lnBlToTr>
                      <a:noFill/>
                    </a:lnBlToTr>
                    <a:noFill/>
                  </a:tcPr>
                </a:tc>
              </a:tr>
              <a:tr h="500062">
                <a:tc>
                  <a:txBody>
                    <a:bodyPr/>
                    <a:lstStyle>
                      <a:lvl1pPr marL="228600" lvl="0" indent="-182880" algn="l" rtl="0" eaLnBrk="0" fontAlgn="base" hangingPunct="0">
                        <a:spcBef>
                          <a:spcPct val="20000"/>
                        </a:spcBef>
                        <a:spcAft>
                          <a:spcPts val="300"/>
                        </a:spcAft>
                        <a:buClr>
                          <a:srgbClr val="D77C01"/>
                        </a:buClr>
                        <a:buSzPct val="130000"/>
                        <a:buFont typeface="Georgia" panose="02040502050405020303" pitchFamily="18" charset="0"/>
                        <a:buChar char="*"/>
                        <a:defRPr sz="2000">
                          <a:solidFill>
                            <a:srgbClr val="404040"/>
                          </a:solidFill>
                          <a:latin typeface="+mn-lt"/>
                          <a:ea typeface="+mn-ea"/>
                          <a:cs typeface="+mn-cs"/>
                        </a:defRPr>
                      </a:lvl1pPr>
                      <a:lvl2pPr marL="548005" lvl="1" indent="-182880" algn="l" rtl="0" eaLnBrk="0" fontAlgn="base" hangingPunct="0">
                        <a:spcBef>
                          <a:spcPct val="20000"/>
                        </a:spcBef>
                        <a:spcAft>
                          <a:spcPts val="300"/>
                        </a:spcAft>
                        <a:buClr>
                          <a:srgbClr val="D77C01"/>
                        </a:buClr>
                        <a:buSzPct val="130000"/>
                        <a:buFont typeface="Georgia" panose="02040502050405020303" pitchFamily="18" charset="0"/>
                        <a:buChar char="*"/>
                        <a:defRPr sz="1800">
                          <a:solidFill>
                            <a:srgbClr val="404040"/>
                          </a:solidFill>
                          <a:latin typeface="+mn-lt"/>
                        </a:defRPr>
                      </a:lvl2pPr>
                      <a:lvl3pPr marL="822325" lvl="2" indent="-182880" algn="l" rtl="0" eaLnBrk="0" fontAlgn="base" hangingPunct="0">
                        <a:spcBef>
                          <a:spcPct val="20000"/>
                        </a:spcBef>
                        <a:spcAft>
                          <a:spcPts val="300"/>
                        </a:spcAft>
                        <a:buClr>
                          <a:srgbClr val="D77C01"/>
                        </a:buClr>
                        <a:buSzPct val="130000"/>
                        <a:buFont typeface="Georgia" panose="02040502050405020303" pitchFamily="18" charset="0"/>
                        <a:buChar char="*"/>
                        <a:defRPr sz="1600">
                          <a:solidFill>
                            <a:srgbClr val="404040"/>
                          </a:solidFill>
                          <a:latin typeface="+mn-lt"/>
                        </a:defRPr>
                      </a:lvl3pPr>
                      <a:lvl4pPr marL="1097280" lvl="3" indent="-182880" algn="l" rtl="0" eaLnBrk="0" fontAlgn="base" hangingPunct="0">
                        <a:spcBef>
                          <a:spcPct val="20000"/>
                        </a:spcBef>
                        <a:spcAft>
                          <a:spcPts val="300"/>
                        </a:spcAft>
                        <a:buClr>
                          <a:srgbClr val="D77C01"/>
                        </a:buClr>
                        <a:buSzPct val="130000"/>
                        <a:buFont typeface="Georgia" panose="02040502050405020303" pitchFamily="18" charset="0"/>
                        <a:buChar char="*"/>
                        <a:defRPr sz="1400">
                          <a:solidFill>
                            <a:srgbClr val="404040"/>
                          </a:solidFill>
                          <a:latin typeface="+mn-lt"/>
                        </a:defRPr>
                      </a:lvl4pPr>
                      <a:lvl5pPr marL="1389380" lvl="4" indent="-182880" algn="l" rtl="0" eaLnBrk="0" fontAlgn="base" hangingPunct="0">
                        <a:spcBef>
                          <a:spcPct val="20000"/>
                        </a:spcBef>
                        <a:spcAft>
                          <a:spcPts val="300"/>
                        </a:spcAft>
                        <a:buClr>
                          <a:srgbClr val="D77C01"/>
                        </a:buClr>
                        <a:buSzPct val="130000"/>
                        <a:buFont typeface="Georgia" panose="02040502050405020303" pitchFamily="18" charset="0"/>
                        <a:buChar char="*"/>
                        <a:defRPr sz="1200">
                          <a:solidFill>
                            <a:srgbClr val="404040"/>
                          </a:solidFill>
                          <a:latin typeface="+mn-lt"/>
                        </a:defRPr>
                      </a:lvl5pPr>
                    </a:lstStyle>
                    <a:p>
                      <a:pPr lvl="0">
                        <a:spcBef>
                          <a:spcPct val="0"/>
                        </a:spcBef>
                        <a:buClr>
                          <a:schemeClr val="bg1"/>
                        </a:buClr>
                        <a:buFontTx/>
                        <a:buNone/>
                      </a:pPr>
                      <a:r>
                        <a:rPr lang="zh-CN" altLang="en-US" sz="1800" b="1" dirty="0">
                          <a:solidFill>
                            <a:srgbClr val="0000FF"/>
                          </a:solidFill>
                          <a:latin typeface="黑体" panose="02010609060101010101" pitchFamily="2" charset="-122"/>
                          <a:ea typeface="黑体" panose="02010609060101010101" pitchFamily="2" charset="-122"/>
                        </a:rPr>
                        <a:t>事故原因：</a:t>
                      </a:r>
                      <a:r>
                        <a:rPr lang="zh-CN" altLang="en-US" sz="1800" b="1" dirty="0">
                          <a:solidFill>
                            <a:srgbClr val="FF0000"/>
                          </a:solidFill>
                          <a:latin typeface="黑体" panose="02010609060101010101" pitchFamily="2" charset="-122"/>
                          <a:ea typeface="黑体" panose="02010609060101010101" pitchFamily="2" charset="-122"/>
                        </a:rPr>
                        <a:t>玩忽职守、违反安全生产责任制和操作规程</a:t>
                      </a:r>
                      <a:endParaRPr lang="zh-CN" altLang="en-US" sz="1800" b="1" dirty="0">
                        <a:solidFill>
                          <a:srgbClr val="FF0000"/>
                        </a:solidFill>
                        <a:latin typeface="黑体" panose="02010609060101010101" pitchFamily="2" charset="-122"/>
                        <a:ea typeface="黑体" panose="02010609060101010101" pitchFamily="2" charset="-122"/>
                      </a:endParaRPr>
                    </a:p>
                  </a:txBody>
                  <a:tcPr anchor="ctr">
                    <a:lnL cap="flat">
                      <a:noFill/>
                    </a:lnL>
                    <a:lnR cap="flat">
                      <a:noFill/>
                    </a:lnR>
                    <a:lnT>
                      <a:noFill/>
                    </a:lnT>
                    <a:lnB cap="flat">
                      <a:noFill/>
                    </a:lnB>
                    <a:lnTlToBr>
                      <a:noFill/>
                    </a:lnTlToBr>
                    <a:lnBlToTr>
                      <a:noFill/>
                    </a:lnBlToTr>
                    <a:noFill/>
                  </a:tcPr>
                </a:tc>
              </a:tr>
            </a:tbl>
          </a:graphicData>
        </a:graphic>
      </p:graphicFrame>
      <p:pic>
        <p:nvPicPr>
          <p:cNvPr id="14360" name="图片 27664" descr="xin_09de606cb06946abb487b139b0d18a35"/>
          <p:cNvPicPr>
            <a:picLocks noChangeAspect="1"/>
          </p:cNvPicPr>
          <p:nvPr/>
        </p:nvPicPr>
        <p:blipFill>
          <a:blip r:embed="rId1"/>
          <a:stretch>
            <a:fillRect/>
          </a:stretch>
        </p:blipFill>
        <p:spPr>
          <a:xfrm>
            <a:off x="4859338" y="2636838"/>
            <a:ext cx="3810000" cy="26955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28673"/>
          <p:cNvSpPr>
            <a:spLocks noGrp="1"/>
          </p:cNvSpPr>
          <p:nvPr>
            <p:ph type="title"/>
          </p:nvPr>
        </p:nvSpPr>
        <p:spPr>
          <a:xfrm>
            <a:off x="2555875" y="908050"/>
            <a:ext cx="3889375" cy="990600"/>
          </a:xfrm>
          <a:ln/>
        </p:spPr>
        <p:txBody>
          <a:bodyPr vert="horz" lIns="91440" tIns="45720" rIns="91440" bIns="45720" anchor="b" anchorCtr="0"/>
          <a:p>
            <a:pPr algn="ctr"/>
            <a:r>
              <a:rPr lang="en-US" altLang="zh-CN">
                <a:solidFill>
                  <a:srgbClr val="0000FF"/>
                </a:solidFill>
                <a:ea typeface="黑体" panose="02010609060101010101" pitchFamily="2" charset="-122"/>
              </a:rPr>
              <a:t>【</a:t>
            </a:r>
            <a:r>
              <a:rPr lang="zh-CN" altLang="en-US" dirty="0">
                <a:solidFill>
                  <a:srgbClr val="0000FF"/>
                </a:solidFill>
                <a:ea typeface="黑体" panose="02010609060101010101" pitchFamily="2" charset="-122"/>
              </a:rPr>
              <a:t>案情</a:t>
            </a:r>
            <a:r>
              <a:rPr lang="en-US" altLang="zh-CN">
                <a:solidFill>
                  <a:srgbClr val="0000FF"/>
                </a:solidFill>
                <a:ea typeface="黑体" panose="02010609060101010101" pitchFamily="2" charset="-122"/>
              </a:rPr>
              <a:t>】</a:t>
            </a:r>
            <a:endParaRPr lang="en-US" altLang="zh-CN">
              <a:solidFill>
                <a:srgbClr val="0000FF"/>
              </a:solidFill>
              <a:ea typeface="黑体" panose="02010609060101010101" pitchFamily="2" charset="-122"/>
            </a:endParaRPr>
          </a:p>
        </p:txBody>
      </p:sp>
      <p:sp>
        <p:nvSpPr>
          <p:cNvPr id="28675" name="内容占位符 28674"/>
          <p:cNvSpPr>
            <a:spLocks noGrp="1"/>
          </p:cNvSpPr>
          <p:nvPr>
            <p:ph idx="1"/>
          </p:nvPr>
        </p:nvSpPr>
        <p:spPr>
          <a:xfrm>
            <a:off x="684213" y="2133600"/>
            <a:ext cx="7486650" cy="3309938"/>
          </a:xfrm>
          <a:ln/>
        </p:spPr>
        <p:txBody>
          <a:bodyPr vert="horz" lIns="91440" tIns="45720" rIns="91440" bIns="45720" anchor="t" anchorCtr="0"/>
          <a:p>
            <a:pPr defTabSz="914400">
              <a:lnSpc>
                <a:spcPct val="90000"/>
              </a:lnSpc>
              <a:buSzPct val="60000"/>
            </a:pPr>
            <a:r>
              <a:rPr lang="en-US" altLang="zh-CN" sz="2800" b="1" kern="1200" baseline="0" dirty="0" smtClean="0">
                <a:solidFill>
                  <a:srgbClr val="0000FF"/>
                </a:solidFill>
                <a:latin typeface="仿宋_GB2312" pitchFamily="49" charset="-122"/>
                <a:ea typeface="仿宋_GB2312" pitchFamily="49" charset="-122"/>
                <a:cs typeface="+mn-cs"/>
              </a:rPr>
              <a:t>2000</a:t>
            </a:r>
            <a:r>
              <a:rPr lang="zh-CN" altLang="en-US" sz="2800" b="1" kern="1200" baseline="0" dirty="0" smtClean="0">
                <a:solidFill>
                  <a:srgbClr val="0000FF"/>
                </a:solidFill>
                <a:latin typeface="仿宋_GB2312" pitchFamily="49" charset="-122"/>
                <a:ea typeface="仿宋_GB2312" pitchFamily="49" charset="-122"/>
                <a:cs typeface="+mn-cs"/>
              </a:rPr>
              <a:t>年</a:t>
            </a:r>
            <a:r>
              <a:rPr lang="en-US" altLang="zh-CN" sz="2800" b="1" kern="1200" baseline="0" dirty="0" smtClean="0">
                <a:solidFill>
                  <a:srgbClr val="0000FF"/>
                </a:solidFill>
                <a:latin typeface="仿宋_GB2312" pitchFamily="49" charset="-122"/>
                <a:ea typeface="仿宋_GB2312" pitchFamily="49" charset="-122"/>
                <a:cs typeface="+mn-cs"/>
              </a:rPr>
              <a:t>4</a:t>
            </a:r>
            <a:r>
              <a:rPr lang="zh-CN" altLang="en-US" sz="2800" b="1" kern="1200" baseline="0" dirty="0" smtClean="0">
                <a:solidFill>
                  <a:srgbClr val="0000FF"/>
                </a:solidFill>
                <a:latin typeface="仿宋_GB2312" pitchFamily="49" charset="-122"/>
                <a:ea typeface="仿宋_GB2312" pitchFamily="49" charset="-122"/>
                <a:cs typeface="+mn-cs"/>
              </a:rPr>
              <a:t>月</a:t>
            </a:r>
            <a:r>
              <a:rPr lang="en-US" altLang="zh-CN" sz="2800" b="1" kern="1200" baseline="0" dirty="0" smtClean="0">
                <a:solidFill>
                  <a:srgbClr val="0000FF"/>
                </a:solidFill>
                <a:latin typeface="仿宋_GB2312" pitchFamily="49" charset="-122"/>
                <a:ea typeface="仿宋_GB2312" pitchFamily="49" charset="-122"/>
                <a:cs typeface="+mn-cs"/>
              </a:rPr>
              <a:t>11</a:t>
            </a:r>
            <a:r>
              <a:rPr lang="zh-CN" altLang="en-US" sz="2800" b="1" kern="1200" baseline="0" dirty="0" smtClean="0">
                <a:solidFill>
                  <a:srgbClr val="0000FF"/>
                </a:solidFill>
                <a:latin typeface="仿宋_GB2312" pitchFamily="49" charset="-122"/>
                <a:ea typeface="仿宋_GB2312" pitchFamily="49" charset="-122"/>
                <a:cs typeface="+mn-cs"/>
              </a:rPr>
              <a:t>日</a:t>
            </a:r>
            <a:r>
              <a:rPr lang="en-US" altLang="zh-CN" sz="2800" b="1" kern="1200" baseline="0" dirty="0" smtClean="0">
                <a:solidFill>
                  <a:srgbClr val="0000FF"/>
                </a:solidFill>
                <a:latin typeface="仿宋_GB2312" pitchFamily="49" charset="-122"/>
                <a:ea typeface="仿宋_GB2312" pitchFamily="49" charset="-122"/>
                <a:cs typeface="+mn-cs"/>
              </a:rPr>
              <a:t>13</a:t>
            </a:r>
            <a:r>
              <a:rPr lang="zh-CN" altLang="en-US" sz="2800" b="1" kern="1200" baseline="0" dirty="0" smtClean="0">
                <a:solidFill>
                  <a:srgbClr val="0000FF"/>
                </a:solidFill>
                <a:latin typeface="仿宋_GB2312" pitchFamily="49" charset="-122"/>
                <a:ea typeface="仿宋_GB2312" pitchFamily="49" charset="-122"/>
                <a:cs typeface="+mn-cs"/>
              </a:rPr>
              <a:t>时</a:t>
            </a:r>
            <a:r>
              <a:rPr lang="en-US" altLang="zh-CN" sz="2800" b="1" kern="1200" baseline="0" dirty="0" smtClean="0">
                <a:solidFill>
                  <a:srgbClr val="0000FF"/>
                </a:solidFill>
                <a:latin typeface="仿宋_GB2312" pitchFamily="49" charset="-122"/>
                <a:ea typeface="仿宋_GB2312" pitchFamily="49" charset="-122"/>
                <a:cs typeface="+mn-cs"/>
              </a:rPr>
              <a:t>30</a:t>
            </a:r>
            <a:r>
              <a:rPr lang="zh-CN" altLang="en-US" sz="2800" b="1" kern="1200" baseline="0" dirty="0" smtClean="0">
                <a:solidFill>
                  <a:srgbClr val="0000FF"/>
                </a:solidFill>
                <a:latin typeface="仿宋_GB2312" pitchFamily="49" charset="-122"/>
                <a:ea typeface="仿宋_GB2312" pitchFamily="49" charset="-122"/>
                <a:cs typeface="+mn-cs"/>
              </a:rPr>
              <a:t>分，位于广州市东莞庄路</a:t>
            </a:r>
            <a:r>
              <a:rPr lang="en-US" altLang="zh-CN" sz="2800" b="1" kern="1200" baseline="0" dirty="0" smtClean="0">
                <a:solidFill>
                  <a:srgbClr val="0000FF"/>
                </a:solidFill>
                <a:latin typeface="仿宋_GB2312" pitchFamily="49" charset="-122"/>
                <a:ea typeface="仿宋_GB2312" pitchFamily="49" charset="-122"/>
                <a:cs typeface="+mn-cs"/>
              </a:rPr>
              <a:t>161</a:t>
            </a:r>
            <a:r>
              <a:rPr lang="zh-CN" altLang="en-US" sz="2800" b="1" kern="1200" baseline="0" dirty="0" smtClean="0">
                <a:solidFill>
                  <a:srgbClr val="0000FF"/>
                </a:solidFill>
                <a:latin typeface="仿宋_GB2312" pitchFamily="49" charset="-122"/>
                <a:ea typeface="仿宋_GB2312" pitchFamily="49" charset="-122"/>
                <a:cs typeface="+mn-cs"/>
              </a:rPr>
              <a:t>号的广州半导体材料研究所大院内的广东鸿运电镀技术有限公司（港资企业）车间在生产电镀添加剂的过程中，</a:t>
            </a:r>
            <a:r>
              <a:rPr lang="en-US" altLang="zh-CN" sz="2800" b="1" kern="1200" baseline="0" dirty="0" smtClean="0">
                <a:solidFill>
                  <a:srgbClr val="0000FF"/>
                </a:solidFill>
                <a:latin typeface="仿宋_GB2312" pitchFamily="49" charset="-122"/>
                <a:ea typeface="仿宋_GB2312" pitchFamily="49" charset="-122"/>
                <a:cs typeface="+mn-cs"/>
              </a:rPr>
              <a:t>100</a:t>
            </a:r>
            <a:r>
              <a:rPr lang="zh-CN" altLang="en-US" sz="2800" b="1" kern="1200" baseline="0" dirty="0" smtClean="0">
                <a:solidFill>
                  <a:srgbClr val="0000FF"/>
                </a:solidFill>
                <a:latin typeface="仿宋_GB2312" pitchFamily="49" charset="-122"/>
                <a:ea typeface="仿宋_GB2312" pitchFamily="49" charset="-122"/>
                <a:cs typeface="+mn-cs"/>
              </a:rPr>
              <a:t>升不锈钢反</a:t>
            </a:r>
            <a:r>
              <a:rPr lang="zh-CN" altLang="en-US" sz="2800" b="1" kern="1200" baseline="0" dirty="0" smtClean="0">
                <a:solidFill>
                  <a:srgbClr val="FF0000"/>
                </a:solidFill>
                <a:latin typeface="仿宋_GB2312" pitchFamily="49" charset="-122"/>
                <a:ea typeface="仿宋_GB2312" pitchFamily="49" charset="-122"/>
                <a:cs typeface="+mn-cs"/>
              </a:rPr>
              <a:t>应釜发生爆炸</a:t>
            </a:r>
            <a:r>
              <a:rPr lang="zh-CN" altLang="en-US" sz="2800" b="1" kern="1200" baseline="0" dirty="0" smtClean="0">
                <a:solidFill>
                  <a:srgbClr val="FFFF00"/>
                </a:solidFill>
                <a:latin typeface="仿宋_GB2312" pitchFamily="49" charset="-122"/>
                <a:ea typeface="仿宋_GB2312" pitchFamily="49" charset="-122"/>
                <a:cs typeface="+mn-cs"/>
              </a:rPr>
              <a:t>，</a:t>
            </a:r>
            <a:r>
              <a:rPr lang="zh-CN" altLang="en-US" sz="2800" b="1" kern="1200" baseline="0" dirty="0" smtClean="0">
                <a:solidFill>
                  <a:srgbClr val="FF0000"/>
                </a:solidFill>
                <a:latin typeface="仿宋_GB2312" pitchFamily="49" charset="-122"/>
                <a:ea typeface="仿宋_GB2312" pitchFamily="49" charset="-122"/>
                <a:cs typeface="+mn-cs"/>
              </a:rPr>
              <a:t>造成</a:t>
            </a:r>
            <a:r>
              <a:rPr lang="en-US" altLang="zh-CN" sz="2800" b="1" kern="1200" baseline="0" dirty="0" smtClean="0">
                <a:solidFill>
                  <a:srgbClr val="FF0000"/>
                </a:solidFill>
                <a:latin typeface="仿宋_GB2312" pitchFamily="49" charset="-122"/>
                <a:ea typeface="仿宋_GB2312" pitchFamily="49" charset="-122"/>
                <a:cs typeface="+mn-cs"/>
              </a:rPr>
              <a:t>2</a:t>
            </a:r>
            <a:r>
              <a:rPr lang="zh-CN" altLang="en-US" sz="2800" b="1" kern="1200" baseline="0" dirty="0" smtClean="0">
                <a:solidFill>
                  <a:srgbClr val="FF0000"/>
                </a:solidFill>
                <a:latin typeface="仿宋_GB2312" pitchFamily="49" charset="-122"/>
                <a:ea typeface="仿宋_GB2312" pitchFamily="49" charset="-122"/>
                <a:cs typeface="+mn-cs"/>
              </a:rPr>
              <a:t>人死亡，</a:t>
            </a:r>
            <a:r>
              <a:rPr lang="en-US" altLang="zh-CN" sz="2800" b="1" kern="1200" baseline="0" dirty="0" smtClean="0">
                <a:solidFill>
                  <a:srgbClr val="FF0000"/>
                </a:solidFill>
                <a:latin typeface="仿宋_GB2312" pitchFamily="49" charset="-122"/>
                <a:ea typeface="仿宋_GB2312" pitchFamily="49" charset="-122"/>
                <a:cs typeface="+mn-cs"/>
              </a:rPr>
              <a:t>4</a:t>
            </a:r>
            <a:r>
              <a:rPr lang="zh-CN" altLang="en-US" sz="2800" b="1" kern="1200" baseline="0" dirty="0" smtClean="0">
                <a:solidFill>
                  <a:srgbClr val="FF0000"/>
                </a:solidFill>
                <a:latin typeface="仿宋_GB2312" pitchFamily="49" charset="-122"/>
                <a:ea typeface="仿宋_GB2312" pitchFamily="49" charset="-122"/>
                <a:cs typeface="+mn-cs"/>
              </a:rPr>
              <a:t>人受伤</a:t>
            </a:r>
            <a:r>
              <a:rPr lang="zh-CN" altLang="en-US" sz="2800" b="1" kern="1200" baseline="0" dirty="0" smtClean="0">
                <a:solidFill>
                  <a:srgbClr val="0000FF"/>
                </a:solidFill>
                <a:latin typeface="仿宋_GB2312" pitchFamily="49" charset="-122"/>
                <a:ea typeface="仿宋_GB2312" pitchFamily="49" charset="-122"/>
                <a:cs typeface="+mn-cs"/>
              </a:rPr>
              <a:t>，直接经济损失</a:t>
            </a:r>
            <a:r>
              <a:rPr lang="en-US" altLang="zh-CN" sz="2800" b="1" kern="1200" baseline="0" dirty="0" smtClean="0">
                <a:solidFill>
                  <a:srgbClr val="0000FF"/>
                </a:solidFill>
                <a:latin typeface="仿宋_GB2312" pitchFamily="49" charset="-122"/>
                <a:ea typeface="仿宋_GB2312" pitchFamily="49" charset="-122"/>
                <a:cs typeface="+mn-cs"/>
              </a:rPr>
              <a:t>21.9</a:t>
            </a:r>
            <a:r>
              <a:rPr lang="zh-CN" altLang="en-US" sz="2800" b="1" kern="1200" baseline="0" dirty="0" smtClean="0">
                <a:solidFill>
                  <a:srgbClr val="0000FF"/>
                </a:solidFill>
                <a:latin typeface="仿宋_GB2312" pitchFamily="49" charset="-122"/>
                <a:ea typeface="仿宋_GB2312" pitchFamily="49" charset="-122"/>
                <a:cs typeface="+mn-cs"/>
              </a:rPr>
              <a:t>万元。</a:t>
            </a:r>
            <a:r>
              <a:rPr lang="zh-CN" altLang="en-US" sz="2600" kern="1200" baseline="0" dirty="0" smtClean="0">
                <a:solidFill>
                  <a:srgbClr val="0000FF"/>
                </a:solidFill>
                <a:latin typeface="楷体_GB2312" pitchFamily="49" charset="-122"/>
                <a:ea typeface="楷体_GB2312" pitchFamily="49" charset="-122"/>
                <a:cs typeface="+mn-cs"/>
              </a:rPr>
              <a:t> </a:t>
            </a:r>
            <a:br>
              <a:rPr lang="zh-CN" altLang="en-US" sz="2600" kern="1200" baseline="0" dirty="0" smtClean="0">
                <a:solidFill>
                  <a:srgbClr val="0000FF"/>
                </a:solidFill>
                <a:latin typeface="楷体_GB2312" pitchFamily="49" charset="-122"/>
                <a:ea typeface="楷体_GB2312" pitchFamily="49" charset="-122"/>
                <a:cs typeface="+mn-cs"/>
              </a:rPr>
            </a:br>
            <a:endParaRPr lang="zh-CN" altLang="en-US" sz="2600" kern="1200" baseline="0" dirty="0" smtClean="0">
              <a:solidFill>
                <a:srgbClr val="0000FF"/>
              </a:solidFill>
              <a:latin typeface="楷体_GB2312" pitchFamily="49" charset="-122"/>
              <a:ea typeface="楷体_GB2312"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5">
                                            <p:txEl>
                                              <p:charRg st="0" end="121"/>
                                            </p:txEl>
                                          </p:spTgt>
                                        </p:tgtEl>
                                        <p:attrNameLst>
                                          <p:attrName>style.visibility</p:attrName>
                                        </p:attrNameLst>
                                      </p:cBhvr>
                                      <p:to>
                                        <p:strVal val="visible"/>
                                      </p:to>
                                    </p:set>
                                    <p:animEffect transition="in" filter="wipe(left)">
                                      <p:cBhvr>
                                        <p:cTn id="7" dur="500"/>
                                        <p:tgtEl>
                                          <p:spTgt spid="28675">
                                            <p:txEl>
                                              <p:charRg st="0" end="1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占位符 29697"/>
          <p:cNvSpPr>
            <a:spLocks noGrp="1"/>
          </p:cNvSpPr>
          <p:nvPr>
            <p:ph idx="1"/>
          </p:nvPr>
        </p:nvSpPr>
        <p:spPr>
          <a:xfrm>
            <a:off x="323850" y="549275"/>
            <a:ext cx="8424863" cy="4751388"/>
          </a:xfrm>
          <a:ln/>
        </p:spPr>
        <p:txBody>
          <a:bodyPr vert="horz" lIns="91440" tIns="45720" rIns="91440" bIns="45720" anchor="t" anchorCtr="0"/>
          <a:p>
            <a:pPr defTabSz="914400">
              <a:buSzPct val="60000"/>
              <a:buFont typeface="Wingdings" panose="05000000000000000000" pitchFamily="2" charset="2"/>
              <a:buNone/>
            </a:pPr>
            <a:br>
              <a:rPr lang="zh-CN" altLang="en-US" sz="4400" kern="1200" baseline="0" dirty="0" smtClean="0">
                <a:solidFill>
                  <a:srgbClr val="F01025"/>
                </a:solidFill>
                <a:latin typeface="楷体_GB2312" pitchFamily="49" charset="-122"/>
                <a:ea typeface="楷体_GB2312" pitchFamily="49" charset="-122"/>
                <a:cs typeface="+mn-cs"/>
              </a:rPr>
            </a:br>
            <a:r>
              <a:rPr lang="en-US" altLang="zh-CN" sz="3200" b="1" kern="1200" baseline="0" dirty="0" smtClean="0">
                <a:solidFill>
                  <a:srgbClr val="FF0000"/>
                </a:solidFill>
                <a:latin typeface="仿宋_GB2312" pitchFamily="49" charset="-122"/>
                <a:ea typeface="仿宋_GB2312" pitchFamily="49" charset="-122"/>
                <a:cs typeface="+mn-cs"/>
              </a:rPr>
              <a:t>"4·11"</a:t>
            </a:r>
            <a:r>
              <a:rPr lang="zh-CN" altLang="en-US" sz="3200" b="1" kern="1200" baseline="0" dirty="0" smtClean="0">
                <a:solidFill>
                  <a:srgbClr val="FF0000"/>
                </a:solidFill>
                <a:latin typeface="仿宋_GB2312" pitchFamily="49" charset="-122"/>
                <a:ea typeface="仿宋_GB2312" pitchFamily="49" charset="-122"/>
                <a:cs typeface="+mn-cs"/>
              </a:rPr>
              <a:t>爆炸事故的教训主要有：</a:t>
            </a:r>
            <a:r>
              <a:rPr lang="zh-CN" altLang="en-US" sz="2800" b="1" kern="1200" baseline="0" dirty="0" smtClean="0">
                <a:solidFill>
                  <a:srgbClr val="0000FF"/>
                </a:solidFill>
                <a:latin typeface="仿宋_GB2312" pitchFamily="49" charset="-122"/>
                <a:ea typeface="仿宋_GB2312" pitchFamily="49" charset="-122"/>
                <a:cs typeface="+mn-cs"/>
              </a:rPr>
              <a:t> </a:t>
            </a:r>
            <a:br>
              <a:rPr lang="zh-CN" altLang="en-US" sz="2800" b="1" kern="1200" baseline="0" dirty="0" smtClean="0">
                <a:solidFill>
                  <a:srgbClr val="0000FF"/>
                </a:solidFill>
                <a:latin typeface="仿宋_GB2312" pitchFamily="49" charset="-122"/>
                <a:ea typeface="仿宋_GB2312" pitchFamily="49" charset="-122"/>
                <a:cs typeface="+mn-cs"/>
              </a:rPr>
            </a:br>
            <a:br>
              <a:rPr lang="zh-CN" altLang="en-US" sz="2800" b="1" kern="1200" baseline="0" dirty="0" smtClean="0">
                <a:solidFill>
                  <a:srgbClr val="0000FF"/>
                </a:solidFill>
                <a:latin typeface="仿宋_GB2312" pitchFamily="49" charset="-122"/>
                <a:ea typeface="仿宋_GB2312" pitchFamily="49" charset="-122"/>
                <a:cs typeface="+mn-cs"/>
              </a:rPr>
            </a:br>
            <a:r>
              <a:rPr lang="en-US" altLang="zh-CN" sz="2800" b="1" kern="1200" baseline="0" dirty="0" smtClean="0">
                <a:solidFill>
                  <a:srgbClr val="0000FF"/>
                </a:solidFill>
                <a:latin typeface="仿宋_GB2312" pitchFamily="49" charset="-122"/>
                <a:ea typeface="仿宋_GB2312" pitchFamily="49" charset="-122"/>
                <a:cs typeface="+mn-cs"/>
              </a:rPr>
              <a:t>1</a:t>
            </a:r>
            <a:r>
              <a:rPr lang="zh-CN" altLang="en-US" sz="2800" b="1" kern="1200" baseline="0" dirty="0" smtClean="0">
                <a:solidFill>
                  <a:srgbClr val="0000FF"/>
                </a:solidFill>
                <a:latin typeface="仿宋_GB2312" pitchFamily="49" charset="-122"/>
                <a:ea typeface="仿宋_GB2312" pitchFamily="49" charset="-122"/>
                <a:cs typeface="+mn-cs"/>
              </a:rPr>
              <a:t>．广东鸿运电镀技术有限公司生产甲类危险物品，没有向公安消防机构申报，就擅自投入生产，违反了</a:t>
            </a:r>
            <a:r>
              <a:rPr lang="en-US" altLang="zh-CN" sz="2800" b="1" kern="1200" baseline="0" dirty="0" smtClean="0">
                <a:solidFill>
                  <a:srgbClr val="0000FF"/>
                </a:solidFill>
                <a:latin typeface="仿宋_GB2312" pitchFamily="49" charset="-122"/>
                <a:ea typeface="仿宋_GB2312" pitchFamily="49" charset="-122"/>
                <a:cs typeface="+mn-cs"/>
              </a:rPr>
              <a:t>《</a:t>
            </a:r>
            <a:r>
              <a:rPr lang="zh-CN" altLang="en-US" sz="2800" b="1" kern="1200" baseline="0" dirty="0" smtClean="0">
                <a:solidFill>
                  <a:srgbClr val="0000FF"/>
                </a:solidFill>
                <a:latin typeface="仿宋_GB2312" pitchFamily="49" charset="-122"/>
                <a:ea typeface="仿宋_GB2312" pitchFamily="49" charset="-122"/>
                <a:cs typeface="+mn-cs"/>
              </a:rPr>
              <a:t>中华人民共和国消防法</a:t>
            </a:r>
            <a:r>
              <a:rPr lang="en-US" altLang="zh-CN" sz="2800" b="1" kern="1200" baseline="0" dirty="0" smtClean="0">
                <a:solidFill>
                  <a:srgbClr val="0000FF"/>
                </a:solidFill>
                <a:latin typeface="仿宋_GB2312" pitchFamily="49" charset="-122"/>
                <a:ea typeface="仿宋_GB2312" pitchFamily="49" charset="-122"/>
                <a:cs typeface="+mn-cs"/>
              </a:rPr>
              <a:t>》</a:t>
            </a:r>
            <a:r>
              <a:rPr lang="zh-CN" altLang="en-US" sz="2800" b="1" kern="1200" baseline="0" dirty="0" smtClean="0">
                <a:solidFill>
                  <a:srgbClr val="0000FF"/>
                </a:solidFill>
                <a:latin typeface="仿宋_GB2312" pitchFamily="49" charset="-122"/>
                <a:ea typeface="仿宋_GB2312" pitchFamily="49" charset="-122"/>
                <a:cs typeface="+mn-cs"/>
              </a:rPr>
              <a:t>及有关消防技术规定，以致留下了</a:t>
            </a:r>
            <a:r>
              <a:rPr lang="en-US" altLang="zh-CN" sz="2800" b="1" kern="1200" baseline="0" dirty="0" smtClean="0">
                <a:solidFill>
                  <a:srgbClr val="0000FF"/>
                </a:solidFill>
                <a:latin typeface="仿宋_GB2312" pitchFamily="49" charset="-122"/>
                <a:ea typeface="仿宋_GB2312" pitchFamily="49" charset="-122"/>
                <a:cs typeface="+mn-cs"/>
              </a:rPr>
              <a:t>"</a:t>
            </a:r>
            <a:r>
              <a:rPr lang="zh-CN" altLang="en-US" sz="2800" b="1" kern="1200" baseline="0" dirty="0" smtClean="0">
                <a:solidFill>
                  <a:srgbClr val="0000FF"/>
                </a:solidFill>
                <a:latin typeface="仿宋_GB2312" pitchFamily="49" charset="-122"/>
                <a:ea typeface="仿宋_GB2312" pitchFamily="49" charset="-122"/>
                <a:cs typeface="+mn-cs"/>
              </a:rPr>
              <a:t>先天性</a:t>
            </a:r>
            <a:r>
              <a:rPr lang="en-US" altLang="zh-CN" sz="2800" b="1" kern="1200" baseline="0" dirty="0" smtClean="0">
                <a:solidFill>
                  <a:srgbClr val="0000FF"/>
                </a:solidFill>
                <a:latin typeface="仿宋_GB2312" pitchFamily="49" charset="-122"/>
                <a:ea typeface="仿宋_GB2312" pitchFamily="49" charset="-122"/>
                <a:cs typeface="+mn-cs"/>
              </a:rPr>
              <a:t>"</a:t>
            </a:r>
            <a:r>
              <a:rPr lang="zh-CN" altLang="en-US" sz="2800" b="1" kern="1200" baseline="0" dirty="0" smtClean="0">
                <a:solidFill>
                  <a:srgbClr val="0000FF"/>
                </a:solidFill>
                <a:latin typeface="仿宋_GB2312" pitchFamily="49" charset="-122"/>
                <a:ea typeface="仿宋_GB2312" pitchFamily="49" charset="-122"/>
                <a:cs typeface="+mn-cs"/>
              </a:rPr>
              <a:t>的火灾隐患。</a:t>
            </a:r>
            <a:r>
              <a:rPr lang="zh-CN" altLang="en-US" sz="2800" kern="1200" baseline="0" dirty="0" smtClean="0">
                <a:solidFill>
                  <a:srgbClr val="0000FF"/>
                </a:solidFill>
                <a:latin typeface="仿宋_GB2312" pitchFamily="49" charset="-122"/>
                <a:ea typeface="仿宋_GB2312" pitchFamily="49" charset="-122"/>
                <a:cs typeface="+mn-cs"/>
              </a:rPr>
              <a:t> </a:t>
            </a:r>
            <a:br>
              <a:rPr lang="zh-CN" altLang="en-US" sz="2800" kern="1200" baseline="0" dirty="0" smtClean="0">
                <a:solidFill>
                  <a:srgbClr val="0000FF"/>
                </a:solidFill>
                <a:latin typeface="仿宋_GB2312" pitchFamily="49" charset="-122"/>
                <a:ea typeface="仿宋_GB2312" pitchFamily="49" charset="-122"/>
                <a:cs typeface="+mn-cs"/>
              </a:rPr>
            </a:br>
            <a:br>
              <a:rPr lang="zh-CN" altLang="en-US" sz="2800" kern="1200" baseline="0" dirty="0" smtClean="0">
                <a:solidFill>
                  <a:srgbClr val="0000FF"/>
                </a:solidFill>
                <a:latin typeface="仿宋_GB2312" pitchFamily="49" charset="-122"/>
                <a:ea typeface="仿宋_GB2312" pitchFamily="49" charset="-122"/>
                <a:cs typeface="+mn-cs"/>
              </a:rPr>
            </a:br>
            <a:endParaRPr lang="zh-CN" altLang="en-US" sz="2800" kern="1200" baseline="0" dirty="0" smtClean="0">
              <a:solidFill>
                <a:srgbClr val="0000FF"/>
              </a:solidFill>
              <a:latin typeface="仿宋_GB2312" pitchFamily="49" charset="-122"/>
              <a:ea typeface="仿宋_GB2312" pitchFamily="49" charset="-122"/>
              <a:cs typeface="+mn-cs"/>
            </a:endParaRPr>
          </a:p>
        </p:txBody>
      </p:sp>
      <p:pic>
        <p:nvPicPr>
          <p:cNvPr id="16386" name="图片 5"/>
          <p:cNvPicPr>
            <a:picLocks noChangeAspect="1"/>
          </p:cNvPicPr>
          <p:nvPr/>
        </p:nvPicPr>
        <p:blipFill>
          <a:blip r:embed="rId1"/>
          <a:stretch>
            <a:fillRect/>
          </a:stretch>
        </p:blipFill>
        <p:spPr>
          <a:xfrm>
            <a:off x="1588" y="5602288"/>
            <a:ext cx="9142412" cy="125730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占位符 30721"/>
          <p:cNvSpPr>
            <a:spLocks noGrp="1"/>
          </p:cNvSpPr>
          <p:nvPr>
            <p:ph idx="1"/>
          </p:nvPr>
        </p:nvSpPr>
        <p:spPr>
          <a:xfrm>
            <a:off x="468313" y="1484313"/>
            <a:ext cx="8207375" cy="3097212"/>
          </a:xfrm>
          <a:ln/>
        </p:spPr>
        <p:txBody>
          <a:bodyPr vert="horz" lIns="91440" tIns="45720" rIns="91440" bIns="45720" anchor="t" anchorCtr="0"/>
          <a:p>
            <a:pPr defTabSz="914400">
              <a:buSzPct val="60000"/>
            </a:pPr>
            <a:r>
              <a:rPr lang="en-US" altLang="zh-CN" sz="2800" b="1" kern="1200" baseline="0" dirty="0" smtClean="0">
                <a:solidFill>
                  <a:srgbClr val="0000FF"/>
                </a:solidFill>
                <a:latin typeface="仿宋_GB2312" pitchFamily="49" charset="-122"/>
                <a:ea typeface="仿宋_GB2312" pitchFamily="49" charset="-122"/>
                <a:cs typeface="+mn-cs"/>
              </a:rPr>
              <a:t>2</a:t>
            </a:r>
            <a:r>
              <a:rPr lang="zh-CN" altLang="en-US" sz="2800" b="1" kern="1200" baseline="0" dirty="0" smtClean="0">
                <a:solidFill>
                  <a:srgbClr val="0000FF"/>
                </a:solidFill>
                <a:latin typeface="仿宋_GB2312" pitchFamily="49" charset="-122"/>
                <a:ea typeface="仿宋_GB2312" pitchFamily="49" charset="-122"/>
                <a:cs typeface="+mn-cs"/>
              </a:rPr>
              <a:t>．广东鸿运电镀技术有限公司生产的是甲类危险物品，其生产车间所在建筑物的防爆泄压设施、泄压面积和厂房的总体布局、平面布置不符合有爆炸危险的甲类厂房的设置要求，以致发生爆炸后，人员无法逃生，造成人员伤亡和财产损失。</a:t>
            </a:r>
            <a:r>
              <a:rPr lang="zh-CN" altLang="en-US" sz="2600" kern="1200" baseline="0" dirty="0" smtClean="0">
                <a:solidFill>
                  <a:srgbClr val="0000FF"/>
                </a:solidFill>
                <a:latin typeface="仿宋_GB2312" pitchFamily="49" charset="-122"/>
                <a:ea typeface="仿宋_GB2312" pitchFamily="49" charset="-122"/>
                <a:cs typeface="+mn-cs"/>
              </a:rPr>
              <a:t> </a:t>
            </a:r>
            <a:endParaRPr lang="zh-CN" altLang="en-US" sz="2600" kern="1200" baseline="0" dirty="0" smtClean="0">
              <a:solidFill>
                <a:srgbClr val="0000FF"/>
              </a:solidFill>
              <a:latin typeface="仿宋_GB2312" pitchFamily="49" charset="-122"/>
              <a:ea typeface="仿宋_GB2312" pitchFamily="49"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矩形 32770"/>
          <p:cNvSpPr/>
          <p:nvPr/>
        </p:nvSpPr>
        <p:spPr>
          <a:xfrm>
            <a:off x="539750" y="549275"/>
            <a:ext cx="8064500" cy="5184775"/>
          </a:xfrm>
          <a:prstGeom prst="rect">
            <a:avLst/>
          </a:prstGeom>
          <a:noFill/>
          <a:ln w="9525">
            <a:noFill/>
          </a:ln>
        </p:spPr>
        <p:txBody>
          <a:bodyPr anchor="t" anchorCtr="0"/>
          <a:p>
            <a:pPr marL="228600" indent="-182245" eaLnBrk="0" hangingPunct="0">
              <a:lnSpc>
                <a:spcPct val="80000"/>
              </a:lnSpc>
              <a:spcBef>
                <a:spcPct val="20000"/>
              </a:spcBef>
              <a:spcAft>
                <a:spcPts val="300"/>
              </a:spcAft>
              <a:buClr>
                <a:srgbClr val="D77C01"/>
              </a:buClr>
              <a:buSzPct val="130000"/>
              <a:buFont typeface="Georgia" panose="02040502050405020303" pitchFamily="18" charset="0"/>
              <a:buChar char="*"/>
            </a:pPr>
            <a:r>
              <a:rPr lang="en-US" altLang="zh-CN" sz="2400" b="1">
                <a:solidFill>
                  <a:srgbClr val="0000FF"/>
                </a:solidFill>
                <a:latin typeface="仿宋_GB2312" pitchFamily="49" charset="-122"/>
                <a:ea typeface="仿宋_GB2312" pitchFamily="49" charset="-122"/>
              </a:rPr>
              <a:t>3</a:t>
            </a:r>
            <a:r>
              <a:rPr lang="zh-CN" altLang="en-US" sz="2400" b="1" dirty="0">
                <a:solidFill>
                  <a:srgbClr val="0000FF"/>
                </a:solidFill>
                <a:latin typeface="仿宋_GB2312" pitchFamily="49" charset="-122"/>
                <a:ea typeface="仿宋_GB2312" pitchFamily="49" charset="-122"/>
              </a:rPr>
              <a:t>．生产装置流程设施安全措施不足。主要表现在：</a:t>
            </a:r>
            <a:br>
              <a:rPr lang="zh-CN" altLang="en-US" sz="2400" b="1" dirty="0">
                <a:solidFill>
                  <a:srgbClr val="0000FF"/>
                </a:solidFill>
                <a:latin typeface="仿宋_GB2312" pitchFamily="49" charset="-122"/>
                <a:ea typeface="仿宋_GB2312" pitchFamily="49" charset="-122"/>
              </a:rPr>
            </a:br>
            <a:br>
              <a:rPr lang="zh-CN" altLang="en-US" sz="2400" b="1" dirty="0">
                <a:solidFill>
                  <a:srgbClr val="0000FF"/>
                </a:solidFill>
                <a:latin typeface="仿宋_GB2312" pitchFamily="49" charset="-122"/>
                <a:ea typeface="仿宋_GB2312" pitchFamily="49" charset="-122"/>
              </a:rPr>
            </a:br>
            <a:r>
              <a:rPr lang="zh-CN" altLang="en-US" sz="2400" b="1" dirty="0">
                <a:solidFill>
                  <a:srgbClr val="0000FF"/>
                </a:solidFill>
                <a:latin typeface="仿宋_GB2312" pitchFamily="49" charset="-122"/>
                <a:ea typeface="仿宋_GB2312" pitchFamily="49" charset="-122"/>
              </a:rPr>
              <a:t>（</a:t>
            </a:r>
            <a:r>
              <a:rPr lang="en-US" altLang="zh-CN" sz="2400" b="1">
                <a:solidFill>
                  <a:srgbClr val="0000FF"/>
                </a:solidFill>
                <a:latin typeface="仿宋_GB2312" pitchFamily="49" charset="-122"/>
                <a:ea typeface="仿宋_GB2312" pitchFamily="49" charset="-122"/>
              </a:rPr>
              <a:t>1</a:t>
            </a:r>
            <a:r>
              <a:rPr lang="zh-CN" altLang="en-US" sz="2400" b="1" dirty="0">
                <a:solidFill>
                  <a:srgbClr val="0000FF"/>
                </a:solidFill>
                <a:latin typeface="仿宋_GB2312" pitchFamily="49" charset="-122"/>
                <a:ea typeface="仿宋_GB2312" pitchFamily="49" charset="-122"/>
              </a:rPr>
              <a:t>）反应釜上无安全阀，不能在压力过高时自动排出物料；</a:t>
            </a:r>
            <a:br>
              <a:rPr lang="zh-CN" altLang="en-US" sz="2400" b="1" dirty="0">
                <a:solidFill>
                  <a:srgbClr val="0000FF"/>
                </a:solidFill>
                <a:latin typeface="仿宋_GB2312" pitchFamily="49" charset="-122"/>
                <a:ea typeface="仿宋_GB2312" pitchFamily="49" charset="-122"/>
              </a:rPr>
            </a:br>
            <a:br>
              <a:rPr lang="zh-CN" altLang="en-US" sz="2400" b="1" dirty="0">
                <a:solidFill>
                  <a:srgbClr val="0000FF"/>
                </a:solidFill>
                <a:latin typeface="仿宋_GB2312" pitchFamily="49" charset="-122"/>
                <a:ea typeface="仿宋_GB2312" pitchFamily="49" charset="-122"/>
              </a:rPr>
            </a:br>
            <a:r>
              <a:rPr lang="zh-CN" altLang="en-US" sz="2400" b="1" dirty="0">
                <a:solidFill>
                  <a:srgbClr val="0000FF"/>
                </a:solidFill>
                <a:latin typeface="仿宋_GB2312" pitchFamily="49" charset="-122"/>
                <a:ea typeface="仿宋_GB2312" pitchFamily="49" charset="-122"/>
              </a:rPr>
              <a:t>（</a:t>
            </a:r>
            <a:r>
              <a:rPr lang="en-US" altLang="zh-CN" sz="2400" b="1">
                <a:solidFill>
                  <a:srgbClr val="0000FF"/>
                </a:solidFill>
                <a:latin typeface="仿宋_GB2312" pitchFamily="49" charset="-122"/>
                <a:ea typeface="仿宋_GB2312" pitchFamily="49" charset="-122"/>
              </a:rPr>
              <a:t>2</a:t>
            </a:r>
            <a:r>
              <a:rPr lang="zh-CN" altLang="en-US" sz="2400" b="1" dirty="0">
                <a:solidFill>
                  <a:srgbClr val="0000FF"/>
                </a:solidFill>
                <a:latin typeface="仿宋_GB2312" pitchFamily="49" charset="-122"/>
                <a:ea typeface="仿宋_GB2312" pitchFamily="49" charset="-122"/>
              </a:rPr>
              <a:t>）排出物料的管道应设安全水封，现场无此装置；</a:t>
            </a:r>
            <a:br>
              <a:rPr lang="zh-CN" altLang="en-US" sz="2400" b="1" dirty="0">
                <a:solidFill>
                  <a:srgbClr val="0000FF"/>
                </a:solidFill>
                <a:latin typeface="仿宋_GB2312" pitchFamily="49" charset="-122"/>
                <a:ea typeface="仿宋_GB2312" pitchFamily="49" charset="-122"/>
              </a:rPr>
            </a:br>
            <a:br>
              <a:rPr lang="zh-CN" altLang="en-US" sz="2400" b="1" dirty="0">
                <a:solidFill>
                  <a:srgbClr val="0000FF"/>
                </a:solidFill>
                <a:latin typeface="仿宋_GB2312" pitchFamily="49" charset="-122"/>
                <a:ea typeface="仿宋_GB2312" pitchFamily="49" charset="-122"/>
              </a:rPr>
            </a:br>
            <a:r>
              <a:rPr lang="zh-CN" altLang="en-US" sz="2400" b="1" dirty="0">
                <a:solidFill>
                  <a:srgbClr val="0000FF"/>
                </a:solidFill>
                <a:latin typeface="仿宋_GB2312" pitchFamily="49" charset="-122"/>
                <a:ea typeface="仿宋_GB2312" pitchFamily="49" charset="-122"/>
              </a:rPr>
              <a:t>（</a:t>
            </a:r>
            <a:r>
              <a:rPr lang="en-US" altLang="zh-CN" sz="2400" b="1">
                <a:solidFill>
                  <a:srgbClr val="0000FF"/>
                </a:solidFill>
                <a:latin typeface="仿宋_GB2312" pitchFamily="49" charset="-122"/>
                <a:ea typeface="仿宋_GB2312" pitchFamily="49" charset="-122"/>
              </a:rPr>
              <a:t>3</a:t>
            </a:r>
            <a:r>
              <a:rPr lang="zh-CN" altLang="en-US" sz="2400" b="1" dirty="0">
                <a:solidFill>
                  <a:srgbClr val="0000FF"/>
                </a:solidFill>
                <a:latin typeface="仿宋_GB2312" pitchFamily="49" charset="-122"/>
                <a:ea typeface="仿宋_GB2312" pitchFamily="49" charset="-122"/>
              </a:rPr>
              <a:t>）排出物料管道上应设阻火器，现场无此装置；</a:t>
            </a:r>
            <a:endParaRPr lang="zh-CN" altLang="en-US" sz="2400" b="1" dirty="0">
              <a:solidFill>
                <a:srgbClr val="0000FF"/>
              </a:solidFill>
              <a:latin typeface="仿宋_GB2312" pitchFamily="49" charset="-122"/>
              <a:ea typeface="仿宋_GB2312" pitchFamily="49" charset="-122"/>
            </a:endParaRPr>
          </a:p>
          <a:p>
            <a:pPr marL="228600" indent="-182245" eaLnBrk="0" hangingPunct="0">
              <a:lnSpc>
                <a:spcPct val="80000"/>
              </a:lnSpc>
              <a:spcBef>
                <a:spcPct val="20000"/>
              </a:spcBef>
              <a:spcAft>
                <a:spcPts val="300"/>
              </a:spcAft>
              <a:buClr>
                <a:srgbClr val="D77C01"/>
              </a:buClr>
              <a:buSzPct val="130000"/>
            </a:pPr>
            <a:endParaRPr lang="zh-CN" altLang="en-US" sz="2400" b="1" dirty="0">
              <a:solidFill>
                <a:srgbClr val="0000FF"/>
              </a:solidFill>
              <a:latin typeface="仿宋_GB2312" pitchFamily="49" charset="-122"/>
              <a:ea typeface="仿宋_GB2312" pitchFamily="49" charset="-122"/>
            </a:endParaRPr>
          </a:p>
          <a:p>
            <a:pPr marL="228600" indent="-182245" eaLnBrk="0" hangingPunct="0">
              <a:lnSpc>
                <a:spcPct val="80000"/>
              </a:lnSpc>
              <a:spcBef>
                <a:spcPct val="20000"/>
              </a:spcBef>
              <a:spcAft>
                <a:spcPts val="300"/>
              </a:spcAft>
              <a:buClr>
                <a:srgbClr val="D77C01"/>
              </a:buClr>
              <a:buSzPct val="130000"/>
            </a:pPr>
            <a:r>
              <a:rPr lang="zh-CN" altLang="en-US" sz="2400" b="1" dirty="0">
                <a:solidFill>
                  <a:srgbClr val="0000FF"/>
                </a:solidFill>
                <a:latin typeface="仿宋_GB2312" pitchFamily="49" charset="-122"/>
                <a:ea typeface="仿宋_GB2312" pitchFamily="49" charset="-122"/>
              </a:rPr>
              <a:t> （</a:t>
            </a:r>
            <a:r>
              <a:rPr lang="en-US" altLang="zh-CN" sz="2400" b="1">
                <a:solidFill>
                  <a:srgbClr val="0000FF"/>
                </a:solidFill>
                <a:latin typeface="仿宋_GB2312" pitchFamily="49" charset="-122"/>
                <a:ea typeface="仿宋_GB2312" pitchFamily="49" charset="-122"/>
              </a:rPr>
              <a:t>4</a:t>
            </a:r>
            <a:r>
              <a:rPr lang="zh-CN" altLang="en-US" sz="2400" b="1" dirty="0">
                <a:solidFill>
                  <a:srgbClr val="0000FF"/>
                </a:solidFill>
                <a:latin typeface="仿宋_GB2312" pitchFamily="49" charset="-122"/>
                <a:ea typeface="仿宋_GB2312" pitchFamily="49" charset="-122"/>
              </a:rPr>
              <a:t>）环氧乙烷进料控制是关键，不应用人手工操作滴加控制，应用计量泵按指定速度送料入反应釜，手工操作不安全，这次爆炸事故发生就因手工操作难以控制而发生；</a:t>
            </a:r>
            <a:br>
              <a:rPr lang="zh-CN" altLang="en-US" sz="2400" b="1" dirty="0">
                <a:solidFill>
                  <a:srgbClr val="0000FF"/>
                </a:solidFill>
                <a:latin typeface="仿宋_GB2312" pitchFamily="49" charset="-122"/>
                <a:ea typeface="仿宋_GB2312" pitchFamily="49" charset="-122"/>
              </a:rPr>
            </a:br>
            <a:br>
              <a:rPr lang="zh-CN" altLang="en-US" sz="2400" b="1" dirty="0">
                <a:solidFill>
                  <a:srgbClr val="0000FF"/>
                </a:solidFill>
                <a:latin typeface="仿宋_GB2312" pitchFamily="49" charset="-122"/>
                <a:ea typeface="仿宋_GB2312" pitchFamily="49" charset="-122"/>
              </a:rPr>
            </a:br>
            <a:r>
              <a:rPr lang="zh-CN" altLang="en-US" sz="2400" b="1" dirty="0">
                <a:solidFill>
                  <a:srgbClr val="0000FF"/>
                </a:solidFill>
                <a:latin typeface="仿宋_GB2312" pitchFamily="49" charset="-122"/>
                <a:ea typeface="仿宋_GB2312" pitchFamily="49" charset="-122"/>
              </a:rPr>
              <a:t>（</a:t>
            </a:r>
            <a:r>
              <a:rPr lang="en-US" altLang="zh-CN" sz="2400" b="1">
                <a:solidFill>
                  <a:srgbClr val="0000FF"/>
                </a:solidFill>
                <a:latin typeface="仿宋_GB2312" pitchFamily="49" charset="-122"/>
                <a:ea typeface="仿宋_GB2312" pitchFamily="49" charset="-122"/>
              </a:rPr>
              <a:t>5</a:t>
            </a:r>
            <a:r>
              <a:rPr lang="zh-CN" altLang="en-US" sz="2400" b="1" dirty="0">
                <a:solidFill>
                  <a:srgbClr val="0000FF"/>
                </a:solidFill>
                <a:latin typeface="仿宋_GB2312" pitchFamily="49" charset="-122"/>
                <a:ea typeface="仿宋_GB2312" pitchFamily="49" charset="-122"/>
              </a:rPr>
              <a:t>）车间内电器设备没有按防爆设计和施工，仅用普通电器供电，无接地和接零，以及防静电跨接，违反甲乙类生产装置的消防规定。</a:t>
            </a:r>
            <a:r>
              <a:rPr lang="zh-CN" altLang="en-US" sz="2400" b="1" dirty="0">
                <a:solidFill>
                  <a:srgbClr val="FFFF00"/>
                </a:solidFill>
                <a:latin typeface="仿宋_GB2312" pitchFamily="49" charset="-122"/>
                <a:ea typeface="仿宋_GB2312" pitchFamily="49" charset="-122"/>
              </a:rPr>
              <a:t> </a:t>
            </a:r>
            <a:br>
              <a:rPr lang="zh-CN" altLang="en-US" sz="2400" b="1" dirty="0">
                <a:solidFill>
                  <a:srgbClr val="0000FF"/>
                </a:solidFill>
                <a:latin typeface="仿宋_GB2312" pitchFamily="49" charset="-122"/>
                <a:ea typeface="仿宋_GB2312" pitchFamily="49" charset="-122"/>
              </a:rPr>
            </a:br>
            <a:endParaRPr lang="zh-CN" altLang="en-US" sz="2400" b="1" dirty="0">
              <a:solidFill>
                <a:srgbClr val="0000FF"/>
              </a:solidFill>
              <a:latin typeface="仿宋_GB2312" pitchFamily="49" charset="-122"/>
              <a:ea typeface="仿宋_GB2312"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文本占位符 33793"/>
          <p:cNvSpPr>
            <a:spLocks noGrp="1"/>
          </p:cNvSpPr>
          <p:nvPr>
            <p:ph idx="1"/>
          </p:nvPr>
        </p:nvSpPr>
        <p:spPr>
          <a:xfrm>
            <a:off x="603250" y="1052513"/>
            <a:ext cx="7569200" cy="4248150"/>
          </a:xfrm>
          <a:ln/>
        </p:spPr>
        <p:txBody>
          <a:bodyPr vert="horz" lIns="91440" tIns="45720" rIns="91440" bIns="45720" anchor="t" anchorCtr="0"/>
          <a:p>
            <a:pPr defTabSz="914400">
              <a:buSzPct val="60000"/>
            </a:pPr>
            <a:r>
              <a:rPr lang="en-US" altLang="zh-CN" sz="2800" b="1" kern="1200" baseline="0" dirty="0" smtClean="0">
                <a:solidFill>
                  <a:srgbClr val="0000FF"/>
                </a:solidFill>
                <a:latin typeface="仿宋_GB2312" pitchFamily="49" charset="-122"/>
                <a:ea typeface="仿宋_GB2312" pitchFamily="49" charset="-122"/>
                <a:cs typeface="+mn-cs"/>
              </a:rPr>
              <a:t>4</a:t>
            </a:r>
            <a:r>
              <a:rPr lang="zh-CN" altLang="en-US" sz="2800" b="1" kern="1200" baseline="0" dirty="0" smtClean="0">
                <a:solidFill>
                  <a:srgbClr val="0000FF"/>
                </a:solidFill>
                <a:latin typeface="仿宋_GB2312" pitchFamily="49" charset="-122"/>
                <a:ea typeface="仿宋_GB2312" pitchFamily="49" charset="-122"/>
                <a:cs typeface="+mn-cs"/>
              </a:rPr>
              <a:t>．安全生产存在的问题是研制和生产的技术负责人仅熟悉配方和应用，在工程化方面和使用生产这些危险品方面缺乏应有知识。 </a:t>
            </a:r>
            <a:br>
              <a:rPr lang="zh-CN" altLang="en-US" sz="2800" b="1" kern="1200" baseline="0" dirty="0" smtClean="0">
                <a:solidFill>
                  <a:srgbClr val="0000FF"/>
                </a:solidFill>
                <a:latin typeface="仿宋_GB2312" pitchFamily="49" charset="-122"/>
                <a:ea typeface="仿宋_GB2312" pitchFamily="49" charset="-122"/>
                <a:cs typeface="+mn-cs"/>
              </a:rPr>
            </a:br>
            <a:br>
              <a:rPr lang="zh-CN" altLang="en-US" sz="2800" b="1" kern="1200" baseline="0" dirty="0" smtClean="0">
                <a:solidFill>
                  <a:srgbClr val="0000FF"/>
                </a:solidFill>
                <a:latin typeface="仿宋_GB2312" pitchFamily="49" charset="-122"/>
                <a:ea typeface="仿宋_GB2312" pitchFamily="49" charset="-122"/>
                <a:cs typeface="+mn-cs"/>
              </a:rPr>
            </a:br>
            <a:r>
              <a:rPr lang="en-US" altLang="zh-CN" sz="2800" b="1" kern="1200" baseline="0" dirty="0" smtClean="0">
                <a:solidFill>
                  <a:srgbClr val="0000FF"/>
                </a:solidFill>
                <a:latin typeface="仿宋_GB2312" pitchFamily="49" charset="-122"/>
                <a:ea typeface="仿宋_GB2312" pitchFamily="49" charset="-122"/>
                <a:cs typeface="+mn-cs"/>
              </a:rPr>
              <a:t>5</a:t>
            </a:r>
            <a:r>
              <a:rPr lang="zh-CN" altLang="en-US" sz="2800" b="1" kern="1200" baseline="0" dirty="0" smtClean="0">
                <a:solidFill>
                  <a:srgbClr val="0000FF"/>
                </a:solidFill>
                <a:latin typeface="仿宋_GB2312" pitchFamily="49" charset="-122"/>
                <a:ea typeface="仿宋_GB2312" pitchFamily="49" charset="-122"/>
                <a:cs typeface="+mn-cs"/>
              </a:rPr>
              <a:t>．具体操作人员缺乏特殊行业应有的岗位知识，没有经过消防培训和其他上岗前的各种岗位培训。 </a:t>
            </a:r>
            <a:endParaRPr lang="zh-CN" altLang="en-US" sz="2800" b="1" kern="1200" baseline="0" dirty="0" smtClean="0">
              <a:solidFill>
                <a:srgbClr val="0000FF"/>
              </a:solidFill>
              <a:latin typeface="仿宋_GB2312" pitchFamily="49" charset="-122"/>
              <a:ea typeface="仿宋_GB2312" pitchFamily="49"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内容占位符 34817"/>
          <p:cNvSpPr>
            <a:spLocks noGrp="1"/>
          </p:cNvSpPr>
          <p:nvPr>
            <p:ph idx="1"/>
          </p:nvPr>
        </p:nvSpPr>
        <p:spPr>
          <a:xfrm>
            <a:off x="539750" y="981075"/>
            <a:ext cx="7993063" cy="3673475"/>
          </a:xfrm>
          <a:ln/>
        </p:spPr>
        <p:txBody>
          <a:bodyPr vert="horz" lIns="91440" tIns="45720" rIns="91440" bIns="45720" anchor="t" anchorCtr="0"/>
          <a:p>
            <a:pPr defTabSz="914400">
              <a:lnSpc>
                <a:spcPct val="90000"/>
              </a:lnSpc>
              <a:buSzPct val="60000"/>
              <a:buFont typeface="Wingdings" panose="05000000000000000000" pitchFamily="2" charset="2"/>
              <a:buNone/>
            </a:pPr>
            <a:r>
              <a:rPr lang="zh-CN" altLang="en-US" sz="4000" b="1" kern="1200" baseline="0" dirty="0" smtClean="0">
                <a:solidFill>
                  <a:srgbClr val="F01025"/>
                </a:solidFill>
                <a:latin typeface="黑体" panose="02010609060101010101" pitchFamily="2" charset="-122"/>
                <a:ea typeface="黑体" panose="02010609060101010101" pitchFamily="2" charset="-122"/>
                <a:cs typeface="+mn-cs"/>
              </a:rPr>
              <a:t>           处理意见</a:t>
            </a:r>
            <a:r>
              <a:rPr lang="zh-CN" altLang="en-US" b="1" kern="1200" baseline="0" dirty="0" smtClean="0">
                <a:latin typeface="黑体" panose="02010609060101010101" pitchFamily="2" charset="-122"/>
                <a:ea typeface="黑体" panose="02010609060101010101" pitchFamily="2" charset="-122"/>
                <a:cs typeface="+mn-cs"/>
              </a:rPr>
              <a:t> </a:t>
            </a:r>
            <a:br>
              <a:rPr lang="zh-CN" altLang="en-US" b="1" kern="1200" baseline="0" dirty="0" smtClean="0">
                <a:latin typeface="黑体" panose="02010609060101010101" pitchFamily="2" charset="-122"/>
                <a:ea typeface="黑体" panose="02010609060101010101" pitchFamily="2" charset="-122"/>
                <a:cs typeface="+mn-cs"/>
              </a:rPr>
            </a:br>
            <a:br>
              <a:rPr lang="zh-CN" altLang="en-US" b="1" kern="1200" baseline="0" dirty="0" smtClean="0">
                <a:solidFill>
                  <a:srgbClr val="FFFF00"/>
                </a:solidFill>
                <a:latin typeface="楷体_GB2312" pitchFamily="49" charset="-122"/>
                <a:ea typeface="楷体_GB2312" pitchFamily="49" charset="-122"/>
                <a:cs typeface="+mn-cs"/>
              </a:rPr>
            </a:br>
            <a:r>
              <a:rPr lang="en-US" altLang="zh-CN" b="1" kern="1200" baseline="0" dirty="0" smtClean="0">
                <a:solidFill>
                  <a:srgbClr val="0000FF"/>
                </a:solidFill>
                <a:latin typeface="仿宋_GB2312" pitchFamily="49" charset="-122"/>
                <a:ea typeface="仿宋_GB2312" pitchFamily="49" charset="-122"/>
                <a:cs typeface="+mn-cs"/>
              </a:rPr>
              <a:t>1</a:t>
            </a:r>
            <a:r>
              <a:rPr lang="zh-CN" altLang="en-US" b="1" kern="1200" baseline="0" dirty="0" smtClean="0">
                <a:solidFill>
                  <a:srgbClr val="0000FF"/>
                </a:solidFill>
                <a:latin typeface="仿宋_GB2312" pitchFamily="49" charset="-122"/>
                <a:ea typeface="仿宋_GB2312" pitchFamily="49" charset="-122"/>
                <a:cs typeface="+mn-cs"/>
              </a:rPr>
              <a:t>．赵钦国和陈国琅的行为已构成危险物品肇事罪，由司法部门追究其刑事责任。鉴于爆炸事故直接责任人谢海勤在爆炸中已经死亡，不再追究其法律责任。 </a:t>
            </a:r>
            <a:br>
              <a:rPr lang="zh-CN" altLang="en-US" b="1" kern="1200" baseline="0" dirty="0" smtClean="0">
                <a:solidFill>
                  <a:srgbClr val="0000FF"/>
                </a:solidFill>
                <a:latin typeface="仿宋_GB2312" pitchFamily="49" charset="-122"/>
                <a:ea typeface="仿宋_GB2312" pitchFamily="49" charset="-122"/>
                <a:cs typeface="+mn-cs"/>
              </a:rPr>
            </a:br>
            <a:br>
              <a:rPr lang="zh-CN" altLang="en-US" b="1" kern="1200" baseline="0" dirty="0" smtClean="0">
                <a:solidFill>
                  <a:srgbClr val="0000FF"/>
                </a:solidFill>
                <a:latin typeface="仿宋_GB2312" pitchFamily="49" charset="-122"/>
                <a:ea typeface="仿宋_GB2312" pitchFamily="49" charset="-122"/>
                <a:cs typeface="+mn-cs"/>
              </a:rPr>
            </a:br>
            <a:r>
              <a:rPr lang="en-US" altLang="zh-CN" b="1" kern="1200" baseline="0" dirty="0" smtClean="0">
                <a:solidFill>
                  <a:srgbClr val="0000FF"/>
                </a:solidFill>
                <a:latin typeface="仿宋_GB2312" pitchFamily="49" charset="-122"/>
                <a:ea typeface="仿宋_GB2312" pitchFamily="49" charset="-122"/>
                <a:cs typeface="+mn-cs"/>
              </a:rPr>
              <a:t>2</a:t>
            </a:r>
            <a:r>
              <a:rPr lang="zh-CN" altLang="en-US" b="1" kern="1200" baseline="0" dirty="0" smtClean="0">
                <a:solidFill>
                  <a:srgbClr val="0000FF"/>
                </a:solidFill>
                <a:latin typeface="仿宋_GB2312" pitchFamily="49" charset="-122"/>
                <a:ea typeface="仿宋_GB2312" pitchFamily="49" charset="-122"/>
                <a:cs typeface="+mn-cs"/>
              </a:rPr>
              <a:t>．对韶关凡口铅锌矿及其负责人依照</a:t>
            </a:r>
            <a:r>
              <a:rPr lang="en-US" altLang="zh-CN" b="1" kern="1200" baseline="0" dirty="0" smtClean="0">
                <a:solidFill>
                  <a:srgbClr val="0000FF"/>
                </a:solidFill>
                <a:latin typeface="仿宋_GB2312" pitchFamily="49" charset="-122"/>
                <a:ea typeface="仿宋_GB2312" pitchFamily="49" charset="-122"/>
                <a:cs typeface="+mn-cs"/>
              </a:rPr>
              <a:t>《</a:t>
            </a:r>
            <a:r>
              <a:rPr lang="zh-CN" altLang="en-US" b="1" kern="1200" baseline="0" dirty="0" smtClean="0">
                <a:solidFill>
                  <a:srgbClr val="0000FF"/>
                </a:solidFill>
                <a:latin typeface="仿宋_GB2312" pitchFamily="49" charset="-122"/>
                <a:ea typeface="仿宋_GB2312" pitchFamily="49" charset="-122"/>
                <a:cs typeface="+mn-cs"/>
              </a:rPr>
              <a:t>中华人民共和国消防法</a:t>
            </a:r>
            <a:r>
              <a:rPr lang="en-US" altLang="zh-CN" b="1" kern="1200" baseline="0" dirty="0" smtClean="0">
                <a:solidFill>
                  <a:srgbClr val="0000FF"/>
                </a:solidFill>
                <a:latin typeface="仿宋_GB2312" pitchFamily="49" charset="-122"/>
                <a:ea typeface="仿宋_GB2312" pitchFamily="49" charset="-122"/>
                <a:cs typeface="+mn-cs"/>
              </a:rPr>
              <a:t>》</a:t>
            </a:r>
            <a:r>
              <a:rPr lang="zh-CN" altLang="en-US" b="1" kern="1200" baseline="0" dirty="0" smtClean="0">
                <a:solidFill>
                  <a:srgbClr val="0000FF"/>
                </a:solidFill>
                <a:latin typeface="仿宋_GB2312" pitchFamily="49" charset="-122"/>
                <a:ea typeface="仿宋_GB2312" pitchFamily="49" charset="-122"/>
                <a:cs typeface="+mn-cs"/>
              </a:rPr>
              <a:t>和</a:t>
            </a:r>
            <a:r>
              <a:rPr lang="en-US" altLang="zh-CN" b="1" kern="1200" baseline="0" dirty="0" smtClean="0">
                <a:solidFill>
                  <a:srgbClr val="0000FF"/>
                </a:solidFill>
                <a:latin typeface="仿宋_GB2312" pitchFamily="49" charset="-122"/>
                <a:ea typeface="仿宋_GB2312" pitchFamily="49" charset="-122"/>
                <a:cs typeface="+mn-cs"/>
              </a:rPr>
              <a:t>《</a:t>
            </a:r>
            <a:r>
              <a:rPr lang="zh-CN" altLang="en-US" b="1" kern="1200" baseline="0" dirty="0" smtClean="0">
                <a:solidFill>
                  <a:srgbClr val="0000FF"/>
                </a:solidFill>
                <a:latin typeface="仿宋_GB2312" pitchFamily="49" charset="-122"/>
                <a:ea typeface="仿宋_GB2312" pitchFamily="49" charset="-122"/>
                <a:cs typeface="+mn-cs"/>
              </a:rPr>
              <a:t>广东省实施</a:t>
            </a:r>
            <a:r>
              <a:rPr lang="en-US" altLang="zh-CN" b="1" kern="1200" baseline="0" dirty="0" smtClean="0">
                <a:solidFill>
                  <a:srgbClr val="0000FF"/>
                </a:solidFill>
                <a:latin typeface="仿宋_GB2312" pitchFamily="49" charset="-122"/>
                <a:ea typeface="仿宋_GB2312" pitchFamily="49" charset="-122"/>
                <a:cs typeface="+mn-cs"/>
              </a:rPr>
              <a:t>〈</a:t>
            </a:r>
            <a:r>
              <a:rPr lang="zh-CN" altLang="en-US" b="1" kern="1200" baseline="0" dirty="0" smtClean="0">
                <a:solidFill>
                  <a:srgbClr val="0000FF"/>
                </a:solidFill>
                <a:latin typeface="仿宋_GB2312" pitchFamily="49" charset="-122"/>
                <a:ea typeface="仿宋_GB2312" pitchFamily="49" charset="-122"/>
                <a:cs typeface="+mn-cs"/>
              </a:rPr>
              <a:t>中华人民共和国消防法</a:t>
            </a:r>
            <a:r>
              <a:rPr lang="en-US" altLang="zh-CN" b="1" kern="1200" baseline="0" dirty="0" smtClean="0">
                <a:solidFill>
                  <a:srgbClr val="0000FF"/>
                </a:solidFill>
                <a:latin typeface="仿宋_GB2312" pitchFamily="49" charset="-122"/>
                <a:ea typeface="仿宋_GB2312" pitchFamily="49" charset="-122"/>
                <a:cs typeface="+mn-cs"/>
              </a:rPr>
              <a:t>〉</a:t>
            </a:r>
            <a:r>
              <a:rPr lang="zh-CN" altLang="en-US" b="1" kern="1200" baseline="0" dirty="0" smtClean="0">
                <a:solidFill>
                  <a:srgbClr val="0000FF"/>
                </a:solidFill>
                <a:latin typeface="仿宋_GB2312" pitchFamily="49" charset="-122"/>
                <a:ea typeface="仿宋_GB2312" pitchFamily="49" charset="-122"/>
                <a:cs typeface="+mn-cs"/>
              </a:rPr>
              <a:t>办法</a:t>
            </a:r>
            <a:r>
              <a:rPr lang="en-US" altLang="zh-CN" b="1" kern="1200" baseline="0" dirty="0" smtClean="0">
                <a:solidFill>
                  <a:srgbClr val="0000FF"/>
                </a:solidFill>
                <a:latin typeface="仿宋_GB2312" pitchFamily="49" charset="-122"/>
                <a:ea typeface="仿宋_GB2312" pitchFamily="49" charset="-122"/>
                <a:cs typeface="+mn-cs"/>
              </a:rPr>
              <a:t>》</a:t>
            </a:r>
            <a:r>
              <a:rPr lang="zh-CN" altLang="en-US" b="1" kern="1200" baseline="0" dirty="0" smtClean="0">
                <a:solidFill>
                  <a:srgbClr val="0000FF"/>
                </a:solidFill>
                <a:latin typeface="仿宋_GB2312" pitchFamily="49" charset="-122"/>
                <a:ea typeface="仿宋_GB2312" pitchFamily="49" charset="-122"/>
                <a:cs typeface="+mn-cs"/>
              </a:rPr>
              <a:t>作罚款处理。</a:t>
            </a:r>
            <a:r>
              <a:rPr lang="zh-CN" altLang="en-US" b="1" kern="1200" baseline="0" dirty="0" smtClean="0">
                <a:solidFill>
                  <a:srgbClr val="FFFF00"/>
                </a:solidFill>
                <a:latin typeface="楷体_GB2312" pitchFamily="49" charset="-122"/>
                <a:ea typeface="楷体_GB2312" pitchFamily="49" charset="-122"/>
                <a:cs typeface="+mn-cs"/>
              </a:rPr>
              <a:t> </a:t>
            </a:r>
            <a:br>
              <a:rPr lang="zh-CN" altLang="en-US" b="1" kern="1200" baseline="0" dirty="0" smtClean="0">
                <a:solidFill>
                  <a:srgbClr val="FFFF00"/>
                </a:solidFill>
                <a:latin typeface="楷体_GB2312" pitchFamily="49" charset="-122"/>
                <a:ea typeface="楷体_GB2312" pitchFamily="49" charset="-122"/>
                <a:cs typeface="+mn-cs"/>
              </a:rPr>
            </a:br>
            <a:endParaRPr lang="zh-CN" altLang="en-US" b="1" kern="1200" baseline="0" dirty="0" smtClean="0">
              <a:solidFill>
                <a:srgbClr val="FFFF00"/>
              </a:solidFill>
              <a:latin typeface="楷体_GB2312" pitchFamily="49" charset="-122"/>
              <a:ea typeface="楷体_GB2312"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xEl>
                                              <p:charRg st="0" end="150"/>
                                            </p:txEl>
                                          </p:spTgt>
                                        </p:tgtEl>
                                        <p:attrNameLst>
                                          <p:attrName>style.visibility</p:attrName>
                                        </p:attrNameLst>
                                      </p:cBhvr>
                                      <p:to>
                                        <p:strVal val="visible"/>
                                      </p:to>
                                    </p:set>
                                    <p:animEffect transition="in" filter="wipe(left)">
                                      <p:cBhvr>
                                        <p:cTn id="7" dur="500"/>
                                        <p:tgtEl>
                                          <p:spTgt spid="34818">
                                            <p:txEl>
                                              <p:charRg st="0" end="15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矩形 35841"/>
          <p:cNvSpPr>
            <a:spLocks noRot="1"/>
          </p:cNvSpPr>
          <p:nvPr/>
        </p:nvSpPr>
        <p:spPr>
          <a:xfrm>
            <a:off x="323850" y="404813"/>
            <a:ext cx="2087563" cy="647700"/>
          </a:xfrm>
          <a:prstGeom prst="rect">
            <a:avLst/>
          </a:prstGeom>
          <a:noFill/>
          <a:ln w="9525">
            <a:noFill/>
          </a:ln>
        </p:spPr>
        <p:txBody>
          <a:bodyPr anchor="ctr" anchorCtr="0"/>
          <a:p>
            <a:pPr marL="319405" indent="-319405" algn="r" eaLnBrk="0" hangingPunct="0">
              <a:buClr>
                <a:srgbClr val="D77C01"/>
              </a:buClr>
              <a:buSzPct val="128000"/>
              <a:buFont typeface="Georgia" panose="02040502050405020303" pitchFamily="18" charset="0"/>
              <a:buChar char="*"/>
            </a:pPr>
            <a:r>
              <a:rPr lang="zh-CN" altLang="en-US" sz="3300" dirty="0">
                <a:solidFill>
                  <a:srgbClr val="FF0000"/>
                </a:solidFill>
                <a:latin typeface="Arial" panose="020B0604020202020204" pitchFamily="34" charset="0"/>
                <a:ea typeface="黑体" panose="02010609060101010101" pitchFamily="2" charset="-122"/>
              </a:rPr>
              <a:t>案例二</a:t>
            </a:r>
            <a:endParaRPr lang="zh-CN" altLang="en-US" sz="3300" dirty="0">
              <a:solidFill>
                <a:srgbClr val="FF0000"/>
              </a:solidFill>
              <a:latin typeface="Arial" panose="020B0604020202020204" pitchFamily="34" charset="0"/>
              <a:ea typeface="黑体" panose="02010609060101010101" pitchFamily="2" charset="-122"/>
            </a:endParaRPr>
          </a:p>
        </p:txBody>
      </p:sp>
      <p:pic>
        <p:nvPicPr>
          <p:cNvPr id="21506" name="图片 35842" descr="照片-0016"/>
          <p:cNvPicPr>
            <a:picLocks noChangeAspect="1"/>
          </p:cNvPicPr>
          <p:nvPr/>
        </p:nvPicPr>
        <p:blipFill>
          <a:blip r:embed="rId1">
            <a:lum bright="12000" contrast="17998"/>
          </a:blip>
          <a:stretch>
            <a:fillRect/>
          </a:stretch>
        </p:blipFill>
        <p:spPr>
          <a:xfrm>
            <a:off x="323850" y="1412875"/>
            <a:ext cx="5256213" cy="4375150"/>
          </a:xfrm>
          <a:prstGeom prst="rect">
            <a:avLst/>
          </a:prstGeom>
          <a:noFill/>
          <a:ln w="9525">
            <a:noFill/>
          </a:ln>
        </p:spPr>
      </p:pic>
      <p:sp>
        <p:nvSpPr>
          <p:cNvPr id="21507" name="椭圆 35843"/>
          <p:cNvSpPr/>
          <p:nvPr/>
        </p:nvSpPr>
        <p:spPr>
          <a:xfrm>
            <a:off x="1763713" y="2133600"/>
            <a:ext cx="1943100" cy="1512888"/>
          </a:xfrm>
          <a:prstGeom prst="ellipse">
            <a:avLst/>
          </a:prstGeom>
          <a:noFill/>
          <a:ln w="9525" cap="flat" cmpd="sng">
            <a:solidFill>
              <a:srgbClr val="FF0000"/>
            </a:solidFill>
            <a:prstDash val="solid"/>
            <a:round/>
            <a:headEnd type="none" w="med" len="med"/>
            <a:tailEnd type="none" w="med" len="med"/>
          </a:ln>
        </p:spPr>
        <p:txBody>
          <a:bodyPr anchor="t" anchorCtr="0"/>
          <a:p>
            <a:endParaRPr lang="zh-CN" altLang="en-US">
              <a:latin typeface="Trebuchet MS" panose="020B0603020202020204" pitchFamily="34" charset="0"/>
              <a:ea typeface="仿宋_GB2312" pitchFamily="49" charset="-122"/>
            </a:endParaRPr>
          </a:p>
        </p:txBody>
      </p:sp>
      <p:sp>
        <p:nvSpPr>
          <p:cNvPr id="21508" name="文本框 35844"/>
          <p:cNvSpPr txBox="1"/>
          <p:nvPr/>
        </p:nvSpPr>
        <p:spPr>
          <a:xfrm>
            <a:off x="2051050" y="5949950"/>
            <a:ext cx="2022475" cy="457200"/>
          </a:xfrm>
          <a:prstGeom prst="rect">
            <a:avLst/>
          </a:prstGeom>
          <a:noFill/>
          <a:ln w="9525">
            <a:noFill/>
          </a:ln>
        </p:spPr>
        <p:txBody>
          <a:bodyPr wrap="none" anchor="t" anchorCtr="0">
            <a:spAutoFit/>
          </a:bodyPr>
          <a:p>
            <a:r>
              <a:rPr lang="zh-CN" altLang="en-US" sz="2400" b="1" dirty="0">
                <a:solidFill>
                  <a:srgbClr val="0000FF"/>
                </a:solidFill>
                <a:latin typeface="Arial" panose="020B0604020202020204" pitchFamily="34" charset="0"/>
                <a:ea typeface="宋体" panose="02010600030101010101" pitchFamily="2" charset="-122"/>
              </a:rPr>
              <a:t>事故示意图片</a:t>
            </a:r>
            <a:endParaRPr lang="zh-CN" altLang="en-US" sz="2400" b="1">
              <a:solidFill>
                <a:srgbClr val="0000FF"/>
              </a:solidFill>
              <a:latin typeface="Arial" panose="020B0604020202020204" pitchFamily="34" charset="0"/>
              <a:ea typeface="宋体" panose="02010600030101010101" pitchFamily="2" charset="-122"/>
            </a:endParaRPr>
          </a:p>
        </p:txBody>
      </p:sp>
      <p:sp>
        <p:nvSpPr>
          <p:cNvPr id="21509" name="矩形 35845"/>
          <p:cNvSpPr/>
          <p:nvPr/>
        </p:nvSpPr>
        <p:spPr>
          <a:xfrm rot="-10800000" flipV="1">
            <a:off x="5724525" y="549275"/>
            <a:ext cx="3246438" cy="5453063"/>
          </a:xfrm>
          <a:prstGeom prst="rect">
            <a:avLst/>
          </a:prstGeom>
          <a:noFill/>
          <a:ln w="9525">
            <a:noFill/>
          </a:ln>
        </p:spPr>
        <p:txBody>
          <a:bodyPr anchor="t" anchorCtr="0">
            <a:spAutoFit/>
          </a:bodyPr>
          <a:p>
            <a:pPr>
              <a:spcBef>
                <a:spcPct val="20000"/>
              </a:spcBef>
              <a:buClr>
                <a:schemeClr val="hlink"/>
              </a:buClr>
              <a:buSzPct val="70000"/>
              <a:buFont typeface="Wingdings" panose="05000000000000000000" pitchFamily="2" charset="2"/>
            </a:pPr>
            <a:r>
              <a:rPr lang="zh-CN" altLang="en-US" sz="3200" b="1">
                <a:solidFill>
                  <a:srgbClr val="FF0000"/>
                </a:solidFill>
                <a:latin typeface="仿宋_GB2312" pitchFamily="49" charset="-122"/>
                <a:ea typeface="仿宋_GB2312" pitchFamily="49" charset="-122"/>
              </a:rPr>
              <a:t>    </a:t>
            </a:r>
            <a:r>
              <a:rPr lang="en-US" altLang="zh-CN" sz="3200" b="1">
                <a:solidFill>
                  <a:srgbClr val="FF0000"/>
                </a:solidFill>
                <a:latin typeface="仿宋_GB2312" pitchFamily="49" charset="-122"/>
                <a:ea typeface="仿宋_GB2312" pitchFamily="49" charset="-122"/>
              </a:rPr>
              <a:t>2007</a:t>
            </a:r>
            <a:r>
              <a:rPr lang="zh-CN" altLang="en-US" sz="3200" b="1" dirty="0">
                <a:solidFill>
                  <a:srgbClr val="FF0000"/>
                </a:solidFill>
                <a:latin typeface="仿宋_GB2312" pitchFamily="49" charset="-122"/>
                <a:ea typeface="仿宋_GB2312" pitchFamily="49" charset="-122"/>
              </a:rPr>
              <a:t>年</a:t>
            </a:r>
            <a:r>
              <a:rPr lang="en-US" altLang="zh-CN" sz="3200" b="1">
                <a:solidFill>
                  <a:srgbClr val="FF0000"/>
                </a:solidFill>
                <a:latin typeface="仿宋_GB2312" pitchFamily="49" charset="-122"/>
                <a:ea typeface="仿宋_GB2312" pitchFamily="49" charset="-122"/>
              </a:rPr>
              <a:t>8</a:t>
            </a:r>
            <a:r>
              <a:rPr lang="zh-CN" altLang="en-US" sz="3200" b="1" dirty="0">
                <a:solidFill>
                  <a:srgbClr val="FF0000"/>
                </a:solidFill>
                <a:latin typeface="仿宋_GB2312" pitchFamily="49" charset="-122"/>
                <a:ea typeface="仿宋_GB2312" pitchFamily="49" charset="-122"/>
              </a:rPr>
              <a:t>月</a:t>
            </a:r>
            <a:r>
              <a:rPr lang="en-US" altLang="zh-CN" sz="3200" b="1">
                <a:solidFill>
                  <a:srgbClr val="FF0000"/>
                </a:solidFill>
                <a:latin typeface="仿宋_GB2312" pitchFamily="49" charset="-122"/>
                <a:ea typeface="仿宋_GB2312" pitchFamily="49" charset="-122"/>
              </a:rPr>
              <a:t>20</a:t>
            </a:r>
            <a:r>
              <a:rPr lang="zh-CN" altLang="en-US" sz="3200" b="1" dirty="0">
                <a:solidFill>
                  <a:srgbClr val="FF0000"/>
                </a:solidFill>
                <a:latin typeface="仿宋_GB2312" pitchFamily="49" charset="-122"/>
                <a:ea typeface="仿宋_GB2312" pitchFamily="49" charset="-122"/>
              </a:rPr>
              <a:t>日，某日用品生产企业的一名班长在边角料粉碎设备切断电源没有完全停止的情况下，直接用右手伸进设备检查口，造成右手</a:t>
            </a:r>
            <a:r>
              <a:rPr lang="en-US" altLang="zh-CN" sz="3200" b="1">
                <a:solidFill>
                  <a:srgbClr val="FF0000"/>
                </a:solidFill>
                <a:latin typeface="仿宋_GB2312" pitchFamily="49" charset="-122"/>
                <a:ea typeface="仿宋_GB2312" pitchFamily="49" charset="-122"/>
              </a:rPr>
              <a:t>4</a:t>
            </a:r>
            <a:r>
              <a:rPr lang="zh-CN" altLang="en-US" sz="3200" b="1" dirty="0">
                <a:solidFill>
                  <a:srgbClr val="FF0000"/>
                </a:solidFill>
                <a:latin typeface="仿宋_GB2312" pitchFamily="49" charset="-122"/>
                <a:ea typeface="仿宋_GB2312" pitchFamily="49" charset="-122"/>
              </a:rPr>
              <a:t>个手指被惯性运转的刀片切断。</a:t>
            </a:r>
            <a:endParaRPr lang="zh-CN" altLang="en-US" sz="3200" b="1" dirty="0">
              <a:solidFill>
                <a:srgbClr val="FF0000"/>
              </a:solidFill>
              <a:latin typeface="仿宋_GB2312" pitchFamily="49" charset="-122"/>
              <a:ea typeface="仿宋_GB2312" pitchFamily="49"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矩形 36865"/>
          <p:cNvSpPr/>
          <p:nvPr/>
        </p:nvSpPr>
        <p:spPr>
          <a:xfrm>
            <a:off x="250825" y="4652963"/>
            <a:ext cx="4392613" cy="1979612"/>
          </a:xfrm>
          <a:prstGeom prst="rect">
            <a:avLst/>
          </a:prstGeom>
          <a:noFill/>
          <a:ln w="9525">
            <a:noFill/>
          </a:ln>
        </p:spPr>
        <p:txBody>
          <a:bodyPr anchor="ctr" anchorCtr="0">
            <a:spAutoFit/>
          </a:bodyPr>
          <a:p>
            <a:pPr indent="406400"/>
            <a:r>
              <a:rPr lang="zh-CN" altLang="en-US" sz="2800" b="1" dirty="0">
                <a:solidFill>
                  <a:srgbClr val="FF0000"/>
                </a:solidFill>
                <a:latin typeface="楷体_GB2312" pitchFamily="49" charset="-122"/>
                <a:ea typeface="楷体_GB2312" pitchFamily="49" charset="-122"/>
              </a:rPr>
              <a:t>事故原因：</a:t>
            </a:r>
            <a:endParaRPr lang="zh-CN" altLang="en-US" sz="2800" b="1" dirty="0">
              <a:solidFill>
                <a:srgbClr val="FF0000"/>
              </a:solidFill>
              <a:latin typeface="楷体_GB2312" pitchFamily="49" charset="-122"/>
              <a:ea typeface="楷体_GB2312" pitchFamily="49" charset="-122"/>
            </a:endParaRPr>
          </a:p>
          <a:p>
            <a:pPr indent="406400"/>
            <a:r>
              <a:rPr lang="en-US" altLang="zh-CN" sz="2400" b="1">
                <a:solidFill>
                  <a:srgbClr val="FF0000"/>
                </a:solidFill>
                <a:latin typeface="楷体_GB2312" pitchFamily="49" charset="-122"/>
                <a:ea typeface="楷体_GB2312" pitchFamily="49" charset="-122"/>
              </a:rPr>
              <a:t>1. </a:t>
            </a:r>
            <a:r>
              <a:rPr lang="zh-CN" altLang="en-US" sz="2400" b="1" dirty="0">
                <a:solidFill>
                  <a:srgbClr val="FF0000"/>
                </a:solidFill>
                <a:latin typeface="楷体_GB2312" pitchFamily="49" charset="-122"/>
                <a:ea typeface="楷体_GB2312" pitchFamily="49" charset="-122"/>
              </a:rPr>
              <a:t>伤者安全意识不足，思想过于自信。在关闭设备电源后，没有等待设备完全停止，就伸手进入粉碎机检查口。</a:t>
            </a:r>
            <a:r>
              <a:rPr lang="zh-CN" altLang="en-US" sz="2400" b="1" dirty="0">
                <a:solidFill>
                  <a:srgbClr val="FFFF66"/>
                </a:solidFill>
                <a:latin typeface="仿宋_GB2312" pitchFamily="49" charset="-122"/>
                <a:ea typeface="仿宋_GB2312" pitchFamily="49" charset="-122"/>
              </a:rPr>
              <a:t> </a:t>
            </a:r>
            <a:endParaRPr lang="zh-CN" altLang="en-US" sz="2400" b="1" dirty="0">
              <a:solidFill>
                <a:srgbClr val="FFFF66"/>
              </a:solidFill>
              <a:latin typeface="仿宋_GB2312" pitchFamily="49" charset="-122"/>
              <a:ea typeface="仿宋_GB2312" pitchFamily="49" charset="-122"/>
            </a:endParaRPr>
          </a:p>
        </p:txBody>
      </p:sp>
      <p:pic>
        <p:nvPicPr>
          <p:cNvPr id="22530" name="图片 36866" descr="~9662898"/>
          <p:cNvPicPr>
            <a:picLocks noChangeAspect="1"/>
          </p:cNvPicPr>
          <p:nvPr/>
        </p:nvPicPr>
        <p:blipFill>
          <a:blip r:embed="rId1">
            <a:lum bright="12000" contrast="6000"/>
          </a:blip>
          <a:stretch>
            <a:fillRect/>
          </a:stretch>
        </p:blipFill>
        <p:spPr>
          <a:xfrm>
            <a:off x="4859338" y="3141663"/>
            <a:ext cx="4032250" cy="3170237"/>
          </a:xfrm>
          <a:prstGeom prst="rect">
            <a:avLst/>
          </a:prstGeom>
          <a:noFill/>
          <a:ln w="9525">
            <a:noFill/>
          </a:ln>
        </p:spPr>
      </p:pic>
      <p:sp>
        <p:nvSpPr>
          <p:cNvPr id="22531" name="文本框 36867"/>
          <p:cNvSpPr txBox="1"/>
          <p:nvPr/>
        </p:nvSpPr>
        <p:spPr>
          <a:xfrm>
            <a:off x="6300788" y="6237288"/>
            <a:ext cx="1409700" cy="457200"/>
          </a:xfrm>
          <a:prstGeom prst="rect">
            <a:avLst/>
          </a:prstGeom>
          <a:noFill/>
          <a:ln w="9525">
            <a:noFill/>
          </a:ln>
        </p:spPr>
        <p:txBody>
          <a:bodyPr wrap="none" anchor="t" anchorCtr="0">
            <a:spAutoFit/>
          </a:bodyPr>
          <a:p>
            <a:r>
              <a:rPr lang="zh-CN" altLang="en-US" sz="2400" b="1" dirty="0">
                <a:solidFill>
                  <a:srgbClr val="0000FF"/>
                </a:solidFill>
                <a:latin typeface="Arial" panose="020B0604020202020204" pitchFamily="34" charset="0"/>
                <a:ea typeface="宋体" panose="02010600030101010101" pitchFamily="2" charset="-122"/>
              </a:rPr>
              <a:t>伤者图片</a:t>
            </a:r>
            <a:endParaRPr lang="zh-CN" altLang="en-US" sz="2400" b="1">
              <a:solidFill>
                <a:srgbClr val="0000FF"/>
              </a:solidFill>
              <a:latin typeface="Arial" panose="020B0604020202020204" pitchFamily="34" charset="0"/>
              <a:ea typeface="宋体" panose="02010600030101010101" pitchFamily="2" charset="-122"/>
            </a:endParaRPr>
          </a:p>
        </p:txBody>
      </p:sp>
      <p:pic>
        <p:nvPicPr>
          <p:cNvPr id="22532" name="图片 36868" descr="IMG_1688"/>
          <p:cNvPicPr>
            <a:picLocks noChangeAspect="1"/>
          </p:cNvPicPr>
          <p:nvPr/>
        </p:nvPicPr>
        <p:blipFill>
          <a:blip r:embed="rId2">
            <a:lum bright="17999" contrast="6000"/>
          </a:blip>
          <a:stretch>
            <a:fillRect/>
          </a:stretch>
        </p:blipFill>
        <p:spPr>
          <a:xfrm>
            <a:off x="684213" y="549275"/>
            <a:ext cx="3694112" cy="4103688"/>
          </a:xfrm>
          <a:prstGeom prst="rect">
            <a:avLst/>
          </a:prstGeom>
          <a:noFill/>
          <a:ln w="9525">
            <a:noFill/>
          </a:ln>
        </p:spPr>
      </p:pic>
      <p:pic>
        <p:nvPicPr>
          <p:cNvPr id="22533" name="图片 36869" descr="IMG_1690"/>
          <p:cNvPicPr>
            <a:picLocks noChangeAspect="1"/>
          </p:cNvPicPr>
          <p:nvPr/>
        </p:nvPicPr>
        <p:blipFill>
          <a:blip r:embed="rId3">
            <a:lum bright="17999" contrast="17998"/>
          </a:blip>
          <a:stretch>
            <a:fillRect/>
          </a:stretch>
        </p:blipFill>
        <p:spPr>
          <a:xfrm>
            <a:off x="4787900" y="549275"/>
            <a:ext cx="3960813" cy="2614613"/>
          </a:xfrm>
          <a:prstGeom prst="rect">
            <a:avLst/>
          </a:prstGeom>
          <a:noFill/>
          <a:ln w="9525">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37889"/>
          <p:cNvPicPr>
            <a:picLocks noChangeAspect="1"/>
          </p:cNvPicPr>
          <p:nvPr/>
        </p:nvPicPr>
        <p:blipFill>
          <a:blip r:embed="rId1">
            <a:lum bright="6000" contrast="6000"/>
          </a:blip>
          <a:stretch>
            <a:fillRect/>
          </a:stretch>
        </p:blipFill>
        <p:spPr>
          <a:xfrm>
            <a:off x="179388" y="620713"/>
            <a:ext cx="4897437" cy="3798887"/>
          </a:xfrm>
          <a:prstGeom prst="rect">
            <a:avLst/>
          </a:prstGeom>
          <a:noFill/>
          <a:ln w="9525">
            <a:noFill/>
          </a:ln>
        </p:spPr>
      </p:pic>
      <p:pic>
        <p:nvPicPr>
          <p:cNvPr id="23554" name="图片 37890"/>
          <p:cNvPicPr>
            <a:picLocks noChangeAspect="1"/>
          </p:cNvPicPr>
          <p:nvPr/>
        </p:nvPicPr>
        <p:blipFill>
          <a:blip r:embed="rId2">
            <a:lum bright="6000" contrast="6000"/>
          </a:blip>
          <a:stretch>
            <a:fillRect/>
          </a:stretch>
        </p:blipFill>
        <p:spPr>
          <a:xfrm>
            <a:off x="4211638" y="2924175"/>
            <a:ext cx="4716462" cy="3656013"/>
          </a:xfrm>
          <a:prstGeom prst="rect">
            <a:avLst/>
          </a:prstGeom>
          <a:noFill/>
          <a:ln w="9525">
            <a:noFill/>
          </a:ln>
        </p:spPr>
      </p:pic>
      <p:sp>
        <p:nvSpPr>
          <p:cNvPr id="23555" name="文本框 37891"/>
          <p:cNvSpPr txBox="1"/>
          <p:nvPr/>
        </p:nvSpPr>
        <p:spPr>
          <a:xfrm>
            <a:off x="1331913" y="4508500"/>
            <a:ext cx="2376487" cy="457200"/>
          </a:xfrm>
          <a:prstGeom prst="rect">
            <a:avLst/>
          </a:prstGeom>
          <a:noFill/>
          <a:ln w="9525">
            <a:noFill/>
          </a:ln>
        </p:spPr>
        <p:txBody>
          <a:bodyPr anchor="t" anchorCtr="0">
            <a:spAutoFit/>
          </a:bodyPr>
          <a:p>
            <a:r>
              <a:rPr lang="zh-CN" altLang="en-US" sz="2400" b="1" dirty="0">
                <a:solidFill>
                  <a:srgbClr val="0000FF"/>
                </a:solidFill>
                <a:latin typeface="Arial" panose="020B0604020202020204" pitchFamily="34" charset="0"/>
                <a:ea typeface="宋体" panose="02010600030101010101" pitchFamily="2" charset="-122"/>
              </a:rPr>
              <a:t>设备整改后图片</a:t>
            </a:r>
            <a:endParaRPr lang="zh-CN" altLang="en-US" sz="2400" b="1">
              <a:solidFill>
                <a:srgbClr val="0000FF"/>
              </a:solidFill>
              <a:latin typeface="Arial" panose="020B0604020202020204" pitchFamily="34" charset="0"/>
              <a:ea typeface="宋体" panose="02010600030101010101" pitchFamily="2" charset="-122"/>
            </a:endParaRPr>
          </a:p>
        </p:txBody>
      </p:sp>
      <p:sp>
        <p:nvSpPr>
          <p:cNvPr id="23556" name="椭圆 37892"/>
          <p:cNvSpPr/>
          <p:nvPr/>
        </p:nvSpPr>
        <p:spPr>
          <a:xfrm>
            <a:off x="1403350" y="1916113"/>
            <a:ext cx="2232025" cy="2089150"/>
          </a:xfrm>
          <a:prstGeom prst="ellipse">
            <a:avLst/>
          </a:prstGeom>
          <a:noFill/>
          <a:ln w="9525" cap="flat" cmpd="sng">
            <a:solidFill>
              <a:srgbClr val="FF0000"/>
            </a:solidFill>
            <a:prstDash val="solid"/>
            <a:round/>
            <a:headEnd type="none" w="med" len="med"/>
            <a:tailEnd type="none" w="med" len="med"/>
          </a:ln>
        </p:spPr>
        <p:txBody>
          <a:bodyPr anchor="t" anchorCtr="0"/>
          <a:p>
            <a:endParaRPr lang="zh-CN" altLang="en-US">
              <a:latin typeface="Trebuchet MS" panose="020B0603020202020204" pitchFamily="34" charset="0"/>
              <a:ea typeface="仿宋_GB2312" pitchFamily="49" charset="-122"/>
            </a:endParaRPr>
          </a:p>
        </p:txBody>
      </p:sp>
      <p:sp>
        <p:nvSpPr>
          <p:cNvPr id="23557" name="文本框 37893"/>
          <p:cNvSpPr txBox="1"/>
          <p:nvPr/>
        </p:nvSpPr>
        <p:spPr>
          <a:xfrm>
            <a:off x="1116013" y="1341438"/>
            <a:ext cx="3636962" cy="366712"/>
          </a:xfrm>
          <a:prstGeom prst="rect">
            <a:avLst/>
          </a:prstGeom>
          <a:noFill/>
          <a:ln w="9525">
            <a:noFill/>
          </a:ln>
        </p:spPr>
        <p:txBody>
          <a:bodyPr wrap="none" anchor="t" anchorCtr="0">
            <a:spAutoFit/>
          </a:bodyPr>
          <a:p>
            <a:r>
              <a:rPr lang="zh-CN" altLang="en-US" b="1" dirty="0">
                <a:solidFill>
                  <a:srgbClr val="FF0000"/>
                </a:solidFill>
                <a:latin typeface="Garamond" pitchFamily="18" charset="0"/>
                <a:ea typeface="宋体" panose="02010600030101010101" pitchFamily="2" charset="-122"/>
              </a:rPr>
              <a:t>开设观察窗以便观察设备运行情况</a:t>
            </a:r>
            <a:endParaRPr lang="zh-CN" altLang="en-US" b="1" dirty="0">
              <a:solidFill>
                <a:srgbClr val="FF0000"/>
              </a:solidFill>
              <a:latin typeface="Garamond" pitchFamily="18" charset="0"/>
              <a:ea typeface="宋体" panose="02010600030101010101" pitchFamily="2" charset="-122"/>
            </a:endParaRPr>
          </a:p>
        </p:txBody>
      </p:sp>
      <p:sp>
        <p:nvSpPr>
          <p:cNvPr id="23558" name="文本框 37894"/>
          <p:cNvSpPr txBox="1"/>
          <p:nvPr/>
        </p:nvSpPr>
        <p:spPr>
          <a:xfrm>
            <a:off x="5435600" y="2924175"/>
            <a:ext cx="3455988" cy="366713"/>
          </a:xfrm>
          <a:prstGeom prst="rect">
            <a:avLst/>
          </a:prstGeom>
          <a:noFill/>
          <a:ln w="9525">
            <a:noFill/>
          </a:ln>
        </p:spPr>
        <p:txBody>
          <a:bodyPr anchor="t" anchorCtr="0">
            <a:spAutoFit/>
          </a:bodyPr>
          <a:p>
            <a:r>
              <a:rPr lang="zh-CN" altLang="en-US" b="1" dirty="0">
                <a:solidFill>
                  <a:srgbClr val="FF0000"/>
                </a:solidFill>
                <a:latin typeface="Garamond" pitchFamily="18" charset="0"/>
                <a:ea typeface="宋体" panose="02010600030101010101" pitchFamily="2" charset="-122"/>
              </a:rPr>
              <a:t>设置警示标志告知作业人员危险</a:t>
            </a:r>
            <a:endParaRPr lang="zh-CN" altLang="en-US" b="1">
              <a:solidFill>
                <a:srgbClr val="FF0000"/>
              </a:solidFill>
              <a:latin typeface="Garamond" pitchFamily="18" charset="0"/>
              <a:ea typeface="宋体" panose="02010600030101010101" pitchFamily="2" charset="-122"/>
            </a:endParaRPr>
          </a:p>
        </p:txBody>
      </p:sp>
      <p:sp>
        <p:nvSpPr>
          <p:cNvPr id="23559" name="椭圆 37895"/>
          <p:cNvSpPr/>
          <p:nvPr/>
        </p:nvSpPr>
        <p:spPr>
          <a:xfrm>
            <a:off x="5867400" y="3284538"/>
            <a:ext cx="2449513" cy="1439862"/>
          </a:xfrm>
          <a:prstGeom prst="ellipse">
            <a:avLst/>
          </a:prstGeom>
          <a:noFill/>
          <a:ln w="9525" cap="flat" cmpd="sng">
            <a:solidFill>
              <a:srgbClr val="FF0000"/>
            </a:solidFill>
            <a:prstDash val="solid"/>
            <a:round/>
            <a:headEnd type="none" w="med" len="med"/>
            <a:tailEnd type="none" w="med" len="med"/>
          </a:ln>
        </p:spPr>
        <p:txBody>
          <a:bodyPr anchor="t" anchorCtr="0"/>
          <a:p>
            <a:endParaRPr lang="zh-CN" altLang="en-US">
              <a:latin typeface="Trebuchet MS" panose="020B0603020202020204" pitchFamily="34" charset="0"/>
              <a:ea typeface="仿宋_GB2312" pitchFamily="49" charset="-122"/>
            </a:endParaRPr>
          </a:p>
        </p:txBody>
      </p:sp>
      <p:sp>
        <p:nvSpPr>
          <p:cNvPr id="37897" name="文本框 37896"/>
          <p:cNvSpPr txBox="1"/>
          <p:nvPr/>
        </p:nvSpPr>
        <p:spPr>
          <a:xfrm>
            <a:off x="611188" y="4941888"/>
            <a:ext cx="3384550" cy="1433513"/>
          </a:xfrm>
          <a:prstGeom prst="rect">
            <a:avLst/>
          </a:prstGeom>
          <a:noFill/>
          <a:ln w="9525">
            <a:noFill/>
          </a:ln>
        </p:spPr>
        <p:txBody>
          <a:bodyPr>
            <a:spAutoFit/>
          </a:bodyPr>
          <a:p>
            <a:pPr algn="ctr"/>
            <a:endParaRPr lang="zh-CN" altLang="en-US" sz="8800" b="1" noProof="1" dirty="0">
              <a:solidFill>
                <a:srgbClr val="C521A6"/>
              </a:solidFill>
              <a:effectLst>
                <a:outerShdw blurRad="38100" dist="38100" dir="2700000">
                  <a:srgbClr val="000000"/>
                </a:outerShdw>
              </a:effectLst>
              <a:latin typeface="Garamond" pitchFamily="18" charset="0"/>
              <a:ea typeface="黑体" panose="02010609060101010101" pitchFamily="2" charset="-122"/>
            </a:endParaRPr>
          </a:p>
        </p:txBody>
      </p:sp>
      <p:sp>
        <p:nvSpPr>
          <p:cNvPr id="23561" name="文本框 37897"/>
          <p:cNvSpPr txBox="1"/>
          <p:nvPr/>
        </p:nvSpPr>
        <p:spPr>
          <a:xfrm>
            <a:off x="5148263" y="188913"/>
            <a:ext cx="3744912" cy="2654300"/>
          </a:xfrm>
          <a:prstGeom prst="rect">
            <a:avLst/>
          </a:prstGeom>
          <a:noFill/>
          <a:ln w="9525">
            <a:noFill/>
          </a:ln>
        </p:spPr>
        <p:txBody>
          <a:bodyPr anchor="t" anchorCtr="0">
            <a:spAutoFit/>
          </a:bodyPr>
          <a:p>
            <a:r>
              <a:rPr lang="zh-CN" altLang="en-US" sz="2800" b="1">
                <a:solidFill>
                  <a:srgbClr val="FF0000"/>
                </a:solidFill>
                <a:latin typeface="仿宋_GB2312" pitchFamily="49" charset="-122"/>
                <a:ea typeface="仿宋_GB2312" pitchFamily="49" charset="-122"/>
              </a:rPr>
              <a:t>    </a:t>
            </a:r>
            <a:r>
              <a:rPr lang="en-US" altLang="zh-CN" sz="2800" b="1">
                <a:solidFill>
                  <a:srgbClr val="FF0000"/>
                </a:solidFill>
                <a:latin typeface="仿宋_GB2312" pitchFamily="49" charset="-122"/>
                <a:ea typeface="仿宋_GB2312" pitchFamily="49" charset="-122"/>
              </a:rPr>
              <a:t>2.</a:t>
            </a:r>
            <a:r>
              <a:rPr lang="zh-CN" altLang="en-US" sz="2800" b="1" dirty="0">
                <a:solidFill>
                  <a:srgbClr val="FF0000"/>
                </a:solidFill>
                <a:latin typeface="仿宋_GB2312" pitchFamily="49" charset="-122"/>
                <a:ea typeface="仿宋_GB2312" pitchFamily="49" charset="-122"/>
              </a:rPr>
              <a:t>设备存在安全防范缺陷，操作人员无法直接观察到旋转切刀运行情况。</a:t>
            </a:r>
            <a:endParaRPr lang="zh-CN" altLang="en-US" sz="2800" b="1" dirty="0">
              <a:solidFill>
                <a:srgbClr val="FF0000"/>
              </a:solidFill>
              <a:latin typeface="仿宋_GB2312" pitchFamily="49" charset="-122"/>
              <a:ea typeface="仿宋_GB2312" pitchFamily="49" charset="-122"/>
            </a:endParaRPr>
          </a:p>
          <a:p>
            <a:r>
              <a:rPr lang="zh-CN" altLang="en-US" sz="2800" b="1">
                <a:solidFill>
                  <a:srgbClr val="FF0000"/>
                </a:solidFill>
                <a:latin typeface="仿宋_GB2312" pitchFamily="49" charset="-122"/>
                <a:ea typeface="仿宋_GB2312" pitchFamily="49" charset="-122"/>
              </a:rPr>
              <a:t>    </a:t>
            </a:r>
            <a:r>
              <a:rPr lang="en-US" altLang="zh-CN" sz="2800" b="1">
                <a:solidFill>
                  <a:srgbClr val="FF0000"/>
                </a:solidFill>
                <a:latin typeface="仿宋_GB2312" pitchFamily="49" charset="-122"/>
                <a:ea typeface="仿宋_GB2312" pitchFamily="49" charset="-122"/>
              </a:rPr>
              <a:t>3.</a:t>
            </a:r>
            <a:r>
              <a:rPr lang="zh-CN" altLang="en-US" sz="2800" b="1" dirty="0">
                <a:solidFill>
                  <a:srgbClr val="FF0000"/>
                </a:solidFill>
                <a:latin typeface="仿宋_GB2312" pitchFamily="49" charset="-122"/>
                <a:ea typeface="仿宋_GB2312" pitchFamily="49" charset="-122"/>
              </a:rPr>
              <a:t>缺乏安全警示标志</a:t>
            </a:r>
            <a:endParaRPr lang="zh-CN" altLang="en-US" sz="2800" b="1" dirty="0">
              <a:solidFill>
                <a:srgbClr val="FF0000"/>
              </a:solidFill>
              <a:latin typeface="仿宋_GB2312" pitchFamily="49" charset="-122"/>
              <a:ea typeface="仿宋_GB2312" pitchFamily="49"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3510" y="1714500"/>
            <a:ext cx="593979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tx2">
                    <a:lumMod val="50000"/>
                  </a:schemeClr>
                </a:solidFill>
                <a:latin typeface="+mn-ea"/>
                <a:cs typeface="楷体" panose="02010609060101010101" charset="-122"/>
                <a:sym typeface="+mn-ea"/>
              </a:rPr>
              <a:t>   </a:t>
            </a:r>
            <a:r>
              <a:rPr lang="zh-CN" altLang="en-US" sz="1500" b="1" dirty="0">
                <a:solidFill>
                  <a:schemeClr val="tx2">
                    <a:lumMod val="50000"/>
                  </a:schemeClr>
                </a:solidFill>
                <a:latin typeface="+mn-ea"/>
                <a:cs typeface="宋体" panose="02010600030101010101" pitchFamily="2" charset="-122"/>
                <a:sym typeface="+mn-ea"/>
              </a:rPr>
              <a:t>博富特认为：一个好的培训课程起始于一个好的设计</a:t>
            </a:r>
            <a:r>
              <a:rPr lang="en-US" altLang="zh-CN" sz="1500" b="1" dirty="0">
                <a:solidFill>
                  <a:schemeClr val="tx2">
                    <a:lumMod val="50000"/>
                  </a:schemeClr>
                </a:solidFill>
                <a:latin typeface="+mn-ea"/>
                <a:cs typeface="宋体" panose="02010600030101010101" pitchFamily="2" charset="-122"/>
                <a:sym typeface="+mn-ea"/>
              </a:rPr>
              <a:t>,</a:t>
            </a:r>
            <a:r>
              <a:rPr lang="zh-CN" altLang="en-US" sz="1500" b="1" dirty="0">
                <a:solidFill>
                  <a:schemeClr val="tx2">
                    <a:lumMod val="50000"/>
                  </a:schemeClr>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tx2">
                  <a:lumMod val="50000"/>
                </a:schemeClr>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图片 38913" descr="IMG_2282"/>
          <p:cNvPicPr>
            <a:picLocks noChangeAspect="1"/>
          </p:cNvPicPr>
          <p:nvPr/>
        </p:nvPicPr>
        <p:blipFill>
          <a:blip r:embed="rId1">
            <a:lum bright="6000" contrast="41999"/>
          </a:blip>
          <a:stretch>
            <a:fillRect/>
          </a:stretch>
        </p:blipFill>
        <p:spPr>
          <a:xfrm>
            <a:off x="323850" y="1268413"/>
            <a:ext cx="4032250" cy="3549650"/>
          </a:xfrm>
          <a:prstGeom prst="rect">
            <a:avLst/>
          </a:prstGeom>
          <a:noFill/>
          <a:ln w="9525">
            <a:noFill/>
          </a:ln>
        </p:spPr>
      </p:pic>
      <p:sp>
        <p:nvSpPr>
          <p:cNvPr id="24578" name="椭圆 38914"/>
          <p:cNvSpPr/>
          <p:nvPr/>
        </p:nvSpPr>
        <p:spPr>
          <a:xfrm>
            <a:off x="2484438" y="1773238"/>
            <a:ext cx="1512887" cy="2305050"/>
          </a:xfrm>
          <a:prstGeom prst="ellipse">
            <a:avLst/>
          </a:prstGeom>
          <a:noFill/>
          <a:ln w="9525" cap="flat" cmpd="sng">
            <a:solidFill>
              <a:srgbClr val="FF0000"/>
            </a:solidFill>
            <a:prstDash val="solid"/>
            <a:round/>
            <a:headEnd type="none" w="med" len="med"/>
            <a:tailEnd type="none" w="med" len="med"/>
          </a:ln>
        </p:spPr>
        <p:txBody>
          <a:bodyPr anchor="t" anchorCtr="0"/>
          <a:p>
            <a:endParaRPr lang="zh-CN" altLang="en-US">
              <a:latin typeface="Trebuchet MS" panose="020B0603020202020204" pitchFamily="34" charset="0"/>
              <a:ea typeface="仿宋_GB2312" pitchFamily="49" charset="-122"/>
            </a:endParaRPr>
          </a:p>
        </p:txBody>
      </p:sp>
      <p:sp>
        <p:nvSpPr>
          <p:cNvPr id="24579" name="文本框 38915"/>
          <p:cNvSpPr txBox="1"/>
          <p:nvPr/>
        </p:nvSpPr>
        <p:spPr>
          <a:xfrm>
            <a:off x="1187450" y="5229225"/>
            <a:ext cx="2022475" cy="457200"/>
          </a:xfrm>
          <a:prstGeom prst="rect">
            <a:avLst/>
          </a:prstGeom>
          <a:noFill/>
          <a:ln w="9525">
            <a:noFill/>
          </a:ln>
        </p:spPr>
        <p:txBody>
          <a:bodyPr wrap="none" anchor="t" anchorCtr="0">
            <a:spAutoFit/>
          </a:bodyPr>
          <a:p>
            <a:r>
              <a:rPr lang="zh-CN" altLang="en-US" sz="2400" b="1" dirty="0">
                <a:solidFill>
                  <a:srgbClr val="0000FF"/>
                </a:solidFill>
                <a:latin typeface="Arial" panose="020B0604020202020204" pitchFamily="34" charset="0"/>
                <a:ea typeface="宋体" panose="02010600030101010101" pitchFamily="2" charset="-122"/>
              </a:rPr>
              <a:t>事故现场图片</a:t>
            </a:r>
            <a:endParaRPr lang="zh-CN" altLang="en-US" sz="2400" b="1">
              <a:solidFill>
                <a:srgbClr val="0000FF"/>
              </a:solidFill>
              <a:latin typeface="Arial" panose="020B0604020202020204" pitchFamily="34" charset="0"/>
              <a:ea typeface="宋体" panose="02010600030101010101" pitchFamily="2" charset="-122"/>
            </a:endParaRPr>
          </a:p>
        </p:txBody>
      </p:sp>
      <p:sp>
        <p:nvSpPr>
          <p:cNvPr id="24580" name="矩形 38916"/>
          <p:cNvSpPr>
            <a:spLocks noRot="1"/>
          </p:cNvSpPr>
          <p:nvPr/>
        </p:nvSpPr>
        <p:spPr>
          <a:xfrm>
            <a:off x="323850" y="333375"/>
            <a:ext cx="2087563" cy="647700"/>
          </a:xfrm>
          <a:prstGeom prst="rect">
            <a:avLst/>
          </a:prstGeom>
          <a:noFill/>
          <a:ln w="9525">
            <a:noFill/>
          </a:ln>
        </p:spPr>
        <p:txBody>
          <a:bodyPr anchor="ctr" anchorCtr="0"/>
          <a:p>
            <a:pPr marL="319405" indent="-319405" algn="r" eaLnBrk="0" hangingPunct="0">
              <a:buClr>
                <a:srgbClr val="D77C01"/>
              </a:buClr>
              <a:buSzPct val="128000"/>
              <a:buFont typeface="Georgia" panose="02040502050405020303" pitchFamily="18" charset="0"/>
              <a:buChar char="*"/>
            </a:pPr>
            <a:r>
              <a:rPr lang="zh-CN" altLang="en-US" sz="3800" dirty="0">
                <a:solidFill>
                  <a:srgbClr val="FF0000"/>
                </a:solidFill>
                <a:latin typeface="Arial" panose="020B0604020202020204" pitchFamily="34" charset="0"/>
                <a:ea typeface="黑体" panose="02010609060101010101" pitchFamily="2" charset="-122"/>
              </a:rPr>
              <a:t>案例三</a:t>
            </a:r>
            <a:endParaRPr lang="zh-CN" altLang="en-US" sz="3800">
              <a:solidFill>
                <a:srgbClr val="FF0000"/>
              </a:solidFill>
              <a:latin typeface="Arial" panose="020B0604020202020204" pitchFamily="34" charset="0"/>
              <a:ea typeface="黑体" panose="02010609060101010101" pitchFamily="2" charset="-122"/>
            </a:endParaRPr>
          </a:p>
        </p:txBody>
      </p:sp>
      <p:sp>
        <p:nvSpPr>
          <p:cNvPr id="24581" name="矩形 38917"/>
          <p:cNvSpPr/>
          <p:nvPr/>
        </p:nvSpPr>
        <p:spPr>
          <a:xfrm>
            <a:off x="4356100" y="3692525"/>
            <a:ext cx="4643438" cy="3165475"/>
          </a:xfrm>
          <a:prstGeom prst="rect">
            <a:avLst/>
          </a:prstGeom>
          <a:noFill/>
          <a:ln w="9525">
            <a:noFill/>
          </a:ln>
        </p:spPr>
        <p:txBody>
          <a:bodyPr anchor="t" anchorCtr="0">
            <a:spAutoFit/>
          </a:bodyPr>
          <a:p>
            <a:pPr>
              <a:lnSpc>
                <a:spcPct val="90000"/>
              </a:lnSpc>
              <a:spcBef>
                <a:spcPct val="20000"/>
              </a:spcBef>
              <a:buClr>
                <a:schemeClr val="hlink"/>
              </a:buClr>
              <a:buSzPct val="70000"/>
              <a:buFont typeface="Wingdings" panose="05000000000000000000" pitchFamily="2" charset="2"/>
            </a:pPr>
            <a:r>
              <a:rPr lang="zh-CN" altLang="en-US" sz="2800" b="1">
                <a:solidFill>
                  <a:srgbClr val="FFFF00"/>
                </a:solidFill>
                <a:latin typeface="楷体_GB2312" pitchFamily="49" charset="-122"/>
                <a:ea typeface="楷体_GB2312" pitchFamily="49" charset="-122"/>
              </a:rPr>
              <a:t>    </a:t>
            </a:r>
            <a:r>
              <a:rPr lang="en-US" altLang="zh-CN" sz="2800" b="1">
                <a:solidFill>
                  <a:srgbClr val="FF0000"/>
                </a:solidFill>
                <a:latin typeface="仿宋_GB2312" pitchFamily="49" charset="-122"/>
                <a:ea typeface="仿宋_GB2312" pitchFamily="49" charset="-122"/>
              </a:rPr>
              <a:t>2005</a:t>
            </a:r>
            <a:r>
              <a:rPr lang="zh-CN" altLang="en-US" sz="2800" b="1" dirty="0">
                <a:solidFill>
                  <a:srgbClr val="FF0000"/>
                </a:solidFill>
                <a:latin typeface="仿宋_GB2312" pitchFamily="49" charset="-122"/>
                <a:ea typeface="仿宋_GB2312" pitchFamily="49" charset="-122"/>
              </a:rPr>
              <a:t>年</a:t>
            </a:r>
            <a:r>
              <a:rPr lang="en-US" altLang="zh-CN" sz="2800" b="1">
                <a:solidFill>
                  <a:srgbClr val="FF0000"/>
                </a:solidFill>
                <a:latin typeface="仿宋_GB2312" pitchFamily="49" charset="-122"/>
                <a:ea typeface="仿宋_GB2312" pitchFamily="49" charset="-122"/>
              </a:rPr>
              <a:t>2</a:t>
            </a:r>
            <a:r>
              <a:rPr lang="zh-CN" altLang="en-US" sz="2800" b="1" dirty="0">
                <a:solidFill>
                  <a:srgbClr val="FF0000"/>
                </a:solidFill>
                <a:latin typeface="仿宋_GB2312" pitchFamily="49" charset="-122"/>
                <a:ea typeface="仿宋_GB2312" pitchFamily="49" charset="-122"/>
              </a:rPr>
              <a:t>月</a:t>
            </a:r>
            <a:r>
              <a:rPr lang="en-US" altLang="zh-CN" sz="2800" b="1">
                <a:solidFill>
                  <a:srgbClr val="FF0000"/>
                </a:solidFill>
                <a:latin typeface="仿宋_GB2312" pitchFamily="49" charset="-122"/>
                <a:ea typeface="仿宋_GB2312" pitchFamily="49" charset="-122"/>
              </a:rPr>
              <a:t>5</a:t>
            </a:r>
            <a:r>
              <a:rPr lang="zh-CN" altLang="en-US" sz="2800" b="1" dirty="0">
                <a:solidFill>
                  <a:srgbClr val="FF0000"/>
                </a:solidFill>
                <a:latin typeface="仿宋_GB2312" pitchFamily="49" charset="-122"/>
                <a:ea typeface="仿宋_GB2312" pitchFamily="49" charset="-122"/>
              </a:rPr>
              <a:t>日</a:t>
            </a:r>
            <a:r>
              <a:rPr lang="en-US" altLang="zh-CN" sz="2800" b="1">
                <a:solidFill>
                  <a:srgbClr val="FF0000"/>
                </a:solidFill>
                <a:latin typeface="仿宋_GB2312" pitchFamily="49" charset="-122"/>
                <a:ea typeface="仿宋_GB2312" pitchFamily="49" charset="-122"/>
              </a:rPr>
              <a:t>,</a:t>
            </a:r>
            <a:r>
              <a:rPr lang="zh-CN" altLang="en-US" sz="2800" b="1" dirty="0">
                <a:solidFill>
                  <a:srgbClr val="FF0000"/>
                </a:solidFill>
                <a:latin typeface="仿宋_GB2312" pitchFamily="49" charset="-122"/>
                <a:ea typeface="仿宋_GB2312" pitchFamily="49" charset="-122"/>
              </a:rPr>
              <a:t>某企业一员工在清洗纵剪机张力辊轴时</a:t>
            </a:r>
            <a:r>
              <a:rPr lang="en-US" altLang="zh-CN" sz="2800" b="1">
                <a:solidFill>
                  <a:srgbClr val="FF0000"/>
                </a:solidFill>
                <a:latin typeface="仿宋_GB2312" pitchFamily="49" charset="-122"/>
                <a:ea typeface="仿宋_GB2312" pitchFamily="49" charset="-122"/>
              </a:rPr>
              <a:t>,</a:t>
            </a:r>
            <a:r>
              <a:rPr lang="zh-CN" altLang="en-US" sz="2800" b="1" dirty="0">
                <a:solidFill>
                  <a:srgbClr val="FF0000"/>
                </a:solidFill>
                <a:latin typeface="仿宋_GB2312" pitchFamily="49" charset="-122"/>
                <a:ea typeface="仿宋_GB2312" pitchFamily="49" charset="-122"/>
              </a:rPr>
              <a:t>未按照规定要求提升上辊轴，违规用钢套压住内运转开关，右手直接用抹布擦拭运行中的辊轴，导致右手臂被带入机器上下辊轴间</a:t>
            </a:r>
            <a:r>
              <a:rPr lang="en-US" altLang="zh-CN" sz="2800" b="1">
                <a:solidFill>
                  <a:srgbClr val="FF0000"/>
                </a:solidFill>
                <a:latin typeface="仿宋_GB2312" pitchFamily="49" charset="-122"/>
                <a:ea typeface="仿宋_GB2312" pitchFamily="49" charset="-122"/>
              </a:rPr>
              <a:t>,</a:t>
            </a:r>
            <a:r>
              <a:rPr lang="zh-CN" altLang="en-US" sz="2800" b="1" dirty="0">
                <a:solidFill>
                  <a:srgbClr val="FF0000"/>
                </a:solidFill>
                <a:latin typeface="仿宋_GB2312" pitchFamily="49" charset="-122"/>
                <a:ea typeface="仿宋_GB2312" pitchFamily="49" charset="-122"/>
              </a:rPr>
              <a:t>造成右手臂截肢。</a:t>
            </a:r>
            <a:endParaRPr lang="zh-CN" altLang="en-US" sz="2800" b="1">
              <a:solidFill>
                <a:srgbClr val="FF0000"/>
              </a:solidFill>
              <a:latin typeface="仿宋_GB2312" pitchFamily="49" charset="-122"/>
              <a:ea typeface="仿宋_GB2312" pitchFamily="49" charset="-122"/>
            </a:endParaRPr>
          </a:p>
        </p:txBody>
      </p:sp>
      <p:pic>
        <p:nvPicPr>
          <p:cNvPr id="24582" name="图片 38918" descr="IMG_2284"/>
          <p:cNvPicPr>
            <a:picLocks noChangeAspect="1"/>
          </p:cNvPicPr>
          <p:nvPr/>
        </p:nvPicPr>
        <p:blipFill>
          <a:blip r:embed="rId2">
            <a:lum bright="12000" contrast="35999"/>
          </a:blip>
          <a:stretch>
            <a:fillRect/>
          </a:stretch>
        </p:blipFill>
        <p:spPr>
          <a:xfrm>
            <a:off x="4859338" y="333375"/>
            <a:ext cx="4140200" cy="3311525"/>
          </a:xfrm>
          <a:prstGeom prst="rect">
            <a:avLst/>
          </a:prstGeom>
          <a:noFill/>
          <a:ln w="9525">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39937" descr="IMG_2286"/>
          <p:cNvPicPr>
            <a:picLocks noChangeAspect="1"/>
          </p:cNvPicPr>
          <p:nvPr/>
        </p:nvPicPr>
        <p:blipFill>
          <a:blip r:embed="rId1">
            <a:lum bright="12000" contrast="6000"/>
          </a:blip>
          <a:stretch>
            <a:fillRect/>
          </a:stretch>
        </p:blipFill>
        <p:spPr>
          <a:xfrm>
            <a:off x="107950" y="620713"/>
            <a:ext cx="4535488" cy="3959225"/>
          </a:xfrm>
          <a:prstGeom prst="rect">
            <a:avLst/>
          </a:prstGeom>
          <a:noFill/>
          <a:ln w="9525">
            <a:noFill/>
          </a:ln>
        </p:spPr>
      </p:pic>
      <p:pic>
        <p:nvPicPr>
          <p:cNvPr id="25602" name="图片 39938" descr="IMG_2283"/>
          <p:cNvPicPr>
            <a:picLocks noChangeAspect="1"/>
          </p:cNvPicPr>
          <p:nvPr/>
        </p:nvPicPr>
        <p:blipFill>
          <a:blip r:embed="rId2">
            <a:lum bright="6000" contrast="6000"/>
          </a:blip>
          <a:stretch>
            <a:fillRect/>
          </a:stretch>
        </p:blipFill>
        <p:spPr>
          <a:xfrm>
            <a:off x="4572000" y="620713"/>
            <a:ext cx="4321175" cy="3975100"/>
          </a:xfrm>
          <a:prstGeom prst="rect">
            <a:avLst/>
          </a:prstGeom>
          <a:noFill/>
          <a:ln w="9525">
            <a:noFill/>
          </a:ln>
        </p:spPr>
      </p:pic>
      <p:sp>
        <p:nvSpPr>
          <p:cNvPr id="39940" name="矩形 39939"/>
          <p:cNvSpPr/>
          <p:nvPr/>
        </p:nvSpPr>
        <p:spPr>
          <a:xfrm>
            <a:off x="1331913" y="4854575"/>
            <a:ext cx="6408738" cy="1373188"/>
          </a:xfrm>
          <a:prstGeom prst="rect">
            <a:avLst/>
          </a:prstGeom>
          <a:noFill/>
          <a:ln w="9525">
            <a:noFill/>
          </a:ln>
        </p:spPr>
        <p:txBody>
          <a:bodyPr>
            <a:spAutoFit/>
          </a:bodyPr>
          <a:p>
            <a:pPr fontAlgn="base"/>
            <a:r>
              <a:rPr lang="zh-CN" altLang="en-US" sz="2800" b="1" strike="noStrike" noProof="1" dirty="0">
                <a:solidFill>
                  <a:srgbClr val="FF0000"/>
                </a:solidFill>
                <a:effectLst>
                  <a:outerShdw blurRad="38100" dist="38100" dir="2700000">
                    <a:srgbClr val="000000"/>
                  </a:outerShdw>
                </a:effectLst>
                <a:latin typeface="楷体_GB2312" pitchFamily="49" charset="-122"/>
                <a:ea typeface="楷体_GB2312" pitchFamily="49" charset="-122"/>
                <a:cs typeface="+mn-cs"/>
              </a:rPr>
              <a:t>事故原因：</a:t>
            </a:r>
            <a:endParaRPr lang="zh-CN" altLang="en-US" sz="2800" b="1" strike="noStrike" noProof="1" dirty="0">
              <a:solidFill>
                <a:srgbClr val="FF0000"/>
              </a:solidFill>
              <a:effectLst>
                <a:outerShdw blurRad="38100" dist="38100" dir="2700000">
                  <a:srgbClr val="000000"/>
                </a:outerShdw>
              </a:effectLst>
              <a:latin typeface="楷体_GB2312" pitchFamily="49" charset="-122"/>
              <a:ea typeface="楷体_GB2312" pitchFamily="49" charset="-122"/>
            </a:endParaRPr>
          </a:p>
          <a:p>
            <a:pPr fontAlgn="base"/>
            <a:r>
              <a:rPr lang="zh-CN" altLang="en-US" sz="2800" b="1" strike="noStrike" noProof="1" dirty="0">
                <a:solidFill>
                  <a:srgbClr val="FF0000"/>
                </a:solidFill>
                <a:latin typeface="楷体_GB2312" pitchFamily="49" charset="-122"/>
                <a:ea typeface="楷体_GB2312" pitchFamily="49" charset="-122"/>
                <a:cs typeface="+mn-cs"/>
              </a:rPr>
              <a:t>１</a:t>
            </a:r>
            <a:r>
              <a:rPr lang="en-US" altLang="zh-CN" sz="2800" b="1" strike="noStrike" noProof="1">
                <a:solidFill>
                  <a:srgbClr val="FF0000"/>
                </a:solidFill>
                <a:latin typeface="楷体_GB2312" pitchFamily="49" charset="-122"/>
                <a:ea typeface="楷体_GB2312" pitchFamily="49" charset="-122"/>
                <a:cs typeface="+mn-cs"/>
              </a:rPr>
              <a:t>.</a:t>
            </a:r>
            <a:r>
              <a:rPr lang="zh-CN" altLang="en-US" sz="2800" b="1" strike="noStrike" noProof="1" dirty="0">
                <a:solidFill>
                  <a:srgbClr val="FF0000"/>
                </a:solidFill>
                <a:latin typeface="楷体_GB2312" pitchFamily="49" charset="-122"/>
                <a:ea typeface="楷体_GB2312" pitchFamily="49" charset="-122"/>
                <a:cs typeface="+mn-cs"/>
              </a:rPr>
              <a:t>违反安全操作规程。</a:t>
            </a:r>
            <a:endParaRPr lang="zh-CN" altLang="en-US" sz="2800" b="1" strike="noStrike" noProof="1" dirty="0">
              <a:solidFill>
                <a:srgbClr val="FF0000"/>
              </a:solidFill>
              <a:latin typeface="楷体_GB2312" pitchFamily="49" charset="-122"/>
              <a:ea typeface="楷体_GB2312" pitchFamily="49" charset="-122"/>
            </a:endParaRPr>
          </a:p>
          <a:p>
            <a:pPr fontAlgn="base"/>
            <a:r>
              <a:rPr lang="en-US" altLang="zh-CN" sz="2800" b="1" strike="noStrike" noProof="1">
                <a:solidFill>
                  <a:srgbClr val="FF0000"/>
                </a:solidFill>
                <a:latin typeface="楷体_GB2312" pitchFamily="49" charset="-122"/>
                <a:ea typeface="楷体_GB2312" pitchFamily="49" charset="-122"/>
                <a:cs typeface="+mn-cs"/>
              </a:rPr>
              <a:t>2 .</a:t>
            </a:r>
            <a:r>
              <a:rPr lang="zh-CN" altLang="en-US" sz="2800" b="1" strike="noStrike" noProof="1" dirty="0">
                <a:solidFill>
                  <a:srgbClr val="FF0000"/>
                </a:solidFill>
                <a:latin typeface="楷体_GB2312" pitchFamily="49" charset="-122"/>
                <a:ea typeface="楷体_GB2312" pitchFamily="49" charset="-122"/>
                <a:cs typeface="+mn-cs"/>
              </a:rPr>
              <a:t>安全意识淡薄，存在侥幸心理。</a:t>
            </a:r>
            <a:endParaRPr lang="zh-CN" altLang="en-US" sz="2800" b="1" strike="noStrike" noProof="1">
              <a:solidFill>
                <a:srgbClr val="FF0000"/>
              </a:solidFill>
              <a:latin typeface="楷体_GB2312" pitchFamily="49" charset="-122"/>
              <a:ea typeface="楷体_GB2312" pitchFamily="49" charset="-122"/>
            </a:endParaRPr>
          </a:p>
        </p:txBody>
      </p:sp>
      <p:sp>
        <p:nvSpPr>
          <p:cNvPr id="25604" name="椭圆 39940"/>
          <p:cNvSpPr/>
          <p:nvPr/>
        </p:nvSpPr>
        <p:spPr>
          <a:xfrm>
            <a:off x="1042988" y="908050"/>
            <a:ext cx="1657350" cy="1873250"/>
          </a:xfrm>
          <a:prstGeom prst="ellipse">
            <a:avLst/>
          </a:prstGeom>
          <a:noFill/>
          <a:ln w="28575" cap="flat" cmpd="sng">
            <a:solidFill>
              <a:srgbClr val="FF0000"/>
            </a:solidFill>
            <a:prstDash val="solid"/>
            <a:round/>
            <a:headEnd type="none" w="med" len="med"/>
            <a:tailEnd type="none" w="med" len="med"/>
          </a:ln>
        </p:spPr>
        <p:txBody>
          <a:bodyPr anchor="t" anchorCtr="0"/>
          <a:p>
            <a:endParaRPr lang="zh-CN" altLang="en-US">
              <a:latin typeface="Trebuchet MS" panose="020B0603020202020204" pitchFamily="34" charset="0"/>
              <a:ea typeface="仿宋_GB2312" pitchFamily="49"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内容占位符 2"/>
          <p:cNvSpPr>
            <a:spLocks noGrp="1"/>
          </p:cNvSpPr>
          <p:nvPr>
            <p:ph idx="4294967295"/>
          </p:nvPr>
        </p:nvSpPr>
        <p:spPr>
          <a:xfrm>
            <a:off x="468313" y="908050"/>
            <a:ext cx="3384550" cy="4826000"/>
          </a:xfrm>
          <a:ln/>
        </p:spPr>
        <p:txBody>
          <a:bodyPr wrap="square" lIns="91440" tIns="45720" rIns="91440" bIns="45720" anchor="t" anchorCtr="0"/>
          <a:p>
            <a:pPr marL="0" indent="0">
              <a:lnSpc>
                <a:spcPts val="4500"/>
              </a:lnSpc>
              <a:buChar char="Ø"/>
            </a:pPr>
            <a:r>
              <a:rPr lang="zh-CN" altLang="en-US" sz="2800" b="1" dirty="0">
                <a:solidFill>
                  <a:srgbClr val="0000FF"/>
                </a:solidFill>
                <a:latin typeface="仿宋_GB2312" pitchFamily="49" charset="-122"/>
                <a:ea typeface="仿宋_GB2312" pitchFamily="49" charset="-122"/>
              </a:rPr>
              <a:t> </a:t>
            </a:r>
            <a:r>
              <a:rPr lang="en-US" altLang="zh-CN" sz="2800" b="1">
                <a:solidFill>
                  <a:srgbClr val="0000FF"/>
                </a:solidFill>
                <a:latin typeface="仿宋_GB2312" pitchFamily="49" charset="-122"/>
                <a:ea typeface="仿宋_GB2312" pitchFamily="49" charset="-122"/>
              </a:rPr>
              <a:t>2010</a:t>
            </a:r>
            <a:r>
              <a:rPr lang="zh-CN" altLang="en-US" sz="2800" b="1" dirty="0">
                <a:solidFill>
                  <a:srgbClr val="0000FF"/>
                </a:solidFill>
                <a:latin typeface="仿宋_GB2312" pitchFamily="49" charset="-122"/>
                <a:ea typeface="仿宋_GB2312" pitchFamily="49" charset="-122"/>
              </a:rPr>
              <a:t>年</a:t>
            </a:r>
            <a:r>
              <a:rPr lang="en-US" altLang="zh-CN" sz="2800" b="1">
                <a:solidFill>
                  <a:srgbClr val="0000FF"/>
                </a:solidFill>
                <a:latin typeface="仿宋_GB2312" pitchFamily="49" charset="-122"/>
                <a:ea typeface="仿宋_GB2312" pitchFamily="49" charset="-122"/>
              </a:rPr>
              <a:t>10</a:t>
            </a:r>
            <a:r>
              <a:rPr lang="zh-CN" altLang="en-US" sz="2800" b="1" dirty="0">
                <a:solidFill>
                  <a:srgbClr val="0000FF"/>
                </a:solidFill>
                <a:latin typeface="仿宋_GB2312" pitchFamily="49" charset="-122"/>
                <a:ea typeface="仿宋_GB2312" pitchFamily="49" charset="-122"/>
              </a:rPr>
              <a:t>月</a:t>
            </a:r>
            <a:r>
              <a:rPr lang="en-US" altLang="zh-CN" sz="2800" b="1">
                <a:solidFill>
                  <a:srgbClr val="0000FF"/>
                </a:solidFill>
                <a:latin typeface="仿宋_GB2312" pitchFamily="49" charset="-122"/>
                <a:ea typeface="仿宋_GB2312" pitchFamily="49" charset="-122"/>
              </a:rPr>
              <a:t>27</a:t>
            </a:r>
            <a:r>
              <a:rPr lang="zh-CN" altLang="en-US" sz="2800" b="1" dirty="0">
                <a:solidFill>
                  <a:srgbClr val="0000FF"/>
                </a:solidFill>
                <a:latin typeface="仿宋_GB2312" pitchFamily="49" charset="-122"/>
                <a:ea typeface="仿宋_GB2312" pitchFamily="49" charset="-122"/>
              </a:rPr>
              <a:t>日</a:t>
            </a:r>
            <a:r>
              <a:rPr lang="en-US" altLang="zh-CN" sz="2800" b="1">
                <a:solidFill>
                  <a:srgbClr val="0000FF"/>
                </a:solidFill>
                <a:latin typeface="仿宋_GB2312" pitchFamily="49" charset="-122"/>
                <a:ea typeface="仿宋_GB2312" pitchFamily="49" charset="-122"/>
              </a:rPr>
              <a:t>12</a:t>
            </a:r>
            <a:r>
              <a:rPr lang="zh-CN" altLang="en-US" sz="2800" b="1" dirty="0">
                <a:solidFill>
                  <a:srgbClr val="0000FF"/>
                </a:solidFill>
                <a:latin typeface="仿宋_GB2312" pitchFamily="49" charset="-122"/>
                <a:ea typeface="仿宋_GB2312" pitchFamily="49" charset="-122"/>
              </a:rPr>
              <a:t>时</a:t>
            </a:r>
            <a:r>
              <a:rPr lang="en-US" altLang="zh-CN" sz="2800" b="1">
                <a:solidFill>
                  <a:srgbClr val="0000FF"/>
                </a:solidFill>
                <a:latin typeface="仿宋_GB2312" pitchFamily="49" charset="-122"/>
                <a:ea typeface="仿宋_GB2312" pitchFamily="49" charset="-122"/>
              </a:rPr>
              <a:t>50</a:t>
            </a:r>
            <a:r>
              <a:rPr lang="zh-CN" altLang="en-US" sz="2800" b="1" dirty="0">
                <a:solidFill>
                  <a:srgbClr val="0000FF"/>
                </a:solidFill>
                <a:latin typeface="仿宋_GB2312" pitchFamily="49" charset="-122"/>
                <a:ea typeface="仿宋_GB2312" pitchFamily="49" charset="-122"/>
              </a:rPr>
              <a:t>分许，乌鲁木齐市米东区三道坝永发砖厂，一名工人在操作打砖机时不慎被卷入机器，</a:t>
            </a:r>
            <a:r>
              <a:rPr lang="zh-CN" altLang="en-US" sz="2800" b="1" dirty="0">
                <a:solidFill>
                  <a:srgbClr val="FF0000"/>
                </a:solidFill>
                <a:latin typeface="仿宋_GB2312" pitchFamily="49" charset="-122"/>
                <a:ea typeface="仿宋_GB2312" pitchFamily="49" charset="-122"/>
              </a:rPr>
              <a:t>身体和头部被卡在两个机轮中间无法动弹</a:t>
            </a:r>
            <a:r>
              <a:rPr lang="zh-CN" altLang="en-US" sz="2800" b="1" dirty="0">
                <a:solidFill>
                  <a:srgbClr val="0000FF"/>
                </a:solidFill>
                <a:latin typeface="仿宋_GB2312" pitchFamily="49" charset="-122"/>
                <a:ea typeface="仿宋_GB2312" pitchFamily="49" charset="-122"/>
              </a:rPr>
              <a:t>。</a:t>
            </a:r>
            <a:endParaRPr lang="en-US" altLang="zh-CN" sz="2800" b="1">
              <a:solidFill>
                <a:srgbClr val="0000FF"/>
              </a:solidFill>
              <a:latin typeface="仿宋_GB2312" pitchFamily="49" charset="-122"/>
              <a:ea typeface="仿宋_GB2312" pitchFamily="49" charset="-122"/>
            </a:endParaRPr>
          </a:p>
        </p:txBody>
      </p:sp>
      <p:sp>
        <p:nvSpPr>
          <p:cNvPr id="26626" name="Rectangle 2"/>
          <p:cNvSpPr>
            <a:spLocks noGrp="1"/>
          </p:cNvSpPr>
          <p:nvPr>
            <p:ph type="title" idx="4294967295"/>
          </p:nvPr>
        </p:nvSpPr>
        <p:spPr>
          <a:xfrm>
            <a:off x="1331913" y="260350"/>
            <a:ext cx="6119812" cy="647700"/>
          </a:xfrm>
          <a:ln/>
        </p:spPr>
        <p:txBody>
          <a:bodyPr wrap="square" lIns="91440" tIns="45720" rIns="91440" bIns="45720" anchor="b" anchorCtr="0"/>
          <a:p>
            <a:pPr algn="ctr"/>
            <a:r>
              <a:rPr lang="zh-CN" altLang="en-US" sz="4000" dirty="0">
                <a:solidFill>
                  <a:srgbClr val="FF0000"/>
                </a:solidFill>
                <a:ea typeface="黑体" panose="02010609060101010101" pitchFamily="2" charset="-122"/>
              </a:rPr>
              <a:t>案例四：</a:t>
            </a:r>
            <a:endParaRPr lang="zh-CN" altLang="en-US" sz="4000" dirty="0">
              <a:solidFill>
                <a:srgbClr val="FF0000"/>
              </a:solidFill>
              <a:ea typeface="黑体" panose="02010609060101010101" pitchFamily="2" charset="-122"/>
            </a:endParaRPr>
          </a:p>
        </p:txBody>
      </p:sp>
      <p:pic>
        <p:nvPicPr>
          <p:cNvPr id="26627" name="Picture 4" descr="http://res.news.ifeng.com/attachments/2010/10/28/01cac8c826933579d797db0af7a10c73.jpg"/>
          <p:cNvPicPr>
            <a:picLocks noChangeAspect="1"/>
          </p:cNvPicPr>
          <p:nvPr/>
        </p:nvPicPr>
        <p:blipFill>
          <a:blip r:embed="rId1"/>
          <a:stretch>
            <a:fillRect/>
          </a:stretch>
        </p:blipFill>
        <p:spPr>
          <a:xfrm>
            <a:off x="4500563" y="1557338"/>
            <a:ext cx="3808412" cy="4176712"/>
          </a:xfrm>
          <a:prstGeom prst="rect">
            <a:avLst/>
          </a:prstGeom>
          <a:noFill/>
          <a:ln w="9525">
            <a:noFill/>
          </a:ln>
        </p:spPr>
      </p:pic>
      <p:pic>
        <p:nvPicPr>
          <p:cNvPr id="26628" name="图片 5"/>
          <p:cNvPicPr>
            <a:picLocks noChangeAspect="1"/>
          </p:cNvPicPr>
          <p:nvPr/>
        </p:nvPicPr>
        <p:blipFill>
          <a:blip r:embed="rId2"/>
          <a:stretch>
            <a:fillRect/>
          </a:stretch>
        </p:blipFill>
        <p:spPr>
          <a:xfrm>
            <a:off x="1588" y="5602288"/>
            <a:ext cx="9142412" cy="12573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167937"/>
          <p:cNvSpPr>
            <a:spLocks noGrp="1"/>
          </p:cNvSpPr>
          <p:nvPr>
            <p:ph type="title"/>
          </p:nvPr>
        </p:nvSpPr>
        <p:spPr>
          <a:xfrm>
            <a:off x="468313" y="115888"/>
            <a:ext cx="4319587" cy="649287"/>
          </a:xfrm>
          <a:ln/>
        </p:spPr>
        <p:txBody>
          <a:bodyPr vert="horz" lIns="91440" tIns="45720" rIns="91440" bIns="45720" anchor="b" anchorCtr="0"/>
          <a:p>
            <a:r>
              <a:rPr lang="zh-CN" altLang="en-US" sz="3600" dirty="0">
                <a:solidFill>
                  <a:srgbClr val="FF0000"/>
                </a:solidFill>
                <a:latin typeface="黑体" panose="02010609060101010101" pitchFamily="2" charset="-122"/>
                <a:ea typeface="黑体" panose="02010609060101010101" pitchFamily="2" charset="-122"/>
              </a:rPr>
              <a:t>事故分析：</a:t>
            </a:r>
            <a:endParaRPr lang="zh-CN" altLang="en-US" sz="3600" dirty="0">
              <a:solidFill>
                <a:srgbClr val="FF0000"/>
              </a:solidFill>
              <a:latin typeface="黑体" panose="02010609060101010101" pitchFamily="2" charset="-122"/>
              <a:ea typeface="黑体" panose="02010609060101010101" pitchFamily="2" charset="-122"/>
            </a:endParaRPr>
          </a:p>
        </p:txBody>
      </p:sp>
      <p:sp>
        <p:nvSpPr>
          <p:cNvPr id="27650" name="文本框 167938"/>
          <p:cNvSpPr txBox="1"/>
          <p:nvPr/>
        </p:nvSpPr>
        <p:spPr>
          <a:xfrm>
            <a:off x="179388" y="765175"/>
            <a:ext cx="8856662" cy="3508375"/>
          </a:xfrm>
          <a:prstGeom prst="rect">
            <a:avLst/>
          </a:prstGeom>
          <a:noFill/>
          <a:ln w="9525">
            <a:noFill/>
          </a:ln>
        </p:spPr>
        <p:txBody>
          <a:bodyPr anchor="t" anchorCtr="0">
            <a:spAutoFit/>
          </a:bodyPr>
          <a:p>
            <a:r>
              <a:rPr lang="zh-CN" altLang="en-US" sz="2400" b="1" dirty="0">
                <a:solidFill>
                  <a:srgbClr val="0000FF"/>
                </a:solidFill>
                <a:latin typeface="仿宋_GB2312" pitchFamily="49" charset="-122"/>
                <a:ea typeface="仿宋_GB2312" pitchFamily="49" charset="-122"/>
              </a:rPr>
              <a:t>    </a:t>
            </a:r>
            <a:r>
              <a:rPr lang="zh-CN" altLang="en-US" sz="2800" b="1" dirty="0">
                <a:solidFill>
                  <a:srgbClr val="0000FF"/>
                </a:solidFill>
                <a:latin typeface="仿宋_GB2312" pitchFamily="49" charset="-122"/>
                <a:ea typeface="仿宋_GB2312" pitchFamily="49" charset="-122"/>
              </a:rPr>
              <a:t>被卡男子叫李昌安，是砖厂的维修工人。当日打砖机出现故障，李昌安对</a:t>
            </a:r>
            <a:r>
              <a:rPr lang="zh-CN" altLang="en-US" sz="2800" b="1" dirty="0">
                <a:solidFill>
                  <a:srgbClr val="FF0000"/>
                </a:solidFill>
                <a:latin typeface="仿宋_GB2312" pitchFamily="49" charset="-122"/>
                <a:ea typeface="仿宋_GB2312" pitchFamily="49" charset="-122"/>
              </a:rPr>
              <a:t>运行中的打砖机进行检修</a:t>
            </a:r>
            <a:r>
              <a:rPr lang="zh-CN" altLang="en-US" sz="2800" b="1" dirty="0">
                <a:solidFill>
                  <a:srgbClr val="0000FF"/>
                </a:solidFill>
                <a:latin typeface="仿宋_GB2312" pitchFamily="49" charset="-122"/>
                <a:ea typeface="仿宋_GB2312" pitchFamily="49" charset="-122"/>
              </a:rPr>
              <a:t>，可能是</a:t>
            </a:r>
            <a:r>
              <a:rPr lang="zh-CN" altLang="en-US" sz="2800" b="1" dirty="0">
                <a:solidFill>
                  <a:srgbClr val="FF0000"/>
                </a:solidFill>
                <a:latin typeface="仿宋_GB2312" pitchFamily="49" charset="-122"/>
                <a:ea typeface="仿宋_GB2312" pitchFamily="49" charset="-122"/>
              </a:rPr>
              <a:t>机器上有机油和泥浆</a:t>
            </a:r>
            <a:r>
              <a:rPr lang="zh-CN" altLang="en-US" sz="2800" b="1" dirty="0">
                <a:solidFill>
                  <a:srgbClr val="0000FF"/>
                </a:solidFill>
                <a:latin typeface="仿宋_GB2312" pitchFamily="49" charset="-122"/>
                <a:ea typeface="仿宋_GB2312" pitchFamily="49" charset="-122"/>
              </a:rPr>
              <a:t>，所以他</a:t>
            </a:r>
            <a:r>
              <a:rPr lang="zh-CN" altLang="en-US" sz="2800" b="1" dirty="0">
                <a:solidFill>
                  <a:srgbClr val="FF0000"/>
                </a:solidFill>
                <a:latin typeface="仿宋_GB2312" pitchFamily="49" charset="-122"/>
                <a:ea typeface="仿宋_GB2312" pitchFamily="49" charset="-122"/>
              </a:rPr>
              <a:t>摔倒</a:t>
            </a:r>
            <a:r>
              <a:rPr lang="zh-CN" altLang="en-US" sz="2800" b="1" dirty="0">
                <a:solidFill>
                  <a:srgbClr val="0000FF"/>
                </a:solidFill>
                <a:latin typeface="仿宋_GB2312" pitchFamily="49" charset="-122"/>
                <a:ea typeface="仿宋_GB2312" pitchFamily="49" charset="-122"/>
              </a:rPr>
              <a:t>了，将自己卡在两根链条传动轴中间。</a:t>
            </a:r>
            <a:r>
              <a:rPr lang="zh-CN" altLang="en-US" sz="2800" b="1" dirty="0">
                <a:solidFill>
                  <a:srgbClr val="FF0000"/>
                </a:solidFill>
                <a:latin typeface="仿宋_GB2312" pitchFamily="49" charset="-122"/>
                <a:ea typeface="仿宋_GB2312" pitchFamily="49" charset="-122"/>
              </a:rPr>
              <a:t>头被卡进在缝隙仅为</a:t>
            </a:r>
            <a:r>
              <a:rPr lang="en-US" altLang="zh-CN" sz="2800" b="1">
                <a:solidFill>
                  <a:srgbClr val="FF0000"/>
                </a:solidFill>
                <a:latin typeface="仿宋_GB2312" pitchFamily="49" charset="-122"/>
                <a:ea typeface="仿宋_GB2312" pitchFamily="49" charset="-122"/>
              </a:rPr>
              <a:t>30</a:t>
            </a:r>
            <a:r>
              <a:rPr lang="zh-CN" altLang="en-US" sz="2800" b="1" dirty="0">
                <a:solidFill>
                  <a:srgbClr val="FF0000"/>
                </a:solidFill>
                <a:latin typeface="仿宋_GB2312" pitchFamily="49" charset="-122"/>
                <a:ea typeface="仿宋_GB2312" pitchFamily="49" charset="-122"/>
              </a:rPr>
              <a:t>厘米左右的两根链条传动轴中</a:t>
            </a:r>
            <a:r>
              <a:rPr lang="zh-CN" altLang="en-US" sz="2800" b="1" dirty="0">
                <a:solidFill>
                  <a:srgbClr val="0000FF"/>
                </a:solidFill>
                <a:latin typeface="仿宋_GB2312" pitchFamily="49" charset="-122"/>
                <a:ea typeface="仿宋_GB2312" pitchFamily="49" charset="-122"/>
              </a:rPr>
              <a:t>间，</a:t>
            </a:r>
            <a:r>
              <a:rPr lang="zh-CN" altLang="en-US" sz="2800" b="1" dirty="0">
                <a:solidFill>
                  <a:srgbClr val="FF0000"/>
                </a:solidFill>
                <a:latin typeface="仿宋_GB2312" pitchFamily="49" charset="-122"/>
                <a:ea typeface="仿宋_GB2312" pitchFamily="49" charset="-122"/>
              </a:rPr>
              <a:t>身体与头部已呈“</a:t>
            </a:r>
            <a:r>
              <a:rPr lang="en-US" altLang="zh-CN" sz="2800" b="1">
                <a:solidFill>
                  <a:srgbClr val="FF0000"/>
                </a:solidFill>
                <a:latin typeface="仿宋_GB2312" pitchFamily="49" charset="-122"/>
                <a:ea typeface="仿宋_GB2312" pitchFamily="49" charset="-122"/>
              </a:rPr>
              <a:t>L”</a:t>
            </a:r>
            <a:r>
              <a:rPr lang="zh-CN" altLang="en-US" sz="2800" b="1" dirty="0">
                <a:solidFill>
                  <a:srgbClr val="FF0000"/>
                </a:solidFill>
                <a:latin typeface="仿宋_GB2312" pitchFamily="49" charset="-122"/>
                <a:ea typeface="仿宋_GB2312" pitchFamily="49" charset="-122"/>
              </a:rPr>
              <a:t>型弯曲</a:t>
            </a:r>
            <a:r>
              <a:rPr lang="zh-CN" altLang="en-US" sz="2800" b="1" dirty="0">
                <a:solidFill>
                  <a:srgbClr val="0000FF"/>
                </a:solidFill>
                <a:latin typeface="仿宋_GB2312" pitchFamily="49" charset="-122"/>
                <a:ea typeface="仿宋_GB2312" pitchFamily="49" charset="-122"/>
              </a:rPr>
              <a:t>着， </a:t>
            </a:r>
            <a:r>
              <a:rPr lang="en-US" altLang="zh-CN" sz="2800" b="1">
                <a:solidFill>
                  <a:srgbClr val="0000FF"/>
                </a:solidFill>
                <a:latin typeface="仿宋_GB2312" pitchFamily="49" charset="-122"/>
                <a:ea typeface="仿宋_GB2312" pitchFamily="49" charset="-122"/>
              </a:rPr>
              <a:t> </a:t>
            </a:r>
            <a:r>
              <a:rPr lang="zh-CN" altLang="en-US" sz="2800" b="1" dirty="0">
                <a:solidFill>
                  <a:srgbClr val="0000FF"/>
                </a:solidFill>
                <a:latin typeface="仿宋_GB2312" pitchFamily="49" charset="-122"/>
                <a:ea typeface="仿宋_GB2312" pitchFamily="49" charset="-122"/>
              </a:rPr>
              <a:t>经消防官兵和工友</a:t>
            </a:r>
            <a:r>
              <a:rPr lang="en-US" altLang="zh-CN" sz="2800" b="1">
                <a:solidFill>
                  <a:srgbClr val="0000FF"/>
                </a:solidFill>
                <a:latin typeface="仿宋_GB2312" pitchFamily="49" charset="-122"/>
                <a:ea typeface="仿宋_GB2312" pitchFamily="49" charset="-122"/>
              </a:rPr>
              <a:t>3</a:t>
            </a:r>
            <a:r>
              <a:rPr lang="zh-CN" altLang="en-US" sz="2800" b="1" dirty="0">
                <a:solidFill>
                  <a:srgbClr val="0000FF"/>
                </a:solidFill>
                <a:latin typeface="仿宋_GB2312" pitchFamily="49" charset="-122"/>
                <a:ea typeface="仿宋_GB2312" pitchFamily="49" charset="-122"/>
              </a:rPr>
              <a:t>个多小时的救援，李昌安身体多处擦伤、右耳被撕裂、颧骨塌陷，右侧多处肋骨骨折，肺部受损严重，已经影响到正常呼吸 。</a:t>
            </a:r>
            <a:endParaRPr lang="en-US" altLang="zh-CN" sz="2800" b="1">
              <a:solidFill>
                <a:srgbClr val="0000FF"/>
              </a:solidFill>
              <a:latin typeface="仿宋_GB2312" pitchFamily="49" charset="-122"/>
              <a:ea typeface="仿宋_GB2312" pitchFamily="49" charset="-122"/>
            </a:endParaRPr>
          </a:p>
        </p:txBody>
      </p:sp>
      <p:pic>
        <p:nvPicPr>
          <p:cNvPr id="7" name="Picture 2" descr="http://res.news.ifeng.com/attachments/2010/10/28/2cc9ca31a8dfbe19843f0a42819e070d.jpg"/>
          <p:cNvPicPr>
            <a:picLocks noChangeAspect="1"/>
          </p:cNvPicPr>
          <p:nvPr/>
        </p:nvPicPr>
        <p:blipFill>
          <a:blip r:embed="rId1"/>
          <a:stretch>
            <a:fillRect/>
          </a:stretch>
        </p:blipFill>
        <p:spPr>
          <a:xfrm>
            <a:off x="0" y="4410075"/>
            <a:ext cx="4608513" cy="2447925"/>
          </a:xfrm>
          <a:prstGeom prst="rect">
            <a:avLst/>
          </a:prstGeom>
          <a:noFill/>
          <a:ln w="9525">
            <a:noFill/>
          </a:ln>
        </p:spPr>
      </p:pic>
      <p:pic>
        <p:nvPicPr>
          <p:cNvPr id="27652" name="Picture 1" descr="http://res.news.ifeng.com/attachments/2010/10/28/131a43aed3162f7a2d1f72110096d4c9.jpg"/>
          <p:cNvPicPr>
            <a:picLocks noChangeAspect="1"/>
          </p:cNvPicPr>
          <p:nvPr/>
        </p:nvPicPr>
        <p:blipFill>
          <a:blip r:embed="rId2"/>
          <a:stretch>
            <a:fillRect/>
          </a:stretch>
        </p:blipFill>
        <p:spPr>
          <a:xfrm>
            <a:off x="5254625" y="4387850"/>
            <a:ext cx="3889375" cy="24701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44033"/>
          <p:cNvSpPr>
            <a:spLocks noGrp="1"/>
          </p:cNvSpPr>
          <p:nvPr>
            <p:ph type="title"/>
          </p:nvPr>
        </p:nvSpPr>
        <p:spPr>
          <a:xfrm>
            <a:off x="4114800" y="115888"/>
            <a:ext cx="5029200" cy="2808287"/>
          </a:xfrm>
          <a:ln/>
        </p:spPr>
        <p:txBody>
          <a:bodyPr vert="horz" lIns="91440" tIns="45720" rIns="91440" bIns="45720" anchor="b" anchorCtr="0"/>
          <a:p>
            <a:r>
              <a:rPr lang="zh-CN" altLang="en-US" sz="2900" dirty="0">
                <a:latin typeface="黑体" panose="02010609060101010101" pitchFamily="2" charset="-122"/>
                <a:ea typeface="黑体" panose="02010609060101010101" pitchFamily="2" charset="-122"/>
              </a:rPr>
              <a:t>    </a:t>
            </a:r>
            <a:r>
              <a:rPr lang="zh-CN" altLang="en-US" sz="2400" dirty="0">
                <a:solidFill>
                  <a:srgbClr val="0000FF"/>
                </a:solidFill>
                <a:latin typeface="黑体" panose="02010609060101010101" pitchFamily="2" charset="-122"/>
                <a:ea typeface="黑体" panose="02010609060101010101" pitchFamily="2" charset="-122"/>
              </a:rPr>
              <a:t>一次次人为的事故造成的深重灾难，击碎了一个又一个的家庭，父母妻儿在失去亲人的痛苦中煎熬。为了悲剧不再重演，为了不可重来的生命，</a:t>
            </a:r>
            <a:br>
              <a:rPr lang="zh-CN" altLang="en-US" sz="2400" dirty="0">
                <a:solidFill>
                  <a:srgbClr val="0000FF"/>
                </a:solidFill>
                <a:latin typeface="黑体" panose="02010609060101010101" pitchFamily="2" charset="-122"/>
                <a:ea typeface="黑体" panose="02010609060101010101" pitchFamily="2" charset="-122"/>
              </a:rPr>
            </a:br>
            <a:r>
              <a:rPr lang="zh-CN" altLang="en-US" sz="2400" dirty="0">
                <a:solidFill>
                  <a:srgbClr val="FF0000"/>
                </a:solidFill>
                <a:latin typeface="黑体" panose="02010609060101010101" pitchFamily="2" charset="-122"/>
                <a:ea typeface="黑体" panose="02010609060101010101" pitchFamily="2" charset="-122"/>
              </a:rPr>
              <a:t>请您重视安全！</a:t>
            </a:r>
            <a:endParaRPr lang="zh-CN" altLang="en-US" sz="2400" dirty="0">
              <a:solidFill>
                <a:srgbClr val="FF0000"/>
              </a:solidFill>
              <a:latin typeface="黑体" panose="02010609060101010101" pitchFamily="2" charset="-122"/>
              <a:ea typeface="黑体" panose="02010609060101010101" pitchFamily="2" charset="-122"/>
            </a:endParaRPr>
          </a:p>
        </p:txBody>
      </p:sp>
      <p:pic>
        <p:nvPicPr>
          <p:cNvPr id="28674" name="图片 44034" descr="图片点击可在新窗口打开查看"/>
          <p:cNvPicPr>
            <a:picLocks noChangeAspect="1"/>
          </p:cNvPicPr>
          <p:nvPr/>
        </p:nvPicPr>
        <p:blipFill>
          <a:blip r:embed="rId1"/>
          <a:stretch>
            <a:fillRect/>
          </a:stretch>
        </p:blipFill>
        <p:spPr>
          <a:xfrm>
            <a:off x="0" y="0"/>
            <a:ext cx="3973513" cy="4953000"/>
          </a:xfrm>
          <a:prstGeom prst="rect">
            <a:avLst/>
          </a:prstGeom>
          <a:noFill/>
          <a:ln w="9525">
            <a:noFill/>
          </a:ln>
        </p:spPr>
      </p:pic>
      <p:pic>
        <p:nvPicPr>
          <p:cNvPr id="28675" name="图片 44035" descr="图片点击可在新窗口打开查看"/>
          <p:cNvPicPr>
            <a:picLocks noChangeAspect="1"/>
          </p:cNvPicPr>
          <p:nvPr/>
        </p:nvPicPr>
        <p:blipFill>
          <a:blip r:embed="rId2"/>
          <a:stretch>
            <a:fillRect/>
          </a:stretch>
        </p:blipFill>
        <p:spPr>
          <a:xfrm>
            <a:off x="4606925" y="3124200"/>
            <a:ext cx="3394075" cy="35052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180225"/>
          <p:cNvSpPr>
            <a:spLocks noGrp="1"/>
          </p:cNvSpPr>
          <p:nvPr>
            <p:ph type="title"/>
          </p:nvPr>
        </p:nvSpPr>
        <p:spPr>
          <a:xfrm>
            <a:off x="611188" y="188913"/>
            <a:ext cx="6511925" cy="1143000"/>
          </a:xfrm>
          <a:ln/>
        </p:spPr>
        <p:txBody>
          <a:bodyPr vert="horz" lIns="91440" tIns="45720" rIns="91440" bIns="45720" anchor="b" anchorCtr="0"/>
          <a:p>
            <a:r>
              <a:rPr lang="zh-CN" altLang="en-US" sz="4000" dirty="0">
                <a:solidFill>
                  <a:srgbClr val="FF0000"/>
                </a:solidFill>
                <a:latin typeface="黑体" panose="02010609060101010101" pitchFamily="2" charset="-122"/>
                <a:ea typeface="黑体" panose="02010609060101010101" pitchFamily="2" charset="-122"/>
              </a:rPr>
              <a:t>一、机械设备</a:t>
            </a:r>
            <a:endParaRPr lang="zh-CN" altLang="en-US" sz="4000" dirty="0">
              <a:solidFill>
                <a:srgbClr val="FF0000"/>
              </a:solidFill>
              <a:latin typeface="黑体" panose="02010609060101010101" pitchFamily="2" charset="-122"/>
              <a:ea typeface="黑体" panose="02010609060101010101" pitchFamily="2" charset="-122"/>
            </a:endParaRPr>
          </a:p>
        </p:txBody>
      </p:sp>
      <p:sp>
        <p:nvSpPr>
          <p:cNvPr id="30722" name="文本占位符 180226"/>
          <p:cNvSpPr>
            <a:spLocks noGrp="1"/>
          </p:cNvSpPr>
          <p:nvPr>
            <p:ph idx="1"/>
          </p:nvPr>
        </p:nvSpPr>
        <p:spPr>
          <a:xfrm>
            <a:off x="468313" y="731838"/>
            <a:ext cx="8496300" cy="5218112"/>
          </a:xfrm>
          <a:ln/>
        </p:spPr>
        <p:txBody>
          <a:bodyPr vert="horz" lIns="91440" tIns="45720" rIns="91440" bIns="45720" anchor="t" anchorCtr="0"/>
          <a:p>
            <a:pPr defTabSz="914400">
              <a:lnSpc>
                <a:spcPct val="80000"/>
              </a:lnSpc>
              <a:buSzPct val="60000"/>
            </a:pPr>
            <a:endParaRPr lang="zh-CN" altLang="en-US" sz="1600" b="1" kern="1200" baseline="0" dirty="0" smtClean="0">
              <a:latin typeface="+mn-ea"/>
              <a:ea typeface="宋体" panose="02010600030101010101" pitchFamily="2" charset="-122"/>
              <a:cs typeface="+mn-cs"/>
            </a:endParaRPr>
          </a:p>
          <a:p>
            <a:pPr defTabSz="914400">
              <a:lnSpc>
                <a:spcPct val="80000"/>
              </a:lnSpc>
              <a:buSzPct val="60000"/>
            </a:pPr>
            <a:r>
              <a:rPr lang="zh-CN" altLang="en-US" sz="2800" b="1" kern="1200" baseline="0" dirty="0" smtClean="0">
                <a:solidFill>
                  <a:srgbClr val="FF0000"/>
                </a:solidFill>
                <a:latin typeface="仿宋_GB2312" pitchFamily="49" charset="-122"/>
                <a:ea typeface="仿宋_GB2312" pitchFamily="49" charset="-122"/>
                <a:cs typeface="+mn-cs"/>
              </a:rPr>
              <a:t>机械设备：</a:t>
            </a:r>
            <a:r>
              <a:rPr lang="zh-CN" altLang="en-US" sz="2800" b="1" kern="1200" baseline="0" dirty="0" smtClean="0">
                <a:solidFill>
                  <a:srgbClr val="0000FF"/>
                </a:solidFill>
                <a:latin typeface="仿宋_GB2312" pitchFamily="49" charset="-122"/>
                <a:ea typeface="仿宋_GB2312" pitchFamily="49" charset="-122"/>
                <a:cs typeface="+mn-cs"/>
              </a:rPr>
              <a:t>是现代生产中各行各业不可缺少的设备，不仅工业生产要用到各种机械，其它行业也不同程度上用到各种机械，它是各行各业解放劳动力、</a:t>
            </a:r>
            <a:r>
              <a:rPr lang="zh-CN" altLang="en-US" sz="2800" b="1" kern="1200" baseline="0" dirty="0" smtClean="0">
                <a:solidFill>
                  <a:srgbClr val="FF0000"/>
                </a:solidFill>
                <a:latin typeface="仿宋_GB2312" pitchFamily="49" charset="-122"/>
                <a:ea typeface="仿宋_GB2312" pitchFamily="49" charset="-122"/>
                <a:cs typeface="+mn-cs"/>
              </a:rPr>
              <a:t>提高生产率的有力工具</a:t>
            </a:r>
            <a:r>
              <a:rPr lang="zh-CN" altLang="en-US" sz="2800" b="1" kern="1200" baseline="0" dirty="0" smtClean="0">
                <a:solidFill>
                  <a:srgbClr val="0000FF"/>
                </a:solidFill>
                <a:latin typeface="仿宋_GB2312" pitchFamily="49" charset="-122"/>
                <a:ea typeface="仿宋_GB2312" pitchFamily="49" charset="-122"/>
                <a:cs typeface="+mn-cs"/>
              </a:rPr>
              <a:t>，也是现代工业的基础。</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lnSpc>
                <a:spcPct val="80000"/>
              </a:lnSpc>
              <a:buSzPct val="60000"/>
            </a:pPr>
            <a:r>
              <a:rPr lang="zh-CN" altLang="en-US" sz="2800" b="1" kern="1200" baseline="0" dirty="0" smtClean="0">
                <a:solidFill>
                  <a:srgbClr val="0000FF"/>
                </a:solidFill>
                <a:latin typeface="仿宋_GB2312" pitchFamily="49" charset="-122"/>
                <a:ea typeface="仿宋_GB2312" pitchFamily="49" charset="-122"/>
                <a:cs typeface="+mn-cs"/>
              </a:rPr>
              <a:t>由于机械设备仍需人的操纵、监控和维护，故机械设备的运转是处于</a:t>
            </a:r>
            <a:r>
              <a:rPr lang="zh-CN" altLang="en-US" sz="2800" b="1" kern="1200" baseline="0" dirty="0" smtClean="0">
                <a:solidFill>
                  <a:srgbClr val="FF0000"/>
                </a:solidFill>
                <a:latin typeface="仿宋_GB2312" pitchFamily="49" charset="-122"/>
                <a:ea typeface="仿宋_GB2312" pitchFamily="49" charset="-122"/>
                <a:cs typeface="+mn-cs"/>
              </a:rPr>
              <a:t>人机环境</a:t>
            </a:r>
            <a:r>
              <a:rPr lang="zh-CN" altLang="en-US" sz="2800" b="1" kern="1200" baseline="0" dirty="0" smtClean="0">
                <a:solidFill>
                  <a:srgbClr val="0000FF"/>
                </a:solidFill>
                <a:latin typeface="仿宋_GB2312" pitchFamily="49" charset="-122"/>
                <a:ea typeface="仿宋_GB2312" pitchFamily="49" charset="-122"/>
                <a:cs typeface="+mn-cs"/>
              </a:rPr>
              <a:t>之中的，从生产安全的角度出发，要保证人、机、环境的安全，必须协调人机关系，保证人、机的本质安全，遵循人机之间的安全规律，保证系统安全。</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lnSpc>
                <a:spcPct val="80000"/>
              </a:lnSpc>
              <a:buSzPct val="60000"/>
            </a:pPr>
            <a:r>
              <a:rPr lang="zh-CN" altLang="en-US" sz="2800" b="1" kern="1200" baseline="0" dirty="0" smtClean="0">
                <a:solidFill>
                  <a:srgbClr val="0000FF"/>
                </a:solidFill>
                <a:latin typeface="仿宋_GB2312" pitchFamily="49" charset="-122"/>
                <a:ea typeface="仿宋_GB2312" pitchFamily="49" charset="-122"/>
                <a:cs typeface="+mn-cs"/>
              </a:rPr>
              <a:t>在生产的人机环境系统中，机械与人相比，具有人所不可替代的优点。</a:t>
            </a:r>
            <a:endParaRPr lang="zh-CN" altLang="en-US" sz="2800" b="1" kern="1200" baseline="0" dirty="0" smtClean="0">
              <a:solidFill>
                <a:srgbClr val="0000FF"/>
              </a:solidFill>
              <a:latin typeface="仿宋_GB2312" pitchFamily="49" charset="-122"/>
              <a:ea typeface="仿宋_GB2312" pitchFamily="49"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3"/>
          <p:cNvSpPr/>
          <p:nvPr/>
        </p:nvSpPr>
        <p:spPr>
          <a:xfrm>
            <a:off x="0" y="180975"/>
            <a:ext cx="8785225" cy="5562600"/>
          </a:xfrm>
          <a:prstGeom prst="rect">
            <a:avLst/>
          </a:prstGeom>
          <a:noFill/>
          <a:ln w="9525">
            <a:noFill/>
          </a:ln>
        </p:spPr>
        <p:txBody>
          <a:bodyPr lIns="91424" tIns="45712" rIns="91424" bIns="45712" anchor="t" anchorCtr="0">
            <a:spAutoFit/>
          </a:bodyPr>
          <a:p>
            <a:pPr defTabSz="802005">
              <a:lnSpc>
                <a:spcPct val="140000"/>
              </a:lnSpc>
            </a:pPr>
            <a:r>
              <a:rPr lang="zh-CN" altLang="en-US" sz="2800" dirty="0">
                <a:solidFill>
                  <a:schemeClr val="accent2"/>
                </a:solidFill>
                <a:latin typeface="黑体" panose="02010609060101010101" pitchFamily="2" charset="-122"/>
                <a:ea typeface="黑体" panose="02010609060101010101" pitchFamily="2" charset="-122"/>
              </a:rPr>
              <a:t>                  </a:t>
            </a:r>
            <a:r>
              <a:rPr lang="zh-CN" altLang="en-US" sz="3200" dirty="0">
                <a:solidFill>
                  <a:srgbClr val="FF0000"/>
                </a:solidFill>
                <a:latin typeface="黑体" panose="02010609060101010101" pitchFamily="2" charset="-122"/>
                <a:ea typeface="黑体" panose="02010609060101010101" pitchFamily="2" charset="-122"/>
              </a:rPr>
              <a:t>二、</a:t>
            </a:r>
            <a:r>
              <a:rPr lang="zh-CN" altLang="en-US" sz="3200" b="1" dirty="0">
                <a:solidFill>
                  <a:srgbClr val="FF0000"/>
                </a:solidFill>
                <a:latin typeface="黑体" panose="02010609060101010101" pitchFamily="2" charset="-122"/>
                <a:ea typeface="黑体" panose="02010609060101010101" pitchFamily="2" charset="-122"/>
              </a:rPr>
              <a:t>事故的含义</a:t>
            </a:r>
            <a:endParaRPr lang="zh-CN" altLang="en-US" sz="2400" dirty="0">
              <a:solidFill>
                <a:schemeClr val="accent2"/>
              </a:solidFill>
              <a:latin typeface="黑体" panose="02010609060101010101" pitchFamily="2" charset="-122"/>
              <a:ea typeface="黑体" panose="02010609060101010101" pitchFamily="2" charset="-122"/>
            </a:endParaRPr>
          </a:p>
          <a:p>
            <a:pPr defTabSz="802005">
              <a:lnSpc>
                <a:spcPct val="140000"/>
              </a:lnSpc>
            </a:pPr>
            <a:r>
              <a:rPr lang="zh-CN" altLang="en-US" sz="2400" dirty="0">
                <a:solidFill>
                  <a:schemeClr val="accent2"/>
                </a:solidFill>
                <a:latin typeface="黑体" panose="02010609060101010101" pitchFamily="2" charset="-122"/>
                <a:ea typeface="黑体" panose="02010609060101010101" pitchFamily="2" charset="-122"/>
              </a:rPr>
              <a:t>  </a:t>
            </a:r>
            <a:r>
              <a:rPr lang="zh-CN" altLang="en-US" sz="2800" b="1" dirty="0">
                <a:solidFill>
                  <a:srgbClr val="0000FF"/>
                </a:solidFill>
                <a:latin typeface="仿宋_GB2312" pitchFamily="49" charset="-122"/>
                <a:ea typeface="仿宋_GB2312" pitchFamily="49" charset="-122"/>
              </a:rPr>
              <a:t>（一）从广义的角度讲，事故是指</a:t>
            </a:r>
            <a:r>
              <a:rPr lang="zh-CN" altLang="en-US" sz="2800" b="1" dirty="0">
                <a:solidFill>
                  <a:srgbClr val="FF0000"/>
                </a:solidFill>
                <a:latin typeface="仿宋_GB2312" pitchFamily="49" charset="-122"/>
                <a:ea typeface="仿宋_GB2312" pitchFamily="49" charset="-122"/>
              </a:rPr>
              <a:t>突然发生</a:t>
            </a:r>
            <a:r>
              <a:rPr lang="zh-CN" altLang="en-US" sz="2800" b="1" dirty="0">
                <a:solidFill>
                  <a:srgbClr val="0000FF"/>
                </a:solidFill>
                <a:latin typeface="仿宋_GB2312" pitchFamily="49" charset="-122"/>
                <a:ea typeface="仿宋_GB2312" pitchFamily="49" charset="-122"/>
              </a:rPr>
              <a:t>的，使系统或人的有目的行为受到阻碍，以致暂时或永久停止的</a:t>
            </a:r>
            <a:r>
              <a:rPr lang="zh-CN" altLang="en-US" sz="2800" b="1" dirty="0">
                <a:solidFill>
                  <a:srgbClr val="FF0000"/>
                </a:solidFill>
                <a:latin typeface="仿宋_GB2312" pitchFamily="49" charset="-122"/>
                <a:ea typeface="仿宋_GB2312" pitchFamily="49" charset="-122"/>
              </a:rPr>
              <a:t>违背人们意愿的事件</a:t>
            </a:r>
            <a:r>
              <a:rPr lang="zh-CN" altLang="en-US" sz="2800" b="1" dirty="0">
                <a:solidFill>
                  <a:srgbClr val="0000FF"/>
                </a:solidFill>
                <a:latin typeface="仿宋_GB2312" pitchFamily="49" charset="-122"/>
                <a:ea typeface="仿宋_GB2312" pitchFamily="49" charset="-122"/>
              </a:rPr>
              <a:t>；</a:t>
            </a:r>
            <a:endParaRPr lang="zh-CN" altLang="en-US" sz="2800" b="1" dirty="0">
              <a:solidFill>
                <a:srgbClr val="0000FF"/>
              </a:solidFill>
              <a:latin typeface="仿宋_GB2312" pitchFamily="49" charset="-122"/>
              <a:ea typeface="仿宋_GB2312" pitchFamily="49" charset="-122"/>
            </a:endParaRPr>
          </a:p>
          <a:p>
            <a:pPr defTabSz="802005">
              <a:lnSpc>
                <a:spcPct val="140000"/>
              </a:lnSpc>
            </a:pPr>
            <a:r>
              <a:rPr lang="zh-CN" altLang="en-US" sz="2800" b="1" dirty="0">
                <a:solidFill>
                  <a:srgbClr val="0000FF"/>
                </a:solidFill>
                <a:latin typeface="仿宋_GB2312" pitchFamily="49" charset="-122"/>
                <a:ea typeface="仿宋_GB2312" pitchFamily="49" charset="-122"/>
              </a:rPr>
              <a:t>  （二）从劳动保护的角度来看，事故主要是指伤亡事故，又称</a:t>
            </a:r>
            <a:r>
              <a:rPr lang="zh-CN" altLang="en-US" sz="2800" b="1" dirty="0">
                <a:solidFill>
                  <a:srgbClr val="FF0000"/>
                </a:solidFill>
                <a:latin typeface="仿宋_GB2312" pitchFamily="49" charset="-122"/>
                <a:ea typeface="仿宋_GB2312" pitchFamily="49" charset="-122"/>
              </a:rPr>
              <a:t>伤害事故</a:t>
            </a:r>
            <a:r>
              <a:rPr lang="zh-CN" altLang="en-US" sz="2800" b="1" dirty="0">
                <a:solidFill>
                  <a:srgbClr val="0000FF"/>
                </a:solidFill>
                <a:latin typeface="仿宋_GB2312" pitchFamily="49" charset="-122"/>
                <a:ea typeface="仿宋_GB2312" pitchFamily="49" charset="-122"/>
              </a:rPr>
              <a:t>；</a:t>
            </a:r>
            <a:endParaRPr lang="zh-CN" altLang="en-US" sz="2800" b="1" dirty="0">
              <a:solidFill>
                <a:srgbClr val="0000FF"/>
              </a:solidFill>
              <a:latin typeface="仿宋_GB2312" pitchFamily="49" charset="-122"/>
              <a:ea typeface="仿宋_GB2312" pitchFamily="49" charset="-122"/>
            </a:endParaRPr>
          </a:p>
          <a:p>
            <a:pPr defTabSz="802005">
              <a:lnSpc>
                <a:spcPct val="140000"/>
              </a:lnSpc>
            </a:pPr>
            <a:r>
              <a:rPr lang="zh-CN" altLang="en-US" sz="2800" b="1" dirty="0">
                <a:solidFill>
                  <a:srgbClr val="0000FF"/>
                </a:solidFill>
                <a:latin typeface="仿宋_GB2312" pitchFamily="49" charset="-122"/>
                <a:ea typeface="仿宋_GB2312" pitchFamily="49" charset="-122"/>
              </a:rPr>
              <a:t>  （三）根据能量转移理论，伤亡事故是指由于某种原因而异常释放的能量与人体接触后导致人体生理技能部分或全部丧失的现象。</a:t>
            </a:r>
            <a:endParaRPr lang="zh-CN" altLang="en-US" sz="2800" b="1" dirty="0">
              <a:solidFill>
                <a:srgbClr val="0000FF"/>
              </a:solidFill>
              <a:latin typeface="仿宋_GB2312" pitchFamily="49" charset="-122"/>
              <a:ea typeface="仿宋_GB2312" pitchFamily="49"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3"/>
          <p:cNvSpPr/>
          <p:nvPr/>
        </p:nvSpPr>
        <p:spPr>
          <a:xfrm>
            <a:off x="2268538" y="836613"/>
            <a:ext cx="4751387" cy="4314825"/>
          </a:xfrm>
          <a:prstGeom prst="rect">
            <a:avLst/>
          </a:prstGeom>
          <a:noFill/>
          <a:ln w="9525">
            <a:noFill/>
          </a:ln>
        </p:spPr>
        <p:txBody>
          <a:bodyPr lIns="91424" tIns="45712" rIns="91424" bIns="45712" anchor="t" anchorCtr="0">
            <a:spAutoFit/>
          </a:bodyPr>
          <a:p>
            <a:pPr defTabSz="802005">
              <a:lnSpc>
                <a:spcPct val="140000"/>
              </a:lnSpc>
            </a:pPr>
            <a:r>
              <a:rPr lang="zh-CN" altLang="en-US" sz="3500" b="1" dirty="0">
                <a:solidFill>
                  <a:srgbClr val="FF0000"/>
                </a:solidFill>
                <a:latin typeface="黑体" panose="02010609060101010101" pitchFamily="2" charset="-122"/>
                <a:ea typeface="黑体" panose="02010609060101010101" pitchFamily="2" charset="-122"/>
              </a:rPr>
              <a:t>  三、事故的特征</a:t>
            </a:r>
            <a:endParaRPr lang="zh-CN" altLang="en-US" sz="3500" b="1" dirty="0">
              <a:solidFill>
                <a:srgbClr val="FF0000"/>
              </a:solidFill>
              <a:latin typeface="黑体" panose="02010609060101010101" pitchFamily="2" charset="-122"/>
              <a:ea typeface="黑体" panose="02010609060101010101" pitchFamily="2" charset="-122"/>
            </a:endParaRPr>
          </a:p>
          <a:p>
            <a:pPr defTabSz="802005">
              <a:lnSpc>
                <a:spcPct val="140000"/>
              </a:lnSpc>
            </a:pPr>
            <a:endParaRPr lang="zh-CN" altLang="en-US" sz="3500" b="1" dirty="0">
              <a:solidFill>
                <a:srgbClr val="FF0000"/>
              </a:solidFill>
              <a:latin typeface="黑体" panose="02010609060101010101" pitchFamily="2" charset="-122"/>
              <a:ea typeface="黑体" panose="02010609060101010101" pitchFamily="2" charset="-122"/>
            </a:endParaRPr>
          </a:p>
          <a:p>
            <a:pPr defTabSz="802005">
              <a:lnSpc>
                <a:spcPct val="140000"/>
              </a:lnSpc>
            </a:pPr>
            <a:r>
              <a:rPr lang="zh-CN" altLang="en-US" sz="2400" dirty="0">
                <a:solidFill>
                  <a:schemeClr val="accent2"/>
                </a:solidFill>
                <a:latin typeface="黑体" panose="02010609060101010101" pitchFamily="2" charset="-122"/>
                <a:ea typeface="黑体" panose="02010609060101010101" pitchFamily="2" charset="-122"/>
              </a:rPr>
              <a:t>  </a:t>
            </a:r>
            <a:r>
              <a:rPr lang="zh-CN" altLang="en-US" sz="3200" b="1" dirty="0">
                <a:solidFill>
                  <a:srgbClr val="0000FF"/>
                </a:solidFill>
                <a:latin typeface="仿宋_GB2312" pitchFamily="49" charset="-122"/>
                <a:ea typeface="仿宋_GB2312" pitchFamily="49" charset="-122"/>
              </a:rPr>
              <a:t>（一）因果性</a:t>
            </a:r>
            <a:endParaRPr lang="zh-CN" altLang="en-US" sz="3200" b="1" dirty="0">
              <a:solidFill>
                <a:srgbClr val="0000FF"/>
              </a:solidFill>
              <a:latin typeface="仿宋_GB2312" pitchFamily="49" charset="-122"/>
              <a:ea typeface="仿宋_GB2312" pitchFamily="49" charset="-122"/>
            </a:endParaRPr>
          </a:p>
          <a:p>
            <a:pPr defTabSz="802005">
              <a:lnSpc>
                <a:spcPct val="140000"/>
              </a:lnSpc>
            </a:pPr>
            <a:r>
              <a:rPr lang="zh-CN" altLang="en-US" sz="3200" b="1" dirty="0">
                <a:solidFill>
                  <a:srgbClr val="0000FF"/>
                </a:solidFill>
                <a:latin typeface="仿宋_GB2312" pitchFamily="49" charset="-122"/>
                <a:ea typeface="仿宋_GB2312" pitchFamily="49" charset="-122"/>
              </a:rPr>
              <a:t>  （二）随机性</a:t>
            </a:r>
            <a:endParaRPr lang="zh-CN" altLang="en-US" sz="3200" b="1" dirty="0">
              <a:solidFill>
                <a:srgbClr val="0000FF"/>
              </a:solidFill>
              <a:latin typeface="仿宋_GB2312" pitchFamily="49" charset="-122"/>
              <a:ea typeface="仿宋_GB2312" pitchFamily="49" charset="-122"/>
            </a:endParaRPr>
          </a:p>
          <a:p>
            <a:pPr defTabSz="802005">
              <a:lnSpc>
                <a:spcPct val="140000"/>
              </a:lnSpc>
            </a:pPr>
            <a:r>
              <a:rPr lang="zh-CN" altLang="en-US" sz="3200" b="1" dirty="0">
                <a:solidFill>
                  <a:srgbClr val="0000FF"/>
                </a:solidFill>
                <a:latin typeface="仿宋_GB2312" pitchFamily="49" charset="-122"/>
                <a:ea typeface="仿宋_GB2312" pitchFamily="49" charset="-122"/>
              </a:rPr>
              <a:t>  （三）潜伏性</a:t>
            </a:r>
            <a:endParaRPr lang="zh-CN" altLang="en-US" sz="3200" b="1" dirty="0">
              <a:solidFill>
                <a:srgbClr val="0000FF"/>
              </a:solidFill>
              <a:latin typeface="仿宋_GB2312" pitchFamily="49" charset="-122"/>
              <a:ea typeface="仿宋_GB2312" pitchFamily="49" charset="-122"/>
            </a:endParaRPr>
          </a:p>
          <a:p>
            <a:pPr defTabSz="802005">
              <a:lnSpc>
                <a:spcPct val="140000"/>
              </a:lnSpc>
            </a:pPr>
            <a:r>
              <a:rPr lang="zh-CN" altLang="en-US" sz="3200" b="1" dirty="0">
                <a:solidFill>
                  <a:srgbClr val="0000FF"/>
                </a:solidFill>
                <a:latin typeface="仿宋_GB2312" pitchFamily="49" charset="-122"/>
                <a:ea typeface="仿宋_GB2312" pitchFamily="49" charset="-122"/>
              </a:rPr>
              <a:t>  （四）可预防性</a:t>
            </a:r>
            <a:endParaRPr lang="zh-CN" altLang="en-US" sz="3200" b="1" dirty="0">
              <a:solidFill>
                <a:srgbClr val="0000FF"/>
              </a:solidFill>
              <a:latin typeface="仿宋_GB2312" pitchFamily="49" charset="-122"/>
              <a:ea typeface="仿宋_GB2312" pitchFamily="49"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81249"/>
          <p:cNvSpPr>
            <a:spLocks noGrp="1"/>
          </p:cNvSpPr>
          <p:nvPr>
            <p:ph type="title"/>
          </p:nvPr>
        </p:nvSpPr>
        <p:spPr>
          <a:xfrm>
            <a:off x="827088" y="333375"/>
            <a:ext cx="6511925" cy="1143000"/>
          </a:xfrm>
          <a:ln/>
        </p:spPr>
        <p:txBody>
          <a:bodyPr vert="horz" lIns="91440" tIns="45720" rIns="91440" bIns="45720" anchor="b" anchorCtr="0"/>
          <a:p>
            <a:r>
              <a:rPr lang="zh-CN" altLang="en-US" sz="4000" dirty="0">
                <a:solidFill>
                  <a:srgbClr val="FF0000"/>
                </a:solidFill>
                <a:latin typeface="黑体" panose="02010609060101010101" pitchFamily="2" charset="-122"/>
                <a:ea typeface="黑体" panose="02010609060101010101" pitchFamily="2" charset="-122"/>
              </a:rPr>
              <a:t>四、机械伤害：</a:t>
            </a:r>
            <a:endParaRPr lang="zh-CN" altLang="en-US" sz="4000" dirty="0">
              <a:solidFill>
                <a:srgbClr val="FF0000"/>
              </a:solidFill>
              <a:latin typeface="黑体" panose="02010609060101010101" pitchFamily="2" charset="-122"/>
              <a:ea typeface="黑体" panose="02010609060101010101" pitchFamily="2" charset="-122"/>
            </a:endParaRPr>
          </a:p>
        </p:txBody>
      </p:sp>
      <p:sp>
        <p:nvSpPr>
          <p:cNvPr id="33794" name="文本占位符 181250"/>
          <p:cNvSpPr>
            <a:spLocks noGrp="1"/>
          </p:cNvSpPr>
          <p:nvPr>
            <p:ph idx="1"/>
          </p:nvPr>
        </p:nvSpPr>
        <p:spPr>
          <a:xfrm>
            <a:off x="395288" y="1484313"/>
            <a:ext cx="8569325" cy="4032250"/>
          </a:xfrm>
          <a:ln/>
        </p:spPr>
        <p:txBody>
          <a:bodyPr vert="horz" lIns="91440" tIns="45720" rIns="91440" bIns="45720" anchor="t" anchorCtr="0"/>
          <a:p>
            <a:pPr defTabSz="914400">
              <a:buSzPct val="60000"/>
              <a:buFont typeface="Wingdings" panose="05000000000000000000" pitchFamily="2" charset="2"/>
              <a:buNone/>
            </a:pPr>
            <a:r>
              <a:rPr lang="zh-CN" altLang="en-US" sz="3200" b="1" kern="1200" baseline="0" dirty="0" smtClean="0">
                <a:solidFill>
                  <a:srgbClr val="0000FF"/>
                </a:solidFill>
                <a:latin typeface="+mn-ea"/>
                <a:ea typeface="仿宋_GB2312" pitchFamily="49" charset="-122"/>
                <a:cs typeface="+mn-cs"/>
              </a:rPr>
              <a:t>         主要指机械设备运动（静止）部件、工具、加工件直接与人体接触引起的</a:t>
            </a:r>
            <a:r>
              <a:rPr lang="zh-CN" altLang="en-US" sz="3200" b="1" kern="1200" baseline="0" dirty="0" smtClean="0">
                <a:solidFill>
                  <a:srgbClr val="FF0000"/>
                </a:solidFill>
                <a:latin typeface="+mn-ea"/>
                <a:ea typeface="仿宋_GB2312" pitchFamily="49" charset="-122"/>
                <a:cs typeface="+mn-cs"/>
              </a:rPr>
              <a:t>夹击、碰撞、剪切、卷入、绞、碾、割、刺等形式的伤害</a:t>
            </a:r>
            <a:r>
              <a:rPr lang="zh-CN" altLang="en-US" sz="3200" b="1" kern="1200" baseline="0" dirty="0" smtClean="0">
                <a:solidFill>
                  <a:srgbClr val="0000FF"/>
                </a:solidFill>
                <a:latin typeface="+mn-ea"/>
                <a:ea typeface="仿宋_GB2312" pitchFamily="49" charset="-122"/>
                <a:cs typeface="+mn-cs"/>
              </a:rPr>
              <a:t>。各类转动机械的外露传动部分（如齿轮、轴、履带等）和往复运动部分都有可能对人体造成机械伤害。</a:t>
            </a:r>
            <a:r>
              <a:rPr lang="zh-CN" altLang="en-US" kern="1200" baseline="0" dirty="0" smtClean="0">
                <a:latin typeface="+mn-ea"/>
                <a:ea typeface="宋体" panose="02010600030101010101" pitchFamily="2" charset="-122"/>
                <a:cs typeface="+mn-cs"/>
              </a:rPr>
              <a:t> </a:t>
            </a:r>
            <a:endParaRPr lang="zh-CN" altLang="en-US" kern="1200" baseline="0" dirty="0" smtClean="0">
              <a:latin typeface="+mn-ea"/>
              <a:ea typeface="宋体" panose="02010600030101010101" pitchFamily="2"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84321"/>
          <p:cNvSpPr>
            <a:spLocks noGrp="1"/>
          </p:cNvSpPr>
          <p:nvPr>
            <p:ph type="title"/>
          </p:nvPr>
        </p:nvSpPr>
        <p:spPr>
          <a:xfrm>
            <a:off x="684213" y="188913"/>
            <a:ext cx="7704137" cy="1143000"/>
          </a:xfrm>
          <a:ln/>
        </p:spPr>
        <p:txBody>
          <a:bodyPr vert="horz" lIns="91440" tIns="45720" rIns="91440" bIns="45720" anchor="b" anchorCtr="0"/>
          <a:p>
            <a:r>
              <a:rPr lang="zh-CN" altLang="en-US" sz="4000" dirty="0">
                <a:solidFill>
                  <a:srgbClr val="FF0000"/>
                </a:solidFill>
                <a:latin typeface="黑体" panose="02010609060101010101" pitchFamily="2" charset="-122"/>
                <a:ea typeface="黑体" panose="02010609060101010101" pitchFamily="2" charset="-122"/>
              </a:rPr>
              <a:t>五、机械设备的危险分类</a:t>
            </a:r>
            <a:r>
              <a:rPr lang="zh-CN" altLang="en-US" dirty="0">
                <a:ea typeface="宋体" panose="02010600030101010101" pitchFamily="2" charset="-122"/>
              </a:rPr>
              <a:t> </a:t>
            </a:r>
            <a:endParaRPr lang="zh-CN" altLang="en-US" dirty="0">
              <a:ea typeface="宋体" panose="02010600030101010101" pitchFamily="2" charset="-122"/>
            </a:endParaRPr>
          </a:p>
        </p:txBody>
      </p:sp>
      <p:sp>
        <p:nvSpPr>
          <p:cNvPr id="34818" name="文本占位符 184322"/>
          <p:cNvSpPr>
            <a:spLocks noGrp="1"/>
          </p:cNvSpPr>
          <p:nvPr>
            <p:ph idx="1"/>
          </p:nvPr>
        </p:nvSpPr>
        <p:spPr>
          <a:xfrm>
            <a:off x="323850" y="908050"/>
            <a:ext cx="8424863" cy="5473700"/>
          </a:xfrm>
          <a:ln/>
        </p:spPr>
        <p:txBody>
          <a:bodyPr vert="horz" lIns="91440" tIns="45720" rIns="91440" bIns="45720" anchor="t" anchorCtr="0"/>
          <a:p>
            <a:pPr defTabSz="914400">
              <a:buSzPct val="60000"/>
            </a:pPr>
            <a:r>
              <a:rPr lang="zh-CN" altLang="en-US" sz="3200" b="1" kern="1200" baseline="0" dirty="0" smtClean="0">
                <a:solidFill>
                  <a:srgbClr val="FF0000"/>
                </a:solidFill>
                <a:latin typeface="仿宋_GB2312" pitchFamily="49" charset="-122"/>
                <a:ea typeface="仿宋_GB2312" pitchFamily="49" charset="-122"/>
                <a:cs typeface="+mn-cs"/>
              </a:rPr>
              <a:t>机械危险可分为两大类</a:t>
            </a:r>
            <a:r>
              <a:rPr lang="en-US" altLang="zh-CN" sz="3200" b="1" kern="1200" baseline="0" dirty="0" smtClean="0">
                <a:solidFill>
                  <a:srgbClr val="FF0000"/>
                </a:solidFill>
                <a:latin typeface="仿宋_GB2312" pitchFamily="49" charset="-122"/>
                <a:ea typeface="仿宋_GB2312" pitchFamily="49" charset="-122"/>
                <a:cs typeface="+mn-cs"/>
              </a:rPr>
              <a:t>:</a:t>
            </a:r>
            <a:r>
              <a:rPr lang="zh-CN" altLang="en-US" sz="3200" b="1" kern="1200" baseline="0" dirty="0" smtClean="0">
                <a:solidFill>
                  <a:srgbClr val="FF0000"/>
                </a:solidFill>
                <a:latin typeface="仿宋_GB2312" pitchFamily="49" charset="-122"/>
                <a:ea typeface="仿宋_GB2312" pitchFamily="49" charset="-122"/>
                <a:cs typeface="+mn-cs"/>
              </a:rPr>
              <a:t>机械危险和非机械危险：</a:t>
            </a:r>
            <a:endParaRPr lang="zh-CN" altLang="en-US" sz="3200" b="1" kern="1200" baseline="0" dirty="0" smtClean="0">
              <a:solidFill>
                <a:srgbClr val="FF0000"/>
              </a:solidFill>
              <a:latin typeface="仿宋_GB2312" pitchFamily="49" charset="-122"/>
              <a:ea typeface="仿宋_GB2312" pitchFamily="49" charset="-122"/>
              <a:cs typeface="+mn-cs"/>
            </a:endParaRPr>
          </a:p>
          <a:p>
            <a:pPr defTabSz="914400">
              <a:buSzPct val="60000"/>
            </a:pPr>
            <a:r>
              <a:rPr lang="zh-CN" altLang="en-US" sz="2800" b="1" kern="1200" baseline="0" dirty="0" smtClean="0">
                <a:solidFill>
                  <a:srgbClr val="FF0000"/>
                </a:solidFill>
                <a:latin typeface="仿宋_GB2312" pitchFamily="49" charset="-122"/>
                <a:ea typeface="仿宋_GB2312" pitchFamily="49" charset="-122"/>
                <a:cs typeface="+mn-cs"/>
              </a:rPr>
              <a:t>（一）机械危险的主要形式</a:t>
            </a:r>
            <a:r>
              <a:rPr lang="zh-CN" altLang="en-US" sz="2800" b="1" kern="1200" baseline="0" dirty="0" smtClean="0">
                <a:solidFill>
                  <a:srgbClr val="0000FF"/>
                </a:solidFill>
                <a:latin typeface="仿宋_GB2312" pitchFamily="49" charset="-122"/>
                <a:ea typeface="仿宋_GB2312" pitchFamily="49" charset="-122"/>
                <a:cs typeface="+mn-cs"/>
              </a:rPr>
              <a:t>： 挤、剪、割或切断、缠绕、引入或卷、冲、刺或扎、擦或磨、流体喷射等。</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buSzPct val="60000"/>
            </a:pPr>
            <a:r>
              <a:rPr lang="zh-CN" altLang="en-US" sz="3200" b="1" kern="1200" baseline="0" dirty="0" smtClean="0">
                <a:solidFill>
                  <a:srgbClr val="FF0000"/>
                </a:solidFill>
                <a:latin typeface="仿宋_GB2312" pitchFamily="49" charset="-122"/>
                <a:ea typeface="仿宋_GB2312" pitchFamily="49" charset="-122"/>
                <a:cs typeface="+mn-cs"/>
              </a:rPr>
              <a:t>（二）非机械危险的主要形式</a:t>
            </a:r>
            <a:r>
              <a:rPr lang="zh-CN" altLang="en-US" sz="2800" b="1" kern="1200" baseline="0" dirty="0" smtClean="0">
                <a:solidFill>
                  <a:srgbClr val="0000FF"/>
                </a:solidFill>
                <a:latin typeface="仿宋_GB2312" pitchFamily="49" charset="-122"/>
                <a:ea typeface="仿宋_GB2312" pitchFamily="49" charset="-122"/>
                <a:cs typeface="+mn-cs"/>
              </a:rPr>
              <a:t>：（</a:t>
            </a:r>
            <a:r>
              <a:rPr lang="en-US" altLang="zh-CN" sz="2800" b="1" kern="1200" baseline="0" dirty="0" smtClean="0">
                <a:solidFill>
                  <a:srgbClr val="0000FF"/>
                </a:solidFill>
                <a:latin typeface="仿宋_GB2312" pitchFamily="49" charset="-122"/>
                <a:ea typeface="仿宋_GB2312" pitchFamily="49" charset="-122"/>
                <a:cs typeface="+mn-cs"/>
              </a:rPr>
              <a:t>1</a:t>
            </a:r>
            <a:r>
              <a:rPr lang="zh-CN" altLang="en-US" sz="2800" b="1" kern="1200" baseline="0" dirty="0" smtClean="0">
                <a:solidFill>
                  <a:srgbClr val="0000FF"/>
                </a:solidFill>
                <a:latin typeface="仿宋_GB2312" pitchFamily="49" charset="-122"/>
                <a:ea typeface="仿宋_GB2312" pitchFamily="49" charset="-122"/>
                <a:cs typeface="+mn-cs"/>
              </a:rPr>
              <a:t>）电气危险　（</a:t>
            </a:r>
            <a:r>
              <a:rPr lang="en-US" altLang="zh-CN" sz="2800" b="1" kern="1200" baseline="0" dirty="0" smtClean="0">
                <a:solidFill>
                  <a:srgbClr val="0000FF"/>
                </a:solidFill>
                <a:latin typeface="仿宋_GB2312" pitchFamily="49" charset="-122"/>
                <a:ea typeface="仿宋_GB2312" pitchFamily="49" charset="-122"/>
                <a:cs typeface="+mn-cs"/>
              </a:rPr>
              <a:t>2</a:t>
            </a:r>
            <a:r>
              <a:rPr lang="zh-CN" altLang="en-US" sz="2800" b="1" kern="1200" baseline="0" dirty="0" smtClean="0">
                <a:solidFill>
                  <a:srgbClr val="0000FF"/>
                </a:solidFill>
                <a:latin typeface="仿宋_GB2312" pitchFamily="49" charset="-122"/>
                <a:ea typeface="仿宋_GB2312" pitchFamily="49" charset="-122"/>
                <a:cs typeface="+mn-cs"/>
              </a:rPr>
              <a:t>）热危险　（</a:t>
            </a:r>
            <a:r>
              <a:rPr lang="en-US" altLang="zh-CN" sz="2800" b="1" kern="1200" baseline="0" dirty="0" smtClean="0">
                <a:solidFill>
                  <a:srgbClr val="0000FF"/>
                </a:solidFill>
                <a:latin typeface="仿宋_GB2312" pitchFamily="49" charset="-122"/>
                <a:ea typeface="仿宋_GB2312" pitchFamily="49" charset="-122"/>
                <a:cs typeface="+mn-cs"/>
              </a:rPr>
              <a:t>3</a:t>
            </a:r>
            <a:r>
              <a:rPr lang="zh-CN" altLang="en-US" sz="2800" b="1" kern="1200" baseline="0" dirty="0" smtClean="0">
                <a:solidFill>
                  <a:srgbClr val="0000FF"/>
                </a:solidFill>
                <a:latin typeface="仿宋_GB2312" pitchFamily="49" charset="-122"/>
                <a:ea typeface="仿宋_GB2312" pitchFamily="49" charset="-122"/>
                <a:cs typeface="+mn-cs"/>
              </a:rPr>
              <a:t>）噪声危险　（</a:t>
            </a:r>
            <a:r>
              <a:rPr lang="en-US" altLang="zh-CN" sz="2800" b="1" kern="1200" baseline="0" dirty="0" smtClean="0">
                <a:solidFill>
                  <a:srgbClr val="0000FF"/>
                </a:solidFill>
                <a:latin typeface="仿宋_GB2312" pitchFamily="49" charset="-122"/>
                <a:ea typeface="仿宋_GB2312" pitchFamily="49" charset="-122"/>
                <a:cs typeface="+mn-cs"/>
              </a:rPr>
              <a:t>4</a:t>
            </a:r>
            <a:r>
              <a:rPr lang="zh-CN" altLang="en-US" sz="2800" b="1" kern="1200" baseline="0" dirty="0" smtClean="0">
                <a:solidFill>
                  <a:srgbClr val="0000FF"/>
                </a:solidFill>
                <a:latin typeface="仿宋_GB2312" pitchFamily="49" charset="-122"/>
                <a:ea typeface="仿宋_GB2312" pitchFamily="49" charset="-122"/>
                <a:cs typeface="+mn-cs"/>
              </a:rPr>
              <a:t>）振动危险　（</a:t>
            </a:r>
            <a:r>
              <a:rPr lang="en-US" altLang="zh-CN" sz="2800" b="1" kern="1200" baseline="0" dirty="0" smtClean="0">
                <a:solidFill>
                  <a:srgbClr val="0000FF"/>
                </a:solidFill>
                <a:latin typeface="仿宋_GB2312" pitchFamily="49" charset="-122"/>
                <a:ea typeface="仿宋_GB2312" pitchFamily="49" charset="-122"/>
                <a:cs typeface="+mn-cs"/>
              </a:rPr>
              <a:t>5</a:t>
            </a:r>
            <a:r>
              <a:rPr lang="zh-CN" altLang="en-US" sz="2800" b="1" kern="1200" baseline="0" dirty="0" smtClean="0">
                <a:solidFill>
                  <a:srgbClr val="0000FF"/>
                </a:solidFill>
                <a:latin typeface="仿宋_GB2312" pitchFamily="49" charset="-122"/>
                <a:ea typeface="仿宋_GB2312" pitchFamily="49" charset="-122"/>
                <a:cs typeface="+mn-cs"/>
              </a:rPr>
              <a:t>）辐射危险　（</a:t>
            </a:r>
            <a:r>
              <a:rPr lang="en-US" altLang="zh-CN" sz="2800" b="1" kern="1200" baseline="0" dirty="0" smtClean="0">
                <a:solidFill>
                  <a:srgbClr val="0000FF"/>
                </a:solidFill>
                <a:latin typeface="仿宋_GB2312" pitchFamily="49" charset="-122"/>
                <a:ea typeface="仿宋_GB2312" pitchFamily="49" charset="-122"/>
                <a:cs typeface="+mn-cs"/>
              </a:rPr>
              <a:t>6</a:t>
            </a:r>
            <a:r>
              <a:rPr lang="zh-CN" altLang="en-US" sz="2800" b="1" kern="1200" baseline="0" dirty="0" smtClean="0">
                <a:solidFill>
                  <a:srgbClr val="0000FF"/>
                </a:solidFill>
                <a:latin typeface="仿宋_GB2312" pitchFamily="49" charset="-122"/>
                <a:ea typeface="仿宋_GB2312" pitchFamily="49" charset="-122"/>
                <a:cs typeface="+mn-cs"/>
              </a:rPr>
              <a:t>）材料和物质产生的危险　（</a:t>
            </a:r>
            <a:r>
              <a:rPr lang="en-US" altLang="zh-CN" sz="2800" b="1" kern="1200" baseline="0" dirty="0" smtClean="0">
                <a:solidFill>
                  <a:srgbClr val="0000FF"/>
                </a:solidFill>
                <a:latin typeface="仿宋_GB2312" pitchFamily="49" charset="-122"/>
                <a:ea typeface="仿宋_GB2312" pitchFamily="49" charset="-122"/>
                <a:cs typeface="+mn-cs"/>
              </a:rPr>
              <a:t>7</a:t>
            </a:r>
            <a:r>
              <a:rPr lang="zh-CN" altLang="en-US" sz="2800" b="1" kern="1200" baseline="0" dirty="0" smtClean="0">
                <a:solidFill>
                  <a:srgbClr val="0000FF"/>
                </a:solidFill>
                <a:latin typeface="仿宋_GB2312" pitchFamily="49" charset="-122"/>
                <a:ea typeface="仿宋_GB2312" pitchFamily="49" charset="-122"/>
                <a:cs typeface="+mn-cs"/>
              </a:rPr>
              <a:t>）忽略安全人机学原则产生的危险。</a:t>
            </a:r>
            <a:endParaRPr lang="zh-CN" altLang="en-US" sz="2800" b="1" kern="1200" baseline="0" dirty="0" smtClean="0">
              <a:solidFill>
                <a:srgbClr val="0000FF"/>
              </a:solidFill>
              <a:latin typeface="仿宋_GB2312" pitchFamily="49" charset="-122"/>
              <a:ea typeface="仿宋_GB2312" pitchFamily="49"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172033"/>
          <p:cNvSpPr>
            <a:spLocks noGrp="1"/>
          </p:cNvSpPr>
          <p:nvPr>
            <p:ph type="title" idx="4294967295"/>
          </p:nvPr>
        </p:nvSpPr>
        <p:spPr>
          <a:xfrm>
            <a:off x="827088" y="476250"/>
            <a:ext cx="7488237" cy="4608513"/>
          </a:xfrm>
          <a:ln/>
        </p:spPr>
        <p:txBody>
          <a:bodyPr lIns="91440" tIns="45720" rIns="91440" bIns="45720" anchor="b" anchorCtr="0"/>
          <a:p>
            <a:pPr>
              <a:lnSpc>
                <a:spcPct val="130000"/>
              </a:lnSpc>
            </a:pPr>
            <a:r>
              <a:rPr lang="zh-CN" altLang="en-US" sz="3800" dirty="0">
                <a:solidFill>
                  <a:srgbClr val="0000FF"/>
                </a:solidFill>
                <a:ea typeface="黑体" panose="02010609060101010101" pitchFamily="2" charset="-122"/>
              </a:rPr>
              <a:t>关于当前形势</a:t>
            </a:r>
            <a:r>
              <a:rPr lang="zh-CN" altLang="en-US" sz="3300" dirty="0">
                <a:ea typeface="华文中宋" pitchFamily="2" charset="-122"/>
              </a:rPr>
              <a:t>  </a:t>
            </a:r>
            <a:br>
              <a:rPr lang="zh-CN" altLang="en-US" sz="3300" dirty="0">
                <a:solidFill>
                  <a:srgbClr val="FFFF00"/>
                </a:solidFill>
                <a:latin typeface="楷体_GB2312" pitchFamily="49" charset="-122"/>
                <a:ea typeface="楷体_GB2312" pitchFamily="49" charset="-122"/>
              </a:rPr>
            </a:br>
            <a:r>
              <a:rPr lang="zh-CN" altLang="en-US" sz="3300" dirty="0">
                <a:solidFill>
                  <a:srgbClr val="FFFF00"/>
                </a:solidFill>
                <a:latin typeface="楷体_GB2312" pitchFamily="49" charset="-122"/>
                <a:ea typeface="楷体_GB2312" pitchFamily="49" charset="-122"/>
              </a:rPr>
              <a:t>    </a:t>
            </a:r>
            <a:br>
              <a:rPr lang="zh-CN" altLang="en-US" sz="3300" dirty="0">
                <a:solidFill>
                  <a:srgbClr val="0000FF"/>
                </a:solidFill>
                <a:latin typeface="楷体_GB2312" pitchFamily="49" charset="-122"/>
                <a:ea typeface="楷体_GB2312" pitchFamily="49" charset="-122"/>
              </a:rPr>
            </a:br>
            <a:r>
              <a:rPr lang="zh-CN" altLang="en-US" sz="3300" dirty="0">
                <a:solidFill>
                  <a:srgbClr val="0000FF"/>
                </a:solidFill>
                <a:latin typeface="楷体_GB2312" pitchFamily="49" charset="-122"/>
                <a:ea typeface="楷体_GB2312" pitchFamily="49" charset="-122"/>
              </a:rPr>
              <a:t>    </a:t>
            </a:r>
            <a:r>
              <a:rPr lang="zh-CN" altLang="en-US" sz="3300" dirty="0">
                <a:solidFill>
                  <a:srgbClr val="0000FF"/>
                </a:solidFill>
                <a:latin typeface="仿宋_GB2312" pitchFamily="49" charset="-122"/>
                <a:ea typeface="仿宋_GB2312" pitchFamily="49" charset="-122"/>
              </a:rPr>
              <a:t>现阶段我国安全生产形势表现为</a:t>
            </a:r>
            <a:br>
              <a:rPr lang="zh-CN" altLang="en-US" sz="3300" dirty="0">
                <a:solidFill>
                  <a:srgbClr val="0000FF"/>
                </a:solidFill>
                <a:latin typeface="仿宋_GB2312" pitchFamily="49" charset="-122"/>
                <a:ea typeface="仿宋_GB2312" pitchFamily="49" charset="-122"/>
              </a:rPr>
            </a:br>
            <a:r>
              <a:rPr lang="zh-CN" altLang="en-US" sz="3300" dirty="0">
                <a:solidFill>
                  <a:srgbClr val="0000FF"/>
                </a:solidFill>
                <a:latin typeface="仿宋_GB2312" pitchFamily="49" charset="-122"/>
                <a:ea typeface="仿宋_GB2312" pitchFamily="49" charset="-122"/>
              </a:rPr>
              <a:t>总体稳定、趋于好转的发展趋势与依然严峻的现状并存</a:t>
            </a:r>
            <a:r>
              <a:rPr lang="zh-CN" altLang="en-US" sz="5000">
                <a:solidFill>
                  <a:schemeClr val="hlink"/>
                </a:solidFill>
                <a:ea typeface="华文新魏" pitchFamily="2" charset="-122"/>
              </a:rPr>
              <a:t> </a:t>
            </a:r>
            <a:endParaRPr lang="zh-CN" altLang="en-US" sz="5000" dirty="0">
              <a:solidFill>
                <a:schemeClr val="hlink"/>
              </a:solidFill>
              <a:ea typeface="华文新魏" pitchFamily="2"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85345"/>
          <p:cNvSpPr>
            <a:spLocks noGrp="1"/>
          </p:cNvSpPr>
          <p:nvPr>
            <p:ph type="title"/>
          </p:nvPr>
        </p:nvSpPr>
        <p:spPr>
          <a:xfrm>
            <a:off x="827088" y="188913"/>
            <a:ext cx="6511925" cy="1143000"/>
          </a:xfrm>
          <a:ln/>
        </p:spPr>
        <p:txBody>
          <a:bodyPr vert="horz" lIns="91440" tIns="45720" rIns="91440" bIns="45720" anchor="b" anchorCtr="0"/>
          <a:p>
            <a:r>
              <a:rPr lang="zh-CN" altLang="en-US" sz="4000" dirty="0">
                <a:solidFill>
                  <a:srgbClr val="FF0000"/>
                </a:solidFill>
                <a:latin typeface="黑体" panose="02010609060101010101" pitchFamily="2" charset="-122"/>
                <a:ea typeface="黑体" panose="02010609060101010101" pitchFamily="2" charset="-122"/>
              </a:rPr>
              <a:t>六、机械伤害的类型</a:t>
            </a:r>
            <a:endParaRPr lang="zh-CN" altLang="en-US" sz="4000" dirty="0">
              <a:solidFill>
                <a:srgbClr val="FF0000"/>
              </a:solidFill>
              <a:latin typeface="黑体" panose="02010609060101010101" pitchFamily="2" charset="-122"/>
              <a:ea typeface="黑体" panose="02010609060101010101" pitchFamily="2" charset="-122"/>
            </a:endParaRPr>
          </a:p>
        </p:txBody>
      </p:sp>
      <p:sp>
        <p:nvSpPr>
          <p:cNvPr id="35842" name="文本占位符 185346"/>
          <p:cNvSpPr>
            <a:spLocks noGrp="1"/>
          </p:cNvSpPr>
          <p:nvPr>
            <p:ph idx="1"/>
          </p:nvPr>
        </p:nvSpPr>
        <p:spPr>
          <a:xfrm>
            <a:off x="468313" y="1052513"/>
            <a:ext cx="8424862" cy="4752975"/>
          </a:xfrm>
          <a:ln/>
        </p:spPr>
        <p:txBody>
          <a:bodyPr vert="horz" lIns="91440" tIns="45720" rIns="91440" bIns="45720" anchor="t" anchorCtr="0"/>
          <a:p>
            <a:pPr defTabSz="914400">
              <a:buSzPct val="60000"/>
            </a:pPr>
            <a:r>
              <a:rPr lang="en-US" altLang="zh-CN" sz="3200" b="1" kern="1200" baseline="0" dirty="0" smtClean="0">
                <a:solidFill>
                  <a:srgbClr val="0000FF"/>
                </a:solidFill>
                <a:latin typeface="仿宋_GB2312" pitchFamily="49" charset="-122"/>
                <a:ea typeface="仿宋_GB2312" pitchFamily="49" charset="-122"/>
                <a:cs typeface="+mn-cs"/>
              </a:rPr>
              <a:t>(1)</a:t>
            </a:r>
            <a:r>
              <a:rPr lang="zh-CN" altLang="en-US" sz="3200" b="1" kern="1200" baseline="0" dirty="0" smtClean="0">
                <a:solidFill>
                  <a:srgbClr val="0000FF"/>
                </a:solidFill>
                <a:latin typeface="仿宋_GB2312" pitchFamily="49" charset="-122"/>
                <a:ea typeface="仿宋_GB2312" pitchFamily="49" charset="-122"/>
                <a:cs typeface="+mn-cs"/>
              </a:rPr>
              <a:t>物体打击  </a:t>
            </a:r>
            <a:r>
              <a:rPr lang="en-US" altLang="zh-CN" sz="3200" b="1" kern="1200" baseline="0" dirty="0" smtClean="0">
                <a:solidFill>
                  <a:srgbClr val="0000FF"/>
                </a:solidFill>
                <a:latin typeface="仿宋_GB2312" pitchFamily="49" charset="-122"/>
                <a:ea typeface="仿宋_GB2312" pitchFamily="49" charset="-122"/>
                <a:cs typeface="+mn-cs"/>
              </a:rPr>
              <a:t>(2)</a:t>
            </a:r>
            <a:r>
              <a:rPr lang="zh-CN" altLang="en-US" sz="3200" b="1" kern="1200" baseline="0" dirty="0" smtClean="0">
                <a:solidFill>
                  <a:srgbClr val="0000FF"/>
                </a:solidFill>
                <a:latin typeface="仿宋_GB2312" pitchFamily="49" charset="-122"/>
                <a:ea typeface="仿宋_GB2312" pitchFamily="49" charset="-122"/>
                <a:cs typeface="+mn-cs"/>
              </a:rPr>
              <a:t>车辆伤害  </a:t>
            </a:r>
            <a:r>
              <a:rPr lang="en-US" altLang="zh-CN" sz="3200" b="1" kern="1200" baseline="0" dirty="0" smtClean="0">
                <a:solidFill>
                  <a:srgbClr val="0000FF"/>
                </a:solidFill>
                <a:latin typeface="仿宋_GB2312" pitchFamily="49" charset="-122"/>
                <a:ea typeface="仿宋_GB2312" pitchFamily="49" charset="-122"/>
                <a:cs typeface="+mn-cs"/>
              </a:rPr>
              <a:t>(3)</a:t>
            </a:r>
            <a:r>
              <a:rPr lang="zh-CN" altLang="en-US" sz="3200" b="1" kern="1200" baseline="0" dirty="0" smtClean="0">
                <a:solidFill>
                  <a:srgbClr val="0000FF"/>
                </a:solidFill>
                <a:latin typeface="仿宋_GB2312" pitchFamily="49" charset="-122"/>
                <a:ea typeface="仿宋_GB2312" pitchFamily="49" charset="-122"/>
                <a:cs typeface="+mn-cs"/>
              </a:rPr>
              <a:t>机械伤害 </a:t>
            </a:r>
            <a:r>
              <a:rPr lang="en-US" altLang="zh-CN" sz="3200" b="1" kern="1200" baseline="0" dirty="0" smtClean="0">
                <a:solidFill>
                  <a:srgbClr val="0000FF"/>
                </a:solidFill>
                <a:latin typeface="仿宋_GB2312" pitchFamily="49" charset="-122"/>
                <a:ea typeface="仿宋_GB2312" pitchFamily="49" charset="-122"/>
                <a:cs typeface="+mn-cs"/>
              </a:rPr>
              <a:t>(4)</a:t>
            </a:r>
            <a:r>
              <a:rPr lang="zh-CN" altLang="en-US" sz="3200" b="1" kern="1200" baseline="0" dirty="0" smtClean="0">
                <a:solidFill>
                  <a:srgbClr val="0000FF"/>
                </a:solidFill>
                <a:latin typeface="仿宋_GB2312" pitchFamily="49" charset="-122"/>
                <a:ea typeface="仿宋_GB2312" pitchFamily="49" charset="-122"/>
                <a:cs typeface="+mn-cs"/>
              </a:rPr>
              <a:t>起重伤害  </a:t>
            </a:r>
            <a:r>
              <a:rPr lang="en-US" altLang="zh-CN" sz="3200" b="1" kern="1200" baseline="0" dirty="0" smtClean="0">
                <a:solidFill>
                  <a:srgbClr val="0000FF"/>
                </a:solidFill>
                <a:latin typeface="仿宋_GB2312" pitchFamily="49" charset="-122"/>
                <a:ea typeface="仿宋_GB2312" pitchFamily="49" charset="-122"/>
                <a:cs typeface="+mn-cs"/>
              </a:rPr>
              <a:t>(5)</a:t>
            </a:r>
            <a:r>
              <a:rPr lang="zh-CN" altLang="en-US" sz="3200" b="1" kern="1200" baseline="0" dirty="0" smtClean="0">
                <a:solidFill>
                  <a:srgbClr val="0000FF"/>
                </a:solidFill>
                <a:latin typeface="仿宋_GB2312" pitchFamily="49" charset="-122"/>
                <a:ea typeface="仿宋_GB2312" pitchFamily="49" charset="-122"/>
                <a:cs typeface="+mn-cs"/>
              </a:rPr>
              <a:t>触电   </a:t>
            </a:r>
            <a:r>
              <a:rPr lang="en-US" altLang="zh-CN" sz="3200" b="1" kern="1200" baseline="0" dirty="0" smtClean="0">
                <a:solidFill>
                  <a:srgbClr val="0000FF"/>
                </a:solidFill>
                <a:latin typeface="仿宋_GB2312" pitchFamily="49" charset="-122"/>
                <a:ea typeface="仿宋_GB2312" pitchFamily="49" charset="-122"/>
                <a:cs typeface="+mn-cs"/>
              </a:rPr>
              <a:t>(6)</a:t>
            </a:r>
            <a:r>
              <a:rPr lang="zh-CN" altLang="en-US" sz="3200" b="1" kern="1200" baseline="0" dirty="0" smtClean="0">
                <a:solidFill>
                  <a:srgbClr val="0000FF"/>
                </a:solidFill>
                <a:latin typeface="仿宋_GB2312" pitchFamily="49" charset="-122"/>
                <a:ea typeface="仿宋_GB2312" pitchFamily="49" charset="-122"/>
                <a:cs typeface="+mn-cs"/>
              </a:rPr>
              <a:t>灼烫   </a:t>
            </a:r>
            <a:r>
              <a:rPr lang="en-US" altLang="zh-CN" sz="3200" b="1" kern="1200" baseline="0" dirty="0" smtClean="0">
                <a:solidFill>
                  <a:srgbClr val="0000FF"/>
                </a:solidFill>
                <a:latin typeface="仿宋_GB2312" pitchFamily="49" charset="-122"/>
                <a:ea typeface="仿宋_GB2312" pitchFamily="49" charset="-122"/>
                <a:cs typeface="+mn-cs"/>
              </a:rPr>
              <a:t>(7)</a:t>
            </a:r>
            <a:r>
              <a:rPr lang="zh-CN" altLang="en-US" sz="3200" b="1" kern="1200" baseline="0" dirty="0" smtClean="0">
                <a:solidFill>
                  <a:srgbClr val="0000FF"/>
                </a:solidFill>
                <a:latin typeface="仿宋_GB2312" pitchFamily="49" charset="-122"/>
                <a:ea typeface="仿宋_GB2312" pitchFamily="49" charset="-122"/>
                <a:cs typeface="+mn-cs"/>
              </a:rPr>
              <a:t>火灾伤害 </a:t>
            </a:r>
            <a:r>
              <a:rPr lang="en-US" altLang="zh-CN" sz="3200" b="1" kern="1200" baseline="0" dirty="0" smtClean="0">
                <a:solidFill>
                  <a:srgbClr val="0000FF"/>
                </a:solidFill>
                <a:latin typeface="仿宋_GB2312" pitchFamily="49" charset="-122"/>
                <a:ea typeface="仿宋_GB2312" pitchFamily="49" charset="-122"/>
                <a:cs typeface="+mn-cs"/>
              </a:rPr>
              <a:t>(8)</a:t>
            </a:r>
            <a:r>
              <a:rPr lang="zh-CN" altLang="en-US" sz="3200" b="1" kern="1200" baseline="0" dirty="0" smtClean="0">
                <a:solidFill>
                  <a:srgbClr val="0000FF"/>
                </a:solidFill>
                <a:latin typeface="仿宋_GB2312" pitchFamily="49" charset="-122"/>
                <a:ea typeface="仿宋_GB2312" pitchFamily="49" charset="-122"/>
                <a:cs typeface="+mn-cs"/>
              </a:rPr>
              <a:t>高处坠落    </a:t>
            </a:r>
            <a:r>
              <a:rPr lang="en-US" altLang="zh-CN" sz="3200" b="1" kern="1200" baseline="0" dirty="0" smtClean="0">
                <a:solidFill>
                  <a:srgbClr val="0000FF"/>
                </a:solidFill>
                <a:latin typeface="仿宋_GB2312" pitchFamily="49" charset="-122"/>
                <a:ea typeface="仿宋_GB2312" pitchFamily="49" charset="-122"/>
                <a:cs typeface="+mn-cs"/>
              </a:rPr>
              <a:t>(9)</a:t>
            </a:r>
            <a:r>
              <a:rPr lang="zh-CN" altLang="en-US" sz="3200" b="1" kern="1200" baseline="0" dirty="0" smtClean="0">
                <a:solidFill>
                  <a:srgbClr val="0000FF"/>
                </a:solidFill>
                <a:latin typeface="仿宋_GB2312" pitchFamily="49" charset="-122"/>
                <a:ea typeface="仿宋_GB2312" pitchFamily="49" charset="-122"/>
                <a:cs typeface="+mn-cs"/>
              </a:rPr>
              <a:t>坍塌   </a:t>
            </a:r>
            <a:r>
              <a:rPr lang="en-US" altLang="zh-CN" sz="3200" b="1" kern="1200" baseline="0" dirty="0" smtClean="0">
                <a:solidFill>
                  <a:srgbClr val="0000FF"/>
                </a:solidFill>
                <a:latin typeface="仿宋_GB2312" pitchFamily="49" charset="-122"/>
                <a:ea typeface="仿宋_GB2312" pitchFamily="49" charset="-122"/>
                <a:cs typeface="+mn-cs"/>
              </a:rPr>
              <a:t>(10)</a:t>
            </a:r>
            <a:r>
              <a:rPr lang="zh-CN" altLang="en-US" sz="3200" b="1" kern="1200" baseline="0" dirty="0" smtClean="0">
                <a:solidFill>
                  <a:srgbClr val="0000FF"/>
                </a:solidFill>
                <a:latin typeface="仿宋_GB2312" pitchFamily="49" charset="-122"/>
                <a:ea typeface="仿宋_GB2312" pitchFamily="49" charset="-122"/>
                <a:cs typeface="+mn-cs"/>
              </a:rPr>
              <a:t>火药爆炸   </a:t>
            </a:r>
            <a:r>
              <a:rPr lang="en-US" altLang="zh-CN" sz="3200" b="1" kern="1200" baseline="0" dirty="0" smtClean="0">
                <a:solidFill>
                  <a:srgbClr val="0000FF"/>
                </a:solidFill>
                <a:latin typeface="仿宋_GB2312" pitchFamily="49" charset="-122"/>
                <a:ea typeface="仿宋_GB2312" pitchFamily="49" charset="-122"/>
                <a:cs typeface="+mn-cs"/>
              </a:rPr>
              <a:t>(11)</a:t>
            </a:r>
            <a:r>
              <a:rPr lang="zh-CN" altLang="en-US" sz="3200" b="1" kern="1200" baseline="0" dirty="0" smtClean="0">
                <a:solidFill>
                  <a:srgbClr val="0000FF"/>
                </a:solidFill>
                <a:latin typeface="仿宋_GB2312" pitchFamily="49" charset="-122"/>
                <a:ea typeface="仿宋_GB2312" pitchFamily="49" charset="-122"/>
                <a:cs typeface="+mn-cs"/>
              </a:rPr>
              <a:t>化学性爆炸    </a:t>
            </a:r>
            <a:r>
              <a:rPr lang="en-US" altLang="zh-CN" sz="3200" b="1" kern="1200" baseline="0" dirty="0" smtClean="0">
                <a:solidFill>
                  <a:srgbClr val="0000FF"/>
                </a:solidFill>
                <a:latin typeface="仿宋_GB2312" pitchFamily="49" charset="-122"/>
                <a:ea typeface="仿宋_GB2312" pitchFamily="49" charset="-122"/>
                <a:cs typeface="+mn-cs"/>
              </a:rPr>
              <a:t>(12)</a:t>
            </a:r>
            <a:r>
              <a:rPr lang="zh-CN" altLang="en-US" sz="3200" b="1" kern="1200" baseline="0" dirty="0" smtClean="0">
                <a:solidFill>
                  <a:srgbClr val="0000FF"/>
                </a:solidFill>
                <a:latin typeface="仿宋_GB2312" pitchFamily="49" charset="-122"/>
                <a:ea typeface="仿宋_GB2312" pitchFamily="49" charset="-122"/>
                <a:cs typeface="+mn-cs"/>
              </a:rPr>
              <a:t>物理性爆炸 </a:t>
            </a:r>
            <a:r>
              <a:rPr lang="en-US" altLang="zh-CN" sz="3200" b="1" kern="1200" baseline="0" dirty="0" smtClean="0">
                <a:solidFill>
                  <a:srgbClr val="0000FF"/>
                </a:solidFill>
                <a:latin typeface="仿宋_GB2312" pitchFamily="49" charset="-122"/>
                <a:ea typeface="仿宋_GB2312" pitchFamily="49" charset="-122"/>
                <a:cs typeface="+mn-cs"/>
              </a:rPr>
              <a:t>(13)</a:t>
            </a:r>
            <a:r>
              <a:rPr lang="zh-CN" altLang="en-US" sz="3200" b="1" kern="1200" baseline="0" dirty="0" smtClean="0">
                <a:solidFill>
                  <a:srgbClr val="0000FF"/>
                </a:solidFill>
                <a:latin typeface="仿宋_GB2312" pitchFamily="49" charset="-122"/>
                <a:ea typeface="仿宋_GB2312" pitchFamily="49" charset="-122"/>
                <a:cs typeface="+mn-cs"/>
              </a:rPr>
              <a:t>中毒和窒息  </a:t>
            </a:r>
            <a:r>
              <a:rPr lang="en-US" altLang="zh-CN" sz="3200" b="1" kern="1200" baseline="0" dirty="0" smtClean="0">
                <a:solidFill>
                  <a:srgbClr val="0000FF"/>
                </a:solidFill>
                <a:latin typeface="仿宋_GB2312" pitchFamily="49" charset="-122"/>
                <a:ea typeface="仿宋_GB2312" pitchFamily="49" charset="-122"/>
                <a:cs typeface="+mn-cs"/>
              </a:rPr>
              <a:t>(14)</a:t>
            </a:r>
            <a:r>
              <a:rPr lang="zh-CN" altLang="en-US" sz="3200" b="1" kern="1200" baseline="0" dirty="0" smtClean="0">
                <a:solidFill>
                  <a:srgbClr val="0000FF"/>
                </a:solidFill>
                <a:latin typeface="仿宋_GB2312" pitchFamily="49" charset="-122"/>
                <a:ea typeface="仿宋_GB2312" pitchFamily="49" charset="-122"/>
                <a:cs typeface="+mn-cs"/>
              </a:rPr>
              <a:t>其他伤害</a:t>
            </a:r>
            <a:endParaRPr lang="zh-CN" altLang="en-US" sz="3200" b="1" kern="1200" baseline="0" dirty="0" smtClean="0">
              <a:solidFill>
                <a:srgbClr val="0000FF"/>
              </a:solidFill>
              <a:latin typeface="仿宋_GB2312" pitchFamily="49" charset="-122"/>
              <a:ea typeface="仿宋_GB2312" pitchFamily="49" charset="-122"/>
              <a:cs typeface="+mn-cs"/>
            </a:endParaRPr>
          </a:p>
          <a:p>
            <a:pPr defTabSz="914400">
              <a:buSzPct val="60000"/>
            </a:pPr>
            <a:r>
              <a:rPr lang="zh-CN" altLang="en-US" sz="3200" b="1" kern="1200" baseline="0" dirty="0" smtClean="0">
                <a:solidFill>
                  <a:srgbClr val="0000FF"/>
                </a:solidFill>
                <a:latin typeface="仿宋_GB2312" pitchFamily="49" charset="-122"/>
                <a:ea typeface="仿宋_GB2312" pitchFamily="49" charset="-122"/>
                <a:cs typeface="+mn-cs"/>
              </a:rPr>
              <a:t>统计分析表明，各种机械的伤害频率和伤害的严重度不同。无论是伤害严重率还是伤害频率，都是以</a:t>
            </a:r>
            <a:r>
              <a:rPr lang="zh-CN" altLang="en-US" sz="3200" b="1" kern="1200" baseline="0" dirty="0" smtClean="0">
                <a:solidFill>
                  <a:srgbClr val="FF0000"/>
                </a:solidFill>
                <a:latin typeface="仿宋_GB2312" pitchFamily="49" charset="-122"/>
                <a:ea typeface="仿宋_GB2312" pitchFamily="49" charset="-122"/>
                <a:cs typeface="+mn-cs"/>
              </a:rPr>
              <a:t>机械压力机最危险</a:t>
            </a:r>
            <a:r>
              <a:rPr lang="zh-CN" altLang="en-US" sz="3200" b="1" kern="1200" baseline="0" dirty="0" smtClean="0">
                <a:solidFill>
                  <a:srgbClr val="0000FF"/>
                </a:solidFill>
                <a:latin typeface="仿宋_GB2312" pitchFamily="49" charset="-122"/>
                <a:ea typeface="仿宋_GB2312" pitchFamily="49" charset="-122"/>
                <a:cs typeface="+mn-cs"/>
              </a:rPr>
              <a:t>。</a:t>
            </a:r>
            <a:endParaRPr lang="zh-CN" altLang="en-US" sz="3200" b="1" kern="1200" baseline="0" dirty="0" smtClean="0">
              <a:solidFill>
                <a:srgbClr val="0000FF"/>
              </a:solidFill>
              <a:latin typeface="仿宋_GB2312" pitchFamily="49" charset="-122"/>
              <a:ea typeface="仿宋_GB2312" pitchFamily="49"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186369"/>
          <p:cNvSpPr>
            <a:spLocks noGrp="1"/>
          </p:cNvSpPr>
          <p:nvPr>
            <p:ph type="title"/>
          </p:nvPr>
        </p:nvSpPr>
        <p:spPr>
          <a:xfrm>
            <a:off x="611188" y="188913"/>
            <a:ext cx="6511925" cy="1143000"/>
          </a:xfrm>
          <a:ln/>
        </p:spPr>
        <p:txBody>
          <a:bodyPr vert="horz" lIns="91440" tIns="45720" rIns="91440" bIns="45720" anchor="b" anchorCtr="0"/>
          <a:p>
            <a:r>
              <a:rPr lang="zh-CN" altLang="en-US" sz="4000" dirty="0">
                <a:solidFill>
                  <a:srgbClr val="FF0000"/>
                </a:solidFill>
                <a:latin typeface="黑体" panose="02010609060101010101" pitchFamily="2" charset="-122"/>
                <a:ea typeface="黑体" panose="02010609060101010101" pitchFamily="2" charset="-122"/>
              </a:rPr>
              <a:t>七、机械安全措施</a:t>
            </a:r>
            <a:endParaRPr lang="zh-CN" altLang="en-US" sz="4200" dirty="0">
              <a:ea typeface="宋体" panose="02010600030101010101" pitchFamily="2" charset="-122"/>
            </a:endParaRPr>
          </a:p>
        </p:txBody>
      </p:sp>
      <p:sp>
        <p:nvSpPr>
          <p:cNvPr id="36866" name="文本占位符 186370"/>
          <p:cNvSpPr>
            <a:spLocks noGrp="1"/>
          </p:cNvSpPr>
          <p:nvPr>
            <p:ph idx="1"/>
          </p:nvPr>
        </p:nvSpPr>
        <p:spPr>
          <a:xfrm>
            <a:off x="684213" y="1341438"/>
            <a:ext cx="7991475" cy="4103687"/>
          </a:xfrm>
          <a:ln/>
        </p:spPr>
        <p:txBody>
          <a:bodyPr vert="horz" lIns="91440" tIns="45720" rIns="91440" bIns="45720" anchor="t" anchorCtr="0"/>
          <a:p>
            <a:pPr defTabSz="914400">
              <a:buSzPct val="60000"/>
            </a:pPr>
            <a:r>
              <a:rPr lang="zh-CN" altLang="en-US" sz="3200" b="1" kern="1200" baseline="0" dirty="0" smtClean="0">
                <a:solidFill>
                  <a:srgbClr val="FF0000"/>
                </a:solidFill>
                <a:latin typeface="仿宋_GB2312" pitchFamily="49" charset="-122"/>
                <a:ea typeface="仿宋_GB2312" pitchFamily="49" charset="-122"/>
                <a:cs typeface="+mn-cs"/>
              </a:rPr>
              <a:t>分为直接、间接和指导性安全措施：</a:t>
            </a:r>
            <a:endParaRPr lang="zh-CN" altLang="en-US" sz="3200" b="1" kern="1200" baseline="0" dirty="0" smtClean="0">
              <a:solidFill>
                <a:srgbClr val="FF0000"/>
              </a:solidFill>
              <a:latin typeface="仿宋_GB2312" pitchFamily="49" charset="-122"/>
              <a:ea typeface="仿宋_GB2312" pitchFamily="49" charset="-122"/>
              <a:cs typeface="+mn-cs"/>
            </a:endParaRPr>
          </a:p>
          <a:p>
            <a:pPr defTabSz="914400">
              <a:buSzPct val="60000"/>
            </a:pPr>
            <a:r>
              <a:rPr lang="zh-CN" altLang="en-US" sz="3200" b="1" kern="1200" baseline="0" dirty="0" smtClean="0">
                <a:solidFill>
                  <a:srgbClr val="FF0000"/>
                </a:solidFill>
                <a:latin typeface="仿宋_GB2312" pitchFamily="49" charset="-122"/>
                <a:ea typeface="仿宋_GB2312" pitchFamily="49" charset="-122"/>
                <a:cs typeface="+mn-cs"/>
              </a:rPr>
              <a:t>直接安全措施</a:t>
            </a:r>
            <a:r>
              <a:rPr lang="zh-CN" altLang="en-US" sz="3200" b="1" kern="1200" baseline="0" dirty="0" smtClean="0">
                <a:solidFill>
                  <a:srgbClr val="0000FF"/>
                </a:solidFill>
                <a:latin typeface="仿宋_GB2312" pitchFamily="49" charset="-122"/>
                <a:ea typeface="仿宋_GB2312" pitchFamily="49" charset="-122"/>
                <a:cs typeface="+mn-cs"/>
              </a:rPr>
              <a:t>： 指在设计机器时，消除机器本身的不安全因素。</a:t>
            </a:r>
            <a:endParaRPr lang="zh-CN" altLang="en-US" sz="3200" b="1" kern="1200" baseline="0" dirty="0" smtClean="0">
              <a:solidFill>
                <a:srgbClr val="0000FF"/>
              </a:solidFill>
              <a:latin typeface="仿宋_GB2312" pitchFamily="49" charset="-122"/>
              <a:ea typeface="仿宋_GB2312" pitchFamily="49" charset="-122"/>
              <a:cs typeface="+mn-cs"/>
            </a:endParaRPr>
          </a:p>
          <a:p>
            <a:pPr defTabSz="914400">
              <a:buSzPct val="60000"/>
            </a:pPr>
            <a:r>
              <a:rPr lang="zh-CN" altLang="en-US" sz="3200" b="1" kern="1200" baseline="0" dirty="0" smtClean="0">
                <a:solidFill>
                  <a:srgbClr val="FF0000"/>
                </a:solidFill>
                <a:latin typeface="仿宋_GB2312" pitchFamily="49" charset="-122"/>
                <a:ea typeface="仿宋_GB2312" pitchFamily="49" charset="-122"/>
                <a:cs typeface="+mn-cs"/>
              </a:rPr>
              <a:t>间接安全措施</a:t>
            </a:r>
            <a:r>
              <a:rPr lang="zh-CN" altLang="en-US" sz="3200" b="1" kern="1200" baseline="0" dirty="0" smtClean="0">
                <a:solidFill>
                  <a:srgbClr val="0000FF"/>
                </a:solidFill>
                <a:latin typeface="仿宋_GB2312" pitchFamily="49" charset="-122"/>
                <a:ea typeface="仿宋_GB2312" pitchFamily="49" charset="-122"/>
                <a:cs typeface="+mn-cs"/>
              </a:rPr>
              <a:t>：指采用各种安全有效的防护装置。</a:t>
            </a:r>
            <a:endParaRPr lang="zh-CN" altLang="en-US" sz="3200" b="1" kern="1200" baseline="0" dirty="0" smtClean="0">
              <a:solidFill>
                <a:srgbClr val="0000FF"/>
              </a:solidFill>
              <a:latin typeface="仿宋_GB2312" pitchFamily="49" charset="-122"/>
              <a:ea typeface="仿宋_GB2312" pitchFamily="49" charset="-122"/>
              <a:cs typeface="+mn-cs"/>
            </a:endParaRPr>
          </a:p>
          <a:p>
            <a:pPr defTabSz="914400">
              <a:buSzPct val="60000"/>
            </a:pPr>
            <a:r>
              <a:rPr lang="zh-CN" altLang="en-US" sz="3200" b="1" kern="1200" baseline="0" dirty="0" smtClean="0">
                <a:solidFill>
                  <a:srgbClr val="FF0000"/>
                </a:solidFill>
                <a:latin typeface="仿宋_GB2312" pitchFamily="49" charset="-122"/>
                <a:ea typeface="仿宋_GB2312" pitchFamily="49" charset="-122"/>
                <a:cs typeface="+mn-cs"/>
              </a:rPr>
              <a:t>指导性安全措施</a:t>
            </a:r>
            <a:r>
              <a:rPr lang="zh-CN" altLang="en-US" sz="3200" b="1" kern="1200" baseline="0" dirty="0" smtClean="0">
                <a:solidFill>
                  <a:srgbClr val="0000FF"/>
                </a:solidFill>
                <a:latin typeface="仿宋_GB2312" pitchFamily="49" charset="-122"/>
                <a:ea typeface="仿宋_GB2312" pitchFamily="49" charset="-122"/>
                <a:cs typeface="+mn-cs"/>
              </a:rPr>
              <a:t>：指制定机器安装、使用、维修保养的安全规程及设置安全标志。</a:t>
            </a:r>
            <a:endParaRPr lang="zh-CN" altLang="en-US" sz="3200" b="1" kern="1200" baseline="0" dirty="0" smtClean="0">
              <a:solidFill>
                <a:srgbClr val="0000FF"/>
              </a:solidFill>
              <a:latin typeface="仿宋_GB2312" pitchFamily="49" charset="-122"/>
              <a:ea typeface="仿宋_GB2312" pitchFamily="49"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187393"/>
          <p:cNvSpPr>
            <a:spLocks noGrp="1"/>
          </p:cNvSpPr>
          <p:nvPr>
            <p:ph type="title"/>
          </p:nvPr>
        </p:nvSpPr>
        <p:spPr>
          <a:xfrm>
            <a:off x="323850" y="260350"/>
            <a:ext cx="8569325" cy="1143000"/>
          </a:xfrm>
          <a:ln/>
        </p:spPr>
        <p:txBody>
          <a:bodyPr vert="horz" lIns="91440" tIns="45720" rIns="91440" bIns="45720" anchor="b" anchorCtr="0"/>
          <a:p>
            <a:r>
              <a:rPr lang="zh-CN" altLang="en-US" sz="4000" dirty="0">
                <a:solidFill>
                  <a:srgbClr val="FF0000"/>
                </a:solidFill>
                <a:latin typeface="仿宋_GB2312" pitchFamily="49" charset="-122"/>
                <a:ea typeface="仿宋_GB2312" pitchFamily="49" charset="-122"/>
              </a:rPr>
              <a:t>八、机械设备的安装使用及维护保养</a:t>
            </a:r>
            <a:endParaRPr lang="zh-CN" altLang="en-US" sz="4000" dirty="0">
              <a:solidFill>
                <a:srgbClr val="FF0000"/>
              </a:solidFill>
              <a:latin typeface="仿宋_GB2312" pitchFamily="49" charset="-122"/>
              <a:ea typeface="仿宋_GB2312" pitchFamily="49" charset="-122"/>
            </a:endParaRPr>
          </a:p>
        </p:txBody>
      </p:sp>
      <p:sp>
        <p:nvSpPr>
          <p:cNvPr id="37890" name="文本占位符 187394"/>
          <p:cNvSpPr>
            <a:spLocks noGrp="1"/>
          </p:cNvSpPr>
          <p:nvPr>
            <p:ph idx="1"/>
          </p:nvPr>
        </p:nvSpPr>
        <p:spPr>
          <a:xfrm>
            <a:off x="395288" y="1052513"/>
            <a:ext cx="8137525" cy="4897437"/>
          </a:xfrm>
          <a:ln/>
        </p:spPr>
        <p:txBody>
          <a:bodyPr vert="horz" lIns="91440" tIns="45720" rIns="91440" bIns="45720" anchor="t" anchorCtr="0"/>
          <a:p>
            <a:pPr defTabSz="914400">
              <a:lnSpc>
                <a:spcPct val="90000"/>
              </a:lnSpc>
              <a:buSzPct val="60000"/>
            </a:pPr>
            <a:r>
              <a:rPr lang="en-US" altLang="zh-CN" sz="3200" b="1" kern="1200" baseline="0" dirty="0" smtClean="0">
                <a:solidFill>
                  <a:srgbClr val="FF0000"/>
                </a:solidFill>
                <a:latin typeface="仿宋_GB2312" pitchFamily="49" charset="-122"/>
                <a:ea typeface="仿宋_GB2312" pitchFamily="49" charset="-122"/>
                <a:cs typeface="+mn-cs"/>
              </a:rPr>
              <a:t>(1).</a:t>
            </a:r>
            <a:r>
              <a:rPr lang="zh-CN" altLang="en-US" sz="3200" b="1" kern="1200" baseline="0" dirty="0" smtClean="0">
                <a:solidFill>
                  <a:srgbClr val="FF0000"/>
                </a:solidFill>
                <a:latin typeface="仿宋_GB2312" pitchFamily="49" charset="-122"/>
                <a:ea typeface="仿宋_GB2312" pitchFamily="49" charset="-122"/>
                <a:cs typeface="+mn-cs"/>
              </a:rPr>
              <a:t>机械设备的安装使用：</a:t>
            </a:r>
            <a:endParaRPr lang="zh-CN" altLang="en-US" sz="3200" b="1" kern="1200" baseline="0" dirty="0" smtClean="0">
              <a:solidFill>
                <a:srgbClr val="FF0000"/>
              </a:solidFill>
              <a:latin typeface="仿宋_GB2312" pitchFamily="49" charset="-122"/>
              <a:ea typeface="仿宋_GB2312" pitchFamily="49" charset="-122"/>
              <a:cs typeface="+mn-cs"/>
            </a:endParaRPr>
          </a:p>
          <a:p>
            <a:pPr defTabSz="914400">
              <a:lnSpc>
                <a:spcPct val="90000"/>
              </a:lnSpc>
              <a:buSzPct val="60000"/>
            </a:pPr>
            <a:r>
              <a:rPr lang="zh-CN" altLang="en-US" sz="2800" b="1" kern="1200" baseline="0" dirty="0" smtClean="0">
                <a:solidFill>
                  <a:srgbClr val="0000FF"/>
                </a:solidFill>
                <a:latin typeface="仿宋_GB2312" pitchFamily="49" charset="-122"/>
                <a:ea typeface="仿宋_GB2312" pitchFamily="49" charset="-122"/>
                <a:cs typeface="+mn-cs"/>
              </a:rPr>
              <a:t>要按照安全卫生“三同时”的原则，在安装机器设备时设置必要的安全防护装置，如防护栅栏，安全操作台等。要与主体工程同时设计、同时施工、同时投产和使用。</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lnSpc>
                <a:spcPct val="90000"/>
              </a:lnSpc>
              <a:buSzPct val="60000"/>
            </a:pPr>
            <a:r>
              <a:rPr lang="en-US" altLang="zh-CN" sz="3200" b="1" kern="1200" baseline="0" dirty="0" smtClean="0">
                <a:solidFill>
                  <a:srgbClr val="FF0000"/>
                </a:solidFill>
                <a:latin typeface="仿宋_GB2312" pitchFamily="49" charset="-122"/>
                <a:ea typeface="仿宋_GB2312" pitchFamily="49" charset="-122"/>
                <a:cs typeface="+mn-cs"/>
              </a:rPr>
              <a:t>(2).</a:t>
            </a:r>
            <a:r>
              <a:rPr lang="zh-CN" altLang="en-US" sz="3200" b="1" kern="1200" baseline="0" dirty="0" smtClean="0">
                <a:solidFill>
                  <a:srgbClr val="FF0000"/>
                </a:solidFill>
                <a:latin typeface="仿宋_GB2312" pitchFamily="49" charset="-122"/>
                <a:ea typeface="仿宋_GB2312" pitchFamily="49" charset="-122"/>
                <a:cs typeface="+mn-cs"/>
              </a:rPr>
              <a:t>机器设备的保养：</a:t>
            </a:r>
            <a:endParaRPr lang="zh-CN" altLang="en-US" sz="3200" b="1" kern="1200" baseline="0" dirty="0" smtClean="0">
              <a:solidFill>
                <a:srgbClr val="FF0000"/>
              </a:solidFill>
              <a:latin typeface="仿宋_GB2312" pitchFamily="49" charset="-122"/>
              <a:ea typeface="仿宋_GB2312" pitchFamily="49" charset="-122"/>
              <a:cs typeface="+mn-cs"/>
            </a:endParaRPr>
          </a:p>
          <a:p>
            <a:pPr defTabSz="914400">
              <a:lnSpc>
                <a:spcPct val="90000"/>
              </a:lnSpc>
              <a:buSzPct val="60000"/>
            </a:pPr>
            <a:r>
              <a:rPr lang="zh-CN" altLang="en-US" sz="2800" b="1" kern="1200" baseline="0" dirty="0" smtClean="0">
                <a:solidFill>
                  <a:srgbClr val="0000FF"/>
                </a:solidFill>
                <a:latin typeface="仿宋_GB2312" pitchFamily="49" charset="-122"/>
                <a:ea typeface="仿宋_GB2312" pitchFamily="49" charset="-122"/>
                <a:cs typeface="+mn-cs"/>
              </a:rPr>
              <a:t>日常维护保养</a:t>
            </a:r>
            <a:r>
              <a:rPr lang="en-US" altLang="zh-CN" sz="2800" b="1" kern="1200" baseline="0" dirty="0" smtClean="0">
                <a:solidFill>
                  <a:srgbClr val="0000FF"/>
                </a:solidFill>
                <a:latin typeface="仿宋_GB2312" pitchFamily="49" charset="-122"/>
                <a:ea typeface="仿宋_GB2312" pitchFamily="49" charset="-122"/>
                <a:cs typeface="+mn-cs"/>
              </a:rPr>
              <a:t>(</a:t>
            </a:r>
            <a:r>
              <a:rPr lang="zh-CN" altLang="en-US" sz="2800" b="1" kern="1200" baseline="0" dirty="0" smtClean="0">
                <a:solidFill>
                  <a:srgbClr val="0000FF"/>
                </a:solidFill>
                <a:latin typeface="仿宋_GB2312" pitchFamily="49" charset="-122"/>
                <a:ea typeface="仿宋_GB2312" pitchFamily="49" charset="-122"/>
                <a:cs typeface="+mn-cs"/>
              </a:rPr>
              <a:t>每天上机前和停机后</a:t>
            </a:r>
            <a:r>
              <a:rPr lang="en-US" altLang="zh-CN" sz="2800" b="1" kern="1200" baseline="0" dirty="0" smtClean="0">
                <a:solidFill>
                  <a:srgbClr val="0000FF"/>
                </a:solidFill>
                <a:latin typeface="仿宋_GB2312" pitchFamily="49" charset="-122"/>
                <a:ea typeface="仿宋_GB2312" pitchFamily="49" charset="-122"/>
                <a:cs typeface="+mn-cs"/>
              </a:rPr>
              <a:t>)</a:t>
            </a:r>
            <a:endParaRPr lang="en-US" altLang="zh-CN" sz="2800" b="1" kern="1200" baseline="0" dirty="0" smtClean="0">
              <a:solidFill>
                <a:srgbClr val="0000FF"/>
              </a:solidFill>
              <a:latin typeface="仿宋_GB2312" pitchFamily="49" charset="-122"/>
              <a:ea typeface="仿宋_GB2312" pitchFamily="49" charset="-122"/>
              <a:cs typeface="+mn-cs"/>
            </a:endParaRPr>
          </a:p>
          <a:p>
            <a:pPr defTabSz="914400">
              <a:lnSpc>
                <a:spcPct val="90000"/>
              </a:lnSpc>
              <a:buSzPct val="60000"/>
            </a:pPr>
            <a:r>
              <a:rPr lang="zh-CN" altLang="en-US" sz="2800" b="1" kern="1200" baseline="0" dirty="0" smtClean="0">
                <a:solidFill>
                  <a:srgbClr val="0000FF"/>
                </a:solidFill>
                <a:latin typeface="仿宋_GB2312" pitchFamily="49" charset="-122"/>
                <a:ea typeface="仿宋_GB2312" pitchFamily="49" charset="-122"/>
                <a:cs typeface="+mn-cs"/>
              </a:rPr>
              <a:t>一级保养</a:t>
            </a:r>
            <a:r>
              <a:rPr lang="en-US" altLang="zh-CN" sz="2800" b="1" kern="1200" baseline="0" dirty="0" smtClean="0">
                <a:solidFill>
                  <a:srgbClr val="0000FF"/>
                </a:solidFill>
                <a:latin typeface="仿宋_GB2312" pitchFamily="49" charset="-122"/>
                <a:ea typeface="仿宋_GB2312" pitchFamily="49" charset="-122"/>
                <a:cs typeface="+mn-cs"/>
              </a:rPr>
              <a:t>(</a:t>
            </a:r>
            <a:r>
              <a:rPr lang="zh-CN" altLang="en-US" sz="2800" b="1" kern="1200" baseline="0" dirty="0" smtClean="0">
                <a:solidFill>
                  <a:srgbClr val="0000FF"/>
                </a:solidFill>
                <a:latin typeface="仿宋_GB2312" pitchFamily="49" charset="-122"/>
                <a:ea typeface="仿宋_GB2312" pitchFamily="49" charset="-122"/>
                <a:cs typeface="+mn-cs"/>
              </a:rPr>
              <a:t>操作手和维修工</a:t>
            </a:r>
            <a:r>
              <a:rPr lang="en-US" altLang="zh-CN" sz="2800" b="1" kern="1200" baseline="0" dirty="0" smtClean="0">
                <a:solidFill>
                  <a:srgbClr val="0000FF"/>
                </a:solidFill>
                <a:latin typeface="仿宋_GB2312" pitchFamily="49" charset="-122"/>
                <a:ea typeface="仿宋_GB2312" pitchFamily="49" charset="-122"/>
                <a:cs typeface="+mn-cs"/>
              </a:rPr>
              <a:t>)</a:t>
            </a:r>
            <a:endParaRPr lang="en-US" altLang="zh-CN" sz="2800" b="1" kern="1200" baseline="0" dirty="0" smtClean="0">
              <a:solidFill>
                <a:srgbClr val="0000FF"/>
              </a:solidFill>
              <a:latin typeface="仿宋_GB2312" pitchFamily="49" charset="-122"/>
              <a:ea typeface="仿宋_GB2312" pitchFamily="49" charset="-122"/>
              <a:cs typeface="+mn-cs"/>
            </a:endParaRPr>
          </a:p>
          <a:p>
            <a:pPr defTabSz="914400">
              <a:lnSpc>
                <a:spcPct val="90000"/>
              </a:lnSpc>
              <a:buSzPct val="60000"/>
            </a:pPr>
            <a:r>
              <a:rPr lang="zh-CN" altLang="en-US" sz="2800" b="1" kern="1200" baseline="0" dirty="0" smtClean="0">
                <a:solidFill>
                  <a:srgbClr val="0000FF"/>
                </a:solidFill>
                <a:latin typeface="仿宋_GB2312" pitchFamily="49" charset="-122"/>
                <a:ea typeface="仿宋_GB2312" pitchFamily="49" charset="-122"/>
                <a:cs typeface="+mn-cs"/>
              </a:rPr>
              <a:t>二级保养</a:t>
            </a:r>
            <a:r>
              <a:rPr lang="en-US" altLang="zh-CN" sz="2800" b="1" kern="1200" baseline="0" dirty="0" smtClean="0">
                <a:solidFill>
                  <a:srgbClr val="0000FF"/>
                </a:solidFill>
                <a:latin typeface="仿宋_GB2312" pitchFamily="49" charset="-122"/>
                <a:ea typeface="仿宋_GB2312" pitchFamily="49" charset="-122"/>
                <a:cs typeface="+mn-cs"/>
              </a:rPr>
              <a:t>(</a:t>
            </a:r>
            <a:r>
              <a:rPr lang="zh-CN" altLang="en-US" sz="2800" b="1" kern="1200" baseline="0" dirty="0" smtClean="0">
                <a:solidFill>
                  <a:srgbClr val="0000FF"/>
                </a:solidFill>
                <a:latin typeface="仿宋_GB2312" pitchFamily="49" charset="-122"/>
                <a:ea typeface="仿宋_GB2312" pitchFamily="49" charset="-122"/>
                <a:cs typeface="+mn-cs"/>
              </a:rPr>
              <a:t>专业维修人员和设计人员</a:t>
            </a:r>
            <a:r>
              <a:rPr lang="en-US" altLang="zh-CN" sz="2800" b="1" kern="1200" baseline="0" dirty="0" smtClean="0">
                <a:solidFill>
                  <a:srgbClr val="0000FF"/>
                </a:solidFill>
                <a:latin typeface="仿宋_GB2312" pitchFamily="49" charset="-122"/>
                <a:ea typeface="仿宋_GB2312" pitchFamily="49" charset="-122"/>
                <a:cs typeface="+mn-cs"/>
              </a:rPr>
              <a:t>)</a:t>
            </a:r>
            <a:endParaRPr lang="en-US" altLang="zh-CN" sz="2800" b="1" kern="1200" baseline="0" dirty="0" smtClean="0">
              <a:solidFill>
                <a:srgbClr val="0000FF"/>
              </a:solidFill>
              <a:latin typeface="仿宋_GB2312" pitchFamily="49" charset="-122"/>
              <a:ea typeface="仿宋_GB2312" pitchFamily="49" charset="-122"/>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88417"/>
          <p:cNvSpPr>
            <a:spLocks noGrp="1"/>
          </p:cNvSpPr>
          <p:nvPr>
            <p:ph type="title"/>
          </p:nvPr>
        </p:nvSpPr>
        <p:spPr>
          <a:xfrm>
            <a:off x="179388" y="333375"/>
            <a:ext cx="8785225" cy="1143000"/>
          </a:xfrm>
          <a:ln/>
        </p:spPr>
        <p:txBody>
          <a:bodyPr vert="horz" lIns="91440" tIns="45720" rIns="91440" bIns="45720" anchor="b" anchorCtr="0"/>
          <a:p>
            <a:r>
              <a:rPr lang="zh-CN" altLang="en-US" sz="4000" dirty="0">
                <a:solidFill>
                  <a:srgbClr val="FF0000"/>
                </a:solidFill>
                <a:latin typeface="黑体" panose="02010609060101010101" pitchFamily="2" charset="-122"/>
                <a:ea typeface="黑体" panose="02010609060101010101" pitchFamily="2" charset="-122"/>
              </a:rPr>
              <a:t>九、机械伤害事故的特点</a:t>
            </a:r>
            <a:br>
              <a:rPr lang="zh-CN" altLang="en-US" sz="4000" dirty="0">
                <a:solidFill>
                  <a:srgbClr val="FF0000"/>
                </a:solidFill>
                <a:latin typeface="黑体" panose="02010609060101010101" pitchFamily="2" charset="-122"/>
                <a:ea typeface="黑体" panose="02010609060101010101" pitchFamily="2" charset="-122"/>
              </a:rPr>
            </a:br>
            <a:endParaRPr lang="zh-CN" altLang="en-US" sz="4000" dirty="0">
              <a:solidFill>
                <a:srgbClr val="FF0000"/>
              </a:solidFill>
              <a:latin typeface="黑体" panose="02010609060101010101" pitchFamily="2" charset="-122"/>
              <a:ea typeface="黑体" panose="02010609060101010101" pitchFamily="2" charset="-122"/>
            </a:endParaRPr>
          </a:p>
        </p:txBody>
      </p:sp>
      <p:sp>
        <p:nvSpPr>
          <p:cNvPr id="38914" name="文本占位符 188418"/>
          <p:cNvSpPr>
            <a:spLocks noGrp="1"/>
          </p:cNvSpPr>
          <p:nvPr>
            <p:ph idx="1"/>
          </p:nvPr>
        </p:nvSpPr>
        <p:spPr>
          <a:xfrm>
            <a:off x="395288" y="1557338"/>
            <a:ext cx="8424862" cy="3475037"/>
          </a:xfrm>
          <a:ln/>
        </p:spPr>
        <p:txBody>
          <a:bodyPr vert="horz" lIns="91440" tIns="45720" rIns="91440" bIns="45720" anchor="t" anchorCtr="0"/>
          <a:p>
            <a:pPr defTabSz="914400">
              <a:buSzPct val="60000"/>
            </a:pPr>
            <a:r>
              <a:rPr lang="zh-CN" altLang="en-US" sz="3200" b="1" kern="1200" baseline="0" dirty="0" smtClean="0">
                <a:solidFill>
                  <a:srgbClr val="FF0000"/>
                </a:solidFill>
                <a:latin typeface="仿宋_GB2312" pitchFamily="49" charset="-122"/>
                <a:ea typeface="仿宋_GB2312" pitchFamily="49" charset="-122"/>
                <a:cs typeface="+mn-cs"/>
              </a:rPr>
              <a:t>特点</a:t>
            </a:r>
            <a:r>
              <a:rPr lang="en-US" altLang="zh-CN" sz="3200" b="1" kern="1200" baseline="0" dirty="0" smtClean="0">
                <a:solidFill>
                  <a:srgbClr val="FF0000"/>
                </a:solidFill>
                <a:latin typeface="仿宋_GB2312" pitchFamily="49" charset="-122"/>
                <a:ea typeface="仿宋_GB2312" pitchFamily="49" charset="-122"/>
                <a:cs typeface="+mn-cs"/>
              </a:rPr>
              <a:t>:</a:t>
            </a:r>
            <a:r>
              <a:rPr lang="zh-CN" altLang="en-US" sz="3200" b="1" kern="1200" baseline="0" dirty="0" smtClean="0">
                <a:solidFill>
                  <a:srgbClr val="0000FF"/>
                </a:solidFill>
                <a:latin typeface="仿宋_GB2312" pitchFamily="49" charset="-122"/>
                <a:ea typeface="仿宋_GB2312" pitchFamily="49" charset="-122"/>
                <a:cs typeface="+mn-cs"/>
              </a:rPr>
              <a:t>机械设备可造成碰撞、夹击、 剪切、卷入等多种伤害</a:t>
            </a:r>
            <a:r>
              <a:rPr lang="en-US" altLang="zh-CN" sz="3200" b="1" kern="1200" baseline="0" dirty="0" smtClean="0">
                <a:solidFill>
                  <a:srgbClr val="0000FF"/>
                </a:solidFill>
                <a:latin typeface="仿宋_GB2312" pitchFamily="49" charset="-122"/>
                <a:ea typeface="仿宋_GB2312" pitchFamily="49" charset="-122"/>
                <a:cs typeface="+mn-cs"/>
              </a:rPr>
              <a:t>.</a:t>
            </a:r>
            <a:r>
              <a:rPr lang="zh-CN" altLang="en-US" sz="3200" b="1" kern="1200" baseline="0" dirty="0" smtClean="0">
                <a:solidFill>
                  <a:srgbClr val="0000FF"/>
                </a:solidFill>
                <a:latin typeface="仿宋_GB2312" pitchFamily="49" charset="-122"/>
                <a:ea typeface="仿宋_GB2312" pitchFamily="49" charset="-122"/>
                <a:cs typeface="+mn-cs"/>
              </a:rPr>
              <a:t>机械伤害事故的形式惨重，如搅死、挤死、压死、碾死、被弹出物体打死、磨死等。当发现有人被机械伤害的情况时，虽及时紧急停车，但因设备惯性作用，仍可将受害者造成致死性伤害，乃至身亡。</a:t>
            </a:r>
            <a:endParaRPr lang="zh-CN" altLang="en-US" sz="3200" b="1" kern="1200" baseline="0" dirty="0" smtClean="0">
              <a:solidFill>
                <a:srgbClr val="0000FF"/>
              </a:solidFill>
              <a:latin typeface="仿宋_GB2312" pitchFamily="49" charset="-122"/>
              <a:ea typeface="仿宋_GB2312" pitchFamily="49" charset="-122"/>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189441"/>
          <p:cNvSpPr>
            <a:spLocks noGrp="1"/>
          </p:cNvSpPr>
          <p:nvPr>
            <p:ph type="title"/>
          </p:nvPr>
        </p:nvSpPr>
        <p:spPr>
          <a:xfrm>
            <a:off x="755650" y="260350"/>
            <a:ext cx="6511925" cy="792163"/>
          </a:xfrm>
          <a:ln/>
        </p:spPr>
        <p:txBody>
          <a:bodyPr vert="horz" lIns="91440" tIns="45720" rIns="91440" bIns="45720" anchor="b" anchorCtr="0"/>
          <a:p>
            <a:r>
              <a:rPr lang="zh-CN" altLang="en-US" sz="4000" dirty="0">
                <a:solidFill>
                  <a:srgbClr val="FF0000"/>
                </a:solidFill>
                <a:latin typeface="黑体" panose="02010609060101010101" pitchFamily="2" charset="-122"/>
                <a:ea typeface="黑体" panose="02010609060101010101" pitchFamily="2" charset="-122"/>
              </a:rPr>
              <a:t>十、机械伤害基本类型</a:t>
            </a:r>
            <a:endParaRPr lang="zh-CN" altLang="en-US" sz="4000" dirty="0">
              <a:solidFill>
                <a:srgbClr val="FF0000"/>
              </a:solidFill>
              <a:latin typeface="黑体" panose="02010609060101010101" pitchFamily="2" charset="-122"/>
              <a:ea typeface="黑体" panose="02010609060101010101" pitchFamily="2" charset="-122"/>
            </a:endParaRPr>
          </a:p>
        </p:txBody>
      </p:sp>
      <p:sp>
        <p:nvSpPr>
          <p:cNvPr id="40962" name="文本占位符 189442"/>
          <p:cNvSpPr>
            <a:spLocks noGrp="1"/>
          </p:cNvSpPr>
          <p:nvPr>
            <p:ph idx="1"/>
          </p:nvPr>
        </p:nvSpPr>
        <p:spPr>
          <a:xfrm>
            <a:off x="611188" y="1341438"/>
            <a:ext cx="7632700" cy="4248150"/>
          </a:xfrm>
          <a:ln/>
        </p:spPr>
        <p:txBody>
          <a:bodyPr vert="horz" lIns="91440" tIns="45720" rIns="91440" bIns="45720" anchor="t" anchorCtr="0"/>
          <a:p>
            <a:pPr defTabSz="914400">
              <a:buSzPct val="60000"/>
              <a:buFont typeface="Wingdings" panose="05000000000000000000" pitchFamily="2" charset="2"/>
              <a:buNone/>
            </a:pPr>
            <a:r>
              <a:rPr lang="en-US" altLang="zh-CN" sz="3200" b="1" kern="1200" baseline="0" dirty="0" smtClean="0">
                <a:solidFill>
                  <a:srgbClr val="FF0000"/>
                </a:solidFill>
                <a:latin typeface="仿宋_GB2312" pitchFamily="49" charset="-122"/>
                <a:ea typeface="仿宋_GB2312" pitchFamily="49" charset="-122"/>
                <a:cs typeface="+mn-cs"/>
              </a:rPr>
              <a:t>1</a:t>
            </a:r>
            <a:r>
              <a:rPr lang="zh-CN" altLang="en-US" sz="3200" b="1" kern="1200" baseline="0" dirty="0" smtClean="0">
                <a:solidFill>
                  <a:srgbClr val="FF0000"/>
                </a:solidFill>
                <a:latin typeface="仿宋_GB2312" pitchFamily="49" charset="-122"/>
                <a:ea typeface="仿宋_GB2312" pitchFamily="49" charset="-122"/>
                <a:cs typeface="+mn-cs"/>
              </a:rPr>
              <a:t>、引入或卷入碾轧的危险。</a:t>
            </a:r>
            <a:endParaRPr lang="zh-CN" altLang="en-US" sz="3200" b="1" kern="1200" baseline="0" dirty="0" smtClean="0">
              <a:solidFill>
                <a:srgbClr val="FF0000"/>
              </a:solidFill>
              <a:latin typeface="仿宋_GB2312" pitchFamily="49" charset="-122"/>
              <a:ea typeface="仿宋_GB2312" pitchFamily="49" charset="-122"/>
              <a:cs typeface="+mn-cs"/>
            </a:endParaRPr>
          </a:p>
          <a:p>
            <a:pPr defTabSz="914400">
              <a:buSzPct val="60000"/>
              <a:buFont typeface="Wingdings" panose="05000000000000000000" pitchFamily="2" charset="2"/>
              <a:buNone/>
            </a:pPr>
            <a:r>
              <a:rPr lang="zh-CN" altLang="en-US" sz="3200" b="1" kern="1200" baseline="0" dirty="0" smtClean="0">
                <a:solidFill>
                  <a:srgbClr val="FF0000"/>
                </a:solidFill>
                <a:latin typeface="仿宋_GB2312" pitchFamily="49" charset="-122"/>
                <a:ea typeface="仿宋_GB2312" pitchFamily="49" charset="-122"/>
                <a:cs typeface="+mn-cs"/>
              </a:rPr>
              <a:t>     </a:t>
            </a:r>
            <a:r>
              <a:rPr lang="zh-CN" altLang="en-US" sz="3200" b="1" kern="1200" baseline="0" dirty="0" smtClean="0">
                <a:solidFill>
                  <a:srgbClr val="0000FF"/>
                </a:solidFill>
                <a:latin typeface="仿宋_GB2312" pitchFamily="49" charset="-122"/>
                <a:ea typeface="仿宋_GB2312" pitchFamily="49" charset="-122"/>
                <a:cs typeface="+mn-cs"/>
              </a:rPr>
              <a:t>引起这类伤害的主要危害是相互配合的运动副，例如，啮合的齿轮之间以及齿轮的齿条之间，带与带轮、链与链轮进入啮合部位的加紧点，两个做相对回转运动的辊子之间的加口引发的引入或卷入；轮子与轨道、车轮与路面等滚动的旋转建引发的碾轧等。 </a:t>
            </a:r>
            <a:endParaRPr lang="zh-CN" altLang="en-US" sz="3200" b="1" kern="1200" baseline="0" dirty="0" smtClean="0">
              <a:solidFill>
                <a:srgbClr val="0000FF"/>
              </a:solidFill>
              <a:latin typeface="仿宋_GB2312" pitchFamily="49" charset="-122"/>
              <a:ea typeface="仿宋_GB2312" pitchFamily="49" charset="-122"/>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占位符 190466"/>
          <p:cNvSpPr>
            <a:spLocks noGrp="1"/>
          </p:cNvSpPr>
          <p:nvPr>
            <p:ph idx="1"/>
          </p:nvPr>
        </p:nvSpPr>
        <p:spPr>
          <a:xfrm>
            <a:off x="323850" y="908050"/>
            <a:ext cx="8424863" cy="5545138"/>
          </a:xfrm>
          <a:ln/>
        </p:spPr>
        <p:txBody>
          <a:bodyPr vert="horz" lIns="91440" tIns="45720" rIns="91440" bIns="45720" anchor="t" anchorCtr="0"/>
          <a:p>
            <a:pPr defTabSz="914400">
              <a:buSzPct val="60000"/>
            </a:pPr>
            <a:r>
              <a:rPr lang="en-US" altLang="zh-CN" sz="3200" b="1" kern="1200" baseline="0" dirty="0" smtClean="0">
                <a:solidFill>
                  <a:srgbClr val="FF0000"/>
                </a:solidFill>
                <a:latin typeface="仿宋_GB2312" pitchFamily="49" charset="-122"/>
                <a:ea typeface="仿宋_GB2312" pitchFamily="49" charset="-122"/>
                <a:cs typeface="+mn-cs"/>
              </a:rPr>
              <a:t>2</a:t>
            </a:r>
            <a:r>
              <a:rPr lang="zh-CN" altLang="en-US" sz="3200" b="1" kern="1200" baseline="0" dirty="0" smtClean="0">
                <a:solidFill>
                  <a:srgbClr val="FF0000"/>
                </a:solidFill>
                <a:latin typeface="仿宋_GB2312" pitchFamily="49" charset="-122"/>
                <a:ea typeface="仿宋_GB2312" pitchFamily="49" charset="-122"/>
                <a:cs typeface="+mn-cs"/>
              </a:rPr>
              <a:t>、挤压、剪切和冲击的危险。</a:t>
            </a:r>
            <a:endParaRPr lang="zh-CN" altLang="en-US" sz="3200" b="1" kern="1200" baseline="0" dirty="0" smtClean="0">
              <a:solidFill>
                <a:srgbClr val="FF0000"/>
              </a:solidFill>
              <a:latin typeface="仿宋_GB2312" pitchFamily="49" charset="-122"/>
              <a:ea typeface="仿宋_GB2312" pitchFamily="49" charset="-122"/>
              <a:cs typeface="+mn-cs"/>
            </a:endParaRPr>
          </a:p>
          <a:p>
            <a:pPr defTabSz="914400">
              <a:buSzPct val="60000"/>
              <a:buFont typeface="Wingdings" panose="05000000000000000000" pitchFamily="2" charset="2"/>
              <a:buNone/>
            </a:pPr>
            <a:r>
              <a:rPr lang="zh-CN" altLang="en-US" sz="3200" b="1" kern="1200" baseline="0" dirty="0" smtClean="0">
                <a:solidFill>
                  <a:srgbClr val="0000FF"/>
                </a:solidFill>
                <a:latin typeface="仿宋_GB2312" pitchFamily="49" charset="-122"/>
                <a:ea typeface="仿宋_GB2312" pitchFamily="49" charset="-122"/>
                <a:cs typeface="+mn-cs"/>
              </a:rPr>
              <a:t>     引起这类伤害的是做往复直线运动的零部件。其</a:t>
            </a:r>
            <a:r>
              <a:rPr lang="zh-CN" altLang="en-US" sz="3200" b="1" kern="1200" baseline="0" dirty="0" smtClean="0">
                <a:solidFill>
                  <a:srgbClr val="FF0000"/>
                </a:solidFill>
                <a:latin typeface="仿宋_GB2312" pitchFamily="49" charset="-122"/>
                <a:ea typeface="仿宋_GB2312" pitchFamily="49" charset="-122"/>
                <a:cs typeface="+mn-cs"/>
              </a:rPr>
              <a:t>运动轨迹可能是横向的</a:t>
            </a:r>
            <a:r>
              <a:rPr lang="zh-CN" altLang="en-US" sz="3200" b="1" kern="1200" baseline="0" dirty="0" smtClean="0">
                <a:solidFill>
                  <a:srgbClr val="0000FF"/>
                </a:solidFill>
                <a:latin typeface="仿宋_GB2312" pitchFamily="49" charset="-122"/>
                <a:ea typeface="仿宋_GB2312" pitchFamily="49" charset="-122"/>
                <a:cs typeface="+mn-cs"/>
              </a:rPr>
              <a:t>、如大型机床、扭头刨床、运转中的带链等；</a:t>
            </a:r>
            <a:r>
              <a:rPr lang="zh-CN" altLang="en-US" sz="3200" b="1" kern="1200" baseline="0" dirty="0" smtClean="0">
                <a:solidFill>
                  <a:srgbClr val="FF0000"/>
                </a:solidFill>
                <a:latin typeface="仿宋_GB2312" pitchFamily="49" charset="-122"/>
                <a:ea typeface="仿宋_GB2312" pitchFamily="49" charset="-122"/>
                <a:cs typeface="+mn-cs"/>
              </a:rPr>
              <a:t>也可能是垂直的</a:t>
            </a:r>
            <a:r>
              <a:rPr lang="zh-CN" altLang="en-US" sz="3200" b="1" kern="1200" baseline="0" dirty="0" smtClean="0">
                <a:solidFill>
                  <a:srgbClr val="0000FF"/>
                </a:solidFill>
                <a:latin typeface="仿宋_GB2312" pitchFamily="49" charset="-122"/>
                <a:ea typeface="仿宋_GB2312" pitchFamily="49" charset="-122"/>
                <a:cs typeface="+mn-cs"/>
              </a:rPr>
              <a:t>，如剪切机的压料装置和刀片、压力机的滑块等。</a:t>
            </a:r>
            <a:r>
              <a:rPr lang="zh-CN" altLang="en-US" sz="3200" b="1" kern="1200" baseline="0" dirty="0" smtClean="0">
                <a:solidFill>
                  <a:srgbClr val="FF0000"/>
                </a:solidFill>
                <a:latin typeface="仿宋_GB2312" pitchFamily="49" charset="-122"/>
                <a:ea typeface="仿宋_GB2312" pitchFamily="49" charset="-122"/>
                <a:cs typeface="+mn-cs"/>
              </a:rPr>
              <a:t>两个物件相对运动状态</a:t>
            </a:r>
            <a:r>
              <a:rPr lang="zh-CN" altLang="en-US" sz="3200" b="1" kern="1200" baseline="0" dirty="0" smtClean="0">
                <a:solidFill>
                  <a:srgbClr val="0000FF"/>
                </a:solidFill>
                <a:latin typeface="仿宋_GB2312" pitchFamily="49" charset="-122"/>
                <a:ea typeface="仿宋_GB2312" pitchFamily="49" charset="-122"/>
                <a:cs typeface="+mn-cs"/>
              </a:rPr>
              <a:t>可能是</a:t>
            </a:r>
            <a:r>
              <a:rPr lang="zh-CN" altLang="en-US" sz="3200" b="1" kern="1200" baseline="0" dirty="0" smtClean="0">
                <a:solidFill>
                  <a:srgbClr val="FF0000"/>
                </a:solidFill>
                <a:latin typeface="仿宋_GB2312" pitchFamily="49" charset="-122"/>
                <a:ea typeface="仿宋_GB2312" pitchFamily="49" charset="-122"/>
                <a:cs typeface="+mn-cs"/>
              </a:rPr>
              <a:t>接近型</a:t>
            </a:r>
            <a:r>
              <a:rPr lang="zh-CN" altLang="en-US" sz="3200" b="1" kern="1200" baseline="0" dirty="0" smtClean="0">
                <a:solidFill>
                  <a:srgbClr val="0000FF"/>
                </a:solidFill>
                <a:latin typeface="仿宋_GB2312" pitchFamily="49" charset="-122"/>
                <a:ea typeface="仿宋_GB2312" pitchFamily="49" charset="-122"/>
                <a:cs typeface="+mn-cs"/>
              </a:rPr>
              <a:t>，距离越来越近，甚至最后闭合；也可能是</a:t>
            </a:r>
            <a:r>
              <a:rPr lang="zh-CN" altLang="en-US" sz="3200" b="1" kern="1200" baseline="0" dirty="0" smtClean="0">
                <a:solidFill>
                  <a:srgbClr val="FF0000"/>
                </a:solidFill>
                <a:latin typeface="仿宋_GB2312" pitchFamily="49" charset="-122"/>
                <a:ea typeface="仿宋_GB2312" pitchFamily="49" charset="-122"/>
                <a:cs typeface="+mn-cs"/>
              </a:rPr>
              <a:t>通过型</a:t>
            </a:r>
            <a:r>
              <a:rPr lang="zh-CN" altLang="en-US" sz="3200" b="1" kern="1200" baseline="0" dirty="0" smtClean="0">
                <a:solidFill>
                  <a:srgbClr val="0000FF"/>
                </a:solidFill>
                <a:latin typeface="仿宋_GB2312" pitchFamily="49" charset="-122"/>
                <a:ea typeface="仿宋_GB2312" pitchFamily="49" charset="-122"/>
                <a:cs typeface="+mn-cs"/>
              </a:rPr>
              <a:t>，当相对接近时，错动擦肩而过。</a:t>
            </a:r>
            <a:endParaRPr lang="zh-CN" altLang="en-US" sz="3200" b="1" kern="1200" baseline="0" dirty="0" smtClean="0">
              <a:solidFill>
                <a:srgbClr val="0000FF"/>
              </a:solidFill>
              <a:latin typeface="仿宋_GB2312" pitchFamily="49" charset="-122"/>
              <a:ea typeface="仿宋_GB2312" pitchFamily="49"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占位符 191490"/>
          <p:cNvSpPr>
            <a:spLocks noGrp="1"/>
          </p:cNvSpPr>
          <p:nvPr>
            <p:ph idx="1"/>
          </p:nvPr>
        </p:nvSpPr>
        <p:spPr>
          <a:xfrm>
            <a:off x="395288" y="333375"/>
            <a:ext cx="8229600" cy="3671888"/>
          </a:xfrm>
          <a:ln/>
        </p:spPr>
        <p:txBody>
          <a:bodyPr vert="horz" lIns="91440" tIns="45720" rIns="91440" bIns="45720" anchor="t" anchorCtr="0"/>
          <a:p>
            <a:pPr defTabSz="914400">
              <a:lnSpc>
                <a:spcPct val="80000"/>
              </a:lnSpc>
              <a:buSzPct val="60000"/>
            </a:pPr>
            <a:r>
              <a:rPr lang="en-US" altLang="zh-CN" sz="3200" b="1" kern="1200" baseline="0" dirty="0" smtClean="0">
                <a:solidFill>
                  <a:srgbClr val="FF0000"/>
                </a:solidFill>
                <a:latin typeface="仿宋_GB2312" pitchFamily="49" charset="-122"/>
                <a:ea typeface="仿宋_GB2312" pitchFamily="49" charset="-122"/>
                <a:cs typeface="+mn-cs"/>
              </a:rPr>
              <a:t>3</a:t>
            </a:r>
            <a:r>
              <a:rPr lang="zh-CN" altLang="en-US" sz="3200" b="1" kern="1200" baseline="0" dirty="0" smtClean="0">
                <a:solidFill>
                  <a:srgbClr val="FF0000"/>
                </a:solidFill>
                <a:latin typeface="仿宋_GB2312" pitchFamily="49" charset="-122"/>
                <a:ea typeface="仿宋_GB2312" pitchFamily="49" charset="-122"/>
                <a:cs typeface="+mn-cs"/>
              </a:rPr>
              <a:t>、卷绕和绞缠的危害。</a:t>
            </a:r>
            <a:endParaRPr lang="zh-CN" altLang="en-US" sz="3200" b="1" kern="1200" baseline="0" dirty="0" smtClean="0">
              <a:solidFill>
                <a:srgbClr val="FF0000"/>
              </a:solidFill>
              <a:latin typeface="仿宋_GB2312" pitchFamily="49" charset="-122"/>
              <a:ea typeface="仿宋_GB2312" pitchFamily="49" charset="-122"/>
              <a:cs typeface="+mn-cs"/>
            </a:endParaRPr>
          </a:p>
          <a:p>
            <a:pPr defTabSz="914400">
              <a:lnSpc>
                <a:spcPct val="80000"/>
              </a:lnSpc>
              <a:buSzPct val="60000"/>
              <a:buFont typeface="Wingdings" panose="05000000000000000000" pitchFamily="2" charset="2"/>
              <a:buNone/>
            </a:pPr>
            <a:r>
              <a:rPr lang="zh-CN" altLang="en-US" sz="2800" b="1" kern="1200" baseline="0" dirty="0" smtClean="0">
                <a:solidFill>
                  <a:srgbClr val="0000FF"/>
                </a:solidFill>
                <a:latin typeface="仿宋_GB2312" pitchFamily="49" charset="-122"/>
                <a:ea typeface="仿宋_GB2312" pitchFamily="49" charset="-122"/>
                <a:cs typeface="+mn-cs"/>
              </a:rPr>
              <a:t>     引起这类伤害的是做</a:t>
            </a:r>
            <a:r>
              <a:rPr lang="zh-CN" altLang="en-US" sz="2800" b="1" kern="1200" baseline="0" dirty="0" smtClean="0">
                <a:solidFill>
                  <a:srgbClr val="FF0000"/>
                </a:solidFill>
                <a:latin typeface="仿宋_GB2312" pitchFamily="49" charset="-122"/>
                <a:ea typeface="仿宋_GB2312" pitchFamily="49" charset="-122"/>
                <a:cs typeface="+mn-cs"/>
              </a:rPr>
              <a:t>回转运动的机械部件</a:t>
            </a:r>
            <a:r>
              <a:rPr lang="zh-CN" altLang="en-US" sz="2800" b="1" kern="1200" baseline="0" dirty="0" smtClean="0">
                <a:solidFill>
                  <a:srgbClr val="0000FF"/>
                </a:solidFill>
                <a:latin typeface="仿宋_GB2312" pitchFamily="49" charset="-122"/>
                <a:ea typeface="仿宋_GB2312" pitchFamily="49" charset="-122"/>
                <a:cs typeface="+mn-cs"/>
              </a:rPr>
              <a:t>。如轴类零部件，包括联轴器、主轴、丝杠等；回转件上的突出形状，如安装在轴上的凸出键、螺栓或销钉、手枪上的手柄等；旋转运动的机械部件的开口部分，如链轮、齿轮、皮带轮等圆轮行零件的轮辐，旋转凸轮的中空部位等。旋转运动的机械部件将人的头发、饰物（如项链）、手套、肥大衣袖或下摆随回转件卷绕，继而引起对人的伤害 </a:t>
            </a:r>
            <a:endParaRPr lang="zh-CN" altLang="en-US" sz="2800" b="1" kern="1200" baseline="0" dirty="0" smtClean="0">
              <a:solidFill>
                <a:srgbClr val="0000FF"/>
              </a:solidFill>
              <a:latin typeface="仿宋_GB2312" pitchFamily="49" charset="-122"/>
              <a:ea typeface="仿宋_GB2312" pitchFamily="49" charset="-122"/>
              <a:cs typeface="+mn-cs"/>
            </a:endParaRPr>
          </a:p>
        </p:txBody>
      </p:sp>
      <p:grpSp>
        <p:nvGrpSpPr>
          <p:cNvPr id="43010" name="组合 191491"/>
          <p:cNvGrpSpPr/>
          <p:nvPr/>
        </p:nvGrpSpPr>
        <p:grpSpPr>
          <a:xfrm>
            <a:off x="5543550" y="3500438"/>
            <a:ext cx="3600450" cy="2246312"/>
            <a:chOff x="1248" y="586"/>
            <a:chExt cx="4329" cy="3468"/>
          </a:xfrm>
        </p:grpSpPr>
        <p:pic>
          <p:nvPicPr>
            <p:cNvPr id="43011" name="图片 191492" descr="002"/>
            <p:cNvPicPr>
              <a:picLocks noChangeAspect="1"/>
            </p:cNvPicPr>
            <p:nvPr/>
          </p:nvPicPr>
          <p:blipFill>
            <a:blip r:embed="rId1"/>
            <a:stretch>
              <a:fillRect/>
            </a:stretch>
          </p:blipFill>
          <p:spPr>
            <a:xfrm>
              <a:off x="1248" y="912"/>
              <a:ext cx="3648" cy="3142"/>
            </a:xfrm>
            <a:prstGeom prst="rect">
              <a:avLst/>
            </a:prstGeom>
            <a:noFill/>
            <a:ln w="9525">
              <a:noFill/>
            </a:ln>
          </p:spPr>
        </p:pic>
        <p:sp>
          <p:nvSpPr>
            <p:cNvPr id="191494" name="文本框 191493"/>
            <p:cNvSpPr txBox="1"/>
            <p:nvPr/>
          </p:nvSpPr>
          <p:spPr>
            <a:xfrm>
              <a:off x="4827" y="586"/>
              <a:ext cx="750" cy="142"/>
            </a:xfrm>
            <a:prstGeom prst="rect">
              <a:avLst/>
            </a:prstGeom>
            <a:noFill/>
            <a:ln w="9525">
              <a:noFill/>
            </a:ln>
          </p:spPr>
          <p:txBody>
            <a:bodyPr vert="eaVert" wrap="none" anchor="t">
              <a:spAutoFit/>
            </a:bodyPr>
            <a:p>
              <a:pPr marL="342900" indent="-342900">
                <a:lnSpc>
                  <a:spcPct val="80000"/>
                </a:lnSpc>
                <a:spcBef>
                  <a:spcPct val="20000"/>
                </a:spcBef>
                <a:buClr>
                  <a:schemeClr val="hlink"/>
                </a:buClr>
                <a:buSzPct val="80000"/>
                <a:buFont typeface="Wingdings" panose="05000000000000000000" pitchFamily="2" charset="2"/>
              </a:pPr>
              <a:endParaRPr lang="zh-CN" altLang="en-US" sz="3600" b="1" noProof="1" dirty="0">
                <a:solidFill>
                  <a:srgbClr val="FFFF00"/>
                </a:solidFill>
                <a:effectLst>
                  <a:outerShdw blurRad="38100" dist="38100" dir="2700000">
                    <a:srgbClr val="000000"/>
                  </a:outerShdw>
                </a:effectLst>
                <a:latin typeface="Tahoma" panose="020B0604030504040204" pitchFamily="34" charset="0"/>
                <a:ea typeface="黑体" panose="02010609060101010101" pitchFamily="2" charset="-122"/>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文本占位符 192514"/>
          <p:cNvSpPr>
            <a:spLocks noGrp="1"/>
          </p:cNvSpPr>
          <p:nvPr>
            <p:ph idx="1"/>
          </p:nvPr>
        </p:nvSpPr>
        <p:spPr>
          <a:xfrm>
            <a:off x="395288" y="620713"/>
            <a:ext cx="8229600" cy="4824412"/>
          </a:xfrm>
          <a:ln/>
        </p:spPr>
        <p:txBody>
          <a:bodyPr vert="horz" lIns="91440" tIns="45720" rIns="91440" bIns="45720" anchor="t" anchorCtr="0"/>
          <a:p>
            <a:pPr defTabSz="914400">
              <a:buSzPct val="60000"/>
              <a:buFont typeface="Wingdings" panose="05000000000000000000" pitchFamily="2" charset="2"/>
              <a:buNone/>
            </a:pPr>
            <a:r>
              <a:rPr lang="en-US" altLang="zh-CN" sz="3200" b="1" kern="1200" baseline="0" dirty="0" smtClean="0">
                <a:solidFill>
                  <a:srgbClr val="FF0000"/>
                </a:solidFill>
                <a:latin typeface="仿宋_GB2312" pitchFamily="49" charset="-122"/>
                <a:ea typeface="仿宋_GB2312" pitchFamily="49" charset="-122"/>
                <a:cs typeface="+mn-cs"/>
              </a:rPr>
              <a:t>4</a:t>
            </a:r>
            <a:r>
              <a:rPr lang="zh-CN" altLang="en-US" sz="3200" b="1" kern="1200" baseline="0" dirty="0" smtClean="0">
                <a:solidFill>
                  <a:srgbClr val="FF0000"/>
                </a:solidFill>
                <a:latin typeface="仿宋_GB2312" pitchFamily="49" charset="-122"/>
                <a:ea typeface="仿宋_GB2312" pitchFamily="49" charset="-122"/>
                <a:cs typeface="+mn-cs"/>
              </a:rPr>
              <a:t>、飞出物打击的危险。</a:t>
            </a:r>
            <a:endParaRPr lang="zh-CN" altLang="en-US" sz="3200" b="1" kern="1200" baseline="0" dirty="0" smtClean="0">
              <a:solidFill>
                <a:srgbClr val="FF0000"/>
              </a:solidFill>
              <a:latin typeface="仿宋_GB2312" pitchFamily="49" charset="-122"/>
              <a:ea typeface="仿宋_GB2312" pitchFamily="49" charset="-122"/>
              <a:cs typeface="+mn-cs"/>
            </a:endParaRPr>
          </a:p>
          <a:p>
            <a:pPr defTabSz="914400">
              <a:buSzPct val="60000"/>
              <a:buFont typeface="Wingdings" panose="05000000000000000000" pitchFamily="2" charset="2"/>
              <a:buNone/>
            </a:pPr>
            <a:r>
              <a:rPr lang="zh-CN" altLang="en-US" sz="3200" b="1" kern="1200" baseline="0" dirty="0" smtClean="0">
                <a:solidFill>
                  <a:srgbClr val="0000FF"/>
                </a:solidFill>
                <a:latin typeface="仿宋_GB2312" pitchFamily="49" charset="-122"/>
                <a:ea typeface="仿宋_GB2312" pitchFamily="49" charset="-122"/>
                <a:cs typeface="+mn-cs"/>
              </a:rPr>
              <a:t>     由于发生</a:t>
            </a:r>
            <a:r>
              <a:rPr lang="zh-CN" altLang="en-US" sz="3200" b="1" kern="1200" baseline="0" dirty="0" smtClean="0">
                <a:solidFill>
                  <a:srgbClr val="FF0000"/>
                </a:solidFill>
                <a:latin typeface="仿宋_GB2312" pitchFamily="49" charset="-122"/>
                <a:ea typeface="仿宋_GB2312" pitchFamily="49" charset="-122"/>
                <a:cs typeface="+mn-cs"/>
              </a:rPr>
              <a:t>断裂、松动、脱落或弹性位能</a:t>
            </a:r>
            <a:r>
              <a:rPr lang="zh-CN" altLang="en-US" sz="3200" b="1" kern="1200" baseline="0" dirty="0" smtClean="0">
                <a:solidFill>
                  <a:srgbClr val="0000FF"/>
                </a:solidFill>
                <a:latin typeface="仿宋_GB2312" pitchFamily="49" charset="-122"/>
                <a:ea typeface="仿宋_GB2312" pitchFamily="49" charset="-122"/>
                <a:cs typeface="+mn-cs"/>
              </a:rPr>
              <a:t>等机械能释放，使</a:t>
            </a:r>
            <a:r>
              <a:rPr lang="zh-CN" altLang="en-US" sz="3200" b="1" kern="1200" baseline="0" dirty="0" smtClean="0">
                <a:solidFill>
                  <a:srgbClr val="FF0000"/>
                </a:solidFill>
                <a:latin typeface="仿宋_GB2312" pitchFamily="49" charset="-122"/>
                <a:ea typeface="仿宋_GB2312" pitchFamily="49" charset="-122"/>
                <a:cs typeface="+mn-cs"/>
              </a:rPr>
              <a:t>失控物件飞甩或反弹</a:t>
            </a:r>
            <a:r>
              <a:rPr lang="zh-CN" altLang="en-US" sz="3200" b="1" kern="1200" baseline="0" dirty="0" smtClean="0">
                <a:solidFill>
                  <a:srgbClr val="0000FF"/>
                </a:solidFill>
                <a:latin typeface="仿宋_GB2312" pitchFamily="49" charset="-122"/>
                <a:ea typeface="仿宋_GB2312" pitchFamily="49" charset="-122"/>
                <a:cs typeface="+mn-cs"/>
              </a:rPr>
              <a:t>对人造成伤害。例如，轴的破坏引起装配在其上的带轮、飞轮等运动零部件坠落或飞出；由于螺栓的松动或脱落，引起被紧固的运动零部件由弹性元件的位能引起的弹射，例如，弹簧、带等的断裂；在压力、真空下的液体或气体位能引起的高压流体喷射等。</a:t>
            </a:r>
            <a:endParaRPr lang="zh-CN" altLang="en-US" sz="3200" b="1" kern="1200" baseline="0" dirty="0" smtClean="0">
              <a:solidFill>
                <a:srgbClr val="0000FF"/>
              </a:solidFill>
              <a:latin typeface="仿宋_GB2312" pitchFamily="49" charset="-122"/>
              <a:ea typeface="仿宋_GB2312" pitchFamily="49"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193537"/>
          <p:cNvSpPr>
            <a:spLocks noGrp="1"/>
          </p:cNvSpPr>
          <p:nvPr>
            <p:ph type="title"/>
          </p:nvPr>
        </p:nvSpPr>
        <p:spPr>
          <a:xfrm>
            <a:off x="323850" y="260350"/>
            <a:ext cx="8569325" cy="1143000"/>
          </a:xfrm>
          <a:ln/>
        </p:spPr>
        <p:txBody>
          <a:bodyPr vert="horz" lIns="91440" tIns="45720" rIns="91440" bIns="45720" anchor="b" anchorCtr="0"/>
          <a:p>
            <a:r>
              <a:rPr lang="zh-CN" altLang="en-US" sz="4000" dirty="0">
                <a:solidFill>
                  <a:srgbClr val="FF0000"/>
                </a:solidFill>
                <a:latin typeface="黑体" panose="02010609060101010101" pitchFamily="2" charset="-122"/>
                <a:ea typeface="黑体" panose="02010609060101010101" pitchFamily="2" charset="-122"/>
              </a:rPr>
              <a:t>十一、形成机械伤害的事故主要原因</a:t>
            </a:r>
            <a:endParaRPr lang="zh-CN" altLang="en-US" sz="4000" dirty="0">
              <a:solidFill>
                <a:srgbClr val="FF0000"/>
              </a:solidFill>
              <a:latin typeface="黑体" panose="02010609060101010101" pitchFamily="2" charset="-122"/>
              <a:ea typeface="黑体" panose="02010609060101010101" pitchFamily="2" charset="-122"/>
            </a:endParaRPr>
          </a:p>
        </p:txBody>
      </p:sp>
      <p:sp>
        <p:nvSpPr>
          <p:cNvPr id="45058" name="文本占位符 193538"/>
          <p:cNvSpPr>
            <a:spLocks noGrp="1"/>
          </p:cNvSpPr>
          <p:nvPr>
            <p:ph idx="1"/>
          </p:nvPr>
        </p:nvSpPr>
        <p:spPr>
          <a:xfrm>
            <a:off x="395288" y="1341438"/>
            <a:ext cx="8291512" cy="4784725"/>
          </a:xfrm>
          <a:ln/>
        </p:spPr>
        <p:txBody>
          <a:bodyPr vert="horz" lIns="91440" tIns="45720" rIns="91440" bIns="45720" anchor="t" anchorCtr="0"/>
          <a:p>
            <a:pPr defTabSz="914400">
              <a:lnSpc>
                <a:spcPct val="80000"/>
              </a:lnSpc>
              <a:buSzPct val="60000"/>
            </a:pPr>
            <a:r>
              <a:rPr lang="en-US" altLang="zh-CN" sz="2800" b="1" kern="1200" baseline="0" dirty="0" smtClean="0">
                <a:solidFill>
                  <a:srgbClr val="0000FF"/>
                </a:solidFill>
                <a:latin typeface="仿宋_GB2312" pitchFamily="49" charset="-122"/>
                <a:ea typeface="仿宋_GB2312" pitchFamily="49" charset="-122"/>
                <a:cs typeface="+mn-cs"/>
              </a:rPr>
              <a:t>1</a:t>
            </a:r>
            <a:r>
              <a:rPr lang="zh-CN" altLang="en-US" sz="2800" b="1" kern="1200" baseline="0" dirty="0" smtClean="0">
                <a:solidFill>
                  <a:srgbClr val="0000FF"/>
                </a:solidFill>
                <a:latin typeface="仿宋_GB2312" pitchFamily="49" charset="-122"/>
                <a:ea typeface="仿宋_GB2312" pitchFamily="49" charset="-122"/>
                <a:cs typeface="+mn-cs"/>
              </a:rPr>
              <a:t>）检修、检查机械忽视安全措施。</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lnSpc>
                <a:spcPct val="80000"/>
              </a:lnSpc>
              <a:buSzPct val="60000"/>
            </a:pPr>
            <a:r>
              <a:rPr lang="en-US" altLang="zh-CN" sz="2800" b="1" kern="1200" baseline="0" dirty="0" smtClean="0">
                <a:solidFill>
                  <a:srgbClr val="0000FF"/>
                </a:solidFill>
                <a:latin typeface="仿宋_GB2312" pitchFamily="49" charset="-122"/>
                <a:ea typeface="仿宋_GB2312" pitchFamily="49" charset="-122"/>
                <a:cs typeface="+mn-cs"/>
              </a:rPr>
              <a:t>2</a:t>
            </a:r>
            <a:r>
              <a:rPr lang="zh-CN" altLang="en-US" sz="2800" b="1" kern="1200" baseline="0" dirty="0" smtClean="0">
                <a:solidFill>
                  <a:srgbClr val="0000FF"/>
                </a:solidFill>
                <a:latin typeface="仿宋_GB2312" pitchFamily="49" charset="-122"/>
                <a:ea typeface="仿宋_GB2312" pitchFamily="49" charset="-122"/>
                <a:cs typeface="+mn-cs"/>
              </a:rPr>
              <a:t>）缺乏安全装置。</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lnSpc>
                <a:spcPct val="80000"/>
              </a:lnSpc>
              <a:buSzPct val="60000"/>
            </a:pPr>
            <a:r>
              <a:rPr lang="en-US" altLang="zh-CN" sz="2800" b="1" kern="1200" baseline="0" dirty="0" smtClean="0">
                <a:solidFill>
                  <a:srgbClr val="0000FF"/>
                </a:solidFill>
                <a:latin typeface="仿宋_GB2312" pitchFamily="49" charset="-122"/>
                <a:ea typeface="仿宋_GB2312" pitchFamily="49" charset="-122"/>
                <a:cs typeface="+mn-cs"/>
              </a:rPr>
              <a:t>3</a:t>
            </a:r>
            <a:r>
              <a:rPr lang="zh-CN" altLang="en-US" sz="2800" b="1" kern="1200" baseline="0" dirty="0" smtClean="0">
                <a:solidFill>
                  <a:srgbClr val="0000FF"/>
                </a:solidFill>
                <a:latin typeface="仿宋_GB2312" pitchFamily="49" charset="-122"/>
                <a:ea typeface="仿宋_GB2312" pitchFamily="49" charset="-122"/>
                <a:cs typeface="+mn-cs"/>
              </a:rPr>
              <a:t>）电源开关布局不合理。</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lnSpc>
                <a:spcPct val="80000"/>
              </a:lnSpc>
              <a:buSzPct val="60000"/>
            </a:pPr>
            <a:r>
              <a:rPr lang="en-US" altLang="zh-CN" sz="2800" b="1" kern="1200" baseline="0" dirty="0" smtClean="0">
                <a:solidFill>
                  <a:srgbClr val="0000FF"/>
                </a:solidFill>
                <a:latin typeface="仿宋_GB2312" pitchFamily="49" charset="-122"/>
                <a:ea typeface="仿宋_GB2312" pitchFamily="49" charset="-122"/>
                <a:cs typeface="+mn-cs"/>
              </a:rPr>
              <a:t>4</a:t>
            </a:r>
            <a:r>
              <a:rPr lang="zh-CN" altLang="en-US" sz="2800" b="1" kern="1200" baseline="0" dirty="0" smtClean="0">
                <a:solidFill>
                  <a:srgbClr val="0000FF"/>
                </a:solidFill>
                <a:latin typeface="仿宋_GB2312" pitchFamily="49" charset="-122"/>
                <a:ea typeface="仿宋_GB2312" pitchFamily="49" charset="-122"/>
                <a:cs typeface="+mn-cs"/>
              </a:rPr>
              <a:t>）自制或任意改造机械</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lnSpc>
                <a:spcPct val="80000"/>
              </a:lnSpc>
              <a:buSzPct val="60000"/>
              <a:buFont typeface="Wingdings" panose="05000000000000000000" pitchFamily="2" charset="2"/>
              <a:buNone/>
            </a:pPr>
            <a:r>
              <a:rPr lang="zh-CN" altLang="en-US" sz="2800" b="1" kern="1200" baseline="0" dirty="0" smtClean="0">
                <a:solidFill>
                  <a:srgbClr val="0000FF"/>
                </a:solidFill>
                <a:latin typeface="仿宋_GB2312" pitchFamily="49" charset="-122"/>
                <a:ea typeface="仿宋_GB2312" pitchFamily="49" charset="-122"/>
                <a:cs typeface="+mn-cs"/>
              </a:rPr>
              <a:t>     设备，不符合安全要求。</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lnSpc>
                <a:spcPct val="80000"/>
              </a:lnSpc>
              <a:buSzPct val="60000"/>
            </a:pPr>
            <a:r>
              <a:rPr lang="en-US" altLang="zh-CN" sz="2800" b="1" kern="1200" baseline="0" dirty="0" smtClean="0">
                <a:solidFill>
                  <a:srgbClr val="0000FF"/>
                </a:solidFill>
                <a:latin typeface="仿宋_GB2312" pitchFamily="49" charset="-122"/>
                <a:ea typeface="仿宋_GB2312" pitchFamily="49" charset="-122"/>
                <a:cs typeface="+mn-cs"/>
              </a:rPr>
              <a:t>5</a:t>
            </a:r>
            <a:r>
              <a:rPr lang="zh-CN" altLang="en-US" sz="2800" b="1" kern="1200" baseline="0" dirty="0" smtClean="0">
                <a:solidFill>
                  <a:srgbClr val="0000FF"/>
                </a:solidFill>
                <a:latin typeface="仿宋_GB2312" pitchFamily="49" charset="-122"/>
                <a:ea typeface="仿宋_GB2312" pitchFamily="49" charset="-122"/>
                <a:cs typeface="+mn-cs"/>
              </a:rPr>
              <a:t>）在机械运行中进行清理、</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lnSpc>
                <a:spcPct val="80000"/>
              </a:lnSpc>
              <a:buSzPct val="60000"/>
              <a:buFont typeface="Wingdings" panose="05000000000000000000" pitchFamily="2" charset="2"/>
              <a:buNone/>
            </a:pPr>
            <a:r>
              <a:rPr lang="zh-CN" altLang="en-US" sz="2800" b="1" kern="1200" baseline="0" dirty="0" smtClean="0">
                <a:solidFill>
                  <a:srgbClr val="0000FF"/>
                </a:solidFill>
                <a:latin typeface="仿宋_GB2312" pitchFamily="49" charset="-122"/>
                <a:ea typeface="仿宋_GB2312" pitchFamily="49" charset="-122"/>
                <a:cs typeface="+mn-cs"/>
              </a:rPr>
              <a:t>   卡料、上皮带蜡等作业。</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lnSpc>
                <a:spcPct val="80000"/>
              </a:lnSpc>
              <a:buSzPct val="60000"/>
            </a:pPr>
            <a:r>
              <a:rPr lang="en-US" altLang="zh-CN" sz="2800" b="1" kern="1200" baseline="0" dirty="0" smtClean="0">
                <a:solidFill>
                  <a:srgbClr val="0000FF"/>
                </a:solidFill>
                <a:latin typeface="仿宋_GB2312" pitchFamily="49" charset="-122"/>
                <a:ea typeface="仿宋_GB2312" pitchFamily="49" charset="-122"/>
                <a:cs typeface="+mn-cs"/>
              </a:rPr>
              <a:t>6</a:t>
            </a:r>
            <a:r>
              <a:rPr lang="zh-CN" altLang="en-US" sz="2800" b="1" kern="1200" baseline="0" dirty="0" smtClean="0">
                <a:solidFill>
                  <a:srgbClr val="0000FF"/>
                </a:solidFill>
                <a:latin typeface="仿宋_GB2312" pitchFamily="49" charset="-122"/>
                <a:ea typeface="仿宋_GB2312" pitchFamily="49" charset="-122"/>
                <a:cs typeface="+mn-cs"/>
              </a:rPr>
              <a:t>）任意进入机械运行危险</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lnSpc>
                <a:spcPct val="80000"/>
              </a:lnSpc>
              <a:buSzPct val="60000"/>
              <a:buFont typeface="Wingdings" panose="05000000000000000000" pitchFamily="2" charset="2"/>
              <a:buNone/>
            </a:pPr>
            <a:r>
              <a:rPr lang="zh-CN" altLang="en-US" sz="2800" b="1" kern="1200" baseline="0" dirty="0" smtClean="0">
                <a:solidFill>
                  <a:srgbClr val="0000FF"/>
                </a:solidFill>
                <a:latin typeface="仿宋_GB2312" pitchFamily="49" charset="-122"/>
                <a:ea typeface="仿宋_GB2312" pitchFamily="49" charset="-122"/>
                <a:cs typeface="+mn-cs"/>
              </a:rPr>
              <a:t>  作业区 </a:t>
            </a:r>
            <a:r>
              <a:rPr lang="en-US" altLang="zh-CN" sz="2800" b="1" kern="1200" baseline="0" dirty="0" smtClean="0">
                <a:solidFill>
                  <a:srgbClr val="0000FF"/>
                </a:solidFill>
                <a:latin typeface="仿宋_GB2312" pitchFamily="49" charset="-122"/>
                <a:ea typeface="仿宋_GB2312" pitchFamily="49" charset="-122"/>
                <a:cs typeface="+mn-cs"/>
              </a:rPr>
              <a:t>(</a:t>
            </a:r>
            <a:r>
              <a:rPr lang="zh-CN" altLang="en-US" sz="2800" b="1" kern="1200" baseline="0" dirty="0" smtClean="0">
                <a:solidFill>
                  <a:srgbClr val="0000FF"/>
                </a:solidFill>
                <a:latin typeface="仿宋_GB2312" pitchFamily="49" charset="-122"/>
                <a:ea typeface="仿宋_GB2312" pitchFamily="49" charset="-122"/>
                <a:cs typeface="+mn-cs"/>
              </a:rPr>
              <a:t>采样、干活、借道、拣物等</a:t>
            </a:r>
            <a:r>
              <a:rPr lang="en-US" altLang="zh-CN" sz="2800" b="1" kern="1200" baseline="0" dirty="0" smtClean="0">
                <a:solidFill>
                  <a:srgbClr val="0000FF"/>
                </a:solidFill>
                <a:latin typeface="仿宋_GB2312" pitchFamily="49" charset="-122"/>
                <a:ea typeface="仿宋_GB2312" pitchFamily="49" charset="-122"/>
                <a:cs typeface="+mn-cs"/>
              </a:rPr>
              <a:t>)</a:t>
            </a:r>
            <a:r>
              <a:rPr lang="zh-CN" altLang="en-US" sz="2800" b="1" kern="1200" baseline="0" dirty="0" smtClean="0">
                <a:solidFill>
                  <a:srgbClr val="0000FF"/>
                </a:solidFill>
                <a:latin typeface="仿宋_GB2312" pitchFamily="49" charset="-122"/>
                <a:ea typeface="仿宋_GB2312" pitchFamily="49" charset="-122"/>
                <a:cs typeface="+mn-cs"/>
              </a:rPr>
              <a:t>。</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lnSpc>
                <a:spcPct val="80000"/>
              </a:lnSpc>
              <a:buSzPct val="60000"/>
            </a:pPr>
            <a:r>
              <a:rPr lang="en-US" altLang="zh-CN" sz="2800" b="1" kern="1200" baseline="0" dirty="0" smtClean="0">
                <a:solidFill>
                  <a:srgbClr val="0000FF"/>
                </a:solidFill>
                <a:latin typeface="仿宋_GB2312" pitchFamily="49" charset="-122"/>
                <a:ea typeface="仿宋_GB2312" pitchFamily="49" charset="-122"/>
                <a:cs typeface="+mn-cs"/>
              </a:rPr>
              <a:t>7</a:t>
            </a:r>
            <a:r>
              <a:rPr lang="zh-CN" altLang="en-US" sz="2800" b="1" kern="1200" baseline="0" dirty="0" smtClean="0">
                <a:solidFill>
                  <a:srgbClr val="0000FF"/>
                </a:solidFill>
                <a:latin typeface="仿宋_GB2312" pitchFamily="49" charset="-122"/>
                <a:ea typeface="仿宋_GB2312" pitchFamily="49" charset="-122"/>
                <a:cs typeface="+mn-cs"/>
              </a:rPr>
              <a:t>）不具操作机械素质的人员上岗或其他人员乱动机械。</a:t>
            </a:r>
            <a:r>
              <a:rPr lang="zh-CN" altLang="en-US" sz="2000" kern="1200" baseline="0" dirty="0" smtClean="0">
                <a:latin typeface="+mn-ea"/>
                <a:ea typeface="宋体" panose="02010600030101010101" pitchFamily="2" charset="-122"/>
                <a:cs typeface="+mn-cs"/>
              </a:rPr>
              <a:t> </a:t>
            </a:r>
            <a:endParaRPr lang="zh-CN" altLang="en-US" sz="2000" kern="1200" baseline="0" dirty="0" smtClean="0">
              <a:latin typeface="+mn-ea"/>
              <a:ea typeface="宋体" panose="02010600030101010101" pitchFamily="2" charset="-122"/>
              <a:cs typeface="+mn-cs"/>
            </a:endParaRPr>
          </a:p>
        </p:txBody>
      </p:sp>
      <p:pic>
        <p:nvPicPr>
          <p:cNvPr id="45059" name="图片 193539" descr="t0145db39731b0d32eb"/>
          <p:cNvPicPr>
            <a:picLocks noChangeAspect="1"/>
          </p:cNvPicPr>
          <p:nvPr/>
        </p:nvPicPr>
        <p:blipFill>
          <a:blip r:embed="rId1"/>
          <a:stretch>
            <a:fillRect/>
          </a:stretch>
        </p:blipFill>
        <p:spPr>
          <a:xfrm>
            <a:off x="5580063" y="1984375"/>
            <a:ext cx="3563937" cy="2576513"/>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194561"/>
          <p:cNvSpPr>
            <a:spLocks noGrp="1"/>
          </p:cNvSpPr>
          <p:nvPr>
            <p:ph type="title"/>
          </p:nvPr>
        </p:nvSpPr>
        <p:spPr>
          <a:xfrm>
            <a:off x="755650" y="115888"/>
            <a:ext cx="7561263" cy="863600"/>
          </a:xfrm>
          <a:ln/>
        </p:spPr>
        <p:txBody>
          <a:bodyPr vert="horz" lIns="91440" tIns="45720" rIns="91440" bIns="45720" anchor="b" anchorCtr="0"/>
          <a:p>
            <a:r>
              <a:rPr lang="zh-CN" altLang="en-US" sz="4000" dirty="0">
                <a:solidFill>
                  <a:srgbClr val="FF0000"/>
                </a:solidFill>
                <a:latin typeface="黑体" panose="02010609060101010101" pitchFamily="2" charset="-122"/>
                <a:ea typeface="黑体" panose="02010609060101010101" pitchFamily="2" charset="-122"/>
              </a:rPr>
              <a:t>十二、常见的不安全心理状态</a:t>
            </a:r>
            <a:endParaRPr lang="zh-CN" altLang="en-US" sz="4000" dirty="0">
              <a:solidFill>
                <a:srgbClr val="FF0000"/>
              </a:solidFill>
              <a:latin typeface="黑体" panose="02010609060101010101" pitchFamily="2" charset="-122"/>
              <a:ea typeface="黑体" panose="02010609060101010101" pitchFamily="2" charset="-122"/>
            </a:endParaRPr>
          </a:p>
        </p:txBody>
      </p:sp>
      <p:sp>
        <p:nvSpPr>
          <p:cNvPr id="46082" name="文本占位符 194562"/>
          <p:cNvSpPr>
            <a:spLocks noGrp="1"/>
          </p:cNvSpPr>
          <p:nvPr>
            <p:ph idx="1"/>
          </p:nvPr>
        </p:nvSpPr>
        <p:spPr>
          <a:xfrm>
            <a:off x="250825" y="908050"/>
            <a:ext cx="5689600" cy="4957763"/>
          </a:xfrm>
          <a:ln/>
        </p:spPr>
        <p:txBody>
          <a:bodyPr vert="horz" lIns="91440" tIns="45720" rIns="91440" bIns="45720" anchor="t" anchorCtr="0"/>
          <a:p>
            <a:pPr defTabSz="914400">
              <a:buSzPct val="60000"/>
            </a:pPr>
            <a:r>
              <a:rPr lang="en-US" altLang="zh-CN" sz="2800" b="1" kern="1200" baseline="0" dirty="0" smtClean="0">
                <a:solidFill>
                  <a:srgbClr val="0000FF"/>
                </a:solidFill>
                <a:latin typeface="仿宋_GB2312" pitchFamily="49" charset="-122"/>
                <a:ea typeface="仿宋_GB2312" pitchFamily="49" charset="-122"/>
                <a:cs typeface="+mn-cs"/>
              </a:rPr>
              <a:t>1</a:t>
            </a:r>
            <a:r>
              <a:rPr lang="zh-CN" altLang="en-US" sz="2800" b="1" kern="1200" baseline="0" dirty="0" smtClean="0">
                <a:solidFill>
                  <a:srgbClr val="0000FF"/>
                </a:solidFill>
                <a:latin typeface="仿宋_GB2312" pitchFamily="49" charset="-122"/>
                <a:ea typeface="仿宋_GB2312" pitchFamily="49" charset="-122"/>
                <a:cs typeface="+mn-cs"/>
              </a:rPr>
              <a:t>）侥幸心理；</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buSzPct val="60000"/>
            </a:pPr>
            <a:r>
              <a:rPr lang="en-US" altLang="zh-CN" sz="2800" b="1" kern="1200" baseline="0" dirty="0" smtClean="0">
                <a:solidFill>
                  <a:srgbClr val="0000FF"/>
                </a:solidFill>
                <a:latin typeface="仿宋_GB2312" pitchFamily="49" charset="-122"/>
                <a:ea typeface="仿宋_GB2312" pitchFamily="49" charset="-122"/>
                <a:cs typeface="+mn-cs"/>
              </a:rPr>
              <a:t>2</a:t>
            </a:r>
            <a:r>
              <a:rPr lang="zh-CN" altLang="en-US" sz="2800" b="1" kern="1200" baseline="0" dirty="0" smtClean="0">
                <a:solidFill>
                  <a:srgbClr val="0000FF"/>
                </a:solidFill>
                <a:latin typeface="仿宋_GB2312" pitchFamily="49" charset="-122"/>
                <a:ea typeface="仿宋_GB2312" pitchFamily="49" charset="-122"/>
                <a:cs typeface="+mn-cs"/>
              </a:rPr>
              <a:t>）逞能心理；</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buSzPct val="60000"/>
            </a:pPr>
            <a:r>
              <a:rPr lang="en-US" altLang="zh-CN" sz="2800" b="1" kern="1200" baseline="0" dirty="0" smtClean="0">
                <a:solidFill>
                  <a:srgbClr val="0000FF"/>
                </a:solidFill>
                <a:latin typeface="仿宋_GB2312" pitchFamily="49" charset="-122"/>
                <a:ea typeface="仿宋_GB2312" pitchFamily="49" charset="-122"/>
                <a:cs typeface="+mn-cs"/>
              </a:rPr>
              <a:t>3</a:t>
            </a:r>
            <a:r>
              <a:rPr lang="zh-CN" altLang="en-US" sz="2800" b="1" kern="1200" baseline="0" dirty="0" smtClean="0">
                <a:solidFill>
                  <a:srgbClr val="0000FF"/>
                </a:solidFill>
                <a:latin typeface="仿宋_GB2312" pitchFamily="49" charset="-122"/>
                <a:ea typeface="仿宋_GB2312" pitchFamily="49" charset="-122"/>
                <a:cs typeface="+mn-cs"/>
              </a:rPr>
              <a:t>）从众心理；</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buSzPct val="60000"/>
            </a:pPr>
            <a:r>
              <a:rPr lang="en-US" altLang="zh-CN" sz="2800" b="1" kern="1200" baseline="0" dirty="0" smtClean="0">
                <a:solidFill>
                  <a:srgbClr val="0000FF"/>
                </a:solidFill>
                <a:latin typeface="仿宋_GB2312" pitchFamily="49" charset="-122"/>
                <a:ea typeface="仿宋_GB2312" pitchFamily="49" charset="-122"/>
                <a:cs typeface="+mn-cs"/>
              </a:rPr>
              <a:t>4</a:t>
            </a:r>
            <a:r>
              <a:rPr lang="zh-CN" altLang="en-US" sz="2800" b="1" kern="1200" baseline="0" dirty="0" smtClean="0">
                <a:solidFill>
                  <a:srgbClr val="0000FF"/>
                </a:solidFill>
                <a:latin typeface="仿宋_GB2312" pitchFamily="49" charset="-122"/>
                <a:ea typeface="仿宋_GB2312" pitchFamily="49" charset="-122"/>
                <a:cs typeface="+mn-cs"/>
              </a:rPr>
              <a:t>）逆反心理；</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buSzPct val="60000"/>
            </a:pPr>
            <a:r>
              <a:rPr lang="en-US" altLang="zh-CN" sz="2800" b="1" kern="1200" baseline="0" dirty="0" smtClean="0">
                <a:solidFill>
                  <a:srgbClr val="0000FF"/>
                </a:solidFill>
                <a:latin typeface="仿宋_GB2312" pitchFamily="49" charset="-122"/>
                <a:ea typeface="仿宋_GB2312" pitchFamily="49" charset="-122"/>
                <a:cs typeface="+mn-cs"/>
              </a:rPr>
              <a:t>5</a:t>
            </a:r>
            <a:r>
              <a:rPr lang="zh-CN" altLang="en-US" sz="2800" b="1" kern="1200" baseline="0" dirty="0" smtClean="0">
                <a:solidFill>
                  <a:srgbClr val="0000FF"/>
                </a:solidFill>
                <a:latin typeface="仿宋_GB2312" pitchFamily="49" charset="-122"/>
                <a:ea typeface="仿宋_GB2312" pitchFamily="49" charset="-122"/>
                <a:cs typeface="+mn-cs"/>
              </a:rPr>
              <a:t>）惰性心理；</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buSzPct val="60000"/>
            </a:pPr>
            <a:r>
              <a:rPr lang="en-US" altLang="zh-CN" sz="2800" b="1" kern="1200" baseline="0" dirty="0" smtClean="0">
                <a:solidFill>
                  <a:srgbClr val="0000FF"/>
                </a:solidFill>
                <a:latin typeface="仿宋_GB2312" pitchFamily="49" charset="-122"/>
                <a:ea typeface="仿宋_GB2312" pitchFamily="49" charset="-122"/>
                <a:cs typeface="+mn-cs"/>
              </a:rPr>
              <a:t>6</a:t>
            </a:r>
            <a:r>
              <a:rPr lang="zh-CN" altLang="en-US" sz="2800" b="1" kern="1200" baseline="0" dirty="0" smtClean="0">
                <a:solidFill>
                  <a:srgbClr val="0000FF"/>
                </a:solidFill>
                <a:latin typeface="仿宋_GB2312" pitchFamily="49" charset="-122"/>
                <a:ea typeface="仿宋_GB2312" pitchFamily="49" charset="-122"/>
                <a:cs typeface="+mn-cs"/>
              </a:rPr>
              <a:t>）好奇心理；</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buSzPct val="60000"/>
            </a:pPr>
            <a:r>
              <a:rPr lang="en-US" altLang="zh-CN" sz="2800" b="1" kern="1200" baseline="0" dirty="0" smtClean="0">
                <a:solidFill>
                  <a:srgbClr val="0000FF"/>
                </a:solidFill>
                <a:latin typeface="仿宋_GB2312" pitchFamily="49" charset="-122"/>
                <a:ea typeface="仿宋_GB2312" pitchFamily="49" charset="-122"/>
                <a:cs typeface="+mn-cs"/>
              </a:rPr>
              <a:t>7</a:t>
            </a:r>
            <a:r>
              <a:rPr lang="zh-CN" altLang="en-US" sz="2800" b="1" kern="1200" baseline="0" dirty="0" smtClean="0">
                <a:solidFill>
                  <a:srgbClr val="0000FF"/>
                </a:solidFill>
                <a:latin typeface="仿宋_GB2312" pitchFamily="49" charset="-122"/>
                <a:ea typeface="仿宋_GB2312" pitchFamily="49" charset="-122"/>
                <a:cs typeface="+mn-cs"/>
              </a:rPr>
              <a:t>）疲劳厌倦心理；</a:t>
            </a:r>
            <a:endParaRPr lang="zh-CN" altLang="en-US" sz="2800" b="1" kern="1200" baseline="0" dirty="0" smtClean="0">
              <a:solidFill>
                <a:srgbClr val="0000FF"/>
              </a:solidFill>
              <a:latin typeface="仿宋_GB2312" pitchFamily="49" charset="-122"/>
              <a:ea typeface="仿宋_GB2312" pitchFamily="49" charset="-122"/>
              <a:cs typeface="+mn-cs"/>
            </a:endParaRPr>
          </a:p>
          <a:p>
            <a:pPr defTabSz="914400">
              <a:buSzPct val="60000"/>
            </a:pPr>
            <a:r>
              <a:rPr lang="en-US" altLang="zh-CN" sz="2800" b="1" kern="1200" baseline="0" dirty="0" smtClean="0">
                <a:solidFill>
                  <a:srgbClr val="0000FF"/>
                </a:solidFill>
                <a:latin typeface="仿宋_GB2312" pitchFamily="49" charset="-122"/>
                <a:ea typeface="仿宋_GB2312" pitchFamily="49" charset="-122"/>
                <a:cs typeface="+mn-cs"/>
              </a:rPr>
              <a:t>8</a:t>
            </a:r>
            <a:r>
              <a:rPr lang="zh-CN" altLang="en-US" sz="2800" b="1" kern="1200" baseline="0" dirty="0" smtClean="0">
                <a:solidFill>
                  <a:srgbClr val="0000FF"/>
                </a:solidFill>
                <a:latin typeface="仿宋_GB2312" pitchFamily="49" charset="-122"/>
                <a:ea typeface="仿宋_GB2312" pitchFamily="49" charset="-122"/>
                <a:cs typeface="+mn-cs"/>
              </a:rPr>
              <a:t>）情绪波动，思想不集中心理；</a:t>
            </a:r>
            <a:endParaRPr lang="zh-CN" altLang="en-US" sz="2800" b="1" kern="1200" baseline="0" dirty="0" smtClean="0">
              <a:solidFill>
                <a:srgbClr val="0000FF"/>
              </a:solidFill>
              <a:latin typeface="仿宋_GB2312" pitchFamily="49" charset="-122"/>
              <a:ea typeface="仿宋_GB2312" pitchFamily="49" charset="-122"/>
              <a:cs typeface="+mn-cs"/>
            </a:endParaRPr>
          </a:p>
        </p:txBody>
      </p:sp>
      <p:pic>
        <p:nvPicPr>
          <p:cNvPr id="46083" name="图片 194563" descr="t0173b029917b39de52"/>
          <p:cNvPicPr>
            <a:picLocks noChangeAspect="1"/>
          </p:cNvPicPr>
          <p:nvPr/>
        </p:nvPicPr>
        <p:blipFill>
          <a:blip r:embed="rId1"/>
          <a:stretch>
            <a:fillRect/>
          </a:stretch>
        </p:blipFill>
        <p:spPr>
          <a:xfrm>
            <a:off x="5724525" y="3789363"/>
            <a:ext cx="2879725" cy="2160587"/>
          </a:xfrm>
          <a:prstGeom prst="rect">
            <a:avLst/>
          </a:prstGeom>
          <a:noFill/>
          <a:ln w="9525">
            <a:noFill/>
          </a:ln>
        </p:spPr>
      </p:pic>
      <p:pic>
        <p:nvPicPr>
          <p:cNvPr id="46084" name="图片 194564" descr="t01ea622ee6ff79888e"/>
          <p:cNvPicPr>
            <a:picLocks noChangeAspect="1"/>
          </p:cNvPicPr>
          <p:nvPr/>
        </p:nvPicPr>
        <p:blipFill>
          <a:blip r:embed="rId2"/>
          <a:stretch>
            <a:fillRect/>
          </a:stretch>
        </p:blipFill>
        <p:spPr>
          <a:xfrm>
            <a:off x="4859338" y="1196975"/>
            <a:ext cx="3713162" cy="259715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173057"/>
          <p:cNvSpPr>
            <a:spLocks noGrp="1"/>
          </p:cNvSpPr>
          <p:nvPr>
            <p:ph type="title"/>
          </p:nvPr>
        </p:nvSpPr>
        <p:spPr>
          <a:xfrm>
            <a:off x="611188" y="115888"/>
            <a:ext cx="7559675" cy="865187"/>
          </a:xfrm>
          <a:ln/>
        </p:spPr>
        <p:txBody>
          <a:bodyPr vert="horz" lIns="91440" tIns="45720" rIns="91440" bIns="45720" anchor="b" anchorCtr="0"/>
          <a:p>
            <a:r>
              <a:rPr lang="zh-CN" altLang="en-US" sz="4000" dirty="0">
                <a:solidFill>
                  <a:srgbClr val="0000FF"/>
                </a:solidFill>
                <a:ea typeface="黑体" panose="02010609060101010101" pitchFamily="2" charset="-122"/>
              </a:rPr>
              <a:t>近几年全国事故死亡人数统计：</a:t>
            </a:r>
            <a:endParaRPr lang="zh-CN" altLang="en-US" sz="4000" dirty="0">
              <a:solidFill>
                <a:srgbClr val="0000FF"/>
              </a:solidFill>
              <a:ea typeface="华文新魏" pitchFamily="2" charset="-122"/>
            </a:endParaRPr>
          </a:p>
        </p:txBody>
      </p:sp>
      <p:sp>
        <p:nvSpPr>
          <p:cNvPr id="8194" name="文本占位符 173058"/>
          <p:cNvSpPr>
            <a:spLocks noGrp="1"/>
          </p:cNvSpPr>
          <p:nvPr>
            <p:ph idx="1"/>
          </p:nvPr>
        </p:nvSpPr>
        <p:spPr>
          <a:xfrm>
            <a:off x="1366838" y="1395413"/>
            <a:ext cx="6048375" cy="4679950"/>
          </a:xfrm>
          <a:ln/>
        </p:spPr>
        <p:txBody>
          <a:bodyPr vert="horz" lIns="91440" tIns="45720" rIns="91440" bIns="45720" anchor="t" anchorCtr="0"/>
          <a:p>
            <a:pPr defTabSz="914400">
              <a:lnSpc>
                <a:spcPct val="90000"/>
              </a:lnSpc>
              <a:buSzPct val="60000"/>
            </a:pPr>
            <a:r>
              <a:rPr lang="en-US" altLang="zh-CN" sz="2800" b="1" kern="1200" baseline="0" dirty="0" smtClean="0">
                <a:solidFill>
                  <a:srgbClr val="FF0000"/>
                </a:solidFill>
                <a:latin typeface="仿宋_GB2312" pitchFamily="49" charset="-122"/>
                <a:ea typeface="仿宋_GB2312" pitchFamily="49" charset="-122"/>
                <a:cs typeface="+mn-cs"/>
              </a:rPr>
              <a:t>2008</a:t>
            </a:r>
            <a:r>
              <a:rPr lang="zh-CN" altLang="en-US" sz="2800" b="1" kern="1200" baseline="0" dirty="0" smtClean="0">
                <a:solidFill>
                  <a:srgbClr val="FF0000"/>
                </a:solidFill>
                <a:latin typeface="仿宋_GB2312" pitchFamily="49" charset="-122"/>
                <a:ea typeface="仿宋_GB2312" pitchFamily="49" charset="-122"/>
                <a:cs typeface="+mn-cs"/>
              </a:rPr>
              <a:t>年事故死亡人数</a:t>
            </a:r>
            <a:r>
              <a:rPr lang="en-US" altLang="zh-CN" sz="2800" b="1" kern="1200" baseline="0" dirty="0" smtClean="0">
                <a:solidFill>
                  <a:srgbClr val="FF0000"/>
                </a:solidFill>
                <a:latin typeface="仿宋_GB2312" pitchFamily="49" charset="-122"/>
                <a:ea typeface="仿宋_GB2312" pitchFamily="49" charset="-122"/>
                <a:cs typeface="+mn-cs"/>
              </a:rPr>
              <a:t>10</a:t>
            </a:r>
            <a:r>
              <a:rPr lang="zh-CN" altLang="en-US" sz="2800" b="1" kern="1200" baseline="0" dirty="0" smtClean="0">
                <a:solidFill>
                  <a:srgbClr val="FF0000"/>
                </a:solidFill>
                <a:latin typeface="仿宋_GB2312" pitchFamily="49" charset="-122"/>
                <a:ea typeface="仿宋_GB2312" pitchFamily="49" charset="-122"/>
                <a:cs typeface="+mn-cs"/>
              </a:rPr>
              <a:t>万人</a:t>
            </a:r>
            <a:endParaRPr lang="zh-CN" altLang="en-US" sz="2800" b="1" kern="1200" baseline="0" dirty="0" smtClean="0">
              <a:solidFill>
                <a:srgbClr val="FF0000"/>
              </a:solidFill>
              <a:latin typeface="仿宋_GB2312" pitchFamily="49" charset="-122"/>
              <a:ea typeface="仿宋_GB2312" pitchFamily="49" charset="-122"/>
              <a:cs typeface="+mn-cs"/>
            </a:endParaRPr>
          </a:p>
          <a:p>
            <a:pPr defTabSz="914400">
              <a:lnSpc>
                <a:spcPct val="90000"/>
              </a:lnSpc>
              <a:buSzPct val="60000"/>
            </a:pPr>
            <a:r>
              <a:rPr lang="en-US" altLang="zh-CN" sz="2800" b="1" kern="1200" baseline="0" dirty="0" smtClean="0">
                <a:solidFill>
                  <a:srgbClr val="FF0000"/>
                </a:solidFill>
                <a:latin typeface="仿宋_GB2312" pitchFamily="49" charset="-122"/>
                <a:ea typeface="仿宋_GB2312" pitchFamily="49" charset="-122"/>
                <a:cs typeface="+mn-cs"/>
              </a:rPr>
              <a:t>2009</a:t>
            </a:r>
            <a:r>
              <a:rPr lang="zh-CN" altLang="en-US" sz="2800" b="1" kern="1200" baseline="0" dirty="0" smtClean="0">
                <a:solidFill>
                  <a:srgbClr val="FF0000"/>
                </a:solidFill>
                <a:latin typeface="仿宋_GB2312" pitchFamily="49" charset="-122"/>
                <a:ea typeface="仿宋_GB2312" pitchFamily="49" charset="-122"/>
                <a:cs typeface="+mn-cs"/>
              </a:rPr>
              <a:t>年事故死亡人数</a:t>
            </a:r>
            <a:r>
              <a:rPr lang="en-US" altLang="zh-CN" sz="2800" b="1" kern="1200" baseline="0" dirty="0" smtClean="0">
                <a:solidFill>
                  <a:srgbClr val="FF0000"/>
                </a:solidFill>
                <a:latin typeface="仿宋_GB2312" pitchFamily="49" charset="-122"/>
                <a:ea typeface="仿宋_GB2312" pitchFamily="49" charset="-122"/>
                <a:cs typeface="+mn-cs"/>
              </a:rPr>
              <a:t>9</a:t>
            </a:r>
            <a:r>
              <a:rPr lang="zh-CN" altLang="en-US" sz="2800" b="1" kern="1200" baseline="0" dirty="0" smtClean="0">
                <a:solidFill>
                  <a:srgbClr val="FF0000"/>
                </a:solidFill>
                <a:latin typeface="仿宋_GB2312" pitchFamily="49" charset="-122"/>
                <a:ea typeface="仿宋_GB2312" pitchFamily="49" charset="-122"/>
                <a:cs typeface="+mn-cs"/>
              </a:rPr>
              <a:t>万人</a:t>
            </a:r>
            <a:endParaRPr lang="zh-CN" altLang="en-US" sz="2800" b="1" kern="1200" baseline="0" dirty="0" smtClean="0">
              <a:solidFill>
                <a:srgbClr val="FF0000"/>
              </a:solidFill>
              <a:latin typeface="仿宋_GB2312" pitchFamily="49" charset="-122"/>
              <a:ea typeface="仿宋_GB2312" pitchFamily="49" charset="-122"/>
              <a:cs typeface="+mn-cs"/>
            </a:endParaRPr>
          </a:p>
          <a:p>
            <a:pPr defTabSz="914400">
              <a:lnSpc>
                <a:spcPct val="90000"/>
              </a:lnSpc>
              <a:buSzPct val="60000"/>
            </a:pPr>
            <a:r>
              <a:rPr lang="en-US" altLang="zh-CN" sz="2800" b="1" kern="1200" baseline="0" dirty="0" smtClean="0">
                <a:solidFill>
                  <a:srgbClr val="FF0000"/>
                </a:solidFill>
                <a:latin typeface="仿宋_GB2312" pitchFamily="49" charset="-122"/>
                <a:ea typeface="仿宋_GB2312" pitchFamily="49" charset="-122"/>
                <a:cs typeface="+mn-cs"/>
              </a:rPr>
              <a:t>2010</a:t>
            </a:r>
            <a:r>
              <a:rPr lang="zh-CN" altLang="en-US" sz="2800" b="1" kern="1200" baseline="0" dirty="0" smtClean="0">
                <a:solidFill>
                  <a:srgbClr val="FF0000"/>
                </a:solidFill>
                <a:latin typeface="仿宋_GB2312" pitchFamily="49" charset="-122"/>
                <a:ea typeface="仿宋_GB2312" pitchFamily="49" charset="-122"/>
                <a:cs typeface="+mn-cs"/>
              </a:rPr>
              <a:t>年事故死亡人数</a:t>
            </a:r>
            <a:r>
              <a:rPr lang="en-US" altLang="zh-CN" sz="2800" b="1" kern="1200" baseline="0" dirty="0" smtClean="0">
                <a:solidFill>
                  <a:srgbClr val="FF0000"/>
                </a:solidFill>
                <a:latin typeface="仿宋_GB2312" pitchFamily="49" charset="-122"/>
                <a:ea typeface="仿宋_GB2312" pitchFamily="49" charset="-122"/>
                <a:cs typeface="+mn-cs"/>
              </a:rPr>
              <a:t>8</a:t>
            </a:r>
            <a:r>
              <a:rPr lang="zh-CN" altLang="en-US" sz="2800" b="1" kern="1200" baseline="0" dirty="0" smtClean="0">
                <a:solidFill>
                  <a:srgbClr val="FF0000"/>
                </a:solidFill>
                <a:latin typeface="仿宋_GB2312" pitchFamily="49" charset="-122"/>
                <a:ea typeface="仿宋_GB2312" pitchFamily="49" charset="-122"/>
                <a:cs typeface="+mn-cs"/>
              </a:rPr>
              <a:t>万人</a:t>
            </a:r>
            <a:endParaRPr lang="zh-CN" altLang="en-US" sz="2800" b="1" kern="1200" baseline="0" dirty="0" smtClean="0">
              <a:solidFill>
                <a:srgbClr val="FF0000"/>
              </a:solidFill>
              <a:latin typeface="仿宋_GB2312" pitchFamily="49" charset="-122"/>
              <a:ea typeface="仿宋_GB2312" pitchFamily="49" charset="-122"/>
              <a:cs typeface="+mn-cs"/>
            </a:endParaRPr>
          </a:p>
          <a:p>
            <a:pPr defTabSz="914400">
              <a:lnSpc>
                <a:spcPct val="90000"/>
              </a:lnSpc>
              <a:buSzPct val="60000"/>
            </a:pPr>
            <a:r>
              <a:rPr lang="en-US" altLang="zh-CN" sz="2800" b="1" kern="1200" baseline="0" dirty="0" smtClean="0">
                <a:solidFill>
                  <a:srgbClr val="FF0000"/>
                </a:solidFill>
                <a:latin typeface="仿宋_GB2312" pitchFamily="49" charset="-122"/>
                <a:ea typeface="仿宋_GB2312" pitchFamily="49" charset="-122"/>
                <a:cs typeface="+mn-cs"/>
              </a:rPr>
              <a:t>2011</a:t>
            </a:r>
            <a:r>
              <a:rPr lang="zh-CN" altLang="en-US" sz="2800" b="1" kern="1200" baseline="0" dirty="0" smtClean="0">
                <a:solidFill>
                  <a:srgbClr val="FF0000"/>
                </a:solidFill>
                <a:latin typeface="仿宋_GB2312" pitchFamily="49" charset="-122"/>
                <a:ea typeface="仿宋_GB2312" pitchFamily="49" charset="-122"/>
                <a:cs typeface="+mn-cs"/>
              </a:rPr>
              <a:t>年事故死亡人数</a:t>
            </a:r>
            <a:r>
              <a:rPr lang="en-US" altLang="zh-CN" sz="2800" b="1" kern="1200" baseline="0" dirty="0" smtClean="0">
                <a:solidFill>
                  <a:srgbClr val="FF0000"/>
                </a:solidFill>
                <a:latin typeface="仿宋_GB2312" pitchFamily="49" charset="-122"/>
                <a:ea typeface="仿宋_GB2312" pitchFamily="49" charset="-122"/>
                <a:cs typeface="+mn-cs"/>
              </a:rPr>
              <a:t>7.5</a:t>
            </a:r>
            <a:r>
              <a:rPr lang="zh-CN" altLang="en-US" sz="2800" b="1" kern="1200" baseline="0" dirty="0" smtClean="0">
                <a:solidFill>
                  <a:srgbClr val="FF0000"/>
                </a:solidFill>
                <a:latin typeface="仿宋_GB2312" pitchFamily="49" charset="-122"/>
                <a:ea typeface="仿宋_GB2312" pitchFamily="49" charset="-122"/>
                <a:cs typeface="+mn-cs"/>
              </a:rPr>
              <a:t>万人</a:t>
            </a:r>
            <a:endParaRPr lang="zh-CN" altLang="en-US" sz="2800" b="1" kern="1200" baseline="0" dirty="0" smtClean="0">
              <a:solidFill>
                <a:srgbClr val="FF0000"/>
              </a:solidFill>
              <a:latin typeface="仿宋_GB2312" pitchFamily="49" charset="-122"/>
              <a:ea typeface="仿宋_GB2312" pitchFamily="49" charset="-122"/>
              <a:cs typeface="+mn-cs"/>
            </a:endParaRPr>
          </a:p>
          <a:p>
            <a:pPr defTabSz="914400">
              <a:lnSpc>
                <a:spcPct val="90000"/>
              </a:lnSpc>
              <a:buSzPct val="60000"/>
            </a:pPr>
            <a:r>
              <a:rPr lang="en-US" altLang="zh-CN" sz="2800" b="1" kern="1200" baseline="0" dirty="0" smtClean="0">
                <a:solidFill>
                  <a:srgbClr val="FF0000"/>
                </a:solidFill>
                <a:latin typeface="仿宋_GB2312" pitchFamily="49" charset="-122"/>
                <a:ea typeface="仿宋_GB2312" pitchFamily="49" charset="-122"/>
                <a:cs typeface="+mn-cs"/>
              </a:rPr>
              <a:t>2012</a:t>
            </a:r>
            <a:r>
              <a:rPr lang="zh-CN" altLang="en-US" sz="2800" b="1" kern="1200" baseline="0" dirty="0" smtClean="0">
                <a:solidFill>
                  <a:srgbClr val="FF0000"/>
                </a:solidFill>
                <a:latin typeface="仿宋_GB2312" pitchFamily="49" charset="-122"/>
                <a:ea typeface="仿宋_GB2312" pitchFamily="49" charset="-122"/>
                <a:cs typeface="+mn-cs"/>
              </a:rPr>
              <a:t>年事故死亡人数</a:t>
            </a:r>
            <a:r>
              <a:rPr lang="en-US" altLang="zh-CN" sz="2800" b="1" kern="1200" baseline="0" dirty="0" smtClean="0">
                <a:solidFill>
                  <a:srgbClr val="FF0000"/>
                </a:solidFill>
                <a:latin typeface="仿宋_GB2312" pitchFamily="49" charset="-122"/>
                <a:ea typeface="仿宋_GB2312" pitchFamily="49" charset="-122"/>
                <a:cs typeface="+mn-cs"/>
              </a:rPr>
              <a:t>7.2</a:t>
            </a:r>
            <a:r>
              <a:rPr lang="zh-CN" altLang="en-US" sz="2800" b="1" kern="1200" baseline="0" dirty="0" smtClean="0">
                <a:solidFill>
                  <a:srgbClr val="FF0000"/>
                </a:solidFill>
                <a:latin typeface="仿宋_GB2312" pitchFamily="49" charset="-122"/>
                <a:ea typeface="仿宋_GB2312" pitchFamily="49" charset="-122"/>
                <a:cs typeface="+mn-cs"/>
              </a:rPr>
              <a:t>万人</a:t>
            </a:r>
            <a:endParaRPr lang="zh-CN" altLang="en-US" sz="2800" b="1" kern="1200" baseline="0" dirty="0" smtClean="0">
              <a:solidFill>
                <a:srgbClr val="FF0000"/>
              </a:solidFill>
              <a:latin typeface="仿宋_GB2312" pitchFamily="49" charset="-122"/>
              <a:ea typeface="仿宋_GB2312" pitchFamily="49" charset="-122"/>
              <a:cs typeface="+mn-cs"/>
            </a:endParaRPr>
          </a:p>
          <a:p>
            <a:pPr defTabSz="914400">
              <a:lnSpc>
                <a:spcPct val="90000"/>
              </a:lnSpc>
              <a:buSzPct val="60000"/>
            </a:pPr>
            <a:r>
              <a:rPr lang="en-US" altLang="zh-CN" sz="2800" b="1" kern="1200" baseline="0" dirty="0" smtClean="0">
                <a:solidFill>
                  <a:srgbClr val="FF0000"/>
                </a:solidFill>
                <a:latin typeface="仿宋_GB2312" pitchFamily="49" charset="-122"/>
                <a:ea typeface="仿宋_GB2312" pitchFamily="49" charset="-122"/>
                <a:cs typeface="+mn-cs"/>
              </a:rPr>
              <a:t>2013</a:t>
            </a:r>
            <a:r>
              <a:rPr lang="zh-CN" altLang="en-US" sz="2800" b="1" kern="1200" baseline="0" dirty="0" smtClean="0">
                <a:solidFill>
                  <a:srgbClr val="FF0000"/>
                </a:solidFill>
                <a:latin typeface="仿宋_GB2312" pitchFamily="49" charset="-122"/>
                <a:ea typeface="仿宋_GB2312" pitchFamily="49" charset="-122"/>
                <a:cs typeface="+mn-cs"/>
              </a:rPr>
              <a:t>年事故死亡人数</a:t>
            </a:r>
            <a:r>
              <a:rPr lang="en-US" altLang="zh-CN" sz="2800" b="1" kern="1200" baseline="0" dirty="0" smtClean="0">
                <a:solidFill>
                  <a:srgbClr val="FF0000"/>
                </a:solidFill>
                <a:latin typeface="仿宋_GB2312" pitchFamily="49" charset="-122"/>
                <a:ea typeface="仿宋_GB2312" pitchFamily="49" charset="-122"/>
                <a:cs typeface="+mn-cs"/>
              </a:rPr>
              <a:t>6.9</a:t>
            </a:r>
            <a:r>
              <a:rPr lang="zh-CN" altLang="en-US" sz="2800" b="1" kern="1200" baseline="0" dirty="0" smtClean="0">
                <a:solidFill>
                  <a:srgbClr val="FF0000"/>
                </a:solidFill>
                <a:latin typeface="仿宋_GB2312" pitchFamily="49" charset="-122"/>
                <a:ea typeface="仿宋_GB2312" pitchFamily="49" charset="-122"/>
                <a:cs typeface="+mn-cs"/>
              </a:rPr>
              <a:t>万人</a:t>
            </a:r>
            <a:endParaRPr lang="zh-CN" altLang="en-US" sz="2800" b="1" kern="1200" baseline="0" dirty="0" smtClean="0">
              <a:solidFill>
                <a:srgbClr val="FF0000"/>
              </a:solidFill>
              <a:latin typeface="仿宋_GB2312" pitchFamily="49" charset="-122"/>
              <a:ea typeface="仿宋_GB2312" pitchFamily="49" charset="-122"/>
              <a:cs typeface="+mn-cs"/>
            </a:endParaRPr>
          </a:p>
          <a:p>
            <a:pPr defTabSz="914400">
              <a:lnSpc>
                <a:spcPct val="90000"/>
              </a:lnSpc>
              <a:buSzPct val="60000"/>
            </a:pPr>
            <a:r>
              <a:rPr lang="en-US" altLang="zh-CN" sz="2800" b="1" kern="1200" baseline="0" dirty="0" smtClean="0">
                <a:solidFill>
                  <a:srgbClr val="FF0000"/>
                </a:solidFill>
                <a:latin typeface="仿宋_GB2312" pitchFamily="49" charset="-122"/>
                <a:ea typeface="仿宋_GB2312" pitchFamily="49" charset="-122"/>
                <a:cs typeface="+mn-cs"/>
              </a:rPr>
              <a:t>2014</a:t>
            </a:r>
            <a:r>
              <a:rPr lang="zh-CN" altLang="en-US" sz="2800" b="1" kern="1200" baseline="0" dirty="0" smtClean="0">
                <a:solidFill>
                  <a:srgbClr val="FF0000"/>
                </a:solidFill>
                <a:latin typeface="仿宋_GB2312" pitchFamily="49" charset="-122"/>
                <a:ea typeface="仿宋_GB2312" pitchFamily="49" charset="-122"/>
                <a:cs typeface="+mn-cs"/>
              </a:rPr>
              <a:t>年事故死亡人数</a:t>
            </a:r>
            <a:r>
              <a:rPr lang="en-US" altLang="zh-CN" sz="2800" b="1" kern="1200" baseline="0" dirty="0" smtClean="0">
                <a:solidFill>
                  <a:srgbClr val="FF0000"/>
                </a:solidFill>
                <a:latin typeface="仿宋_GB2312" pitchFamily="49" charset="-122"/>
                <a:ea typeface="仿宋_GB2312" pitchFamily="49" charset="-122"/>
                <a:cs typeface="+mn-cs"/>
              </a:rPr>
              <a:t>6.7</a:t>
            </a:r>
            <a:r>
              <a:rPr lang="zh-CN" altLang="en-US" sz="2800" b="1" kern="1200" baseline="0" dirty="0" smtClean="0">
                <a:solidFill>
                  <a:srgbClr val="FF0000"/>
                </a:solidFill>
                <a:latin typeface="仿宋_GB2312" pitchFamily="49" charset="-122"/>
                <a:ea typeface="仿宋_GB2312" pitchFamily="49" charset="-122"/>
                <a:cs typeface="+mn-cs"/>
              </a:rPr>
              <a:t>万人</a:t>
            </a:r>
            <a:endParaRPr lang="zh-CN" altLang="en-US" sz="2800" b="1" kern="1200" baseline="0" dirty="0" smtClean="0">
              <a:solidFill>
                <a:srgbClr val="FF0000"/>
              </a:solidFill>
              <a:latin typeface="仿宋_GB2312" pitchFamily="49" charset="-122"/>
              <a:ea typeface="仿宋_GB2312" pitchFamily="49" charset="-122"/>
              <a:cs typeface="+mn-cs"/>
            </a:endParaRPr>
          </a:p>
          <a:p>
            <a:pPr defTabSz="914400">
              <a:lnSpc>
                <a:spcPct val="90000"/>
              </a:lnSpc>
              <a:buSzPct val="60000"/>
            </a:pPr>
            <a:r>
              <a:rPr lang="en-US" altLang="zh-CN" sz="2800" b="1" kern="1200" baseline="0" dirty="0" smtClean="0">
                <a:solidFill>
                  <a:srgbClr val="FF0000"/>
                </a:solidFill>
                <a:latin typeface="仿宋_GB2312" pitchFamily="49" charset="-122"/>
                <a:ea typeface="仿宋_GB2312" pitchFamily="49" charset="-122"/>
                <a:cs typeface="+mn-cs"/>
              </a:rPr>
              <a:t>2015</a:t>
            </a:r>
            <a:r>
              <a:rPr lang="zh-CN" altLang="en-US" sz="2800" b="1" kern="1200" baseline="0" dirty="0" smtClean="0">
                <a:solidFill>
                  <a:srgbClr val="FF0000"/>
                </a:solidFill>
                <a:latin typeface="仿宋_GB2312" pitchFamily="49" charset="-122"/>
                <a:ea typeface="仿宋_GB2312" pitchFamily="49" charset="-122"/>
                <a:cs typeface="+mn-cs"/>
              </a:rPr>
              <a:t>年事故死亡人数</a:t>
            </a:r>
            <a:r>
              <a:rPr lang="en-US" altLang="zh-CN" sz="2800" b="1" kern="1200" baseline="0" dirty="0" smtClean="0">
                <a:solidFill>
                  <a:srgbClr val="FF0000"/>
                </a:solidFill>
                <a:latin typeface="仿宋_GB2312" pitchFamily="49" charset="-122"/>
                <a:ea typeface="仿宋_GB2312" pitchFamily="49" charset="-122"/>
                <a:cs typeface="+mn-cs"/>
              </a:rPr>
              <a:t>6.5</a:t>
            </a:r>
            <a:r>
              <a:rPr lang="zh-CN" altLang="en-US" sz="2800" b="1" kern="1200" baseline="0" dirty="0" smtClean="0">
                <a:solidFill>
                  <a:srgbClr val="FF0000"/>
                </a:solidFill>
                <a:latin typeface="仿宋_GB2312" pitchFamily="49" charset="-122"/>
                <a:ea typeface="仿宋_GB2312" pitchFamily="49" charset="-122"/>
                <a:cs typeface="+mn-cs"/>
              </a:rPr>
              <a:t>万人</a:t>
            </a:r>
            <a:endParaRPr lang="zh-CN" altLang="en-US" sz="2800" b="1" kern="1200" baseline="0" dirty="0" smtClean="0">
              <a:solidFill>
                <a:srgbClr val="FF0000"/>
              </a:solidFill>
              <a:latin typeface="仿宋_GB2312" pitchFamily="49" charset="-122"/>
              <a:ea typeface="仿宋_GB2312" pitchFamily="49" charset="-122"/>
              <a:cs typeface="+mn-cs"/>
            </a:endParaRPr>
          </a:p>
          <a:p>
            <a:pPr defTabSz="914400">
              <a:lnSpc>
                <a:spcPct val="90000"/>
              </a:lnSpc>
              <a:buSzPct val="60000"/>
            </a:pPr>
            <a:r>
              <a:rPr lang="en-US" altLang="zh-CN" sz="2800" b="1" kern="1200" baseline="0" dirty="0" smtClean="0">
                <a:solidFill>
                  <a:srgbClr val="FF0000"/>
                </a:solidFill>
                <a:latin typeface="仿宋_GB2312" pitchFamily="49" charset="-122"/>
                <a:ea typeface="仿宋_GB2312" pitchFamily="49" charset="-122"/>
                <a:cs typeface="+mn-cs"/>
              </a:rPr>
              <a:t>2016</a:t>
            </a:r>
            <a:r>
              <a:rPr lang="zh-CN" altLang="en-US" sz="2800" b="1" kern="1200" baseline="0" dirty="0" smtClean="0">
                <a:solidFill>
                  <a:srgbClr val="FF0000"/>
                </a:solidFill>
                <a:latin typeface="仿宋_GB2312" pitchFamily="49" charset="-122"/>
                <a:ea typeface="仿宋_GB2312" pitchFamily="49" charset="-122"/>
                <a:cs typeface="+mn-cs"/>
              </a:rPr>
              <a:t>年事故死亡人数</a:t>
            </a:r>
            <a:r>
              <a:rPr lang="en-US" altLang="zh-CN" sz="2800" b="1" kern="1200" baseline="0" dirty="0" smtClean="0">
                <a:solidFill>
                  <a:srgbClr val="FF0000"/>
                </a:solidFill>
                <a:latin typeface="仿宋_GB2312" pitchFamily="49" charset="-122"/>
                <a:ea typeface="仿宋_GB2312" pitchFamily="49" charset="-122"/>
                <a:cs typeface="+mn-cs"/>
              </a:rPr>
              <a:t>4.2</a:t>
            </a:r>
            <a:r>
              <a:rPr lang="zh-CN" altLang="en-US" sz="2800" b="1" kern="1200" baseline="0" dirty="0" smtClean="0">
                <a:solidFill>
                  <a:srgbClr val="FF0000"/>
                </a:solidFill>
                <a:latin typeface="仿宋_GB2312" pitchFamily="49" charset="-122"/>
                <a:ea typeface="仿宋_GB2312" pitchFamily="49" charset="-122"/>
                <a:cs typeface="+mn-cs"/>
              </a:rPr>
              <a:t>万人</a:t>
            </a:r>
            <a:endParaRPr lang="zh-CN" altLang="en-US" sz="2800" b="1" kern="1200" baseline="0" dirty="0" smtClean="0">
              <a:solidFill>
                <a:srgbClr val="FF0000"/>
              </a:solidFill>
              <a:latin typeface="仿宋_GB2312" pitchFamily="49" charset="-122"/>
              <a:ea typeface="仿宋_GB2312" pitchFamily="49" charset="-122"/>
              <a:cs typeface="+mn-cs"/>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5"/>
          <p:cNvSpPr/>
          <p:nvPr/>
        </p:nvSpPr>
        <p:spPr>
          <a:xfrm>
            <a:off x="0" y="2247900"/>
            <a:ext cx="9144000" cy="0"/>
          </a:xfrm>
          <a:prstGeom prst="rect">
            <a:avLst/>
          </a:prstGeom>
          <a:noFill/>
          <a:ln w="9525">
            <a:noFill/>
          </a:ln>
        </p:spPr>
        <p:txBody>
          <a:bodyPr wrap="none" anchor="ctr" anchorCtr="0">
            <a:spAutoFit/>
          </a:bodyPr>
          <a:p>
            <a:pPr indent="228600" eaLnBrk="0" hangingPunct="0"/>
            <a:endParaRPr lang="zh-CN" altLang="en-US" sz="2800" dirty="0">
              <a:latin typeface="Arial" panose="020B0604020202020204" pitchFamily="34" charset="0"/>
              <a:ea typeface="宋体" panose="02010600030101010101" pitchFamily="2" charset="-122"/>
            </a:endParaRPr>
          </a:p>
        </p:txBody>
      </p:sp>
      <p:pic>
        <p:nvPicPr>
          <p:cNvPr id="47106" name="Picture 4"/>
          <p:cNvPicPr>
            <a:picLocks noChangeAspect="1"/>
          </p:cNvPicPr>
          <p:nvPr/>
        </p:nvPicPr>
        <p:blipFill>
          <a:blip r:embed="rId1"/>
          <a:stretch>
            <a:fillRect/>
          </a:stretch>
        </p:blipFill>
        <p:spPr>
          <a:xfrm>
            <a:off x="2051050" y="1052513"/>
            <a:ext cx="6121400" cy="5326062"/>
          </a:xfrm>
          <a:prstGeom prst="rect">
            <a:avLst/>
          </a:prstGeom>
          <a:noFill/>
          <a:ln w="9525">
            <a:noFill/>
          </a:ln>
        </p:spPr>
      </p:pic>
      <p:grpSp>
        <p:nvGrpSpPr>
          <p:cNvPr id="2" name="Group 44"/>
          <p:cNvGrpSpPr/>
          <p:nvPr/>
        </p:nvGrpSpPr>
        <p:grpSpPr>
          <a:xfrm>
            <a:off x="755650" y="1412875"/>
            <a:ext cx="936625" cy="4392613"/>
            <a:chOff x="4830" y="1230"/>
            <a:chExt cx="590" cy="2176"/>
          </a:xfrm>
        </p:grpSpPr>
        <p:sp>
          <p:nvSpPr>
            <p:cNvPr id="259079" name="AutoShape 7"/>
            <p:cNvSpPr>
              <a:spLocks noChangeArrowheads="1"/>
            </p:cNvSpPr>
            <p:nvPr/>
          </p:nvSpPr>
          <p:spPr bwMode="gray">
            <a:xfrm>
              <a:off x="4830" y="1230"/>
              <a:ext cx="590" cy="2176"/>
            </a:xfrm>
            <a:prstGeom prst="roundRect">
              <a:avLst>
                <a:gd name="adj" fmla="val 16667"/>
              </a:avLst>
            </a:prstGeom>
            <a:solidFill>
              <a:srgbClr val="FFCC66"/>
            </a:solidFill>
            <a:ln w="38100">
              <a:solidFill>
                <a:schemeClr val="bg1"/>
              </a:solidFill>
              <a:round/>
            </a:ln>
            <a:effectLst>
              <a:outerShdw dist="107763" dir="2700000" algn="ctr" rotWithShape="0">
                <a:srgbClr val="808080">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Gulim" pitchFamily="34" charset="-127"/>
                <a:cs typeface="+mn-cs"/>
              </a:endParaRPr>
            </a:p>
          </p:txBody>
        </p:sp>
        <p:sp>
          <p:nvSpPr>
            <p:cNvPr id="47109" name="Text Box 9"/>
            <p:cNvSpPr txBox="1"/>
            <p:nvPr/>
          </p:nvSpPr>
          <p:spPr>
            <a:xfrm>
              <a:off x="4988" y="1491"/>
              <a:ext cx="272" cy="1674"/>
            </a:xfrm>
            <a:prstGeom prst="rect">
              <a:avLst/>
            </a:prstGeom>
            <a:noFill/>
            <a:ln w="9525">
              <a:noFill/>
            </a:ln>
          </p:spPr>
          <p:txBody>
            <a:bodyPr anchor="t" anchorCtr="0">
              <a:spAutoFit/>
            </a:bodyPr>
            <a:p>
              <a:pPr eaLnBrk="0" hangingPunct="0"/>
              <a:r>
                <a:rPr lang="zh-CN" altLang="en-US" sz="2400" b="1" dirty="0">
                  <a:solidFill>
                    <a:srgbClr val="D55405"/>
                  </a:solidFill>
                  <a:latin typeface="Arial" panose="020B0604020202020204" pitchFamily="34" charset="0"/>
                  <a:ea typeface="黑体" panose="02010609060101010101" pitchFamily="2" charset="-122"/>
                </a:rPr>
                <a:t>马斯洛人的需要层次</a:t>
              </a:r>
              <a:endParaRPr lang="zh-CN" altLang="en-US" sz="2400" b="1" dirty="0">
                <a:solidFill>
                  <a:srgbClr val="D55405"/>
                </a:solidFill>
                <a:latin typeface="Arial" panose="020B0604020202020204" pitchFamily="34" charset="0"/>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29" name="图示 3"/>
          <p:cNvPicPr/>
          <p:nvPr/>
        </p:nvPicPr>
        <p:blipFill>
          <a:blip r:embed="rId1">
            <a:lum contrast="58000"/>
          </a:blip>
          <a:stretch>
            <a:fillRect/>
          </a:stretch>
        </p:blipFill>
        <p:spPr>
          <a:xfrm>
            <a:off x="395288" y="908050"/>
            <a:ext cx="3719512" cy="3784600"/>
          </a:xfrm>
          <a:prstGeom prst="rect">
            <a:avLst/>
          </a:prstGeom>
          <a:noFill/>
          <a:ln w="9525">
            <a:noFill/>
          </a:ln>
        </p:spPr>
      </p:pic>
      <p:pic>
        <p:nvPicPr>
          <p:cNvPr id="48130" name="矩形 4"/>
          <p:cNvPicPr/>
          <p:nvPr/>
        </p:nvPicPr>
        <p:blipFill>
          <a:blip r:embed="rId2">
            <a:lum contrast="66000"/>
          </a:blip>
          <a:stretch>
            <a:fillRect/>
          </a:stretch>
        </p:blipFill>
        <p:spPr>
          <a:xfrm>
            <a:off x="4284663" y="2205038"/>
            <a:ext cx="4103687" cy="2454275"/>
          </a:xfrm>
          <a:prstGeom prst="rect">
            <a:avLst/>
          </a:prstGeom>
          <a:solidFill>
            <a:srgbClr val="FF9900"/>
          </a:solidFill>
          <a:ln w="9525">
            <a:noFill/>
          </a:ln>
        </p:spPr>
      </p:pic>
      <p:pic>
        <p:nvPicPr>
          <p:cNvPr id="48131" name="图示 6"/>
          <p:cNvPicPr/>
          <p:nvPr/>
        </p:nvPicPr>
        <p:blipFill>
          <a:blip r:embed="rId3"/>
          <a:stretch>
            <a:fillRect/>
          </a:stretch>
        </p:blipFill>
        <p:spPr>
          <a:xfrm>
            <a:off x="2916238" y="620713"/>
            <a:ext cx="4595812" cy="1627187"/>
          </a:xfrm>
          <a:prstGeom prst="rect">
            <a:avLst/>
          </a:prstGeom>
          <a:noFill/>
          <a:ln w="9525">
            <a:noFill/>
          </a:ln>
        </p:spPr>
      </p:pic>
      <p:sp>
        <p:nvSpPr>
          <p:cNvPr id="48132" name="矩形 8"/>
          <p:cNvSpPr/>
          <p:nvPr/>
        </p:nvSpPr>
        <p:spPr>
          <a:xfrm>
            <a:off x="395288" y="4941888"/>
            <a:ext cx="8215312" cy="1552575"/>
          </a:xfrm>
          <a:prstGeom prst="rect">
            <a:avLst/>
          </a:prstGeom>
          <a:noFill/>
          <a:ln w="9525">
            <a:noFill/>
          </a:ln>
        </p:spPr>
        <p:txBody>
          <a:bodyPr anchor="t" anchorCtr="0">
            <a:spAutoFit/>
          </a:bodyPr>
          <a:p>
            <a:r>
              <a:rPr lang="zh-CN" altLang="en-US" dirty="0">
                <a:solidFill>
                  <a:srgbClr val="0000FF"/>
                </a:solidFill>
                <a:latin typeface="Arial" panose="020B0604020202020204" pitchFamily="34" charset="0"/>
                <a:ea typeface="宋体" panose="02010600030101010101" pitchFamily="2" charset="-122"/>
              </a:rPr>
              <a:t>      </a:t>
            </a:r>
            <a:r>
              <a:rPr lang="zh-CN" altLang="en-US" sz="2400" b="1" dirty="0">
                <a:solidFill>
                  <a:srgbClr val="0000FF"/>
                </a:solidFill>
                <a:latin typeface="Arial" panose="020B0604020202020204" pitchFamily="34" charset="0"/>
                <a:ea typeface="宋体" panose="02010600030101010101" pitchFamily="2" charset="-122"/>
              </a:rPr>
              <a:t>这个统计规律说明了在进行同一项活动中，</a:t>
            </a:r>
            <a:r>
              <a:rPr lang="zh-CN" altLang="en-US" sz="2400" b="1" dirty="0">
                <a:solidFill>
                  <a:srgbClr val="FF0000"/>
                </a:solidFill>
                <a:latin typeface="Arial" panose="020B0604020202020204" pitchFamily="34" charset="0"/>
                <a:ea typeface="宋体" panose="02010600030101010101" pitchFamily="2" charset="-122"/>
              </a:rPr>
              <a:t>无数次意外事件，必然导致重大伤亡事故的发生</a:t>
            </a:r>
            <a:r>
              <a:rPr lang="zh-CN" altLang="en-US" sz="2400" b="1" dirty="0">
                <a:solidFill>
                  <a:srgbClr val="0000FF"/>
                </a:solidFill>
                <a:latin typeface="Arial" panose="020B0604020202020204" pitchFamily="34" charset="0"/>
                <a:ea typeface="宋体" panose="02010600030101010101" pitchFamily="2" charset="-122"/>
              </a:rPr>
              <a:t>。而要防止重大事故的发生必须减少和消除无伤害事故，要</a:t>
            </a:r>
            <a:r>
              <a:rPr lang="zh-CN" altLang="en-US" sz="2400" b="1" dirty="0">
                <a:solidFill>
                  <a:srgbClr val="FF0000"/>
                </a:solidFill>
                <a:latin typeface="Arial" panose="020B0604020202020204" pitchFamily="34" charset="0"/>
                <a:ea typeface="宋体" panose="02010600030101010101" pitchFamily="2" charset="-122"/>
              </a:rPr>
              <a:t>重视事故的苗头和未遂事故</a:t>
            </a:r>
            <a:r>
              <a:rPr lang="zh-CN" altLang="en-US" sz="2400" b="1" dirty="0">
                <a:solidFill>
                  <a:srgbClr val="0000FF"/>
                </a:solidFill>
                <a:latin typeface="Arial" panose="020B0604020202020204" pitchFamily="34" charset="0"/>
                <a:ea typeface="宋体" panose="02010600030101010101" pitchFamily="2" charset="-122"/>
              </a:rPr>
              <a:t>，否则终会酿成大祸。</a:t>
            </a:r>
            <a:endParaRPr lang="zh-CN" altLang="en-US" sz="2400" b="1" dirty="0">
              <a:solidFill>
                <a:srgbClr val="0000FF"/>
              </a:solidFill>
              <a:latin typeface="Arial" panose="020B0604020202020204" pitchFamily="34" charset="0"/>
              <a:ea typeface="宋体" panose="02010600030101010101" pitchFamily="2"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2"/>
          <p:cNvSpPr/>
          <p:nvPr/>
        </p:nvSpPr>
        <p:spPr>
          <a:xfrm>
            <a:off x="0" y="1385888"/>
            <a:ext cx="180975" cy="387350"/>
          </a:xfrm>
          <a:prstGeom prst="rect">
            <a:avLst/>
          </a:prstGeom>
          <a:noFill/>
          <a:ln w="9525">
            <a:noFill/>
          </a:ln>
        </p:spPr>
        <p:txBody>
          <a:bodyPr wrap="none" lIns="91424" tIns="45712" rIns="91424" bIns="45712" anchor="ctr" anchorCtr="0">
            <a:spAutoFit/>
          </a:bodyPr>
          <a:p>
            <a:pPr defTabSz="802005"/>
            <a:endParaRPr lang="zh-CN" altLang="en-US" dirty="0">
              <a:latin typeface="Arial" panose="020B0604020202020204" pitchFamily="34" charset="0"/>
              <a:ea typeface="微软雅黑" panose="020B0503020204020204" charset="-122"/>
            </a:endParaRPr>
          </a:p>
        </p:txBody>
      </p:sp>
      <p:graphicFrame>
        <p:nvGraphicFramePr>
          <p:cNvPr id="49154" name="Object 2"/>
          <p:cNvGraphicFramePr/>
          <p:nvPr/>
        </p:nvGraphicFramePr>
        <p:xfrm>
          <a:off x="838200" y="1828800"/>
          <a:ext cx="7467600" cy="4376738"/>
        </p:xfrm>
        <a:graphic>
          <a:graphicData uri="http://schemas.openxmlformats.org/presentationml/2006/ole">
            <mc:AlternateContent xmlns:mc="http://schemas.openxmlformats.org/markup-compatibility/2006">
              <mc:Choice xmlns:v="urn:schemas-microsoft-com:vml" Requires="v">
                <p:oleObj spid="_x0000_s3076" name="" r:id="rId1" imgW="6988810" imgH="4377055" progId="Flash.Movie">
                  <p:embed/>
                </p:oleObj>
              </mc:Choice>
              <mc:Fallback>
                <p:oleObj name="" r:id="rId1" imgW="6988810" imgH="4377055" progId="Flash.Movie">
                  <p:embed/>
                  <p:pic>
                    <p:nvPicPr>
                      <p:cNvPr id="0" name="图片 3075"/>
                      <p:cNvPicPr/>
                      <p:nvPr/>
                    </p:nvPicPr>
                    <p:blipFill>
                      <a:blip r:embed="rId2"/>
                      <a:stretch>
                        <a:fillRect/>
                      </a:stretch>
                    </p:blipFill>
                    <p:spPr>
                      <a:xfrm>
                        <a:off x="838200" y="1828800"/>
                        <a:ext cx="7467600" cy="4376738"/>
                      </a:xfrm>
                      <a:prstGeom prst="rect">
                        <a:avLst/>
                      </a:prstGeom>
                      <a:noFill/>
                      <a:ln w="38100">
                        <a:noFill/>
                        <a:miter/>
                      </a:ln>
                    </p:spPr>
                  </p:pic>
                </p:oleObj>
              </mc:Fallback>
            </mc:AlternateContent>
          </a:graphicData>
        </a:graphic>
      </p:graphicFrame>
      <p:sp>
        <p:nvSpPr>
          <p:cNvPr id="49155" name="Text Box 4"/>
          <p:cNvSpPr txBox="1"/>
          <p:nvPr/>
        </p:nvSpPr>
        <p:spPr>
          <a:xfrm>
            <a:off x="228600" y="774700"/>
            <a:ext cx="8512175" cy="482600"/>
          </a:xfrm>
          <a:prstGeom prst="rect">
            <a:avLst/>
          </a:prstGeom>
          <a:noFill/>
          <a:ln w="9525">
            <a:noFill/>
          </a:ln>
        </p:spPr>
        <p:txBody>
          <a:bodyPr lIns="91424" tIns="45712" rIns="91424" bIns="45712" anchor="ctr" anchorCtr="0">
            <a:spAutoFit/>
          </a:bodyPr>
          <a:p>
            <a:pPr algn="ctr" defTabSz="802005">
              <a:lnSpc>
                <a:spcPct val="80000"/>
              </a:lnSpc>
              <a:spcBef>
                <a:spcPct val="50000"/>
              </a:spcBef>
            </a:pPr>
            <a:r>
              <a:rPr lang="zh-CN" altLang="en-US" sz="3200" b="1" dirty="0">
                <a:solidFill>
                  <a:srgbClr val="FF3300"/>
                </a:solidFill>
                <a:latin typeface="Times New Roman" panose="02020603050405020304" pitchFamily="18" charset="0"/>
                <a:ea typeface="黑体" panose="02010609060101010101" pitchFamily="2" charset="-122"/>
              </a:rPr>
              <a:t>十三、事故隐患管理</a:t>
            </a:r>
            <a:endParaRPr lang="zh-CN" altLang="en-US" sz="3200" b="1" dirty="0">
              <a:solidFill>
                <a:srgbClr val="FF3300"/>
              </a:solidFill>
              <a:latin typeface="Times New Roman" panose="02020603050405020304" pitchFamily="18" charset="0"/>
              <a:ea typeface="黑体" panose="02010609060101010101" pitchFamily="2"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198657"/>
          <p:cNvSpPr>
            <a:spLocks noGrp="1"/>
          </p:cNvSpPr>
          <p:nvPr>
            <p:ph type="title"/>
          </p:nvPr>
        </p:nvSpPr>
        <p:spPr>
          <a:xfrm>
            <a:off x="395288" y="0"/>
            <a:ext cx="8497887" cy="765175"/>
          </a:xfrm>
          <a:ln/>
        </p:spPr>
        <p:txBody>
          <a:bodyPr vert="horz" lIns="91440" tIns="45720" rIns="91440" bIns="45720" anchor="b" anchorCtr="0"/>
          <a:p>
            <a:pPr algn="ctr"/>
            <a:r>
              <a:rPr lang="zh-CN" altLang="en-US" sz="4000" dirty="0">
                <a:solidFill>
                  <a:srgbClr val="FF0000"/>
                </a:solidFill>
                <a:latin typeface="黑体" panose="02010609060101010101" pitchFamily="2" charset="-122"/>
                <a:ea typeface="黑体" panose="02010609060101010101" pitchFamily="2" charset="-122"/>
              </a:rPr>
              <a:t>十四、安全事故发生原因及预防对策</a:t>
            </a:r>
            <a:endParaRPr lang="zh-CN" altLang="en-US" sz="4000" dirty="0">
              <a:solidFill>
                <a:srgbClr val="FF0000"/>
              </a:solidFill>
              <a:latin typeface="黑体" panose="02010609060101010101" pitchFamily="2" charset="-122"/>
              <a:ea typeface="黑体" panose="02010609060101010101" pitchFamily="2" charset="-122"/>
            </a:endParaRPr>
          </a:p>
        </p:txBody>
      </p:sp>
      <p:sp>
        <p:nvSpPr>
          <p:cNvPr id="198659" name="文本占位符 198658"/>
          <p:cNvSpPr>
            <a:spLocks noGrp="1"/>
          </p:cNvSpPr>
          <p:nvPr>
            <p:ph idx="1"/>
          </p:nvPr>
        </p:nvSpPr>
        <p:spPr>
          <a:xfrm>
            <a:off x="250825" y="1052513"/>
            <a:ext cx="8569325" cy="4897438"/>
          </a:xfrm>
        </p:spPr>
        <p:txBody>
          <a:bodyPr/>
          <a:p>
            <a:pPr marL="357505" marR="0" indent="-357505" algn="just" defTabSz="914400" rtl="0" eaLnBrk="1" fontAlgn="auto" latinLnBrk="0" hangingPunct="1">
              <a:lnSpc>
                <a:spcPct val="110000"/>
              </a:lnSpc>
              <a:spcBef>
                <a:spcPts val="600"/>
              </a:spcBef>
              <a:spcAft>
                <a:spcPts val="0"/>
              </a:spcAft>
              <a:buClr>
                <a:schemeClr val="accent1"/>
              </a:buClr>
              <a:buSzPct val="60000"/>
              <a:buFont typeface="Wingdings" panose="05000000000000000000" pitchFamily="2" charset="2"/>
              <a:buNone/>
            </a:pPr>
            <a:r>
              <a:rPr kumimoji="0" lang="en-US" altLang="zh-CN" sz="3100" b="0" i="0" u="none" strike="noStrike" kern="1200" cap="none" spc="0" normalizeH="0" baseline="0" noProof="1" smtClean="0">
                <a:solidFill>
                  <a:srgbClr val="FF0000"/>
                </a:solidFill>
                <a:latin typeface="+mn-ea"/>
                <a:ea typeface="宋体" panose="02010600030101010101" pitchFamily="2" charset="-122"/>
                <a:cs typeface="+mn-cs"/>
              </a:rPr>
              <a:t>    </a:t>
            </a:r>
            <a:r>
              <a:rPr kumimoji="0" lang="en-US" altLang="en-US" sz="3100" b="1" i="0" u="none" strike="noStrike" kern="1200" cap="none" spc="0" normalizeH="0" baseline="0" noProof="1" smtClean="0">
                <a:solidFill>
                  <a:srgbClr val="FF0000"/>
                </a:solidFill>
                <a:latin typeface="+mn-ea"/>
                <a:ea typeface="+mn-ea"/>
                <a:cs typeface="+mn-cs"/>
              </a:rPr>
              <a:t>㈠</a:t>
            </a:r>
            <a:r>
              <a:rPr kumimoji="0" lang="zh-CN" altLang="en-US" sz="3100" b="1" i="0" u="none" strike="noStrike" kern="1200" cap="none" spc="0" normalizeH="0" baseline="0" noProof="1" dirty="0" smtClean="0">
                <a:solidFill>
                  <a:srgbClr val="FF0000"/>
                </a:solidFill>
                <a:latin typeface="+mn-ea"/>
                <a:ea typeface="宋体" panose="02010600030101010101" pitchFamily="2" charset="-122"/>
                <a:cs typeface="+mn-cs"/>
              </a:rPr>
              <a:t>、</a:t>
            </a:r>
            <a:r>
              <a:rPr kumimoji="0" lang="zh-CN" altLang="en-US" sz="3100" b="1" i="0" u="none" strike="noStrike" kern="1200" cap="none" spc="0" normalizeH="0" baseline="0" noProof="1" dirty="0" smtClean="0">
                <a:solidFill>
                  <a:srgbClr val="FF0000"/>
                </a:solidFill>
                <a:latin typeface="黑体" panose="02010609060101010101" pitchFamily="2" charset="-122"/>
                <a:ea typeface="黑体" panose="02010609060101010101" pitchFamily="2" charset="-122"/>
                <a:cs typeface="+mn-cs"/>
              </a:rPr>
              <a:t>事故的原因</a:t>
            </a:r>
            <a:endParaRPr kumimoji="0" lang="zh-CN" altLang="en-US" sz="3100" b="1" i="0" u="none" strike="noStrike" kern="1200" cap="none" spc="0" normalizeH="0" baseline="0" noProof="1" dirty="0" smtClean="0">
              <a:solidFill>
                <a:srgbClr val="FF0000"/>
              </a:solidFill>
              <a:latin typeface="黑体" panose="02010609060101010101" pitchFamily="2" charset="-122"/>
              <a:ea typeface="黑体" panose="02010609060101010101" pitchFamily="2" charset="-122"/>
              <a:cs typeface="+mn-cs"/>
            </a:endParaRPr>
          </a:p>
          <a:p>
            <a:pPr marL="357505" marR="0" indent="-357505" algn="just" defTabSz="914400" rtl="0" eaLnBrk="1" fontAlgn="auto" latinLnBrk="0" hangingPunct="1">
              <a:lnSpc>
                <a:spcPct val="110000"/>
              </a:lnSpc>
              <a:spcBef>
                <a:spcPts val="600"/>
              </a:spcBef>
              <a:spcAft>
                <a:spcPts val="0"/>
              </a:spcAft>
              <a:buClr>
                <a:schemeClr val="accent1"/>
              </a:buClr>
              <a:buSzPct val="60000"/>
              <a:buFont typeface="Wingdings" panose="05000000000000000000" pitchFamily="2" charset="2"/>
              <a:buNone/>
            </a:pPr>
            <a:r>
              <a:rPr kumimoji="0" lang="zh-CN" altLang="en-US" sz="2600" b="1" i="0" u="none" strike="noStrike" kern="1200" cap="none" spc="0" normalizeH="0" baseline="0" noProof="1" dirty="0" smtClean="0">
                <a:solidFill>
                  <a:schemeClr val="accent2"/>
                </a:solidFill>
                <a:effectLst>
                  <a:outerShdw blurRad="38100" dist="38100" dir="2700000">
                    <a:srgbClr val="000000"/>
                  </a:outerShdw>
                </a:effectLst>
                <a:latin typeface="黑体" panose="02010609060101010101" pitchFamily="2" charset="-122"/>
                <a:ea typeface="黑体" panose="02010609060101010101" pitchFamily="2" charset="-122"/>
                <a:cs typeface="+mn-cs"/>
              </a:rPr>
              <a:t>  </a:t>
            </a:r>
            <a:r>
              <a:rPr kumimoji="0" lang="en-US" altLang="zh-CN" sz="2600" b="1" i="0" u="none" strike="noStrike" kern="1200" cap="none" spc="0" normalizeH="0" baseline="0" noProof="1" smtClean="0">
                <a:solidFill>
                  <a:srgbClr val="FF0000"/>
                </a:solidFill>
                <a:latin typeface="仿宋_GB2312" pitchFamily="49" charset="-122"/>
                <a:ea typeface="仿宋_GB2312" pitchFamily="49" charset="-122"/>
                <a:cs typeface="+mn-cs"/>
              </a:rPr>
              <a:t>(1)</a:t>
            </a:r>
            <a:r>
              <a:rPr kumimoji="0" lang="zh-CN" altLang="en-US" sz="2600" b="1" i="0" u="none" strike="noStrike" kern="1200" cap="none" spc="0" normalizeH="0" baseline="0" noProof="1" dirty="0" smtClean="0">
                <a:solidFill>
                  <a:srgbClr val="FF0000"/>
                </a:solidFill>
                <a:effectLst>
                  <a:outerShdw blurRad="38100" dist="38100" dir="2700000">
                    <a:srgbClr val="000000"/>
                  </a:outerShdw>
                </a:effectLst>
                <a:latin typeface="仿宋_GB2312" pitchFamily="49" charset="-122"/>
                <a:ea typeface="仿宋_GB2312" pitchFamily="49" charset="-122"/>
                <a:cs typeface="+mn-cs"/>
              </a:rPr>
              <a:t>直接原因</a:t>
            </a:r>
            <a:r>
              <a:rPr kumimoji="0" lang="zh-CN" altLang="en-US" sz="2600" b="1" i="0" u="none" strike="noStrike" kern="1200" cap="none" spc="0" normalizeH="0" baseline="0" noProof="1" dirty="0" smtClean="0">
                <a:solidFill>
                  <a:srgbClr val="FF0000"/>
                </a:solidFill>
                <a:latin typeface="仿宋_GB2312" pitchFamily="49" charset="-122"/>
                <a:ea typeface="仿宋_GB2312" pitchFamily="49" charset="-122"/>
                <a:cs typeface="+mn-cs"/>
              </a:rPr>
              <a:t>，</a:t>
            </a:r>
            <a:r>
              <a:rPr kumimoji="0" lang="zh-CN" altLang="en-US" sz="2600" b="1" i="0" u="none" strike="noStrike" kern="1200" cap="none" spc="0" normalizeH="0" baseline="0" noProof="1" dirty="0" smtClean="0">
                <a:solidFill>
                  <a:srgbClr val="0000FF"/>
                </a:solidFill>
                <a:latin typeface="仿宋_GB2312" pitchFamily="49" charset="-122"/>
                <a:ea typeface="仿宋_GB2312" pitchFamily="49" charset="-122"/>
                <a:cs typeface="+mn-cs"/>
              </a:rPr>
              <a:t>即直接导致事故发生、与事故发生有直接因果关系的原因。</a:t>
            </a:r>
            <a:endParaRPr kumimoji="0" lang="zh-CN" altLang="en-US" sz="2600" b="1" i="0" u="none" strike="noStrike" kern="1200" cap="none" spc="0" normalizeH="0" baseline="0" noProof="1" dirty="0" smtClean="0">
              <a:solidFill>
                <a:srgbClr val="0000FF"/>
              </a:solidFill>
              <a:latin typeface="仿宋_GB2312" pitchFamily="49" charset="-122"/>
              <a:ea typeface="仿宋_GB2312" pitchFamily="49" charset="-122"/>
              <a:cs typeface="+mn-cs"/>
            </a:endParaRPr>
          </a:p>
          <a:p>
            <a:pPr marL="357505" marR="0" indent="-357505" algn="just" defTabSz="914400" rtl="0" eaLnBrk="1" fontAlgn="auto" latinLnBrk="0" hangingPunct="1">
              <a:lnSpc>
                <a:spcPct val="110000"/>
              </a:lnSpc>
              <a:spcBef>
                <a:spcPts val="600"/>
              </a:spcBef>
              <a:spcAft>
                <a:spcPts val="0"/>
              </a:spcAft>
              <a:buClr>
                <a:schemeClr val="accent1"/>
              </a:buClr>
              <a:buSzPct val="60000"/>
              <a:buFont typeface="Wingdings" panose="05000000000000000000" pitchFamily="2" charset="2"/>
              <a:buNone/>
            </a:pPr>
            <a:r>
              <a:rPr kumimoji="0" lang="zh-CN" altLang="en-US" sz="2600" b="1" i="0" u="none" strike="noStrike" kern="1200" cap="none" spc="0" normalizeH="0" baseline="0" noProof="1" dirty="0" smtClean="0">
                <a:solidFill>
                  <a:schemeClr val="accent2"/>
                </a:solidFill>
                <a:latin typeface="仿宋_GB2312" pitchFamily="49" charset="-122"/>
                <a:ea typeface="仿宋_GB2312" pitchFamily="49" charset="-122"/>
                <a:cs typeface="+mn-cs"/>
              </a:rPr>
              <a:t>    </a:t>
            </a:r>
            <a:r>
              <a:rPr kumimoji="0" lang="zh-CN" altLang="en-US" sz="2600" b="1" i="0" u="none" strike="noStrike" kern="1200" cap="none" spc="0" normalizeH="0" baseline="0" noProof="1" dirty="0" smtClean="0">
                <a:solidFill>
                  <a:srgbClr val="FF0000"/>
                </a:solidFill>
                <a:effectLst>
                  <a:outerShdw blurRad="38100" dist="38100" dir="2700000">
                    <a:srgbClr val="000000"/>
                  </a:outerShdw>
                </a:effectLst>
                <a:latin typeface="仿宋_GB2312" pitchFamily="49" charset="-122"/>
                <a:ea typeface="仿宋_GB2312" pitchFamily="49" charset="-122"/>
                <a:cs typeface="+mn-cs"/>
              </a:rPr>
              <a:t>人的不安全行为</a:t>
            </a:r>
            <a:r>
              <a:rPr kumimoji="0" lang="zh-CN" altLang="en-US" sz="2600" b="1" i="0" u="none" strike="noStrike" kern="1200" cap="none" spc="0" normalizeH="0" baseline="0" noProof="1" dirty="0" smtClean="0">
                <a:solidFill>
                  <a:srgbClr val="FF0000"/>
                </a:solidFill>
                <a:latin typeface="仿宋_GB2312" pitchFamily="49" charset="-122"/>
                <a:ea typeface="仿宋_GB2312" pitchFamily="49" charset="-122"/>
                <a:cs typeface="+mn-cs"/>
              </a:rPr>
              <a:t>，</a:t>
            </a:r>
            <a:r>
              <a:rPr kumimoji="0" lang="zh-CN" altLang="en-US" sz="2600" b="1" i="0" u="none" strike="noStrike" kern="1200" cap="none" spc="0" normalizeH="0" baseline="0" noProof="1" dirty="0" smtClean="0">
                <a:solidFill>
                  <a:srgbClr val="0000FF"/>
                </a:solidFill>
                <a:latin typeface="仿宋_GB2312" pitchFamily="49" charset="-122"/>
                <a:ea typeface="仿宋_GB2312" pitchFamily="49" charset="-122"/>
                <a:cs typeface="+mn-cs"/>
              </a:rPr>
              <a:t>是指人违反客观规律、违反安全规则的行为。</a:t>
            </a:r>
            <a:endParaRPr kumimoji="0" lang="zh-CN" altLang="en-US" sz="2600" b="1" i="0" u="none" strike="noStrike" kern="1200" cap="none" spc="0" normalizeH="0" baseline="0" noProof="1" dirty="0" smtClean="0">
              <a:solidFill>
                <a:srgbClr val="0000FF"/>
              </a:solidFill>
              <a:latin typeface="仿宋_GB2312" pitchFamily="49" charset="-122"/>
              <a:ea typeface="仿宋_GB2312" pitchFamily="49" charset="-122"/>
              <a:cs typeface="+mn-cs"/>
            </a:endParaRPr>
          </a:p>
          <a:p>
            <a:pPr marL="357505" marR="0" indent="-357505" algn="just" defTabSz="914400" rtl="0" eaLnBrk="1" fontAlgn="auto" latinLnBrk="0" hangingPunct="1">
              <a:lnSpc>
                <a:spcPct val="110000"/>
              </a:lnSpc>
              <a:spcBef>
                <a:spcPts val="600"/>
              </a:spcBef>
              <a:spcAft>
                <a:spcPts val="0"/>
              </a:spcAft>
              <a:buClr>
                <a:schemeClr val="accent1"/>
              </a:buClr>
              <a:buSzPct val="60000"/>
              <a:buFont typeface="Wingdings" panose="05000000000000000000" pitchFamily="2" charset="2"/>
              <a:buNone/>
            </a:pPr>
            <a:r>
              <a:rPr kumimoji="0" lang="zh-CN" altLang="en-US" sz="2600" b="1" i="0" u="none" strike="noStrike" kern="1200" cap="none" spc="0" normalizeH="0" baseline="0" noProof="1" dirty="0" smtClean="0">
                <a:solidFill>
                  <a:schemeClr val="accent2"/>
                </a:solidFill>
                <a:latin typeface="仿宋_GB2312" pitchFamily="49" charset="-122"/>
                <a:ea typeface="仿宋_GB2312" pitchFamily="49" charset="-122"/>
                <a:cs typeface="+mn-cs"/>
              </a:rPr>
              <a:t>    </a:t>
            </a:r>
            <a:r>
              <a:rPr kumimoji="0" lang="zh-CN" altLang="en-US" sz="2600" b="1" i="0" u="none" strike="noStrike" kern="1200" cap="none" spc="0" normalizeH="0" baseline="0" noProof="1" dirty="0" smtClean="0">
                <a:solidFill>
                  <a:srgbClr val="FF0000"/>
                </a:solidFill>
                <a:effectLst>
                  <a:outerShdw blurRad="38100" dist="38100" dir="2700000">
                    <a:srgbClr val="000000"/>
                  </a:outerShdw>
                </a:effectLst>
                <a:latin typeface="仿宋_GB2312" pitchFamily="49" charset="-122"/>
                <a:ea typeface="仿宋_GB2312" pitchFamily="49" charset="-122"/>
                <a:cs typeface="+mn-cs"/>
              </a:rPr>
              <a:t>物的不安全状态</a:t>
            </a:r>
            <a:r>
              <a:rPr kumimoji="0" lang="zh-CN" altLang="en-US" sz="2600" b="1" i="0" u="none" strike="noStrike" kern="1200" cap="none" spc="0" normalizeH="0" baseline="0" noProof="1" dirty="0" smtClean="0">
                <a:solidFill>
                  <a:srgbClr val="FF0000"/>
                </a:solidFill>
                <a:latin typeface="仿宋_GB2312" pitchFamily="49" charset="-122"/>
                <a:ea typeface="仿宋_GB2312" pitchFamily="49" charset="-122"/>
                <a:cs typeface="+mn-cs"/>
              </a:rPr>
              <a:t>，</a:t>
            </a:r>
            <a:r>
              <a:rPr kumimoji="0" lang="zh-CN" altLang="en-US" sz="2600" b="1" i="0" u="none" strike="noStrike" kern="1200" cap="none" spc="0" normalizeH="0" baseline="0" noProof="1" dirty="0" smtClean="0">
                <a:solidFill>
                  <a:srgbClr val="0000FF"/>
                </a:solidFill>
                <a:latin typeface="仿宋_GB2312" pitchFamily="49" charset="-122"/>
                <a:ea typeface="仿宋_GB2312" pitchFamily="49" charset="-122"/>
                <a:cs typeface="+mn-cs"/>
              </a:rPr>
              <a:t>是指用于生产的物质条件和生产环境不符合安全要求。</a:t>
            </a:r>
            <a:endParaRPr kumimoji="0" lang="zh-CN" altLang="en-US" sz="2600" b="1" i="0" u="none" strike="noStrike" kern="1200" cap="none" spc="0" normalizeH="0" baseline="0" noProof="1" dirty="0" smtClean="0">
              <a:solidFill>
                <a:srgbClr val="0000FF"/>
              </a:solidFill>
              <a:latin typeface="仿宋_GB2312" pitchFamily="49" charset="-122"/>
              <a:ea typeface="仿宋_GB2312" pitchFamily="49" charset="-122"/>
              <a:cs typeface="+mn-cs"/>
            </a:endParaRPr>
          </a:p>
          <a:p>
            <a:pPr marL="357505" marR="0" indent="-357505" algn="just" defTabSz="914400" rtl="0" eaLnBrk="1" fontAlgn="auto" latinLnBrk="0" hangingPunct="1">
              <a:lnSpc>
                <a:spcPct val="110000"/>
              </a:lnSpc>
              <a:spcBef>
                <a:spcPts val="600"/>
              </a:spcBef>
              <a:spcAft>
                <a:spcPts val="0"/>
              </a:spcAft>
              <a:buClr>
                <a:schemeClr val="accent1"/>
              </a:buClr>
              <a:buSzPct val="60000"/>
              <a:buFont typeface="Wingdings" panose="05000000000000000000" pitchFamily="2" charset="2"/>
              <a:buNone/>
            </a:pPr>
            <a:r>
              <a:rPr kumimoji="0" lang="zh-CN" altLang="en-US" sz="2600" b="1" i="0" u="none" strike="noStrike" kern="1200" cap="none" spc="0" normalizeH="0" baseline="0" noProof="1" dirty="0" smtClean="0">
                <a:solidFill>
                  <a:schemeClr val="accent2"/>
                </a:solidFill>
                <a:latin typeface="仿宋_GB2312" pitchFamily="49" charset="-122"/>
                <a:ea typeface="仿宋_GB2312" pitchFamily="49" charset="-122"/>
                <a:cs typeface="+mn-cs"/>
              </a:rPr>
              <a:t>  </a:t>
            </a:r>
            <a:r>
              <a:rPr kumimoji="0" lang="en-US" altLang="zh-CN" sz="2600" b="1" i="0" u="none" strike="noStrike" kern="1200" cap="none" spc="0" normalizeH="0" baseline="0" noProof="1" smtClean="0">
                <a:solidFill>
                  <a:srgbClr val="FF0000"/>
                </a:solidFill>
                <a:latin typeface="仿宋_GB2312" pitchFamily="49" charset="-122"/>
                <a:ea typeface="仿宋_GB2312" pitchFamily="49" charset="-122"/>
                <a:cs typeface="+mn-cs"/>
              </a:rPr>
              <a:t>(2)</a:t>
            </a:r>
            <a:r>
              <a:rPr kumimoji="0" lang="zh-CN" altLang="en-US" sz="2600" b="1" i="0" u="none" strike="noStrike" kern="1200" cap="none" spc="0" normalizeH="0" baseline="0" noProof="1" dirty="0" smtClean="0">
                <a:solidFill>
                  <a:srgbClr val="FF0000"/>
                </a:solidFill>
                <a:effectLst>
                  <a:outerShdw blurRad="38100" dist="38100" dir="2700000">
                    <a:srgbClr val="000000"/>
                  </a:outerShdw>
                </a:effectLst>
                <a:latin typeface="仿宋_GB2312" pitchFamily="49" charset="-122"/>
                <a:ea typeface="仿宋_GB2312" pitchFamily="49" charset="-122"/>
                <a:cs typeface="+mn-cs"/>
              </a:rPr>
              <a:t>间接原因</a:t>
            </a:r>
            <a:r>
              <a:rPr kumimoji="0" lang="zh-CN" altLang="en-US" sz="2600" b="1" i="0" u="none" strike="noStrike" kern="1200" cap="none" spc="0" normalizeH="0" baseline="0" noProof="1" dirty="0" smtClean="0">
                <a:solidFill>
                  <a:srgbClr val="FF0000"/>
                </a:solidFill>
                <a:latin typeface="仿宋_GB2312" pitchFamily="49" charset="-122"/>
                <a:ea typeface="仿宋_GB2312" pitchFamily="49" charset="-122"/>
                <a:cs typeface="+mn-cs"/>
              </a:rPr>
              <a:t>，</a:t>
            </a:r>
            <a:r>
              <a:rPr kumimoji="0" lang="zh-CN" altLang="en-US" sz="2600" b="1" i="0" u="none" strike="noStrike" kern="1200" cap="none" spc="0" normalizeH="0" baseline="0" noProof="1" dirty="0" smtClean="0">
                <a:solidFill>
                  <a:srgbClr val="0000FF"/>
                </a:solidFill>
                <a:latin typeface="仿宋_GB2312" pitchFamily="49" charset="-122"/>
                <a:ea typeface="仿宋_GB2312" pitchFamily="49" charset="-122"/>
                <a:cs typeface="+mn-cs"/>
              </a:rPr>
              <a:t>即直接原因得以产生和存在的原因，或者说是直接原因的原因。间接原因包括</a:t>
            </a:r>
            <a:r>
              <a:rPr kumimoji="0" lang="zh-CN" altLang="en-US" sz="2600" b="1" i="0" u="none" strike="noStrike" kern="1200" cap="none" spc="0" normalizeH="0" baseline="0" noProof="1" dirty="0" smtClean="0">
                <a:solidFill>
                  <a:srgbClr val="FF0000"/>
                </a:solidFill>
                <a:effectLst>
                  <a:outerShdw blurRad="38100" dist="38100" dir="2700000">
                    <a:srgbClr val="000000"/>
                  </a:outerShdw>
                </a:effectLst>
                <a:latin typeface="仿宋_GB2312" pitchFamily="49" charset="-122"/>
                <a:ea typeface="仿宋_GB2312" pitchFamily="49" charset="-122"/>
                <a:cs typeface="+mn-cs"/>
              </a:rPr>
              <a:t>技术、教育、管理、生理</a:t>
            </a:r>
            <a:r>
              <a:rPr kumimoji="0" lang="zh-CN" altLang="en-US" sz="2600" b="1" i="0" u="none" strike="noStrike" kern="1200" cap="none" spc="0" normalizeH="0" baseline="0" noProof="1" dirty="0" smtClean="0">
                <a:solidFill>
                  <a:srgbClr val="0000FF"/>
                </a:solidFill>
                <a:latin typeface="仿宋_GB2312" pitchFamily="49" charset="-122"/>
                <a:ea typeface="仿宋_GB2312" pitchFamily="49" charset="-122"/>
                <a:cs typeface="+mn-cs"/>
              </a:rPr>
              <a:t>（体能、健康）和</a:t>
            </a:r>
            <a:r>
              <a:rPr kumimoji="0" lang="zh-CN" altLang="en-US" sz="2600" b="1" i="0" u="none" strike="noStrike" kern="1200" cap="none" spc="0" normalizeH="0" baseline="0" noProof="1" dirty="0" smtClean="0">
                <a:solidFill>
                  <a:srgbClr val="FF0000"/>
                </a:solidFill>
                <a:effectLst>
                  <a:outerShdw blurRad="38100" dist="38100" dir="2700000">
                    <a:srgbClr val="000000"/>
                  </a:outerShdw>
                </a:effectLst>
                <a:latin typeface="仿宋_GB2312" pitchFamily="49" charset="-122"/>
                <a:ea typeface="仿宋_GB2312" pitchFamily="49" charset="-122"/>
                <a:cs typeface="+mn-cs"/>
              </a:rPr>
              <a:t>心理</a:t>
            </a:r>
            <a:r>
              <a:rPr kumimoji="0" lang="zh-CN" altLang="en-US" sz="2600" b="1" i="0" u="none" strike="noStrike" kern="1200" cap="none" spc="0" normalizeH="0" baseline="0" noProof="1" dirty="0" smtClean="0">
                <a:solidFill>
                  <a:srgbClr val="0000FF"/>
                </a:solidFill>
                <a:latin typeface="仿宋_GB2312" pitchFamily="49" charset="-122"/>
                <a:ea typeface="仿宋_GB2312" pitchFamily="49" charset="-122"/>
                <a:cs typeface="+mn-cs"/>
              </a:rPr>
              <a:t>（思想、情绪）方面的原因</a:t>
            </a:r>
            <a:r>
              <a:rPr kumimoji="0" lang="zh-CN" altLang="en-US" sz="2600" b="1" i="0" u="none" strike="noStrike" kern="1200" cap="none" spc="0" normalizeH="0" baseline="0" noProof="1" dirty="0" smtClean="0">
                <a:solidFill>
                  <a:schemeClr val="accent2"/>
                </a:solidFill>
                <a:latin typeface="仿宋_GB2312" pitchFamily="49" charset="-122"/>
                <a:ea typeface="仿宋_GB2312" pitchFamily="49" charset="-122"/>
                <a:cs typeface="+mn-cs"/>
              </a:rPr>
              <a:t>。</a:t>
            </a:r>
            <a:endParaRPr kumimoji="0" lang="zh-CN" altLang="en-US" sz="2600" b="1" i="0" u="none" strike="noStrike" kern="1200" cap="none" spc="0" normalizeH="0" baseline="0" noProof="1" dirty="0" smtClean="0">
              <a:solidFill>
                <a:schemeClr val="accent2"/>
              </a:solidFill>
              <a:latin typeface="仿宋_GB2312" pitchFamily="49" charset="-122"/>
              <a:ea typeface="仿宋_GB2312" pitchFamily="49" charset="-122"/>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文本占位符 199681"/>
          <p:cNvSpPr>
            <a:spLocks noGrp="1"/>
          </p:cNvSpPr>
          <p:nvPr>
            <p:ph idx="1"/>
          </p:nvPr>
        </p:nvSpPr>
        <p:spPr>
          <a:xfrm>
            <a:off x="539750" y="533400"/>
            <a:ext cx="8280400" cy="5003800"/>
          </a:xfrm>
        </p:spPr>
        <p:txBody>
          <a:bodyPr/>
          <a:p>
            <a:pPr marL="357505" marR="0" indent="-357505" algn="just" defTabSz="914400" rtl="0" eaLnBrk="1" fontAlgn="auto" latinLnBrk="0" hangingPunct="1">
              <a:lnSpc>
                <a:spcPct val="90000"/>
              </a:lnSpc>
              <a:spcBef>
                <a:spcPts val="600"/>
              </a:spcBef>
              <a:spcAft>
                <a:spcPts val="0"/>
              </a:spcAft>
              <a:buClr>
                <a:schemeClr val="accent1"/>
              </a:buClr>
              <a:buSzPct val="60000"/>
              <a:buFont typeface="Wingdings" panose="05000000000000000000" pitchFamily="2" charset="2"/>
              <a:buNone/>
            </a:pPr>
            <a:r>
              <a:rPr kumimoji="0" lang="zh-CN" altLang="en-US" sz="3500" b="0" i="0" u="none" strike="noStrike" kern="1200" cap="none" spc="0" normalizeH="0" baseline="0" noProof="1" dirty="0" smtClean="0">
                <a:solidFill>
                  <a:srgbClr val="FF0000"/>
                </a:solidFill>
                <a:latin typeface="+mn-ea"/>
                <a:ea typeface="宋体" panose="02010600030101010101" pitchFamily="2" charset="-122"/>
                <a:cs typeface="+mn-cs"/>
              </a:rPr>
              <a:t>   ㈡</a:t>
            </a:r>
            <a:r>
              <a:rPr kumimoji="0" lang="zh-CN" altLang="en-US" sz="3500" b="0" i="0" u="none" strike="noStrike" kern="1200" cap="none" spc="0" normalizeH="0" baseline="0" noProof="1" dirty="0" smtClean="0">
                <a:solidFill>
                  <a:srgbClr val="FF0000"/>
                </a:solidFill>
                <a:latin typeface="+mn-ea"/>
                <a:ea typeface="黑体" panose="02010609060101010101" pitchFamily="2" charset="-122"/>
                <a:cs typeface="+mn-cs"/>
              </a:rPr>
              <a:t>、预防对策</a:t>
            </a:r>
            <a:endParaRPr kumimoji="0" lang="zh-CN" altLang="en-US" sz="3500" b="0" i="0" u="none" strike="noStrike" kern="1200" cap="none" spc="0" normalizeH="0" baseline="0" noProof="1" dirty="0" smtClean="0">
              <a:solidFill>
                <a:srgbClr val="FF0000"/>
              </a:solidFill>
              <a:latin typeface="+mn-ea"/>
              <a:ea typeface="黑体" panose="02010609060101010101" pitchFamily="2" charset="-122"/>
              <a:cs typeface="+mn-cs"/>
            </a:endParaRPr>
          </a:p>
          <a:p>
            <a:pPr marL="357505" marR="0" indent="-357505" algn="just" defTabSz="914400" rtl="0" eaLnBrk="1" fontAlgn="auto" latinLnBrk="0" hangingPunct="1">
              <a:lnSpc>
                <a:spcPct val="90000"/>
              </a:lnSpc>
              <a:spcBef>
                <a:spcPct val="0"/>
              </a:spcBef>
              <a:spcAft>
                <a:spcPts val="0"/>
              </a:spcAft>
              <a:buClr>
                <a:schemeClr val="accent1"/>
              </a:buClr>
              <a:buSzPct val="60000"/>
              <a:buFont typeface="Wingdings" panose="05000000000000000000" pitchFamily="2" charset="2"/>
              <a:buNone/>
            </a:pPr>
            <a:r>
              <a:rPr kumimoji="0" lang="zh-CN" altLang="en-US" sz="2400" b="0" i="0" u="none" strike="noStrike" kern="1200" cap="none" spc="0" normalizeH="0" baseline="0" noProof="1" dirty="0" smtClean="0">
                <a:solidFill>
                  <a:schemeClr val="accent1"/>
                </a:solidFill>
                <a:latin typeface="仿宋_GB2312" pitchFamily="49" charset="-122"/>
                <a:ea typeface="仿宋_GB2312" pitchFamily="49" charset="-122"/>
                <a:cs typeface="+mn-cs"/>
              </a:rPr>
              <a:t>  </a:t>
            </a:r>
            <a:r>
              <a:rPr kumimoji="0" lang="en-US" altLang="zh-CN" sz="2800" b="1" i="0" u="none" strike="noStrike" kern="1200" cap="none" spc="0" normalizeH="0" baseline="0" noProof="1" smtClean="0">
                <a:solidFill>
                  <a:srgbClr val="FF0000"/>
                </a:solidFill>
                <a:latin typeface="仿宋_GB2312" pitchFamily="49" charset="-122"/>
                <a:ea typeface="仿宋_GB2312" pitchFamily="49" charset="-122"/>
                <a:cs typeface="+mn-cs"/>
              </a:rPr>
              <a:t>(1)</a:t>
            </a:r>
            <a:r>
              <a:rPr kumimoji="0" lang="zh-CN" altLang="en-US" sz="2800" b="1" i="0" u="none" strike="noStrike" kern="1200" cap="none" spc="0" normalizeH="0" baseline="0" noProof="1" dirty="0" smtClean="0">
                <a:solidFill>
                  <a:srgbClr val="FF0000"/>
                </a:solidFill>
                <a:latin typeface="仿宋_GB2312" pitchFamily="49" charset="-122"/>
                <a:ea typeface="仿宋_GB2312" pitchFamily="49" charset="-122"/>
                <a:cs typeface="+mn-cs"/>
              </a:rPr>
              <a:t>防止对安全的无知、忽视和健康状况不良、心理状态不佳造成的不安全行为。</a:t>
            </a:r>
            <a:r>
              <a:rPr kumimoji="0" lang="zh-CN" altLang="en-US" sz="2800" b="1" i="0" u="none" strike="noStrike" kern="1200" cap="none" spc="0" normalizeH="0" baseline="0" noProof="1" dirty="0" smtClean="0">
                <a:solidFill>
                  <a:schemeClr val="accent1"/>
                </a:solidFill>
                <a:latin typeface="仿宋_GB2312" pitchFamily="49" charset="-122"/>
                <a:ea typeface="仿宋_GB2312" pitchFamily="49" charset="-122"/>
                <a:cs typeface="+mn-cs"/>
              </a:rPr>
              <a:t> </a:t>
            </a:r>
            <a:endParaRPr kumimoji="0" lang="zh-CN" altLang="en-US" sz="2800" b="1" i="0" u="none" strike="noStrike" kern="1200" cap="none" spc="0" normalizeH="0" baseline="0" noProof="1" dirty="0" smtClean="0">
              <a:solidFill>
                <a:srgbClr val="FF6600"/>
              </a:solidFill>
              <a:effectLst>
                <a:outerShdw blurRad="38100" dist="38100" dir="2700000">
                  <a:srgbClr val="000000"/>
                </a:outerShdw>
              </a:effectLst>
              <a:latin typeface="仿宋_GB2312" pitchFamily="49" charset="-122"/>
              <a:ea typeface="仿宋_GB2312" pitchFamily="49" charset="-122"/>
              <a:cs typeface="+mn-cs"/>
            </a:endParaRPr>
          </a:p>
          <a:p>
            <a:pPr marL="357505" marR="0" indent="-357505" algn="just" defTabSz="914400" rtl="0" eaLnBrk="1" fontAlgn="auto" latinLnBrk="0" hangingPunct="1">
              <a:lnSpc>
                <a:spcPct val="90000"/>
              </a:lnSpc>
              <a:spcBef>
                <a:spcPct val="0"/>
              </a:spcBef>
              <a:spcAft>
                <a:spcPts val="0"/>
              </a:spcAft>
              <a:buClr>
                <a:schemeClr val="accent1"/>
              </a:buClr>
              <a:buSzPct val="60000"/>
              <a:buFont typeface="Wingdings" panose="05000000000000000000" pitchFamily="2" charset="2"/>
              <a:buNone/>
            </a:pPr>
            <a:r>
              <a:rPr kumimoji="0" lang="zh-CN" altLang="en-US" sz="2800" b="1" i="0" u="none" strike="noStrike" kern="1200" cap="none" spc="0" normalizeH="0" baseline="0" noProof="1" dirty="0" smtClean="0">
                <a:solidFill>
                  <a:schemeClr val="accent1"/>
                </a:solidFill>
                <a:latin typeface="仿宋_GB2312" pitchFamily="49" charset="-122"/>
                <a:ea typeface="仿宋_GB2312" pitchFamily="49" charset="-122"/>
                <a:cs typeface="+mn-cs"/>
              </a:rPr>
              <a:t>    </a:t>
            </a:r>
            <a:r>
              <a:rPr kumimoji="0" lang="zh-CN" altLang="en-US" sz="2800" b="1" i="0" u="none" strike="noStrike" kern="1200" cap="none" spc="0" normalizeH="0" baseline="0" noProof="1" dirty="0" smtClean="0">
                <a:solidFill>
                  <a:srgbClr val="0000FF"/>
                </a:solidFill>
                <a:latin typeface="仿宋_GB2312" pitchFamily="49" charset="-122"/>
                <a:ea typeface="仿宋_GB2312" pitchFamily="49" charset="-122"/>
                <a:cs typeface="+mn-cs"/>
              </a:rPr>
              <a:t>① 建立和健全安全生产规章</a:t>
            </a:r>
            <a:r>
              <a:rPr kumimoji="0" lang="zh-CN" altLang="en-US" sz="2800" b="1" i="0" u="none" strike="noStrike" kern="1200" cap="none" spc="0" normalizeH="0" baseline="0" noProof="1" dirty="0" smtClean="0">
                <a:solidFill>
                  <a:srgbClr val="FF0000"/>
                </a:solidFill>
                <a:latin typeface="仿宋_GB2312" pitchFamily="49" charset="-122"/>
                <a:ea typeface="仿宋_GB2312" pitchFamily="49" charset="-122"/>
                <a:cs typeface="+mn-cs"/>
              </a:rPr>
              <a:t>制度</a:t>
            </a:r>
            <a:r>
              <a:rPr kumimoji="0" lang="zh-CN" altLang="en-US" sz="2800" b="1" i="0" u="none" strike="noStrike" kern="1200" cap="none" spc="0" normalizeH="0" baseline="0" noProof="1" dirty="0" smtClean="0">
                <a:solidFill>
                  <a:srgbClr val="0000FF"/>
                </a:solidFill>
                <a:latin typeface="仿宋_GB2312" pitchFamily="49" charset="-122"/>
                <a:ea typeface="仿宋_GB2312" pitchFamily="49" charset="-122"/>
                <a:cs typeface="+mn-cs"/>
              </a:rPr>
              <a:t>，用制度规范人的行为；</a:t>
            </a:r>
            <a:r>
              <a:rPr kumimoji="0" lang="zh-CN" altLang="en-US" sz="2800" b="1" i="0" u="none" strike="noStrike" kern="1200" cap="none" spc="0" normalizeH="0" baseline="0" noProof="1" dirty="0" smtClean="0">
                <a:solidFill>
                  <a:schemeClr val="accent2"/>
                </a:solidFill>
                <a:latin typeface="仿宋_GB2312" pitchFamily="49" charset="-122"/>
                <a:ea typeface="仿宋_GB2312" pitchFamily="49" charset="-122"/>
                <a:cs typeface="+mn-cs"/>
              </a:rPr>
              <a:t>  </a:t>
            </a:r>
            <a:endParaRPr kumimoji="0" lang="zh-CN" altLang="en-US" sz="2800" b="1" i="0" u="none" strike="noStrike" kern="1200" cap="none" spc="0" normalizeH="0" baseline="0" noProof="1" dirty="0" smtClean="0">
              <a:solidFill>
                <a:schemeClr val="accent2"/>
              </a:solidFill>
              <a:latin typeface="仿宋_GB2312" pitchFamily="49" charset="-122"/>
              <a:ea typeface="仿宋_GB2312" pitchFamily="49" charset="-122"/>
              <a:cs typeface="+mn-cs"/>
            </a:endParaRPr>
          </a:p>
          <a:p>
            <a:pPr marL="357505" marR="0" indent="-357505" algn="just" defTabSz="914400" rtl="0" eaLnBrk="1" fontAlgn="auto" latinLnBrk="0" hangingPunct="1">
              <a:lnSpc>
                <a:spcPct val="90000"/>
              </a:lnSpc>
              <a:spcBef>
                <a:spcPts val="600"/>
              </a:spcBef>
              <a:spcAft>
                <a:spcPts val="0"/>
              </a:spcAft>
              <a:buClr>
                <a:schemeClr val="accent1"/>
              </a:buClr>
              <a:buSzPct val="60000"/>
              <a:buFont typeface="Wingdings" panose="05000000000000000000" pitchFamily="2" charset="2"/>
              <a:buNone/>
            </a:pPr>
            <a:r>
              <a:rPr kumimoji="0" lang="zh-CN" altLang="en-US" sz="2800" b="1" i="0" u="none" strike="noStrike" kern="1200" cap="none" spc="0" normalizeH="0" baseline="0" noProof="1" dirty="0" smtClean="0">
                <a:solidFill>
                  <a:schemeClr val="accent1"/>
                </a:solidFill>
                <a:latin typeface="仿宋_GB2312" pitchFamily="49" charset="-122"/>
                <a:ea typeface="仿宋_GB2312" pitchFamily="49" charset="-122"/>
                <a:cs typeface="+mn-cs"/>
              </a:rPr>
              <a:t>    </a:t>
            </a:r>
            <a:r>
              <a:rPr kumimoji="0" lang="zh-CN" altLang="en-US" sz="2800" b="1" i="0" u="none" strike="noStrike" kern="1200" cap="none" spc="0" normalizeH="0" baseline="0" noProof="1" dirty="0" smtClean="0">
                <a:solidFill>
                  <a:srgbClr val="0000FF"/>
                </a:solidFill>
                <a:latin typeface="仿宋_GB2312" pitchFamily="49" charset="-122"/>
                <a:ea typeface="仿宋_GB2312" pitchFamily="49" charset="-122"/>
                <a:cs typeface="+mn-cs"/>
              </a:rPr>
              <a:t>② 进行安全</a:t>
            </a:r>
            <a:r>
              <a:rPr kumimoji="0" lang="zh-CN" altLang="en-US" sz="2800" b="1" i="0" u="none" strike="noStrike" kern="1200" cap="none" spc="0" normalizeH="0" baseline="0" noProof="1" dirty="0" smtClean="0">
                <a:solidFill>
                  <a:srgbClr val="FF0000"/>
                </a:solidFill>
                <a:latin typeface="仿宋_GB2312" pitchFamily="49" charset="-122"/>
                <a:ea typeface="仿宋_GB2312" pitchFamily="49" charset="-122"/>
                <a:cs typeface="+mn-cs"/>
              </a:rPr>
              <a:t>教育</a:t>
            </a:r>
            <a:r>
              <a:rPr kumimoji="0" lang="zh-CN" altLang="en-US" sz="2800" b="1" i="0" u="none" strike="noStrike" kern="1200" cap="none" spc="0" normalizeH="0" baseline="0" noProof="1" dirty="0" smtClean="0">
                <a:solidFill>
                  <a:srgbClr val="0000FF"/>
                </a:solidFill>
                <a:latin typeface="仿宋_GB2312" pitchFamily="49" charset="-122"/>
                <a:ea typeface="仿宋_GB2312" pitchFamily="49" charset="-122"/>
                <a:cs typeface="+mn-cs"/>
              </a:rPr>
              <a:t>提高对安全生产的认识和技术水平；</a:t>
            </a:r>
            <a:endParaRPr kumimoji="0" lang="zh-CN" altLang="en-US" sz="2800" b="1" i="0" u="none" strike="noStrike" kern="1200" cap="none" spc="0" normalizeH="0" baseline="0" noProof="1" dirty="0" smtClean="0">
              <a:solidFill>
                <a:srgbClr val="0000FF"/>
              </a:solidFill>
              <a:latin typeface="仿宋_GB2312" pitchFamily="49" charset="-122"/>
              <a:ea typeface="仿宋_GB2312" pitchFamily="49" charset="-122"/>
              <a:cs typeface="+mn-cs"/>
            </a:endParaRPr>
          </a:p>
          <a:p>
            <a:pPr marL="357505" marR="0" indent="-357505" algn="just" defTabSz="914400" rtl="0" eaLnBrk="1" fontAlgn="auto" latinLnBrk="0" hangingPunct="1">
              <a:lnSpc>
                <a:spcPct val="90000"/>
              </a:lnSpc>
              <a:spcBef>
                <a:spcPts val="600"/>
              </a:spcBef>
              <a:spcAft>
                <a:spcPts val="0"/>
              </a:spcAft>
              <a:buClr>
                <a:schemeClr val="accent1"/>
              </a:buClr>
              <a:buSzPct val="60000"/>
              <a:buFont typeface="Wingdings" panose="05000000000000000000" pitchFamily="2" charset="2"/>
              <a:buNone/>
            </a:pPr>
            <a:r>
              <a:rPr kumimoji="0" lang="zh-CN" altLang="en-US" sz="2800" b="1" i="0" u="none" strike="noStrike" kern="1200" cap="none" spc="0" normalizeH="0" baseline="0" noProof="1" dirty="0" smtClean="0">
                <a:solidFill>
                  <a:schemeClr val="accent1"/>
                </a:solidFill>
                <a:latin typeface="仿宋_GB2312" pitchFamily="49" charset="-122"/>
                <a:ea typeface="仿宋_GB2312" pitchFamily="49" charset="-122"/>
                <a:cs typeface="+mn-cs"/>
              </a:rPr>
              <a:t>    </a:t>
            </a:r>
            <a:r>
              <a:rPr kumimoji="0" lang="zh-CN" altLang="en-US" sz="2800" b="1" i="0" u="none" strike="noStrike" kern="1200" cap="none" spc="0" normalizeH="0" baseline="0" noProof="1" dirty="0" smtClean="0">
                <a:solidFill>
                  <a:srgbClr val="0000FF"/>
                </a:solidFill>
                <a:latin typeface="仿宋_GB2312" pitchFamily="49" charset="-122"/>
                <a:ea typeface="仿宋_GB2312" pitchFamily="49" charset="-122"/>
                <a:cs typeface="+mn-cs"/>
              </a:rPr>
              <a:t>③加强安全生产</a:t>
            </a:r>
            <a:r>
              <a:rPr kumimoji="0" lang="zh-CN" altLang="en-US" sz="2800" b="1" i="0" u="none" strike="noStrike" kern="1200" cap="none" spc="0" normalizeH="0" baseline="0" noProof="1" dirty="0" smtClean="0">
                <a:solidFill>
                  <a:srgbClr val="FF0000"/>
                </a:solidFill>
                <a:latin typeface="仿宋_GB2312" pitchFamily="49" charset="-122"/>
                <a:ea typeface="仿宋_GB2312" pitchFamily="49" charset="-122"/>
                <a:cs typeface="+mn-cs"/>
              </a:rPr>
              <a:t>管理</a:t>
            </a:r>
            <a:r>
              <a:rPr kumimoji="0" lang="zh-CN" altLang="en-US" sz="2800" b="1" i="0" u="none" strike="noStrike" kern="1200" cap="none" spc="0" normalizeH="0" baseline="0" noProof="1" dirty="0" smtClean="0">
                <a:solidFill>
                  <a:srgbClr val="0000FF"/>
                </a:solidFill>
                <a:latin typeface="仿宋_GB2312" pitchFamily="49" charset="-122"/>
                <a:ea typeface="仿宋_GB2312" pitchFamily="49" charset="-122"/>
                <a:cs typeface="+mn-cs"/>
              </a:rPr>
              <a:t>，督促检查、具体指导、纠正违章；</a:t>
            </a:r>
            <a:endParaRPr kumimoji="0" lang="zh-CN" altLang="en-US" sz="2800" b="1" i="0" u="none" strike="noStrike" kern="1200" cap="none" spc="0" normalizeH="0" baseline="0" noProof="1" dirty="0" smtClean="0">
              <a:solidFill>
                <a:srgbClr val="0000FF"/>
              </a:solidFill>
              <a:latin typeface="仿宋_GB2312" pitchFamily="49" charset="-122"/>
              <a:ea typeface="仿宋_GB2312" pitchFamily="49" charset="-122"/>
              <a:cs typeface="+mn-cs"/>
            </a:endParaRPr>
          </a:p>
          <a:p>
            <a:pPr marL="357505" marR="0" indent="-357505" algn="just" defTabSz="914400" rtl="0" eaLnBrk="1" fontAlgn="auto" latinLnBrk="0" hangingPunct="1">
              <a:lnSpc>
                <a:spcPct val="90000"/>
              </a:lnSpc>
              <a:spcBef>
                <a:spcPts val="600"/>
              </a:spcBef>
              <a:spcAft>
                <a:spcPts val="0"/>
              </a:spcAft>
              <a:buClr>
                <a:schemeClr val="accent1"/>
              </a:buClr>
              <a:buSzPct val="60000"/>
              <a:buFont typeface="Wingdings" panose="05000000000000000000" pitchFamily="2" charset="2"/>
              <a:buNone/>
            </a:pPr>
            <a:r>
              <a:rPr kumimoji="0" lang="zh-CN" altLang="en-US" sz="2800" b="1" i="0" u="none" strike="noStrike" kern="1200" cap="none" spc="0" normalizeH="0" baseline="0" noProof="1" dirty="0" smtClean="0">
                <a:solidFill>
                  <a:schemeClr val="accent2"/>
                </a:solidFill>
                <a:latin typeface="仿宋_GB2312" pitchFamily="49" charset="-122"/>
                <a:ea typeface="仿宋_GB2312" pitchFamily="49" charset="-122"/>
                <a:cs typeface="+mn-cs"/>
              </a:rPr>
              <a:t>    </a:t>
            </a:r>
            <a:r>
              <a:rPr kumimoji="0" lang="zh-CN" altLang="en-US" sz="2800" b="1" i="0" u="none" strike="noStrike" kern="1200" cap="none" spc="0" normalizeH="0" baseline="0" noProof="1" dirty="0" smtClean="0">
                <a:solidFill>
                  <a:srgbClr val="0000FF"/>
                </a:solidFill>
                <a:latin typeface="仿宋_GB2312" pitchFamily="49" charset="-122"/>
                <a:ea typeface="仿宋_GB2312" pitchFamily="49" charset="-122"/>
                <a:cs typeface="+mn-cs"/>
              </a:rPr>
              <a:t>④</a:t>
            </a:r>
            <a:r>
              <a:rPr kumimoji="0" lang="zh-CN" altLang="en-US" sz="2800" b="1" i="0" u="none" strike="noStrike" kern="1200" cap="none" spc="0" normalizeH="0" baseline="0" noProof="1" dirty="0" smtClean="0">
                <a:solidFill>
                  <a:srgbClr val="FF0000"/>
                </a:solidFill>
                <a:latin typeface="仿宋_GB2312" pitchFamily="49" charset="-122"/>
                <a:ea typeface="仿宋_GB2312" pitchFamily="49" charset="-122"/>
                <a:cs typeface="+mn-cs"/>
              </a:rPr>
              <a:t>人员使用</a:t>
            </a:r>
            <a:r>
              <a:rPr kumimoji="0" lang="zh-CN" altLang="en-US" sz="2800" b="1" i="0" u="none" strike="noStrike" kern="1200" cap="none" spc="0" normalizeH="0" baseline="0" noProof="1" dirty="0" smtClean="0">
                <a:solidFill>
                  <a:srgbClr val="0000FF"/>
                </a:solidFill>
                <a:latin typeface="仿宋_GB2312" pitchFamily="49" charset="-122"/>
                <a:ea typeface="仿宋_GB2312" pitchFamily="49" charset="-122"/>
                <a:cs typeface="+mn-cs"/>
              </a:rPr>
              <a:t>和工作任务安排时，使其体能、心理素质与工作相适应。</a:t>
            </a:r>
            <a:endParaRPr kumimoji="0" lang="zh-CN" altLang="en-US" sz="2800" b="1" i="0" u="none" strike="noStrike" kern="1200" cap="none" spc="0" normalizeH="0" baseline="0" noProof="1" dirty="0" smtClean="0">
              <a:solidFill>
                <a:srgbClr val="0000FF"/>
              </a:solidFill>
              <a:latin typeface="仿宋_GB2312" pitchFamily="49" charset="-122"/>
              <a:ea typeface="仿宋_GB2312" pitchFamily="49" charset="-122"/>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文本占位符 200705"/>
          <p:cNvSpPr>
            <a:spLocks noGrp="1"/>
          </p:cNvSpPr>
          <p:nvPr>
            <p:ph idx="1"/>
          </p:nvPr>
        </p:nvSpPr>
        <p:spPr>
          <a:xfrm>
            <a:off x="755650" y="476250"/>
            <a:ext cx="7634288" cy="5165725"/>
          </a:xfrm>
        </p:spPr>
        <p:txBody>
          <a:bodyPr/>
          <a:p>
            <a:pPr marL="357505" marR="0" indent="-357505" algn="just" defTabSz="914400" rtl="0" eaLnBrk="1" fontAlgn="auto" latinLnBrk="0" hangingPunct="1">
              <a:lnSpc>
                <a:spcPct val="90000"/>
              </a:lnSpc>
              <a:spcBef>
                <a:spcPts val="600"/>
              </a:spcBef>
              <a:spcAft>
                <a:spcPts val="0"/>
              </a:spcAft>
              <a:buClr>
                <a:schemeClr val="accent1"/>
              </a:buClr>
              <a:buSzPct val="60000"/>
              <a:buFont typeface="Wingdings" panose="05000000000000000000" pitchFamily="2" charset="2"/>
              <a:buNone/>
            </a:pPr>
            <a:r>
              <a:rPr kumimoji="0" lang="zh-CN" altLang="en-US" sz="3500" b="1" i="0" u="none" strike="noStrike" kern="1200" cap="none" spc="0" normalizeH="0" baseline="0" noProof="1" dirty="0" smtClean="0">
                <a:solidFill>
                  <a:schemeClr val="accent1"/>
                </a:solidFill>
                <a:latin typeface="黑体" panose="02010609060101010101" pitchFamily="2" charset="-122"/>
                <a:ea typeface="黑体" panose="02010609060101010101" pitchFamily="2" charset="-122"/>
                <a:cs typeface="+mn-cs"/>
              </a:rPr>
              <a:t> </a:t>
            </a:r>
            <a:r>
              <a:rPr kumimoji="0" lang="en-US" altLang="zh-CN" sz="3500" b="1" i="0" u="none" strike="noStrike" kern="1200" cap="none" spc="0" normalizeH="0" baseline="0" noProof="1" smtClean="0">
                <a:solidFill>
                  <a:srgbClr val="FF0000"/>
                </a:solidFill>
                <a:latin typeface="宋体" panose="02010600030101010101" pitchFamily="2" charset="-122"/>
                <a:ea typeface="宋体" panose="02010600030101010101" pitchFamily="2" charset="-122"/>
                <a:cs typeface="+mn-cs"/>
              </a:rPr>
              <a:t>(2)</a:t>
            </a:r>
            <a:r>
              <a:rPr kumimoji="0" lang="zh-CN" altLang="en-US" sz="3500" b="1" i="0" u="none" strike="noStrike" kern="1200" cap="none" spc="0" normalizeH="0" baseline="0" noProof="1" dirty="0" smtClean="0">
                <a:solidFill>
                  <a:srgbClr val="FF0000"/>
                </a:solidFill>
                <a:effectLst>
                  <a:outerShdw blurRad="38100" dist="38100" dir="2700000">
                    <a:srgbClr val="000000"/>
                  </a:outerShdw>
                </a:effectLst>
                <a:latin typeface="宋体" panose="02010600030101010101" pitchFamily="2" charset="-122"/>
                <a:ea typeface="宋体" panose="02010600030101010101" pitchFamily="2" charset="-122"/>
                <a:cs typeface="+mn-cs"/>
              </a:rPr>
              <a:t>防止物的不安全状态</a:t>
            </a:r>
            <a:endParaRPr kumimoji="0" lang="zh-CN" altLang="en-US" sz="3500" b="1" i="0" u="none" strike="noStrike" kern="1200" cap="none" spc="0" normalizeH="0" baseline="0" noProof="1" dirty="0" smtClean="0">
              <a:solidFill>
                <a:srgbClr val="FF0000"/>
              </a:solidFill>
              <a:effectLst>
                <a:outerShdw blurRad="38100" dist="38100" dir="2700000">
                  <a:srgbClr val="000000"/>
                </a:outerShdw>
              </a:effectLst>
              <a:latin typeface="宋体" panose="02010600030101010101" pitchFamily="2" charset="-122"/>
              <a:ea typeface="宋体" panose="02010600030101010101" pitchFamily="2" charset="-122"/>
              <a:cs typeface="+mn-cs"/>
            </a:endParaRPr>
          </a:p>
          <a:p>
            <a:pPr marL="357505" marR="0" indent="-357505" algn="just" defTabSz="914400" rtl="0" eaLnBrk="1" fontAlgn="auto" latinLnBrk="0" hangingPunct="1">
              <a:lnSpc>
                <a:spcPct val="90000"/>
              </a:lnSpc>
              <a:spcBef>
                <a:spcPts val="600"/>
              </a:spcBef>
              <a:spcAft>
                <a:spcPts val="0"/>
              </a:spcAft>
              <a:buClr>
                <a:schemeClr val="accent1"/>
              </a:buClr>
              <a:buSzPct val="60000"/>
              <a:buFont typeface="Wingdings" panose="05000000000000000000" pitchFamily="2" charset="2"/>
              <a:buNone/>
            </a:pPr>
            <a:r>
              <a:rPr kumimoji="0" lang="zh-CN" altLang="en-US" sz="3500" b="1" i="0" u="none" strike="noStrike" kern="1200" cap="none" spc="0" normalizeH="0" baseline="0" noProof="1" dirty="0" smtClean="0">
                <a:solidFill>
                  <a:schemeClr val="accent1"/>
                </a:solidFill>
                <a:latin typeface="黑体" panose="02010609060101010101" pitchFamily="2" charset="-122"/>
                <a:ea typeface="黑体" panose="02010609060101010101" pitchFamily="2" charset="-122"/>
                <a:cs typeface="+mn-cs"/>
              </a:rPr>
              <a:t>   </a:t>
            </a:r>
            <a:endParaRPr kumimoji="0" lang="zh-CN" altLang="en-US" sz="3500" b="1" i="0" u="none" strike="noStrike" kern="1200" cap="none" spc="0" normalizeH="0" baseline="0" noProof="1" dirty="0" smtClean="0">
              <a:solidFill>
                <a:schemeClr val="accent1"/>
              </a:solidFill>
              <a:latin typeface="黑体" panose="02010609060101010101" pitchFamily="2" charset="-122"/>
              <a:ea typeface="黑体" panose="02010609060101010101" pitchFamily="2" charset="-122"/>
              <a:cs typeface="+mn-cs"/>
            </a:endParaRPr>
          </a:p>
          <a:p>
            <a:pPr marL="357505" marR="0" indent="-357505" algn="just" defTabSz="914400" rtl="0" eaLnBrk="1" fontAlgn="auto" latinLnBrk="0" hangingPunct="1">
              <a:lnSpc>
                <a:spcPct val="90000"/>
              </a:lnSpc>
              <a:spcBef>
                <a:spcPts val="600"/>
              </a:spcBef>
              <a:spcAft>
                <a:spcPts val="0"/>
              </a:spcAft>
              <a:buClr>
                <a:schemeClr val="accent1"/>
              </a:buClr>
              <a:buSzPct val="60000"/>
              <a:buFont typeface="Wingdings" panose="05000000000000000000" pitchFamily="2" charset="2"/>
              <a:buNone/>
            </a:pPr>
            <a:r>
              <a:rPr kumimoji="0" lang="zh-CN" altLang="en-US" sz="3500" b="1" i="0" u="none" strike="noStrike" kern="1200" cap="none" spc="0" normalizeH="0" baseline="0" noProof="1" dirty="0" smtClean="0">
                <a:solidFill>
                  <a:schemeClr val="accent1"/>
                </a:solidFill>
                <a:latin typeface="仿宋_GB2312" pitchFamily="49" charset="-122"/>
                <a:ea typeface="仿宋_GB2312" pitchFamily="49" charset="-122"/>
                <a:cs typeface="+mn-cs"/>
              </a:rPr>
              <a:t>   </a:t>
            </a:r>
            <a:r>
              <a:rPr kumimoji="0" lang="zh-CN" altLang="en-US" sz="3100" b="1" i="0" u="none" strike="noStrike" kern="1200" cap="none" spc="0" normalizeH="0" baseline="0" noProof="1" dirty="0" smtClean="0">
                <a:solidFill>
                  <a:srgbClr val="0000FF"/>
                </a:solidFill>
                <a:latin typeface="仿宋_GB2312" pitchFamily="49" charset="-122"/>
                <a:ea typeface="仿宋_GB2312" pitchFamily="49" charset="-122"/>
                <a:cs typeface="+mn-cs"/>
              </a:rPr>
              <a:t>①使生产条件符合安全要求；  </a:t>
            </a:r>
            <a:endParaRPr kumimoji="0" lang="zh-CN" altLang="en-US" sz="3100" b="1" i="0" u="none" strike="noStrike" kern="1200" cap="none" spc="0" normalizeH="0" baseline="0" noProof="1" dirty="0" smtClean="0">
              <a:solidFill>
                <a:srgbClr val="0000FF"/>
              </a:solidFill>
              <a:latin typeface="仿宋_GB2312" pitchFamily="49" charset="-122"/>
              <a:ea typeface="仿宋_GB2312" pitchFamily="49" charset="-122"/>
              <a:cs typeface="+mn-cs"/>
            </a:endParaRPr>
          </a:p>
          <a:p>
            <a:pPr marL="357505" marR="0" indent="-357505" algn="just" defTabSz="914400" rtl="0" eaLnBrk="1" fontAlgn="auto" latinLnBrk="0" hangingPunct="1">
              <a:lnSpc>
                <a:spcPct val="90000"/>
              </a:lnSpc>
              <a:spcBef>
                <a:spcPts val="600"/>
              </a:spcBef>
              <a:spcAft>
                <a:spcPts val="0"/>
              </a:spcAft>
              <a:buClr>
                <a:schemeClr val="accent1"/>
              </a:buClr>
              <a:buSzPct val="60000"/>
              <a:buFont typeface="Wingdings" panose="05000000000000000000" pitchFamily="2" charset="2"/>
              <a:buNone/>
            </a:pPr>
            <a:r>
              <a:rPr kumimoji="0" lang="zh-CN" altLang="en-US" sz="3100" b="1" i="0" u="none" strike="noStrike" kern="1200" cap="none" spc="0" normalizeH="0" baseline="0" noProof="1" dirty="0" smtClean="0">
                <a:solidFill>
                  <a:srgbClr val="0000FF"/>
                </a:solidFill>
                <a:latin typeface="仿宋_GB2312" pitchFamily="49" charset="-122"/>
                <a:ea typeface="仿宋_GB2312" pitchFamily="49" charset="-122"/>
                <a:cs typeface="+mn-cs"/>
              </a:rPr>
              <a:t>   ②严格按操作规程正确使用、维护、保养、检修设备；</a:t>
            </a:r>
            <a:endParaRPr kumimoji="0" lang="zh-CN" altLang="en-US" sz="3100" b="1" i="0" u="none" strike="noStrike" kern="1200" cap="none" spc="0" normalizeH="0" baseline="0" noProof="1" dirty="0" smtClean="0">
              <a:solidFill>
                <a:srgbClr val="0000FF"/>
              </a:solidFill>
              <a:latin typeface="仿宋_GB2312" pitchFamily="49" charset="-122"/>
              <a:ea typeface="仿宋_GB2312" pitchFamily="49" charset="-122"/>
              <a:cs typeface="+mn-cs"/>
            </a:endParaRPr>
          </a:p>
          <a:p>
            <a:pPr marL="357505" marR="0" indent="-357505" algn="just" defTabSz="914400" rtl="0" eaLnBrk="1" fontAlgn="auto" latinLnBrk="0" hangingPunct="1">
              <a:lnSpc>
                <a:spcPct val="90000"/>
              </a:lnSpc>
              <a:spcBef>
                <a:spcPts val="600"/>
              </a:spcBef>
              <a:spcAft>
                <a:spcPts val="0"/>
              </a:spcAft>
              <a:buClr>
                <a:schemeClr val="accent1"/>
              </a:buClr>
              <a:buSzPct val="60000"/>
              <a:buFont typeface="Wingdings" panose="05000000000000000000" pitchFamily="2" charset="2"/>
              <a:buNone/>
            </a:pPr>
            <a:r>
              <a:rPr kumimoji="0" lang="zh-CN" altLang="en-US" sz="3100" b="1" i="0" u="none" strike="noStrike" kern="1200" cap="none" spc="0" normalizeH="0" baseline="0" noProof="1" dirty="0" smtClean="0">
                <a:solidFill>
                  <a:srgbClr val="0000FF"/>
                </a:solidFill>
                <a:latin typeface="仿宋_GB2312" pitchFamily="49" charset="-122"/>
                <a:ea typeface="仿宋_GB2312" pitchFamily="49" charset="-122"/>
                <a:cs typeface="+mn-cs"/>
              </a:rPr>
              <a:t>   ③加强管理，经常检查，及时发现并消除故障或隐患。</a:t>
            </a:r>
            <a:r>
              <a:rPr kumimoji="0" lang="zh-CN" altLang="en-US" sz="3500" b="0" i="0" u="none" strike="noStrike" kern="1200" cap="none" spc="0" normalizeH="0" baseline="0" noProof="1" dirty="0" smtClean="0">
                <a:solidFill>
                  <a:schemeClr val="accent1"/>
                </a:solidFill>
                <a:latin typeface="黑体" panose="02010609060101010101" pitchFamily="2" charset="-122"/>
                <a:ea typeface="黑体" panose="02010609060101010101" pitchFamily="2" charset="-122"/>
                <a:cs typeface="+mn-cs"/>
              </a:rPr>
              <a:t> </a:t>
            </a:r>
            <a:endParaRPr kumimoji="0" lang="zh-CN" altLang="en-US" sz="3500" b="1" i="0" u="none" strike="noStrike" kern="1200" cap="none" spc="0" normalizeH="0" baseline="0" noProof="1" smtClean="0">
              <a:solidFill>
                <a:schemeClr val="accent1"/>
              </a:solidFill>
              <a:latin typeface="黑体" panose="02010609060101010101" pitchFamily="2" charset="-122"/>
              <a:ea typeface="黑体" panose="02010609060101010101" pitchFamily="2" charset="-122"/>
              <a:cs typeface="+mn-cs"/>
            </a:endParaRPr>
          </a:p>
          <a:p>
            <a:pPr marL="357505" marR="0" indent="-357505" algn="just" defTabSz="914400" rtl="0" eaLnBrk="1" fontAlgn="auto" latinLnBrk="0" hangingPunct="1">
              <a:lnSpc>
                <a:spcPct val="90000"/>
              </a:lnSpc>
              <a:spcBef>
                <a:spcPts val="600"/>
              </a:spcBef>
              <a:spcAft>
                <a:spcPts val="0"/>
              </a:spcAft>
              <a:buClr>
                <a:schemeClr val="accent1"/>
              </a:buClr>
              <a:buSzPct val="60000"/>
              <a:buFont typeface="Wingdings" panose="05000000000000000000" pitchFamily="2" charset="2"/>
              <a:buNone/>
            </a:pPr>
            <a:endParaRPr kumimoji="0" lang="zh-CN" altLang="en-US" sz="3500" b="1" i="0" u="none" strike="noStrike" kern="1200" cap="none" spc="0" normalizeH="0" baseline="0" noProof="1" smtClean="0">
              <a:solidFill>
                <a:schemeClr val="accent1"/>
              </a:solidFill>
              <a:latin typeface="黑体" panose="02010609060101010101" pitchFamily="2" charset="-122"/>
              <a:ea typeface="黑体" panose="02010609060101010101" pitchFamily="2" charset="-122"/>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标题 201729"/>
          <p:cNvSpPr>
            <a:spLocks noGrp="1"/>
          </p:cNvSpPr>
          <p:nvPr>
            <p:ph type="title"/>
          </p:nvPr>
        </p:nvSpPr>
        <p:spPr>
          <a:xfrm>
            <a:off x="323850" y="333375"/>
            <a:ext cx="8497888" cy="1143000"/>
          </a:xfrm>
          <a:ln/>
        </p:spPr>
        <p:txBody>
          <a:bodyPr vert="horz" lIns="91440" tIns="45720" rIns="91440" bIns="45720" anchor="b" anchorCtr="0"/>
          <a:p>
            <a:r>
              <a:rPr lang="zh-CN" altLang="en-US" sz="4000" dirty="0">
                <a:solidFill>
                  <a:srgbClr val="FF0000"/>
                </a:solidFill>
                <a:latin typeface="黑体" panose="02010609060101010101" pitchFamily="2" charset="-122"/>
                <a:ea typeface="黑体" panose="02010609060101010101" pitchFamily="2" charset="-122"/>
              </a:rPr>
              <a:t>十五、预防机械伤害事故的基本措施</a:t>
            </a:r>
            <a:br>
              <a:rPr lang="zh-CN" altLang="en-US" sz="4000" dirty="0">
                <a:solidFill>
                  <a:srgbClr val="FF0000"/>
                </a:solidFill>
                <a:latin typeface="黑体" panose="02010609060101010101" pitchFamily="2" charset="-122"/>
                <a:ea typeface="黑体" panose="02010609060101010101" pitchFamily="2" charset="-122"/>
              </a:rPr>
            </a:br>
            <a:endParaRPr lang="zh-CN" altLang="en-US" sz="4000" dirty="0">
              <a:solidFill>
                <a:srgbClr val="FF0000"/>
              </a:solidFill>
              <a:latin typeface="黑体" panose="02010609060101010101" pitchFamily="2" charset="-122"/>
              <a:ea typeface="黑体" panose="02010609060101010101" pitchFamily="2" charset="-122"/>
            </a:endParaRPr>
          </a:p>
        </p:txBody>
      </p:sp>
      <p:sp>
        <p:nvSpPr>
          <p:cNvPr id="53250" name="文本占位符 201730"/>
          <p:cNvSpPr>
            <a:spLocks noGrp="1"/>
          </p:cNvSpPr>
          <p:nvPr>
            <p:ph idx="1"/>
          </p:nvPr>
        </p:nvSpPr>
        <p:spPr>
          <a:xfrm>
            <a:off x="1258888" y="1628775"/>
            <a:ext cx="6400800" cy="3475038"/>
          </a:xfrm>
          <a:ln/>
        </p:spPr>
        <p:txBody>
          <a:bodyPr vert="horz" lIns="91440" tIns="45720" rIns="91440" bIns="45720" anchor="t" anchorCtr="0"/>
          <a:p>
            <a:pPr defTabSz="914400">
              <a:buSzPct val="60000"/>
            </a:pPr>
            <a:r>
              <a:rPr lang="en-US" altLang="zh-CN" sz="3200" b="1" kern="1200" baseline="0" dirty="0" smtClean="0">
                <a:solidFill>
                  <a:srgbClr val="0000FF"/>
                </a:solidFill>
                <a:latin typeface="仿宋_GB2312" pitchFamily="49" charset="-122"/>
                <a:ea typeface="仿宋_GB2312" pitchFamily="49" charset="-122"/>
                <a:cs typeface="+mn-cs"/>
              </a:rPr>
              <a:t>1.</a:t>
            </a:r>
            <a:r>
              <a:rPr lang="zh-CN" altLang="en-US" sz="3200" b="1" kern="1200" baseline="0" dirty="0" smtClean="0">
                <a:solidFill>
                  <a:srgbClr val="0000FF"/>
                </a:solidFill>
                <a:latin typeface="仿宋_GB2312" pitchFamily="49" charset="-122"/>
                <a:ea typeface="仿宋_GB2312" pitchFamily="49" charset="-122"/>
                <a:cs typeface="+mn-cs"/>
              </a:rPr>
              <a:t>加强对操作人员的管理</a:t>
            </a:r>
            <a:endParaRPr lang="zh-CN" altLang="en-US" sz="3200" b="1" kern="1200" baseline="0" dirty="0" smtClean="0">
              <a:solidFill>
                <a:srgbClr val="0000FF"/>
              </a:solidFill>
              <a:latin typeface="仿宋_GB2312" pitchFamily="49" charset="-122"/>
              <a:ea typeface="仿宋_GB2312" pitchFamily="49" charset="-122"/>
              <a:cs typeface="+mn-cs"/>
            </a:endParaRPr>
          </a:p>
          <a:p>
            <a:pPr defTabSz="914400">
              <a:buSzPct val="60000"/>
            </a:pPr>
            <a:r>
              <a:rPr lang="en-US" altLang="zh-CN" sz="3200" b="1" kern="1200" baseline="0" dirty="0" smtClean="0">
                <a:solidFill>
                  <a:srgbClr val="0000FF"/>
                </a:solidFill>
                <a:latin typeface="仿宋_GB2312" pitchFamily="49" charset="-122"/>
                <a:ea typeface="仿宋_GB2312" pitchFamily="49" charset="-122"/>
                <a:cs typeface="+mn-cs"/>
              </a:rPr>
              <a:t>2.</a:t>
            </a:r>
            <a:r>
              <a:rPr lang="zh-CN" altLang="en-US" sz="3200" b="1" kern="1200" baseline="0" dirty="0" smtClean="0">
                <a:solidFill>
                  <a:srgbClr val="0000FF"/>
                </a:solidFill>
                <a:latin typeface="仿宋_GB2312" pitchFamily="49" charset="-122"/>
                <a:ea typeface="仿宋_GB2312" pitchFamily="49" charset="-122"/>
                <a:cs typeface="+mn-cs"/>
              </a:rPr>
              <a:t>注重机械设备的基本安全要求</a:t>
            </a:r>
            <a:endParaRPr lang="zh-CN" altLang="en-US" sz="3200" b="1" kern="1200" baseline="0" dirty="0" smtClean="0">
              <a:solidFill>
                <a:srgbClr val="0000FF"/>
              </a:solidFill>
              <a:latin typeface="仿宋_GB2312" pitchFamily="49" charset="-122"/>
              <a:ea typeface="仿宋_GB2312" pitchFamily="49" charset="-122"/>
              <a:cs typeface="+mn-cs"/>
            </a:endParaRPr>
          </a:p>
          <a:p>
            <a:pPr defTabSz="914400">
              <a:buSzPct val="60000"/>
            </a:pPr>
            <a:r>
              <a:rPr lang="en-US" altLang="zh-CN" sz="3200" b="1" kern="1200" baseline="0" dirty="0" smtClean="0">
                <a:solidFill>
                  <a:srgbClr val="0000FF"/>
                </a:solidFill>
                <a:latin typeface="仿宋_GB2312" pitchFamily="49" charset="-122"/>
                <a:ea typeface="仿宋_GB2312" pitchFamily="49" charset="-122"/>
                <a:cs typeface="+mn-cs"/>
              </a:rPr>
              <a:t>3.</a:t>
            </a:r>
            <a:r>
              <a:rPr lang="zh-CN" altLang="en-US" sz="3200" b="1" kern="1200" baseline="0" dirty="0" smtClean="0">
                <a:solidFill>
                  <a:srgbClr val="0000FF"/>
                </a:solidFill>
                <a:latin typeface="仿宋_GB2312" pitchFamily="49" charset="-122"/>
                <a:ea typeface="仿宋_GB2312" pitchFamily="49" charset="-122"/>
                <a:cs typeface="+mn-cs"/>
              </a:rPr>
              <a:t>重视作业环境的改善</a:t>
            </a:r>
            <a:endParaRPr lang="zh-CN" altLang="en-US" sz="3200" b="1" kern="1200" baseline="0" dirty="0" smtClean="0">
              <a:solidFill>
                <a:srgbClr val="0000FF"/>
              </a:solidFill>
              <a:latin typeface="仿宋_GB2312" pitchFamily="49" charset="-122"/>
              <a:ea typeface="仿宋_GB2312" pitchFamily="49" charset="-122"/>
              <a:cs typeface="+mn-cs"/>
            </a:endParaRPr>
          </a:p>
          <a:p>
            <a:pPr defTabSz="914400">
              <a:buSzPct val="60000"/>
            </a:pPr>
            <a:r>
              <a:rPr lang="en-US" altLang="zh-CN" sz="3200" b="1" kern="1200" baseline="0" dirty="0" smtClean="0">
                <a:solidFill>
                  <a:srgbClr val="0000FF"/>
                </a:solidFill>
                <a:latin typeface="仿宋_GB2312" pitchFamily="49" charset="-122"/>
                <a:ea typeface="仿宋_GB2312" pitchFamily="49" charset="-122"/>
                <a:cs typeface="+mn-cs"/>
              </a:rPr>
              <a:t>4.</a:t>
            </a:r>
            <a:r>
              <a:rPr lang="zh-CN" altLang="en-US" sz="3200" b="1" kern="1200" baseline="0" dirty="0" smtClean="0">
                <a:solidFill>
                  <a:srgbClr val="0000FF"/>
                </a:solidFill>
                <a:latin typeface="仿宋_GB2312" pitchFamily="49" charset="-122"/>
                <a:ea typeface="仿宋_GB2312" pitchFamily="49" charset="-122"/>
                <a:cs typeface="+mn-cs"/>
              </a:rPr>
              <a:t>加强事故管理</a:t>
            </a:r>
            <a:endParaRPr lang="zh-CN" altLang="en-US" sz="3200" b="1" kern="1200" baseline="0" dirty="0" smtClean="0">
              <a:solidFill>
                <a:srgbClr val="0000FF"/>
              </a:solidFill>
              <a:latin typeface="仿宋_GB2312" pitchFamily="49" charset="-122"/>
              <a:ea typeface="仿宋_GB2312" pitchFamily="49" charset="-122"/>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62625" y="3968750"/>
            <a:ext cx="3066415" cy="11880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55335" y="4215765"/>
            <a:ext cx="1028065" cy="652145"/>
          </a:xfrm>
          <a:prstGeom prst="rect">
            <a:avLst/>
          </a:prstGeom>
          <a:solidFill>
            <a:schemeClr val="bg1">
              <a:lumMod val="75000"/>
            </a:schemeClr>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32625" y="4907915"/>
            <a:ext cx="72580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74081"/>
          <p:cNvSpPr>
            <a:spLocks noGrp="1"/>
          </p:cNvSpPr>
          <p:nvPr>
            <p:ph type="title"/>
          </p:nvPr>
        </p:nvSpPr>
        <p:spPr>
          <a:xfrm>
            <a:off x="1258888" y="333375"/>
            <a:ext cx="6511925" cy="792163"/>
          </a:xfrm>
          <a:ln/>
        </p:spPr>
        <p:txBody>
          <a:bodyPr vert="horz" lIns="91440" tIns="45720" rIns="91440" bIns="45720" anchor="b" anchorCtr="0"/>
          <a:p>
            <a:pPr algn="ctr"/>
            <a:r>
              <a:rPr lang="zh-CN" altLang="en-US" sz="3800" dirty="0">
                <a:solidFill>
                  <a:srgbClr val="FF0000"/>
                </a:solidFill>
                <a:ea typeface="黑体" panose="02010609060101010101" pitchFamily="2" charset="-122"/>
              </a:rPr>
              <a:t>依然严峻的七种表现</a:t>
            </a:r>
            <a:endParaRPr lang="zh-CN" altLang="en-US" sz="3800" dirty="0">
              <a:solidFill>
                <a:srgbClr val="FF0000"/>
              </a:solidFill>
              <a:ea typeface="黑体" panose="02010609060101010101" pitchFamily="2" charset="-122"/>
            </a:endParaRPr>
          </a:p>
        </p:txBody>
      </p:sp>
      <p:sp>
        <p:nvSpPr>
          <p:cNvPr id="174083" name="八边形 174082"/>
          <p:cNvSpPr/>
          <p:nvPr/>
        </p:nvSpPr>
        <p:spPr>
          <a:xfrm>
            <a:off x="250825" y="3933825"/>
            <a:ext cx="2089150" cy="1655763"/>
          </a:xfrm>
          <a:prstGeom prst="octagon">
            <a:avLst>
              <a:gd name="adj" fmla="val 29287"/>
            </a:avLst>
          </a:prstGeom>
          <a:noFill/>
          <a:ln w="9525" cap="flat" cmpd="sng">
            <a:solidFill>
              <a:srgbClr val="FF00FF"/>
            </a:solidFill>
            <a:prstDash val="solid"/>
            <a:miter/>
            <a:headEnd type="none" w="med" len="med"/>
            <a:tailEnd type="none" w="med" len="med"/>
          </a:ln>
        </p:spPr>
        <p:txBody>
          <a:bodyPr/>
          <a:p>
            <a:pPr marL="342900" indent="-342900" fontAlgn="base"/>
            <a:r>
              <a:rPr lang="zh-CN" altLang="en-US" sz="2800" b="1" strike="noStrike" noProof="1" dirty="0">
                <a:solidFill>
                  <a:srgbClr val="0000FF"/>
                </a:solidFill>
                <a:latin typeface="Arial" panose="020B0604020202020204" pitchFamily="34" charset="0"/>
                <a:ea typeface="楷体_GB2312" pitchFamily="49" charset="-122"/>
                <a:cs typeface="+mn-cs"/>
              </a:rPr>
              <a:t>高危行业</a:t>
            </a:r>
            <a:endParaRPr lang="zh-CN" altLang="en-US" sz="2800" b="1" strike="noStrike" noProof="1" dirty="0">
              <a:solidFill>
                <a:srgbClr val="0000FF"/>
              </a:solidFill>
              <a:latin typeface="Arial" panose="020B0604020202020204" pitchFamily="34" charset="0"/>
              <a:ea typeface="楷体_GB2312" pitchFamily="49" charset="-122"/>
            </a:endParaRPr>
          </a:p>
          <a:p>
            <a:pPr marL="342900" indent="-342900" fontAlgn="base"/>
            <a:r>
              <a:rPr lang="zh-CN" altLang="en-US" sz="2800" b="1" strike="noStrike" noProof="1" dirty="0">
                <a:solidFill>
                  <a:srgbClr val="0000FF"/>
                </a:solidFill>
                <a:latin typeface="Arial" panose="020B0604020202020204" pitchFamily="34" charset="0"/>
                <a:ea typeface="楷体_GB2312" pitchFamily="49" charset="-122"/>
                <a:cs typeface="+mn-cs"/>
              </a:rPr>
              <a:t>事故频发</a:t>
            </a:r>
            <a:endParaRPr lang="zh-CN" altLang="en-US" sz="2800" b="1" strike="noStrike" noProof="1" dirty="0">
              <a:solidFill>
                <a:srgbClr val="0000FF"/>
              </a:solidFill>
              <a:latin typeface="Arial" panose="020B0604020202020204" pitchFamily="34" charset="0"/>
              <a:ea typeface="楷体_GB2312" pitchFamily="49" charset="-122"/>
            </a:endParaRPr>
          </a:p>
          <a:p>
            <a:pPr marL="342900" indent="-342900" fontAlgn="base"/>
            <a:endParaRPr lang="zh-CN" altLang="en-US" sz="2800" b="1" strike="noStrike" noProof="1" dirty="0">
              <a:effectLst>
                <a:outerShdw blurRad="38100" dist="38100" dir="2700000">
                  <a:srgbClr val="FFFFFF"/>
                </a:outerShdw>
              </a:effectLst>
              <a:latin typeface="Arial" panose="020B0604020202020204" pitchFamily="34" charset="0"/>
              <a:ea typeface="华文新魏" pitchFamily="2" charset="-122"/>
            </a:endParaRPr>
          </a:p>
          <a:p>
            <a:pPr marL="342900" indent="-342900" algn="ctr" fontAlgn="base"/>
            <a:endParaRPr lang="zh-CN" altLang="en-US" sz="2800" b="1" strike="noStrike" noProof="1" dirty="0">
              <a:effectLst>
                <a:outerShdw blurRad="38100" dist="38100" dir="2700000">
                  <a:srgbClr val="FFFFFF"/>
                </a:outerShdw>
              </a:effectLst>
              <a:latin typeface="Arial" panose="020B0604020202020204" pitchFamily="34" charset="0"/>
              <a:ea typeface="华文新魏" pitchFamily="2" charset="-122"/>
            </a:endParaRPr>
          </a:p>
        </p:txBody>
      </p:sp>
      <p:sp>
        <p:nvSpPr>
          <p:cNvPr id="174084" name="八边形 174083"/>
          <p:cNvSpPr/>
          <p:nvPr/>
        </p:nvSpPr>
        <p:spPr>
          <a:xfrm>
            <a:off x="2916238" y="1557338"/>
            <a:ext cx="2808288" cy="1828800"/>
          </a:xfrm>
          <a:prstGeom prst="octagon">
            <a:avLst>
              <a:gd name="adj" fmla="val 29287"/>
            </a:avLst>
          </a:prstGeom>
          <a:noFill/>
          <a:ln w="9525" cap="flat" cmpd="sng">
            <a:solidFill>
              <a:srgbClr val="FF00FF"/>
            </a:solidFill>
            <a:prstDash val="solid"/>
            <a:miter/>
            <a:headEnd type="none" w="med" len="med"/>
            <a:tailEnd type="none" w="med" len="med"/>
          </a:ln>
        </p:spPr>
        <p:txBody>
          <a:bodyPr/>
          <a:p>
            <a:pPr marL="342900" indent="-342900" fontAlgn="base"/>
            <a:r>
              <a:rPr lang="zh-CN" altLang="en-US" sz="2800" b="1" strike="noStrike" noProof="1" dirty="0">
                <a:solidFill>
                  <a:srgbClr val="0000FF"/>
                </a:solidFill>
                <a:latin typeface="Arial" panose="020B0604020202020204" pitchFamily="34" charset="0"/>
                <a:ea typeface="楷体_GB2312" pitchFamily="49" charset="-122"/>
                <a:cs typeface="+mn-cs"/>
              </a:rPr>
              <a:t>重特大事故</a:t>
            </a:r>
            <a:endParaRPr lang="zh-CN" altLang="en-US" sz="2800" b="1" strike="noStrike" noProof="1" dirty="0">
              <a:solidFill>
                <a:srgbClr val="0000FF"/>
              </a:solidFill>
              <a:latin typeface="Arial" panose="020B0604020202020204" pitchFamily="34" charset="0"/>
              <a:ea typeface="楷体_GB2312" pitchFamily="49" charset="-122"/>
            </a:endParaRPr>
          </a:p>
          <a:p>
            <a:pPr marL="342900" indent="-342900" fontAlgn="base"/>
            <a:r>
              <a:rPr lang="zh-CN" altLang="en-US" sz="2800" b="1" strike="noStrike" noProof="1" dirty="0">
                <a:solidFill>
                  <a:srgbClr val="0000FF"/>
                </a:solidFill>
                <a:latin typeface="Arial" panose="020B0604020202020204" pitchFamily="34" charset="0"/>
                <a:ea typeface="楷体_GB2312" pitchFamily="49" charset="-122"/>
                <a:cs typeface="+mn-cs"/>
              </a:rPr>
              <a:t>仍然没有得</a:t>
            </a:r>
            <a:endParaRPr lang="zh-CN" altLang="en-US" sz="2800" b="1" strike="noStrike" noProof="1" dirty="0">
              <a:solidFill>
                <a:srgbClr val="0000FF"/>
              </a:solidFill>
              <a:latin typeface="Arial" panose="020B0604020202020204" pitchFamily="34" charset="0"/>
              <a:ea typeface="楷体_GB2312" pitchFamily="49" charset="-122"/>
            </a:endParaRPr>
          </a:p>
          <a:p>
            <a:pPr marL="342900" indent="-342900" fontAlgn="base"/>
            <a:r>
              <a:rPr lang="zh-CN" altLang="en-US" sz="2800" b="1" strike="noStrike" noProof="1" dirty="0">
                <a:solidFill>
                  <a:srgbClr val="0000FF"/>
                </a:solidFill>
                <a:latin typeface="Arial" panose="020B0604020202020204" pitchFamily="34" charset="0"/>
                <a:ea typeface="楷体_GB2312" pitchFamily="49" charset="-122"/>
                <a:cs typeface="+mn-cs"/>
              </a:rPr>
              <a:t>到有效遏制</a:t>
            </a:r>
            <a:endParaRPr lang="zh-CN" altLang="en-US" sz="2800" b="1" strike="noStrike" noProof="1" dirty="0">
              <a:solidFill>
                <a:srgbClr val="0000FF"/>
              </a:solidFill>
              <a:latin typeface="Arial" panose="020B0604020202020204" pitchFamily="34" charset="0"/>
              <a:ea typeface="楷体_GB2312" pitchFamily="49" charset="-122"/>
            </a:endParaRPr>
          </a:p>
          <a:p>
            <a:pPr marL="342900" indent="-342900" algn="ctr" fontAlgn="base"/>
            <a:endParaRPr lang="zh-CN" altLang="en-US" sz="2800" b="1" strike="noStrike" noProof="1" dirty="0">
              <a:solidFill>
                <a:srgbClr val="FFFF00"/>
              </a:solidFill>
              <a:effectLst>
                <a:outerShdw blurRad="38100" dist="38100" dir="2700000">
                  <a:srgbClr val="000000"/>
                </a:outerShdw>
              </a:effectLst>
              <a:latin typeface="Arial" panose="020B0604020202020204" pitchFamily="34" charset="0"/>
              <a:ea typeface="华文新魏" pitchFamily="2" charset="-122"/>
            </a:endParaRPr>
          </a:p>
          <a:p>
            <a:pPr marL="342900" indent="-342900" algn="ctr" fontAlgn="base"/>
            <a:endParaRPr lang="zh-CN" altLang="en-US" sz="2800" b="1" strike="noStrike" noProof="1" dirty="0">
              <a:effectLst>
                <a:outerShdw blurRad="38100" dist="38100" dir="2700000">
                  <a:srgbClr val="FFFFFF"/>
                </a:outerShdw>
              </a:effectLst>
              <a:latin typeface="Arial" panose="020B0604020202020204" pitchFamily="34" charset="0"/>
              <a:ea typeface="华文新魏" pitchFamily="2" charset="-122"/>
            </a:endParaRPr>
          </a:p>
        </p:txBody>
      </p:sp>
      <p:sp>
        <p:nvSpPr>
          <p:cNvPr id="174085" name="八边形 174084"/>
          <p:cNvSpPr/>
          <p:nvPr/>
        </p:nvSpPr>
        <p:spPr>
          <a:xfrm>
            <a:off x="179388" y="1630363"/>
            <a:ext cx="2147888" cy="1752600"/>
          </a:xfrm>
          <a:prstGeom prst="octagon">
            <a:avLst>
              <a:gd name="adj" fmla="val 29287"/>
            </a:avLst>
          </a:prstGeom>
          <a:noFill/>
          <a:ln w="9525" cap="flat" cmpd="sng">
            <a:solidFill>
              <a:srgbClr val="FF00FF"/>
            </a:solidFill>
            <a:prstDash val="solid"/>
            <a:miter/>
            <a:headEnd type="none" w="med" len="med"/>
            <a:tailEnd type="none" w="med" len="med"/>
          </a:ln>
        </p:spPr>
        <p:txBody>
          <a:bodyPr/>
          <a:p>
            <a:pPr marL="342900" indent="-342900" fontAlgn="b"/>
            <a:r>
              <a:rPr lang="zh-CN" altLang="en-US" sz="2800" b="1" strike="noStrike" noProof="1" dirty="0">
                <a:solidFill>
                  <a:srgbClr val="0000FF"/>
                </a:solidFill>
                <a:latin typeface="Arial" panose="020B0604020202020204" pitchFamily="34" charset="0"/>
                <a:ea typeface="楷体_GB2312" pitchFamily="49" charset="-122"/>
                <a:cs typeface="+mn-cs"/>
              </a:rPr>
              <a:t>事故防范</a:t>
            </a:r>
            <a:endParaRPr lang="zh-CN" altLang="en-US" sz="2800" b="1" strike="noStrike" noProof="1" dirty="0">
              <a:solidFill>
                <a:srgbClr val="0000FF"/>
              </a:solidFill>
              <a:latin typeface="Arial" panose="020B0604020202020204" pitchFamily="34" charset="0"/>
              <a:ea typeface="楷体_GB2312" pitchFamily="49" charset="-122"/>
            </a:endParaRPr>
          </a:p>
          <a:p>
            <a:pPr marL="342900" indent="-342900" fontAlgn="b"/>
            <a:r>
              <a:rPr lang="zh-CN" altLang="en-US" sz="2800" b="1" strike="noStrike" noProof="1" dirty="0">
                <a:solidFill>
                  <a:srgbClr val="0000FF"/>
                </a:solidFill>
                <a:latin typeface="Arial" panose="020B0604020202020204" pitchFamily="34" charset="0"/>
                <a:ea typeface="楷体_GB2312" pitchFamily="49" charset="-122"/>
                <a:cs typeface="+mn-cs"/>
              </a:rPr>
              <a:t>能力依然</a:t>
            </a:r>
            <a:endParaRPr lang="zh-CN" altLang="en-US" sz="2800" b="1" strike="noStrike" noProof="1" dirty="0">
              <a:solidFill>
                <a:srgbClr val="0000FF"/>
              </a:solidFill>
              <a:latin typeface="Arial" panose="020B0604020202020204" pitchFamily="34" charset="0"/>
              <a:ea typeface="楷体_GB2312" pitchFamily="49" charset="-122"/>
            </a:endParaRPr>
          </a:p>
          <a:p>
            <a:pPr marL="342900" indent="-342900" fontAlgn="b"/>
            <a:r>
              <a:rPr lang="zh-CN" altLang="en-US" sz="2800" b="1" strike="noStrike" noProof="1" dirty="0">
                <a:solidFill>
                  <a:srgbClr val="0000FF"/>
                </a:solidFill>
                <a:latin typeface="Arial" panose="020B0604020202020204" pitchFamily="34" charset="0"/>
                <a:ea typeface="楷体_GB2312" pitchFamily="49" charset="-122"/>
                <a:cs typeface="+mn-cs"/>
              </a:rPr>
              <a:t>脆弱</a:t>
            </a:r>
            <a:endParaRPr lang="zh-CN" altLang="en-US" sz="2800" b="1" strike="noStrike" noProof="1" dirty="0">
              <a:solidFill>
                <a:srgbClr val="0000FF"/>
              </a:solidFill>
              <a:latin typeface="Arial" panose="020B0604020202020204" pitchFamily="34" charset="0"/>
              <a:ea typeface="楷体_GB2312" pitchFamily="49" charset="-122"/>
            </a:endParaRPr>
          </a:p>
          <a:p>
            <a:pPr marL="342900" indent="-342900" fontAlgn="base"/>
            <a:endParaRPr lang="zh-CN" altLang="en-US" sz="2800" b="1" strike="noStrike" noProof="1" dirty="0">
              <a:solidFill>
                <a:srgbClr val="FFFF00"/>
              </a:solidFill>
              <a:latin typeface="Arial" panose="020B0604020202020204" pitchFamily="34" charset="0"/>
              <a:ea typeface="楷体_GB2312" pitchFamily="49" charset="-122"/>
            </a:endParaRPr>
          </a:p>
          <a:p>
            <a:pPr marL="342900" indent="-342900" fontAlgn="base"/>
            <a:endParaRPr lang="zh-CN" altLang="en-US" sz="2800" b="1" strike="noStrike" noProof="1" dirty="0">
              <a:effectLst>
                <a:outerShdw blurRad="38100" dist="38100" dir="2700000">
                  <a:srgbClr val="FFFFFF"/>
                </a:outerShdw>
              </a:effectLst>
              <a:latin typeface="Arial" panose="020B0604020202020204" pitchFamily="34" charset="0"/>
              <a:ea typeface="华文新魏" pitchFamily="2" charset="-122"/>
            </a:endParaRPr>
          </a:p>
          <a:p>
            <a:pPr marL="342900" indent="-342900" fontAlgn="base"/>
            <a:endParaRPr lang="zh-CN" altLang="en-US" sz="2800" b="1" strike="noStrike" noProof="1" dirty="0">
              <a:effectLst>
                <a:outerShdw blurRad="38100" dist="38100" dir="2700000">
                  <a:srgbClr val="FFFFFF"/>
                </a:outerShdw>
              </a:effectLst>
              <a:latin typeface="Arial" panose="020B0604020202020204" pitchFamily="34" charset="0"/>
              <a:ea typeface="华文新魏" pitchFamily="2" charset="-122"/>
            </a:endParaRPr>
          </a:p>
        </p:txBody>
      </p:sp>
      <p:sp>
        <p:nvSpPr>
          <p:cNvPr id="9221" name="八边形 174085"/>
          <p:cNvSpPr/>
          <p:nvPr/>
        </p:nvSpPr>
        <p:spPr>
          <a:xfrm>
            <a:off x="2339975" y="3933825"/>
            <a:ext cx="2232025" cy="1727200"/>
          </a:xfrm>
          <a:prstGeom prst="octagon">
            <a:avLst>
              <a:gd name="adj" fmla="val 29287"/>
            </a:avLst>
          </a:prstGeom>
          <a:noFill/>
          <a:ln w="9525" cap="flat" cmpd="sng">
            <a:solidFill>
              <a:srgbClr val="FF00FF"/>
            </a:solidFill>
            <a:prstDash val="solid"/>
            <a:miter/>
            <a:headEnd type="none" w="med" len="med"/>
            <a:tailEnd type="none" w="med" len="med"/>
          </a:ln>
        </p:spPr>
        <p:txBody>
          <a:bodyPr anchor="t" anchorCtr="0"/>
          <a:p>
            <a:pPr marL="342900" indent="-342900"/>
            <a:r>
              <a:rPr lang="zh-CN" altLang="en-US" sz="2800" b="1" dirty="0">
                <a:solidFill>
                  <a:srgbClr val="0000FF"/>
                </a:solidFill>
                <a:latin typeface="楷体_GB2312" pitchFamily="49" charset="-122"/>
                <a:ea typeface="楷体_GB2312" pitchFamily="49" charset="-122"/>
              </a:rPr>
              <a:t> 责任事故居高不下</a:t>
            </a:r>
            <a:endParaRPr lang="zh-CN" altLang="en-US" sz="2800" b="1" dirty="0">
              <a:solidFill>
                <a:srgbClr val="0000FF"/>
              </a:solidFill>
              <a:latin typeface="楷体_GB2312" pitchFamily="49" charset="-122"/>
              <a:ea typeface="楷体_GB2312" pitchFamily="49" charset="-122"/>
            </a:endParaRPr>
          </a:p>
        </p:txBody>
      </p:sp>
      <p:sp>
        <p:nvSpPr>
          <p:cNvPr id="9222" name="八边形 174086"/>
          <p:cNvSpPr/>
          <p:nvPr/>
        </p:nvSpPr>
        <p:spPr>
          <a:xfrm>
            <a:off x="4572000" y="3933825"/>
            <a:ext cx="2232025" cy="1657350"/>
          </a:xfrm>
          <a:prstGeom prst="octagon">
            <a:avLst>
              <a:gd name="adj" fmla="val 29287"/>
            </a:avLst>
          </a:prstGeom>
          <a:noFill/>
          <a:ln w="9525" cap="flat" cmpd="sng">
            <a:solidFill>
              <a:srgbClr val="FF00FF"/>
            </a:solidFill>
            <a:prstDash val="solid"/>
            <a:miter/>
            <a:headEnd type="none" w="med" len="med"/>
            <a:tailEnd type="none" w="med" len="med"/>
          </a:ln>
        </p:spPr>
        <p:txBody>
          <a:bodyPr anchor="t" anchorCtr="0"/>
          <a:p>
            <a:pPr marL="342900" indent="-342900"/>
            <a:r>
              <a:rPr lang="zh-CN" altLang="en-US" sz="2800" b="1" dirty="0">
                <a:solidFill>
                  <a:srgbClr val="FF0000"/>
                </a:solidFill>
                <a:latin typeface="楷体_GB2312" pitchFamily="49" charset="-122"/>
                <a:ea typeface="楷体_GB2312" pitchFamily="49" charset="-122"/>
              </a:rPr>
              <a:t> </a:t>
            </a:r>
            <a:r>
              <a:rPr lang="zh-CN" altLang="en-US" sz="2800" b="1" dirty="0">
                <a:solidFill>
                  <a:srgbClr val="0000FF"/>
                </a:solidFill>
                <a:latin typeface="楷体_GB2312" pitchFamily="49" charset="-122"/>
                <a:ea typeface="楷体_GB2312" pitchFamily="49" charset="-122"/>
              </a:rPr>
              <a:t>公共安全日趋突出</a:t>
            </a:r>
            <a:endParaRPr lang="zh-CN" altLang="en-US" sz="2800" b="1" dirty="0">
              <a:solidFill>
                <a:srgbClr val="0000FF"/>
              </a:solidFill>
              <a:latin typeface="楷体_GB2312" pitchFamily="49" charset="-122"/>
              <a:ea typeface="楷体_GB2312" pitchFamily="49" charset="-122"/>
            </a:endParaRPr>
          </a:p>
        </p:txBody>
      </p:sp>
      <p:sp>
        <p:nvSpPr>
          <p:cNvPr id="9223" name="八边形 174087"/>
          <p:cNvSpPr/>
          <p:nvPr/>
        </p:nvSpPr>
        <p:spPr>
          <a:xfrm>
            <a:off x="6300788" y="1557338"/>
            <a:ext cx="2447925" cy="1800225"/>
          </a:xfrm>
          <a:prstGeom prst="octagon">
            <a:avLst>
              <a:gd name="adj" fmla="val 29287"/>
            </a:avLst>
          </a:prstGeom>
          <a:noFill/>
          <a:ln w="9525" cap="flat" cmpd="sng">
            <a:solidFill>
              <a:srgbClr val="FF00FF"/>
            </a:solidFill>
            <a:prstDash val="solid"/>
            <a:miter/>
            <a:headEnd type="none" w="med" len="med"/>
            <a:tailEnd type="none" w="med" len="med"/>
          </a:ln>
        </p:spPr>
        <p:txBody>
          <a:bodyPr anchor="t" anchorCtr="0"/>
          <a:p>
            <a:pPr marL="342900" indent="-342900"/>
            <a:r>
              <a:rPr lang="zh-CN" altLang="en-US" sz="2800" b="1" dirty="0">
                <a:solidFill>
                  <a:srgbClr val="0000FF"/>
                </a:solidFill>
                <a:latin typeface="楷体_GB2312" pitchFamily="49" charset="-122"/>
                <a:ea typeface="楷体_GB2312" pitchFamily="49" charset="-122"/>
              </a:rPr>
              <a:t>  职业危害严重</a:t>
            </a:r>
            <a:endParaRPr lang="zh-CN" altLang="en-US" sz="2800" b="1">
              <a:solidFill>
                <a:srgbClr val="0000FF"/>
              </a:solidFill>
              <a:latin typeface="楷体_GB2312" pitchFamily="49" charset="-122"/>
              <a:ea typeface="楷体_GB2312" pitchFamily="49" charset="-122"/>
            </a:endParaRPr>
          </a:p>
        </p:txBody>
      </p:sp>
      <p:sp>
        <p:nvSpPr>
          <p:cNvPr id="174089" name="八边形 174088"/>
          <p:cNvSpPr/>
          <p:nvPr/>
        </p:nvSpPr>
        <p:spPr>
          <a:xfrm>
            <a:off x="6804025" y="3933825"/>
            <a:ext cx="2195513" cy="1657350"/>
          </a:xfrm>
          <a:prstGeom prst="octagon">
            <a:avLst>
              <a:gd name="adj" fmla="val 29287"/>
            </a:avLst>
          </a:prstGeom>
          <a:noFill/>
          <a:ln w="9525" cap="flat" cmpd="sng">
            <a:solidFill>
              <a:srgbClr val="FF00FF"/>
            </a:solidFill>
            <a:prstDash val="solid"/>
            <a:miter/>
            <a:headEnd type="none" w="med" len="med"/>
            <a:tailEnd type="none" w="med" len="med"/>
          </a:ln>
        </p:spPr>
        <p:txBody>
          <a:bodyPr/>
          <a:p>
            <a:pPr marL="342900" indent="-342900" fontAlgn="base"/>
            <a:r>
              <a:rPr lang="zh-CN" altLang="en-US" sz="2800" b="1" strike="noStrike" noProof="1" dirty="0">
                <a:solidFill>
                  <a:srgbClr val="0000FF"/>
                </a:solidFill>
                <a:effectLst>
                  <a:outerShdw blurRad="38100" dist="38100" dir="2700000">
                    <a:srgbClr val="000000"/>
                  </a:outerShdw>
                </a:effectLst>
                <a:latin typeface="Arial" panose="020B0604020202020204" pitchFamily="34" charset="0"/>
                <a:ea typeface="华文新魏" pitchFamily="2" charset="-122"/>
                <a:cs typeface="+mn-cs"/>
              </a:rPr>
              <a:t> </a:t>
            </a:r>
            <a:r>
              <a:rPr lang="zh-CN" altLang="en-US" sz="2800" b="1" strike="noStrike" noProof="1" dirty="0">
                <a:solidFill>
                  <a:srgbClr val="0000FF"/>
                </a:solidFill>
                <a:latin typeface="楷体_GB2312" pitchFamily="49" charset="-122"/>
                <a:ea typeface="楷体_GB2312" pitchFamily="49" charset="-122"/>
                <a:cs typeface="+mn-cs"/>
              </a:rPr>
              <a:t>小型企业</a:t>
            </a:r>
            <a:endParaRPr lang="zh-CN" altLang="en-US" sz="2800" b="1" strike="noStrike" noProof="1" dirty="0">
              <a:solidFill>
                <a:srgbClr val="0000FF"/>
              </a:solidFill>
              <a:latin typeface="楷体_GB2312" pitchFamily="49" charset="-122"/>
              <a:ea typeface="楷体_GB2312" pitchFamily="49" charset="-122"/>
            </a:endParaRPr>
          </a:p>
          <a:p>
            <a:pPr marL="342900" indent="-342900" fontAlgn="base"/>
            <a:r>
              <a:rPr lang="zh-CN" altLang="en-US" sz="2800" b="1" strike="noStrike" noProof="1" dirty="0">
                <a:solidFill>
                  <a:srgbClr val="0000FF"/>
                </a:solidFill>
                <a:latin typeface="楷体_GB2312" pitchFamily="49" charset="-122"/>
                <a:ea typeface="楷体_GB2312" pitchFamily="49" charset="-122"/>
                <a:cs typeface="+mn-cs"/>
              </a:rPr>
              <a:t> 事故突出</a:t>
            </a:r>
            <a:endParaRPr lang="zh-CN" altLang="en-US" sz="2800" b="1" strike="noStrike" noProof="1" dirty="0">
              <a:solidFill>
                <a:srgbClr val="0000FF"/>
              </a:solidFill>
              <a:latin typeface="楷体_GB2312" pitchFamily="49" charset="-122"/>
              <a:ea typeface="楷体_GB2312" pitchFamily="49" charset="-122"/>
            </a:endParaRPr>
          </a:p>
        </p:txBody>
      </p:sp>
      <p:pic>
        <p:nvPicPr>
          <p:cNvPr id="9225" name="图片 5"/>
          <p:cNvPicPr>
            <a:picLocks noChangeAspect="1"/>
          </p:cNvPicPr>
          <p:nvPr/>
        </p:nvPicPr>
        <p:blipFill>
          <a:blip r:embed="rId1"/>
          <a:stretch>
            <a:fillRect/>
          </a:stretch>
        </p:blipFill>
        <p:spPr>
          <a:xfrm>
            <a:off x="1588" y="5602288"/>
            <a:ext cx="9142412" cy="1257300"/>
          </a:xfrm>
          <a:prstGeom prst="rect">
            <a:avLst/>
          </a:prstGeom>
          <a:noFill/>
          <a:ln w="9525">
            <a:noFill/>
          </a:ln>
        </p:spPr>
      </p:pic>
    </p:spTree>
  </p:cSld>
  <p:clrMapOvr>
    <a:masterClrMapping/>
  </p:clrMapOvr>
  <p:transition>
    <p:strip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75105"/>
          <p:cNvSpPr>
            <a:spLocks noGrp="1"/>
          </p:cNvSpPr>
          <p:nvPr>
            <p:ph type="title"/>
          </p:nvPr>
        </p:nvSpPr>
        <p:spPr>
          <a:xfrm>
            <a:off x="1258888" y="333375"/>
            <a:ext cx="6511925" cy="1143000"/>
          </a:xfrm>
          <a:ln/>
        </p:spPr>
        <p:txBody>
          <a:bodyPr vert="horz" lIns="91440" tIns="45720" rIns="91440" bIns="45720" anchor="b" anchorCtr="0"/>
          <a:p>
            <a:pPr algn="ctr"/>
            <a:r>
              <a:rPr lang="zh-CN" altLang="en-US" sz="4200" dirty="0">
                <a:solidFill>
                  <a:srgbClr val="FF0000"/>
                </a:solidFill>
                <a:ea typeface="黑体" panose="02010609060101010101" pitchFamily="2" charset="-122"/>
              </a:rPr>
              <a:t>安全生产有利条件</a:t>
            </a:r>
            <a:endParaRPr lang="zh-CN" altLang="en-US" sz="4200" dirty="0">
              <a:solidFill>
                <a:srgbClr val="FF0000"/>
              </a:solidFill>
              <a:ea typeface="黑体" panose="02010609060101010101" pitchFamily="2" charset="-122"/>
            </a:endParaRPr>
          </a:p>
        </p:txBody>
      </p:sp>
      <p:grpSp>
        <p:nvGrpSpPr>
          <p:cNvPr id="10242" name="组合 175106"/>
          <p:cNvGrpSpPr/>
          <p:nvPr/>
        </p:nvGrpSpPr>
        <p:grpSpPr>
          <a:xfrm>
            <a:off x="539750" y="1268413"/>
            <a:ext cx="7993063" cy="4105275"/>
            <a:chOff x="385" y="1207"/>
            <a:chExt cx="5035" cy="2586"/>
          </a:xfrm>
        </p:grpSpPr>
        <p:sp>
          <p:nvSpPr>
            <p:cNvPr id="175108" name="圆角矩形 175107"/>
            <p:cNvSpPr/>
            <p:nvPr/>
          </p:nvSpPr>
          <p:spPr>
            <a:xfrm>
              <a:off x="2109" y="1207"/>
              <a:ext cx="1452" cy="1051"/>
            </a:xfrm>
            <a:prstGeom prst="roundRect">
              <a:avLst>
                <a:gd name="adj" fmla="val 16667"/>
              </a:avLst>
            </a:prstGeom>
            <a:noFill/>
            <a:ln w="9525" cap="flat" cmpd="sng">
              <a:solidFill>
                <a:schemeClr val="hlink"/>
              </a:solidFill>
              <a:prstDash val="solid"/>
              <a:headEnd type="none" w="med" len="med"/>
              <a:tailEnd type="none" w="med" len="med"/>
            </a:ln>
          </p:spPr>
          <p:txBody>
            <a:bodyPr/>
            <a:p>
              <a:pPr marL="342900" indent="-342900" algn="ctr" fontAlgn="base"/>
              <a:r>
                <a:rPr lang="zh-CN" altLang="en-US" sz="2800" b="1" strike="noStrike" noProof="1" dirty="0">
                  <a:effectLst>
                    <a:outerShdw blurRad="38100" dist="38100" dir="2700000">
                      <a:srgbClr val="FFFFFF"/>
                    </a:outerShdw>
                  </a:effectLst>
                  <a:latin typeface="Arial" panose="020B0604020202020204" pitchFamily="34" charset="0"/>
                  <a:ea typeface="华文新魏" pitchFamily="2" charset="-122"/>
                  <a:cs typeface="+mn-cs"/>
                </a:rPr>
                <a:t>    </a:t>
              </a:r>
              <a:endParaRPr lang="zh-CN" altLang="en-US" sz="2800" b="1" strike="noStrike" noProof="1" dirty="0">
                <a:effectLst>
                  <a:outerShdw blurRad="38100" dist="38100" dir="2700000">
                    <a:srgbClr val="FFFFFF"/>
                  </a:outerShdw>
                </a:effectLst>
                <a:latin typeface="Arial" panose="020B0604020202020204" pitchFamily="34" charset="0"/>
                <a:ea typeface="华文新魏" pitchFamily="2" charset="-122"/>
              </a:endParaRPr>
            </a:p>
            <a:p>
              <a:pPr marL="342900" indent="-342900" algn="ctr" fontAlgn="base"/>
              <a:r>
                <a:rPr lang="zh-CN" altLang="en-US" sz="2800" b="1" strike="noStrike" noProof="1" dirty="0">
                  <a:solidFill>
                    <a:srgbClr val="0000FF"/>
                  </a:solidFill>
                  <a:latin typeface="Arial" panose="020B0604020202020204" pitchFamily="34" charset="0"/>
                  <a:ea typeface="华文新魏" pitchFamily="2" charset="-122"/>
                  <a:cs typeface="+mn-cs"/>
                </a:rPr>
                <a:t>安全发展</a:t>
              </a:r>
              <a:endParaRPr lang="zh-CN" altLang="en-US" sz="2800" b="1" strike="noStrike" noProof="1" dirty="0">
                <a:solidFill>
                  <a:srgbClr val="0000FF"/>
                </a:solidFill>
                <a:latin typeface="Arial" panose="020B0604020202020204" pitchFamily="34" charset="0"/>
                <a:ea typeface="华文新魏" pitchFamily="2" charset="-122"/>
              </a:endParaRPr>
            </a:p>
            <a:p>
              <a:pPr marL="342900" indent="-342900" algn="ctr" fontAlgn="base"/>
              <a:r>
                <a:rPr lang="zh-CN" altLang="en-US" sz="2800" b="1" strike="noStrike" noProof="1" dirty="0">
                  <a:solidFill>
                    <a:srgbClr val="0000FF"/>
                  </a:solidFill>
                  <a:latin typeface="Arial" panose="020B0604020202020204" pitchFamily="34" charset="0"/>
                  <a:ea typeface="华文新魏" pitchFamily="2" charset="-122"/>
                  <a:cs typeface="+mn-cs"/>
                </a:rPr>
                <a:t> 形成共识</a:t>
              </a:r>
              <a:endParaRPr lang="zh-CN" altLang="en-US" sz="2800" b="1" strike="noStrike" noProof="1" dirty="0">
                <a:solidFill>
                  <a:srgbClr val="0000FF"/>
                </a:solidFill>
                <a:latin typeface="Arial" panose="020B0604020202020204" pitchFamily="34" charset="0"/>
                <a:ea typeface="华文新魏" pitchFamily="2" charset="-122"/>
              </a:endParaRPr>
            </a:p>
            <a:p>
              <a:pPr marL="342900" indent="-342900" algn="ctr" fontAlgn="base"/>
              <a:endParaRPr lang="zh-CN" altLang="en-US" sz="2800" b="1" strike="noStrike" noProof="1" dirty="0">
                <a:solidFill>
                  <a:srgbClr val="FFFF00"/>
                </a:solidFill>
                <a:latin typeface="Arial" panose="020B0604020202020204" pitchFamily="34" charset="0"/>
                <a:ea typeface="华文新魏" pitchFamily="2" charset="-122"/>
              </a:endParaRPr>
            </a:p>
            <a:p>
              <a:pPr marL="342900" indent="-342900" algn="ctr" fontAlgn="base"/>
              <a:endParaRPr lang="zh-CN" altLang="en-US" sz="2800" b="1" strike="noStrike" noProof="1" dirty="0">
                <a:effectLst>
                  <a:outerShdw blurRad="38100" dist="38100" dir="2700000">
                    <a:srgbClr val="FFFFFF"/>
                  </a:outerShdw>
                </a:effectLst>
                <a:latin typeface="Arial" panose="020B0604020202020204" pitchFamily="34" charset="0"/>
                <a:ea typeface="华文新魏" pitchFamily="2" charset="-122"/>
              </a:endParaRPr>
            </a:p>
          </p:txBody>
        </p:sp>
        <p:sp>
          <p:nvSpPr>
            <p:cNvPr id="175109" name="圆角矩形 175108"/>
            <p:cNvSpPr/>
            <p:nvPr/>
          </p:nvSpPr>
          <p:spPr>
            <a:xfrm>
              <a:off x="2109" y="2704"/>
              <a:ext cx="1452" cy="1089"/>
            </a:xfrm>
            <a:prstGeom prst="roundRect">
              <a:avLst>
                <a:gd name="adj" fmla="val 16667"/>
              </a:avLst>
            </a:prstGeom>
            <a:noFill/>
            <a:ln w="9525" cap="flat" cmpd="sng">
              <a:solidFill>
                <a:schemeClr val="hlink"/>
              </a:solidFill>
              <a:prstDash val="solid"/>
              <a:headEnd type="none" w="med" len="med"/>
              <a:tailEnd type="none" w="med" len="med"/>
            </a:ln>
          </p:spPr>
          <p:txBody>
            <a:bodyPr/>
            <a:p>
              <a:pPr marL="342900" indent="-342900" fontAlgn="base"/>
              <a:r>
                <a:rPr lang="zh-CN" altLang="en-US" sz="2800" b="1" strike="noStrike" noProof="1" dirty="0">
                  <a:solidFill>
                    <a:srgbClr val="0000FF"/>
                  </a:solidFill>
                  <a:effectLst>
                    <a:outerShdw blurRad="38100" dist="38100" dir="2700000">
                      <a:srgbClr val="000000"/>
                    </a:outerShdw>
                  </a:effectLst>
                  <a:latin typeface="Arial" panose="020B0604020202020204" pitchFamily="34" charset="0"/>
                  <a:ea typeface="华文新魏" pitchFamily="2" charset="-122"/>
                  <a:cs typeface="+mn-cs"/>
                </a:rPr>
                <a:t>  </a:t>
              </a:r>
              <a:r>
                <a:rPr lang="zh-CN" altLang="en-US" sz="2800" b="1" strike="noStrike" noProof="1" dirty="0">
                  <a:solidFill>
                    <a:srgbClr val="0000FF"/>
                  </a:solidFill>
                  <a:latin typeface="Arial" panose="020B0604020202020204" pitchFamily="34" charset="0"/>
                  <a:ea typeface="华文新魏" pitchFamily="2" charset="-122"/>
                  <a:cs typeface="+mn-cs"/>
                </a:rPr>
                <a:t>整体素质</a:t>
              </a:r>
              <a:endParaRPr lang="zh-CN" altLang="en-US" sz="2800" b="1" strike="noStrike" noProof="1" dirty="0">
                <a:solidFill>
                  <a:srgbClr val="0000FF"/>
                </a:solidFill>
                <a:latin typeface="Arial" panose="020B0604020202020204" pitchFamily="34" charset="0"/>
                <a:ea typeface="华文新魏" pitchFamily="2" charset="-122"/>
              </a:endParaRPr>
            </a:p>
            <a:p>
              <a:pPr marL="342900" indent="-342900" fontAlgn="base"/>
              <a:r>
                <a:rPr lang="zh-CN" altLang="en-US" sz="2800" b="1" strike="noStrike" noProof="1" dirty="0">
                  <a:solidFill>
                    <a:srgbClr val="0000FF"/>
                  </a:solidFill>
                  <a:latin typeface="Arial" panose="020B0604020202020204" pitchFamily="34" charset="0"/>
                  <a:ea typeface="华文新魏" pitchFamily="2" charset="-122"/>
                  <a:cs typeface="+mn-cs"/>
                </a:rPr>
                <a:t>  稳步提高</a:t>
              </a:r>
              <a:endParaRPr lang="zh-CN" altLang="en-US" sz="2800" b="1" strike="noStrike" noProof="1" dirty="0">
                <a:solidFill>
                  <a:srgbClr val="0000FF"/>
                </a:solidFill>
                <a:latin typeface="Arial" panose="020B0604020202020204" pitchFamily="34" charset="0"/>
                <a:ea typeface="华文新魏" pitchFamily="2" charset="-122"/>
              </a:endParaRPr>
            </a:p>
          </p:txBody>
        </p:sp>
        <p:sp>
          <p:nvSpPr>
            <p:cNvPr id="175110" name="圆角矩形 175109"/>
            <p:cNvSpPr/>
            <p:nvPr/>
          </p:nvSpPr>
          <p:spPr>
            <a:xfrm>
              <a:off x="385" y="2704"/>
              <a:ext cx="1501" cy="1044"/>
            </a:xfrm>
            <a:prstGeom prst="roundRect">
              <a:avLst>
                <a:gd name="adj" fmla="val 16667"/>
              </a:avLst>
            </a:prstGeom>
            <a:noFill/>
            <a:ln w="9525" cap="flat" cmpd="sng">
              <a:solidFill>
                <a:schemeClr val="hlink"/>
              </a:solidFill>
              <a:prstDash val="solid"/>
              <a:headEnd type="none" w="med" len="med"/>
              <a:tailEnd type="none" w="med" len="med"/>
            </a:ln>
          </p:spPr>
          <p:txBody>
            <a:bodyPr/>
            <a:p>
              <a:pPr marL="342900" indent="-342900" fontAlgn="base"/>
              <a:r>
                <a:rPr lang="zh-CN" altLang="en-US" sz="2800" b="1" strike="noStrike" noProof="1" dirty="0">
                  <a:solidFill>
                    <a:srgbClr val="0000FF"/>
                  </a:solidFill>
                  <a:latin typeface="Arial" panose="020B0604020202020204" pitchFamily="34" charset="0"/>
                  <a:ea typeface="华文新魏" pitchFamily="2" charset="-122"/>
                  <a:cs typeface="+mn-cs"/>
                </a:rPr>
                <a:t>    依法监管</a:t>
              </a:r>
              <a:endParaRPr lang="zh-CN" altLang="en-US" sz="2800" b="1" strike="noStrike" noProof="1" dirty="0">
                <a:solidFill>
                  <a:srgbClr val="0000FF"/>
                </a:solidFill>
                <a:latin typeface="Arial" panose="020B0604020202020204" pitchFamily="34" charset="0"/>
                <a:ea typeface="华文新魏" pitchFamily="2" charset="-122"/>
              </a:endParaRPr>
            </a:p>
            <a:p>
              <a:pPr marL="342900" indent="-342900" fontAlgn="base"/>
              <a:r>
                <a:rPr lang="zh-CN" altLang="en-US" sz="2800" b="1" strike="noStrike" noProof="1" dirty="0">
                  <a:solidFill>
                    <a:srgbClr val="0000FF"/>
                  </a:solidFill>
                  <a:latin typeface="Arial" panose="020B0604020202020204" pitchFamily="34" charset="0"/>
                  <a:ea typeface="华文新魏" pitchFamily="2" charset="-122"/>
                  <a:cs typeface="+mn-cs"/>
                </a:rPr>
                <a:t>    不断规范</a:t>
              </a:r>
              <a:endParaRPr lang="zh-CN" altLang="en-US" sz="2800" b="1" strike="noStrike" noProof="1" dirty="0">
                <a:solidFill>
                  <a:srgbClr val="0000FF"/>
                </a:solidFill>
                <a:latin typeface="Arial" panose="020B0604020202020204" pitchFamily="34" charset="0"/>
                <a:ea typeface="华文新魏" pitchFamily="2" charset="-122"/>
              </a:endParaRPr>
            </a:p>
            <a:p>
              <a:pPr marL="342900" indent="-342900" algn="ctr" fontAlgn="base"/>
              <a:endParaRPr lang="zh-CN" altLang="en-US" sz="2800" b="1" strike="noStrike" noProof="1" dirty="0">
                <a:solidFill>
                  <a:srgbClr val="0000FF"/>
                </a:solidFill>
                <a:effectLst>
                  <a:outerShdw blurRad="38100" dist="38100" dir="2700000">
                    <a:srgbClr val="000000"/>
                  </a:outerShdw>
                </a:effectLst>
                <a:latin typeface="Arial" panose="020B0604020202020204" pitchFamily="34" charset="0"/>
                <a:ea typeface="华文新魏" pitchFamily="2" charset="-122"/>
              </a:endParaRPr>
            </a:p>
          </p:txBody>
        </p:sp>
        <p:sp>
          <p:nvSpPr>
            <p:cNvPr id="10246" name="圆角矩形 175110"/>
            <p:cNvSpPr/>
            <p:nvPr/>
          </p:nvSpPr>
          <p:spPr>
            <a:xfrm>
              <a:off x="3923" y="2704"/>
              <a:ext cx="1497" cy="1089"/>
            </a:xfrm>
            <a:prstGeom prst="roundRect">
              <a:avLst>
                <a:gd name="adj" fmla="val 16667"/>
              </a:avLst>
            </a:prstGeom>
            <a:noFill/>
            <a:ln w="9525" cap="flat" cmpd="sng">
              <a:solidFill>
                <a:schemeClr val="hlink"/>
              </a:solidFill>
              <a:prstDash val="solid"/>
              <a:round/>
              <a:headEnd type="none" w="med" len="med"/>
              <a:tailEnd type="none" w="med" len="med"/>
            </a:ln>
          </p:spPr>
          <p:txBody>
            <a:bodyPr anchor="t" anchorCtr="0"/>
            <a:p>
              <a:pPr marL="342900" indent="-342900"/>
              <a:r>
                <a:rPr lang="zh-CN" altLang="en-US" sz="2800" b="1" dirty="0">
                  <a:solidFill>
                    <a:srgbClr val="0000FF"/>
                  </a:solidFill>
                  <a:latin typeface="Arial" panose="020B0604020202020204" pitchFamily="34" charset="0"/>
                  <a:ea typeface="华文新魏" pitchFamily="2" charset="-122"/>
                </a:rPr>
                <a:t>   社会监督</a:t>
              </a:r>
              <a:endParaRPr lang="zh-CN" altLang="en-US" sz="2800" b="1" dirty="0">
                <a:solidFill>
                  <a:srgbClr val="0000FF"/>
                </a:solidFill>
                <a:latin typeface="Arial" panose="020B0604020202020204" pitchFamily="34" charset="0"/>
                <a:ea typeface="华文新魏" pitchFamily="2" charset="-122"/>
              </a:endParaRPr>
            </a:p>
            <a:p>
              <a:pPr marL="342900" indent="-342900"/>
              <a:r>
                <a:rPr lang="zh-CN" altLang="en-US" sz="2800" b="1" dirty="0">
                  <a:solidFill>
                    <a:srgbClr val="0000FF"/>
                  </a:solidFill>
                  <a:latin typeface="Arial" panose="020B0604020202020204" pitchFamily="34" charset="0"/>
                  <a:ea typeface="华文新魏" pitchFamily="2" charset="-122"/>
                </a:rPr>
                <a:t>   齐抓共管</a:t>
              </a:r>
              <a:endParaRPr lang="zh-CN" altLang="en-US" sz="2800" b="1" dirty="0">
                <a:solidFill>
                  <a:srgbClr val="0000FF"/>
                </a:solidFill>
                <a:latin typeface="Arial" panose="020B0604020202020204" pitchFamily="34" charset="0"/>
                <a:ea typeface="华文新魏" pitchFamily="2" charset="-122"/>
              </a:endParaRPr>
            </a:p>
          </p:txBody>
        </p:sp>
        <p:sp>
          <p:nvSpPr>
            <p:cNvPr id="175112" name="圆角矩形 175111"/>
            <p:cNvSpPr/>
            <p:nvPr/>
          </p:nvSpPr>
          <p:spPr>
            <a:xfrm>
              <a:off x="431" y="1207"/>
              <a:ext cx="1452" cy="1051"/>
            </a:xfrm>
            <a:prstGeom prst="roundRect">
              <a:avLst>
                <a:gd name="adj" fmla="val 16667"/>
              </a:avLst>
            </a:prstGeom>
            <a:noFill/>
            <a:ln w="9525" cap="flat" cmpd="sng">
              <a:solidFill>
                <a:schemeClr val="hlink"/>
              </a:solidFill>
              <a:prstDash val="solid"/>
              <a:headEnd type="none" w="med" len="med"/>
              <a:tailEnd type="none" w="med" len="med"/>
            </a:ln>
          </p:spPr>
          <p:txBody>
            <a:bodyPr/>
            <a:p>
              <a:pPr marL="342900" indent="-342900" algn="ctr" fontAlgn="base"/>
              <a:r>
                <a:rPr lang="zh-CN" altLang="en-US" sz="2800" b="1" strike="noStrike" noProof="1" dirty="0">
                  <a:effectLst>
                    <a:outerShdw blurRad="38100" dist="38100" dir="2700000">
                      <a:srgbClr val="FFFFFF"/>
                    </a:outerShdw>
                  </a:effectLst>
                  <a:latin typeface="Arial" panose="020B0604020202020204" pitchFamily="34" charset="0"/>
                  <a:ea typeface="华文新魏" pitchFamily="2" charset="-122"/>
                  <a:cs typeface="+mn-cs"/>
                </a:rPr>
                <a:t>    </a:t>
              </a:r>
              <a:endParaRPr lang="zh-CN" altLang="en-US" sz="2800" b="1" strike="noStrike" noProof="1" dirty="0">
                <a:effectLst>
                  <a:outerShdw blurRad="38100" dist="38100" dir="2700000">
                    <a:srgbClr val="FFFFFF"/>
                  </a:outerShdw>
                </a:effectLst>
                <a:latin typeface="Arial" panose="020B0604020202020204" pitchFamily="34" charset="0"/>
                <a:ea typeface="华文新魏" pitchFamily="2" charset="-122"/>
              </a:endParaRPr>
            </a:p>
            <a:p>
              <a:pPr marL="342900" indent="-342900" fontAlgn="base"/>
              <a:r>
                <a:rPr lang="zh-CN" altLang="en-US" sz="2400" b="1" strike="noStrike" noProof="1" dirty="0">
                  <a:solidFill>
                    <a:srgbClr val="0000FF"/>
                  </a:solidFill>
                  <a:latin typeface="Times New Roman" panose="02020603050405020304" pitchFamily="18" charset="0"/>
                  <a:ea typeface="宋体" panose="02010600030101010101" pitchFamily="2" charset="-122"/>
                  <a:cs typeface="+mn-cs"/>
                </a:rPr>
                <a:t>    </a:t>
              </a:r>
              <a:r>
                <a:rPr lang="zh-CN" altLang="en-US" sz="2800" b="1" strike="noStrike" noProof="1" dirty="0">
                  <a:solidFill>
                    <a:srgbClr val="0000FF"/>
                  </a:solidFill>
                  <a:latin typeface="Arial" panose="020B0604020202020204" pitchFamily="34" charset="0"/>
                  <a:ea typeface="华文新魏" pitchFamily="2" charset="-122"/>
                  <a:cs typeface="+mn-cs"/>
                </a:rPr>
                <a:t>以人为本</a:t>
              </a:r>
              <a:endParaRPr lang="zh-CN" altLang="en-US" sz="2800" b="1" strike="noStrike" noProof="1" dirty="0">
                <a:solidFill>
                  <a:srgbClr val="0000FF"/>
                </a:solidFill>
                <a:latin typeface="Arial" panose="020B0604020202020204" pitchFamily="34" charset="0"/>
                <a:ea typeface="华文新魏" pitchFamily="2" charset="-122"/>
              </a:endParaRPr>
            </a:p>
            <a:p>
              <a:pPr marL="342900" indent="-342900" fontAlgn="base"/>
              <a:r>
                <a:rPr lang="zh-CN" altLang="en-US" sz="2800" b="1" strike="noStrike" noProof="1" dirty="0">
                  <a:solidFill>
                    <a:srgbClr val="0000FF"/>
                  </a:solidFill>
                  <a:latin typeface="Arial" panose="020B0604020202020204" pitchFamily="34" charset="0"/>
                  <a:ea typeface="华文新魏" pitchFamily="2" charset="-122"/>
                  <a:cs typeface="+mn-cs"/>
                </a:rPr>
                <a:t>   深入人心</a:t>
              </a:r>
              <a:endParaRPr lang="zh-CN" altLang="en-US" sz="2800" b="1" strike="noStrike" noProof="1" dirty="0">
                <a:solidFill>
                  <a:srgbClr val="0000FF"/>
                </a:solidFill>
                <a:latin typeface="Arial" panose="020B0604020202020204" pitchFamily="34" charset="0"/>
                <a:ea typeface="华文新魏" pitchFamily="2" charset="-122"/>
              </a:endParaRPr>
            </a:p>
            <a:p>
              <a:pPr marL="342900" indent="-342900" algn="ctr" fontAlgn="base"/>
              <a:endParaRPr lang="zh-CN" altLang="en-US" sz="2800" b="1" strike="noStrike" noProof="1" dirty="0">
                <a:solidFill>
                  <a:srgbClr val="0000FF"/>
                </a:solidFill>
                <a:latin typeface="Arial" panose="020B0604020202020204" pitchFamily="34" charset="0"/>
                <a:ea typeface="华文新魏" pitchFamily="2" charset="-122"/>
              </a:endParaRPr>
            </a:p>
            <a:p>
              <a:pPr marL="342900" indent="-342900" algn="ctr" fontAlgn="base"/>
              <a:endParaRPr lang="zh-CN" altLang="en-US" sz="2800" b="1" strike="noStrike" noProof="1" dirty="0">
                <a:effectLst>
                  <a:outerShdw blurRad="38100" dist="38100" dir="2700000">
                    <a:srgbClr val="FFFFFF"/>
                  </a:outerShdw>
                </a:effectLst>
                <a:latin typeface="Arial" panose="020B0604020202020204" pitchFamily="34" charset="0"/>
                <a:ea typeface="华文新魏" pitchFamily="2" charset="-122"/>
              </a:endParaRPr>
            </a:p>
          </p:txBody>
        </p:sp>
        <p:sp>
          <p:nvSpPr>
            <p:cNvPr id="175113" name="圆角矩形 175112"/>
            <p:cNvSpPr/>
            <p:nvPr/>
          </p:nvSpPr>
          <p:spPr>
            <a:xfrm>
              <a:off x="3923" y="1253"/>
              <a:ext cx="1452" cy="1051"/>
            </a:xfrm>
            <a:prstGeom prst="roundRect">
              <a:avLst>
                <a:gd name="adj" fmla="val 16667"/>
              </a:avLst>
            </a:prstGeom>
            <a:noFill/>
            <a:ln w="9525" cap="flat" cmpd="sng">
              <a:solidFill>
                <a:schemeClr val="hlink"/>
              </a:solidFill>
              <a:prstDash val="solid"/>
              <a:headEnd type="none" w="med" len="med"/>
              <a:tailEnd type="none" w="med" len="med"/>
            </a:ln>
          </p:spPr>
          <p:txBody>
            <a:bodyPr/>
            <a:p>
              <a:pPr marL="342900" indent="-342900" algn="ctr" fontAlgn="base"/>
              <a:r>
                <a:rPr lang="zh-CN" altLang="en-US" sz="2800" b="1" strike="noStrike" noProof="1" dirty="0">
                  <a:effectLst>
                    <a:outerShdw blurRad="38100" dist="38100" dir="2700000">
                      <a:srgbClr val="FFFFFF"/>
                    </a:outerShdw>
                  </a:effectLst>
                  <a:latin typeface="Arial" panose="020B0604020202020204" pitchFamily="34" charset="0"/>
                  <a:ea typeface="华文新魏" pitchFamily="2" charset="-122"/>
                  <a:cs typeface="+mn-cs"/>
                </a:rPr>
                <a:t>    </a:t>
              </a:r>
              <a:endParaRPr lang="zh-CN" altLang="en-US" sz="2800" b="1" strike="noStrike" noProof="1" dirty="0">
                <a:effectLst>
                  <a:outerShdw blurRad="38100" dist="38100" dir="2700000">
                    <a:srgbClr val="FFFFFF"/>
                  </a:outerShdw>
                </a:effectLst>
                <a:latin typeface="Arial" panose="020B0604020202020204" pitchFamily="34" charset="0"/>
                <a:ea typeface="华文新魏" pitchFamily="2" charset="-122"/>
              </a:endParaRPr>
            </a:p>
            <a:p>
              <a:pPr marL="342900" indent="-342900" fontAlgn="base"/>
              <a:r>
                <a:rPr lang="zh-CN" altLang="en-US" sz="2400" b="1" strike="noStrike" noProof="1" dirty="0">
                  <a:solidFill>
                    <a:srgbClr val="0000FF"/>
                  </a:solidFill>
                  <a:effectLst>
                    <a:outerShdw blurRad="38100" dist="38100" dir="2700000">
                      <a:srgbClr val="000000"/>
                    </a:outerShdw>
                  </a:effectLst>
                  <a:latin typeface="Times New Roman" panose="02020603050405020304" pitchFamily="18" charset="0"/>
                  <a:ea typeface="宋体" panose="02010600030101010101" pitchFamily="2" charset="-122"/>
                  <a:cs typeface="+mn-cs"/>
                </a:rPr>
                <a:t>  </a:t>
              </a:r>
              <a:r>
                <a:rPr lang="zh-CN" altLang="en-US" sz="2800" b="1" strike="noStrike" noProof="1" dirty="0">
                  <a:solidFill>
                    <a:srgbClr val="0000FF"/>
                  </a:solidFill>
                  <a:latin typeface="Arial" panose="020B0604020202020204" pitchFamily="34" charset="0"/>
                  <a:ea typeface="华文新魏" pitchFamily="2" charset="-122"/>
                  <a:cs typeface="+mn-cs"/>
                </a:rPr>
                <a:t>高压态势</a:t>
              </a:r>
              <a:endParaRPr lang="zh-CN" altLang="en-US" sz="2800" b="1" strike="noStrike" noProof="1" dirty="0">
                <a:solidFill>
                  <a:srgbClr val="0000FF"/>
                </a:solidFill>
                <a:latin typeface="Arial" panose="020B0604020202020204" pitchFamily="34" charset="0"/>
                <a:ea typeface="华文新魏" pitchFamily="2" charset="-122"/>
              </a:endParaRPr>
            </a:p>
            <a:p>
              <a:pPr marL="342900" indent="-342900" fontAlgn="base"/>
              <a:r>
                <a:rPr lang="zh-CN" altLang="en-US" sz="2800" b="1" strike="noStrike" noProof="1" dirty="0">
                  <a:solidFill>
                    <a:srgbClr val="0000FF"/>
                  </a:solidFill>
                  <a:latin typeface="Arial" panose="020B0604020202020204" pitchFamily="34" charset="0"/>
                  <a:ea typeface="华文新魏" pitchFamily="2" charset="-122"/>
                  <a:cs typeface="+mn-cs"/>
                </a:rPr>
                <a:t>  持续增强</a:t>
              </a:r>
              <a:endParaRPr lang="zh-CN" altLang="en-US" sz="2800" b="1" strike="noStrike" noProof="1" dirty="0">
                <a:solidFill>
                  <a:srgbClr val="0000FF"/>
                </a:solidFill>
                <a:latin typeface="Arial" panose="020B0604020202020204" pitchFamily="34" charset="0"/>
                <a:ea typeface="华文新魏" pitchFamily="2" charset="-122"/>
              </a:endParaRPr>
            </a:p>
            <a:p>
              <a:pPr marL="342900" indent="-342900" algn="ctr" fontAlgn="base"/>
              <a:endParaRPr lang="zh-CN" altLang="en-US" sz="2800" b="1" strike="noStrike" noProof="1" dirty="0">
                <a:solidFill>
                  <a:srgbClr val="FFFF00"/>
                </a:solidFill>
                <a:latin typeface="Arial" panose="020B0604020202020204" pitchFamily="34" charset="0"/>
                <a:ea typeface="华文新魏" pitchFamily="2" charset="-122"/>
              </a:endParaRPr>
            </a:p>
            <a:p>
              <a:pPr marL="342900" indent="-342900" algn="ctr" fontAlgn="base"/>
              <a:endParaRPr lang="zh-CN" altLang="en-US" sz="2800" b="1" strike="noStrike" noProof="1" dirty="0">
                <a:effectLst>
                  <a:outerShdw blurRad="38100" dist="38100" dir="2700000">
                    <a:srgbClr val="FFFFFF"/>
                  </a:outerShdw>
                </a:effectLst>
                <a:latin typeface="Arial" panose="020B0604020202020204" pitchFamily="34" charset="0"/>
                <a:ea typeface="华文新魏" pitchFamily="2" charset="-122"/>
              </a:endParaRPr>
            </a:p>
          </p:txBody>
        </p:sp>
      </p:grpSp>
      <p:pic>
        <p:nvPicPr>
          <p:cNvPr id="10249" name="图片 5"/>
          <p:cNvPicPr>
            <a:picLocks noChangeAspect="1"/>
          </p:cNvPicPr>
          <p:nvPr/>
        </p:nvPicPr>
        <p:blipFill>
          <a:blip r:embed="rId1"/>
          <a:stretch>
            <a:fillRect/>
          </a:stretch>
        </p:blipFill>
        <p:spPr>
          <a:xfrm>
            <a:off x="1588" y="5602288"/>
            <a:ext cx="9142412" cy="1257300"/>
          </a:xfrm>
          <a:prstGeom prst="rect">
            <a:avLst/>
          </a:prstGeom>
          <a:noFill/>
          <a:ln w="9525">
            <a:noFill/>
          </a:ln>
        </p:spPr>
      </p:pic>
    </p:spTree>
  </p:cSld>
  <p:clrMapOvr>
    <a:masterClrMapping/>
  </p:clrMapOvr>
  <p:transition>
    <p:strip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5"/>
          <p:cNvSpPr/>
          <p:nvPr/>
        </p:nvSpPr>
        <p:spPr>
          <a:xfrm>
            <a:off x="0" y="2247900"/>
            <a:ext cx="9144000" cy="0"/>
          </a:xfrm>
          <a:prstGeom prst="rect">
            <a:avLst/>
          </a:prstGeom>
          <a:noFill/>
          <a:ln w="9525">
            <a:noFill/>
          </a:ln>
        </p:spPr>
        <p:txBody>
          <a:bodyPr wrap="none" anchor="ctr" anchorCtr="0">
            <a:spAutoFit/>
          </a:bodyPr>
          <a:p>
            <a:pPr indent="228600" eaLnBrk="0" hangingPunct="0"/>
            <a:endParaRPr lang="zh-CN" altLang="en-US" sz="2800" dirty="0">
              <a:latin typeface="Arial" panose="020B0604020202020204" pitchFamily="34" charset="0"/>
              <a:ea typeface="宋体" panose="02010600030101010101" pitchFamily="2" charset="-122"/>
            </a:endParaRPr>
          </a:p>
        </p:txBody>
      </p:sp>
      <p:pic>
        <p:nvPicPr>
          <p:cNvPr id="11266" name="Picture 4"/>
          <p:cNvPicPr>
            <a:picLocks noChangeAspect="1"/>
          </p:cNvPicPr>
          <p:nvPr/>
        </p:nvPicPr>
        <p:blipFill>
          <a:blip r:embed="rId1"/>
          <a:stretch>
            <a:fillRect/>
          </a:stretch>
        </p:blipFill>
        <p:spPr>
          <a:xfrm>
            <a:off x="2051050" y="1052513"/>
            <a:ext cx="6121400" cy="5326062"/>
          </a:xfrm>
          <a:prstGeom prst="rect">
            <a:avLst/>
          </a:prstGeom>
          <a:noFill/>
          <a:ln w="9525">
            <a:noFill/>
          </a:ln>
        </p:spPr>
      </p:pic>
      <p:grpSp>
        <p:nvGrpSpPr>
          <p:cNvPr id="2" name="Group 44"/>
          <p:cNvGrpSpPr/>
          <p:nvPr/>
        </p:nvGrpSpPr>
        <p:grpSpPr>
          <a:xfrm>
            <a:off x="755650" y="1412875"/>
            <a:ext cx="936625" cy="4392613"/>
            <a:chOff x="4830" y="1230"/>
            <a:chExt cx="590" cy="2176"/>
          </a:xfrm>
        </p:grpSpPr>
        <p:sp>
          <p:nvSpPr>
            <p:cNvPr id="259079" name="AutoShape 7"/>
            <p:cNvSpPr>
              <a:spLocks noChangeArrowheads="1"/>
            </p:cNvSpPr>
            <p:nvPr/>
          </p:nvSpPr>
          <p:spPr bwMode="gray">
            <a:xfrm>
              <a:off x="4830" y="1230"/>
              <a:ext cx="590" cy="2176"/>
            </a:xfrm>
            <a:prstGeom prst="roundRect">
              <a:avLst>
                <a:gd name="adj" fmla="val 16667"/>
              </a:avLst>
            </a:prstGeom>
            <a:solidFill>
              <a:srgbClr val="FFCC66"/>
            </a:solidFill>
            <a:ln w="38100">
              <a:solidFill>
                <a:schemeClr val="bg1"/>
              </a:solidFill>
              <a:round/>
            </a:ln>
            <a:effectLst>
              <a:outerShdw dist="107763" dir="2700000" algn="ctr" rotWithShape="0">
                <a:srgbClr val="808080">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Gulim" pitchFamily="34" charset="-127"/>
                <a:cs typeface="+mn-cs"/>
              </a:endParaRPr>
            </a:p>
          </p:txBody>
        </p:sp>
        <p:sp>
          <p:nvSpPr>
            <p:cNvPr id="11269" name="Text Box 9"/>
            <p:cNvSpPr txBox="1"/>
            <p:nvPr/>
          </p:nvSpPr>
          <p:spPr>
            <a:xfrm>
              <a:off x="4988" y="1491"/>
              <a:ext cx="272" cy="1674"/>
            </a:xfrm>
            <a:prstGeom prst="rect">
              <a:avLst/>
            </a:prstGeom>
            <a:noFill/>
            <a:ln w="9525">
              <a:noFill/>
            </a:ln>
          </p:spPr>
          <p:txBody>
            <a:bodyPr anchor="t" anchorCtr="0">
              <a:spAutoFit/>
            </a:bodyPr>
            <a:p>
              <a:pPr eaLnBrk="0" hangingPunct="0"/>
              <a:r>
                <a:rPr lang="zh-CN" altLang="en-US" sz="2400" b="1" dirty="0">
                  <a:solidFill>
                    <a:srgbClr val="D55405"/>
                  </a:solidFill>
                  <a:latin typeface="Arial" panose="020B0604020202020204" pitchFamily="34" charset="0"/>
                  <a:ea typeface="黑体" panose="02010609060101010101" pitchFamily="2" charset="-122"/>
                </a:rPr>
                <a:t>马斯洛人的需要层次</a:t>
              </a:r>
              <a:endParaRPr lang="zh-CN" altLang="en-US" sz="2400" b="1" dirty="0">
                <a:solidFill>
                  <a:srgbClr val="D55405"/>
                </a:solidFill>
                <a:latin typeface="Arial" panose="020B0604020202020204" pitchFamily="34" charset="0"/>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图示 3"/>
          <p:cNvPicPr/>
          <p:nvPr/>
        </p:nvPicPr>
        <p:blipFill>
          <a:blip r:embed="rId1">
            <a:lum contrast="58000"/>
          </a:blip>
          <a:stretch>
            <a:fillRect/>
          </a:stretch>
        </p:blipFill>
        <p:spPr>
          <a:xfrm>
            <a:off x="395288" y="908050"/>
            <a:ext cx="3719512" cy="3784600"/>
          </a:xfrm>
          <a:prstGeom prst="rect">
            <a:avLst/>
          </a:prstGeom>
          <a:noFill/>
          <a:ln w="9525">
            <a:noFill/>
          </a:ln>
        </p:spPr>
      </p:pic>
      <p:pic>
        <p:nvPicPr>
          <p:cNvPr id="12290" name="矩形 4"/>
          <p:cNvPicPr/>
          <p:nvPr/>
        </p:nvPicPr>
        <p:blipFill>
          <a:blip r:embed="rId2">
            <a:lum contrast="66000"/>
          </a:blip>
          <a:stretch>
            <a:fillRect/>
          </a:stretch>
        </p:blipFill>
        <p:spPr>
          <a:xfrm>
            <a:off x="4284663" y="2205038"/>
            <a:ext cx="4103687" cy="2454275"/>
          </a:xfrm>
          <a:prstGeom prst="rect">
            <a:avLst/>
          </a:prstGeom>
          <a:solidFill>
            <a:srgbClr val="FF9900"/>
          </a:solidFill>
          <a:ln w="9525">
            <a:noFill/>
          </a:ln>
        </p:spPr>
      </p:pic>
      <p:pic>
        <p:nvPicPr>
          <p:cNvPr id="12291" name="图示 6"/>
          <p:cNvPicPr/>
          <p:nvPr/>
        </p:nvPicPr>
        <p:blipFill>
          <a:blip r:embed="rId3"/>
          <a:stretch>
            <a:fillRect/>
          </a:stretch>
        </p:blipFill>
        <p:spPr>
          <a:xfrm>
            <a:off x="2916238" y="620713"/>
            <a:ext cx="4595812" cy="1627187"/>
          </a:xfrm>
          <a:prstGeom prst="rect">
            <a:avLst/>
          </a:prstGeom>
          <a:noFill/>
          <a:ln w="9525">
            <a:noFill/>
          </a:ln>
        </p:spPr>
      </p:pic>
      <p:sp>
        <p:nvSpPr>
          <p:cNvPr id="12292" name="矩形 8"/>
          <p:cNvSpPr/>
          <p:nvPr/>
        </p:nvSpPr>
        <p:spPr>
          <a:xfrm>
            <a:off x="395288" y="4941888"/>
            <a:ext cx="8215312" cy="1552575"/>
          </a:xfrm>
          <a:prstGeom prst="rect">
            <a:avLst/>
          </a:prstGeom>
          <a:noFill/>
          <a:ln w="9525">
            <a:noFill/>
          </a:ln>
        </p:spPr>
        <p:txBody>
          <a:bodyPr anchor="t" anchorCtr="0">
            <a:spAutoFit/>
          </a:bodyPr>
          <a:p>
            <a:r>
              <a:rPr lang="zh-CN" altLang="en-US" dirty="0">
                <a:solidFill>
                  <a:srgbClr val="0000FF"/>
                </a:solidFill>
                <a:latin typeface="Arial" panose="020B0604020202020204" pitchFamily="34" charset="0"/>
                <a:ea typeface="宋体" panose="02010600030101010101" pitchFamily="2" charset="-122"/>
              </a:rPr>
              <a:t>      </a:t>
            </a:r>
            <a:r>
              <a:rPr lang="zh-CN" altLang="en-US" sz="2400" b="1" dirty="0">
                <a:solidFill>
                  <a:srgbClr val="0000FF"/>
                </a:solidFill>
                <a:latin typeface="Arial" panose="020B0604020202020204" pitchFamily="34" charset="0"/>
                <a:ea typeface="宋体" panose="02010600030101010101" pitchFamily="2" charset="-122"/>
              </a:rPr>
              <a:t>这个统计规律说明了在进行同一项活动中，</a:t>
            </a:r>
            <a:r>
              <a:rPr lang="zh-CN" altLang="en-US" sz="2400" b="1" dirty="0">
                <a:solidFill>
                  <a:srgbClr val="FF0000"/>
                </a:solidFill>
                <a:latin typeface="Arial" panose="020B0604020202020204" pitchFamily="34" charset="0"/>
                <a:ea typeface="宋体" panose="02010600030101010101" pitchFamily="2" charset="-122"/>
              </a:rPr>
              <a:t>无数次意外事件，必然导致重大伤亡事故的发生</a:t>
            </a:r>
            <a:r>
              <a:rPr lang="zh-CN" altLang="en-US" sz="2400" b="1" dirty="0">
                <a:solidFill>
                  <a:srgbClr val="0000FF"/>
                </a:solidFill>
                <a:latin typeface="Arial" panose="020B0604020202020204" pitchFamily="34" charset="0"/>
                <a:ea typeface="宋体" panose="02010600030101010101" pitchFamily="2" charset="-122"/>
              </a:rPr>
              <a:t>。而要防止重大事故的发生必须减少和消除无伤害事故，要重视事故的苗头和未遂事故，否则终会酿成大祸。</a:t>
            </a:r>
            <a:endParaRPr lang="zh-CN" altLang="en-US" sz="2400" b="1" dirty="0">
              <a:solidFill>
                <a:srgbClr val="0000FF"/>
              </a:solidFill>
              <a:latin typeface="Arial" panose="020B0604020202020204" pitchFamily="34" charset="0"/>
              <a:ea typeface="宋体" panose="02010600030101010101" pitchFamily="2"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文本框 24578"/>
          <p:cNvSpPr txBox="1"/>
          <p:nvPr/>
        </p:nvSpPr>
        <p:spPr>
          <a:xfrm>
            <a:off x="611188" y="1916113"/>
            <a:ext cx="7921625" cy="1311275"/>
          </a:xfrm>
          <a:prstGeom prst="rect">
            <a:avLst/>
          </a:prstGeom>
          <a:noFill/>
          <a:ln w="9525">
            <a:noFill/>
          </a:ln>
        </p:spPr>
        <p:txBody>
          <a:bodyPr anchor="t" anchorCtr="0">
            <a:spAutoFit/>
          </a:bodyPr>
          <a:p>
            <a:pPr algn="ctr"/>
            <a:r>
              <a:rPr lang="zh-CN" altLang="en-US" sz="4000" b="1" dirty="0">
                <a:solidFill>
                  <a:srgbClr val="0000FF"/>
                </a:solidFill>
                <a:latin typeface="Trebuchet MS" panose="020B0603020202020204" pitchFamily="34" charset="0"/>
                <a:ea typeface="黑体" panose="02010609060101010101" pitchFamily="2" charset="-122"/>
              </a:rPr>
              <a:t>一、机械伤害事故案例及基本知识</a:t>
            </a:r>
            <a:endParaRPr lang="zh-CN" altLang="en-US" sz="4000" b="1" dirty="0">
              <a:solidFill>
                <a:srgbClr val="0000FF"/>
              </a:solidFill>
              <a:latin typeface="Trebuchet MS" panose="020B0603020202020204" pitchFamily="34" charset="0"/>
              <a:ea typeface="黑体" panose="02010609060101010101" pitchFamily="2" charset="-122"/>
            </a:endParaRPr>
          </a:p>
          <a:p>
            <a:endParaRPr lang="zh-CN" altLang="en-US" sz="4000" dirty="0">
              <a:latin typeface="Trebuchet MS" panose="020B0603020202020204" pitchFamily="34" charset="0"/>
              <a:ea typeface="宋体" panose="02010600030101010101" pitchFamily="2" charset="-122"/>
            </a:endParaRPr>
          </a:p>
        </p:txBody>
      </p:sp>
    </p:spTree>
  </p:cSld>
  <p:clrMapOvr>
    <a:masterClrMapping/>
  </p:clrMapOvr>
  <p:transition spd="med">
    <p:fade/>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2.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heme/theme1.xml><?xml version="1.0" encoding="utf-8"?>
<a:theme xmlns:a="http://schemas.openxmlformats.org/drawingml/2006/main" name="博富特">
  <a:themeElements>
    <a:clrScheme name="自定义 405">
      <a:dk1>
        <a:srgbClr val="5F5F5F"/>
      </a:dk1>
      <a:lt1>
        <a:srgbClr val="FFFFFF"/>
      </a:lt1>
      <a:dk2>
        <a:srgbClr val="5F5F5F"/>
      </a:dk2>
      <a:lt2>
        <a:srgbClr val="FFFFFF"/>
      </a:lt2>
      <a:accent1>
        <a:srgbClr val="DC5C31"/>
      </a:accent1>
      <a:accent2>
        <a:srgbClr val="EA9B26"/>
      </a:accent2>
      <a:accent3>
        <a:srgbClr val="D36D8D"/>
      </a:accent3>
      <a:accent4>
        <a:srgbClr val="D46E5A"/>
      </a:accent4>
      <a:accent5>
        <a:srgbClr val="92D050"/>
      </a:accent5>
      <a:accent6>
        <a:srgbClr val="AA5ED4"/>
      </a:accent6>
      <a:hlink>
        <a:srgbClr val="00B0F0"/>
      </a:hlink>
      <a:folHlink>
        <a:srgbClr val="AFB2B4"/>
      </a:folHlink>
    </a:clrScheme>
    <a:fontScheme name="自定义 7">
      <a:majorFont>
        <a:latin typeface="Arial"/>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5467</Words>
  <Application>WPS 演示</Application>
  <PresentationFormat/>
  <Paragraphs>317</Paragraphs>
  <Slides>47</Slides>
  <Notes>0</Notes>
  <HiddenSlides>0</HiddenSlides>
  <MMClips>0</MMClips>
  <ScaleCrop>false</ScaleCrop>
  <HeadingPairs>
    <vt:vector size="8" baseType="variant">
      <vt:variant>
        <vt:lpstr>已用的字体</vt:lpstr>
      </vt:variant>
      <vt:variant>
        <vt:i4>36</vt:i4>
      </vt:variant>
      <vt:variant>
        <vt:lpstr>主题</vt:lpstr>
      </vt:variant>
      <vt:variant>
        <vt:i4>1</vt:i4>
      </vt:variant>
      <vt:variant>
        <vt:lpstr>嵌入 OLE 服务器</vt:lpstr>
      </vt:variant>
      <vt:variant>
        <vt:i4>1</vt:i4>
      </vt:variant>
      <vt:variant>
        <vt:lpstr>幻灯片标题</vt:lpstr>
      </vt:variant>
      <vt:variant>
        <vt:i4>47</vt:i4>
      </vt:variant>
    </vt:vector>
  </HeadingPairs>
  <TitlesOfParts>
    <vt:vector size="85" baseType="lpstr">
      <vt:lpstr>Arial</vt:lpstr>
      <vt:lpstr>宋体</vt:lpstr>
      <vt:lpstr>Wingdings</vt:lpstr>
      <vt:lpstr>Trebuchet MS</vt:lpstr>
      <vt:lpstr>Georgia</vt:lpstr>
      <vt:lpstr>Calibri</vt:lpstr>
      <vt:lpstr>黑体</vt:lpstr>
      <vt:lpstr>仿宋_GB2312</vt:lpstr>
      <vt:lpstr>仿宋</vt:lpstr>
      <vt:lpstr>Times New Roman</vt:lpstr>
      <vt:lpstr>楷体_GB2312</vt:lpstr>
      <vt:lpstr>新宋体</vt:lpstr>
      <vt:lpstr>Garamond</vt:lpstr>
      <vt:lpstr>ksdb</vt:lpstr>
      <vt:lpstr>Segoe Print</vt:lpstr>
      <vt:lpstr>华文中宋</vt:lpstr>
      <vt:lpstr>华文新魏</vt:lpstr>
      <vt:lpstr>华文细黑</vt:lpstr>
      <vt:lpstr>微软雅黑</vt:lpstr>
      <vt:lpstr>Monotype Sorts</vt:lpstr>
      <vt:lpstr>Wingdings</vt:lpstr>
      <vt:lpstr>Gulim</vt:lpstr>
      <vt:lpstr>Malgun Gothic</vt:lpstr>
      <vt:lpstr>Tahoma</vt:lpstr>
      <vt:lpstr>Arial Unicode MS</vt:lpstr>
      <vt:lpstr>MS UI Gothic</vt:lpstr>
      <vt:lpstr>Arial</vt:lpstr>
      <vt:lpstr>幼圆</vt:lpstr>
      <vt:lpstr>Wingdings 2</vt:lpstr>
      <vt:lpstr>Britannic Bold</vt:lpstr>
      <vt:lpstr>MS PMincho</vt:lpstr>
      <vt:lpstr>Yu Gothic</vt:lpstr>
      <vt:lpstr>Arial Unicode MS</vt:lpstr>
      <vt:lpstr>楷体</vt:lpstr>
      <vt:lpstr>幼圆</vt:lpstr>
      <vt:lpstr>汉仪旗黑-85S</vt:lpstr>
      <vt:lpstr>博富特</vt:lpstr>
      <vt:lpstr>Flash.Movie</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添加公众号hsevclass</dc:creator>
  <cp:keywords>添加公众号hsevclass</cp:keywords>
  <dc:description>添加公众号hsevclass</dc:description>
  <cp:lastModifiedBy>little fairy</cp:lastModifiedBy>
  <cp:revision>180</cp:revision>
  <dcterms:created xsi:type="dcterms:W3CDTF">2010-05-20T11:09:45Z</dcterms:created>
  <dcterms:modified xsi:type="dcterms:W3CDTF">2023-11-14T02:27:22Z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ICV">
    <vt:lpwstr>80E29B9113E24E738403A44C5183C412_13</vt:lpwstr>
  </property>
</Properties>
</file>