
<file path=[Content_Types].xml><?xml version="1.0" encoding="utf-8"?>
<Types xmlns="http://schemas.openxmlformats.org/package/2006/content-types">
  <Default Extension="jpeg" ContentType="image/jpeg"/>
  <Default Extension="JPG" ContentType="image/.jpg"/>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4" r:id="rId3"/>
    <p:sldId id="397" r:id="rId4"/>
    <p:sldId id="369" r:id="rId5"/>
    <p:sldId id="322" r:id="rId6"/>
    <p:sldId id="362" r:id="rId7"/>
    <p:sldId id="321" r:id="rId8"/>
    <p:sldId id="367" r:id="rId9"/>
    <p:sldId id="368" r:id="rId10"/>
    <p:sldId id="330" r:id="rId11"/>
    <p:sldId id="331" r:id="rId12"/>
    <p:sldId id="370" r:id="rId13"/>
    <p:sldId id="365" r:id="rId14"/>
    <p:sldId id="359" r:id="rId15"/>
    <p:sldId id="360" r:id="rId16"/>
    <p:sldId id="361" r:id="rId17"/>
    <p:sldId id="358" r:id="rId18"/>
    <p:sldId id="332" r:id="rId19"/>
    <p:sldId id="319" r:id="rId20"/>
    <p:sldId id="363" r:id="rId21"/>
    <p:sldId id="333" r:id="rId22"/>
    <p:sldId id="334" r:id="rId23"/>
    <p:sldId id="318" r:id="rId24"/>
    <p:sldId id="364" r:id="rId25"/>
    <p:sldId id="316" r:id="rId26"/>
    <p:sldId id="304" r:id="rId27"/>
    <p:sldId id="303" r:id="rId28"/>
    <p:sldId id="337" r:id="rId29"/>
    <p:sldId id="299" r:id="rId30"/>
    <p:sldId id="323" r:id="rId31"/>
    <p:sldId id="399" r:id="rId32"/>
  </p:sldIdLst>
  <p:sldSz cx="9144000" cy="6858000" type="screen4x3"/>
  <p:notesSz cx="6858000" cy="9144000"/>
  <p:custShowLst>
    <p:custShow name="自定义放映 1" id="0">
      <p:sldLst>
        <p:sld r:id="rId30"/>
        <p:sld r:id="rId3"/>
      </p:sldLst>
    </p:custShow>
  </p:custShowLst>
  <p:custDataLst>
    <p:tags r:id="rId37"/>
  </p:custDataLst>
  <p:defaultTextStyle>
    <a:defPPr>
      <a:defRPr lang="zh-CN"/>
    </a:defPPr>
    <a:lvl1pPr marL="0" lvl="0"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FF5050"/>
    <a:srgbClr val="00CC00"/>
    <a:srgbClr val="FF3399"/>
    <a:srgbClr val="66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97"/>
    <p:restoredTop sz="94709"/>
  </p:normalViewPr>
  <p:slideViewPr>
    <p:cSldViewPr showGuides="1">
      <p:cViewPr>
        <p:scale>
          <a:sx n="100" d="100"/>
          <a:sy n="100" d="100"/>
        </p:scale>
        <p:origin x="-6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24.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p:sp>
        <p:nvSpPr>
          <p:cNvPr id="196610" name="标题 196609"/>
          <p:cNvSpPr>
            <a:spLocks noGrp="1" noRot="1"/>
          </p:cNvSpPr>
          <p:nvPr>
            <p:ph type="ctrTitle"/>
          </p:nvPr>
        </p:nvSpPr>
        <p:spPr>
          <a:xfrm>
            <a:off x="685800" y="1981200"/>
            <a:ext cx="7772400" cy="1143000"/>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196611" name="副标题 196610"/>
          <p:cNvSpPr>
            <a:spLocks noGrp="1" noRot="1"/>
          </p:cNvSpPr>
          <p:nvPr>
            <p:ph type="subTitle" idx="1"/>
          </p:nvPr>
        </p:nvSpPr>
        <p:spPr>
          <a:xfrm>
            <a:off x="1371600" y="3581400"/>
            <a:ext cx="6400800" cy="1752600"/>
          </a:xfrm>
          <a:prstGeom prst="rect">
            <a:avLst/>
          </a:prstGeom>
          <a:noFill/>
          <a:ln w="9525">
            <a:noFill/>
          </a:ln>
        </p:spPr>
        <p:txBody>
          <a:bodyPr anchor="t" anchorCtr="0"/>
          <a:lstStyle>
            <a:lvl1pPr marL="0" lvl="0" indent="0" algn="ctr">
              <a:buClr>
                <a:schemeClr val="folHlink"/>
              </a:buClr>
              <a:buSzPct val="85000"/>
              <a:buFont typeface="Wingdings 2" pitchFamily="18" charset="2"/>
              <a:buNone/>
              <a:defRPr/>
            </a:lvl1pPr>
            <a:lvl2pPr marL="457200" lvl="1" indent="0" algn="ctr">
              <a:buClr>
                <a:schemeClr val="tx2"/>
              </a:buClr>
              <a:buSzPct val="85000"/>
              <a:buFont typeface="Wingdings 2" pitchFamily="18" charset="2"/>
              <a:buNone/>
              <a:defRPr/>
            </a:lvl2pPr>
            <a:lvl3pPr marL="914400" lvl="2" indent="0" algn="ctr">
              <a:buClr>
                <a:schemeClr val="folHlink"/>
              </a:buClr>
              <a:buSzTx/>
              <a:buFont typeface="Wingdings 2" pitchFamily="18" charset="2"/>
              <a:buNone/>
              <a:defRPr/>
            </a:lvl3pPr>
            <a:lvl4pPr marL="1371600" lvl="3" indent="0" algn="ctr">
              <a:buClr>
                <a:schemeClr val="tx2"/>
              </a:buClr>
              <a:buSzPct val="90000"/>
              <a:buFont typeface="Wingdings 2" pitchFamily="18" charset="2"/>
              <a:buNone/>
              <a:defRPr/>
            </a:lvl4pPr>
            <a:lvl5pPr marL="1828800" lvl="4" indent="0" algn="ctr">
              <a:buClr>
                <a:schemeClr val="folHlink"/>
              </a:buClr>
              <a:buSzTx/>
              <a:buFont typeface="Wingdings 2" pitchFamily="18" charset="2"/>
              <a:buNone/>
              <a:defRPr/>
            </a:lvl5pPr>
          </a:lstStyle>
          <a:p>
            <a:pPr lvl="0"/>
            <a:r>
              <a:rPr lang="zh-CN" altLang="en-US" dirty="0"/>
              <a:t>单击此处编辑母版副标题样式</a:t>
            </a:r>
            <a:endParaRPr lang="zh-CN" altLang="en-US" dirty="0"/>
          </a:p>
        </p:txBody>
      </p:sp>
      <p:sp>
        <p:nvSpPr>
          <p:cNvPr id="196612" name="日期占位符 196611"/>
          <p:cNvSpPr>
            <a:spLocks noGrp="1"/>
          </p:cNvSpPr>
          <p:nvPr>
            <p:ph type="dt" sz="half" idx="2"/>
          </p:nvPr>
        </p:nvSpPr>
        <p:spPr>
          <a:xfrm>
            <a:off x="301625" y="6172200"/>
            <a:ext cx="2289175" cy="476250"/>
          </a:xfrm>
          <a:prstGeom prst="rect">
            <a:avLst/>
          </a:prstGeom>
          <a:noFill/>
          <a:ln w="9525">
            <a:noFill/>
          </a:ln>
        </p:spPr>
        <p:txBody>
          <a:bodyPr anchor="t" anchorCtr="0"/>
          <a:lstStyle>
            <a:lvl1pPr>
              <a:defRPr sz="1400"/>
            </a:lvl1pPr>
          </a:lstStyle>
          <a:p>
            <a:endParaRPr lang="zh-CN" altLang="en-US" dirty="0">
              <a:latin typeface="Arial" panose="020B0604020202020204" pitchFamily="34" charset="0"/>
            </a:endParaRPr>
          </a:p>
        </p:txBody>
      </p:sp>
      <p:sp>
        <p:nvSpPr>
          <p:cNvPr id="196613" name="页脚占位符 196612"/>
          <p:cNvSpPr>
            <a:spLocks noGrp="1"/>
          </p:cNvSpPr>
          <p:nvPr>
            <p:ph type="ftr" sz="quarter" idx="3"/>
          </p:nvPr>
        </p:nvSpPr>
        <p:spPr>
          <a:xfrm>
            <a:off x="3124200" y="6172200"/>
            <a:ext cx="2895600" cy="476250"/>
          </a:xfrm>
          <a:prstGeom prst="rect">
            <a:avLst/>
          </a:prstGeom>
          <a:noFill/>
          <a:ln w="9525">
            <a:noFill/>
          </a:ln>
        </p:spPr>
        <p:txBody>
          <a:bodyPr anchor="t" anchorCtr="0"/>
          <a:lstStyle>
            <a:lvl1pPr algn="ctr">
              <a:defRPr sz="1400"/>
            </a:lvl1pPr>
          </a:lstStyle>
          <a:p>
            <a:endParaRPr lang="zh-CN" altLang="en-US" dirty="0">
              <a:latin typeface="Arial" panose="020B0604020202020204" pitchFamily="34" charset="0"/>
            </a:endParaRPr>
          </a:p>
        </p:txBody>
      </p:sp>
      <p:sp>
        <p:nvSpPr>
          <p:cNvPr id="196614" name="灯片编号占位符 196613"/>
          <p:cNvSpPr>
            <a:spLocks noGrp="1"/>
          </p:cNvSpPr>
          <p:nvPr>
            <p:ph type="sldNum" sz="quarter" idx="4"/>
          </p:nvPr>
        </p:nvSpPr>
        <p:spPr>
          <a:xfrm>
            <a:off x="6553200" y="6172200"/>
            <a:ext cx="2289175" cy="476250"/>
          </a:xfrm>
          <a:prstGeom prst="rect">
            <a:avLst/>
          </a:prstGeom>
          <a:noFill/>
          <a:ln w="9525">
            <a:noFill/>
          </a:ln>
        </p:spPr>
        <p:txBody>
          <a:bodyPr anchor="t" anchorCtr="0"/>
          <a:lstStyle>
            <a:lvl1pPr algn="r">
              <a:defRPr sz="140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196615" name="图片 196614" descr="集团LOGO"/>
          <p:cNvPicPr>
            <a:picLocks noChangeAspect="1"/>
          </p:cNvPicPr>
          <p:nvPr/>
        </p:nvPicPr>
        <p:blipFill>
          <a:blip r:embed="rId3"/>
          <a:stretch>
            <a:fillRect/>
          </a:stretch>
        </p:blipFill>
        <p:spPr>
          <a:xfrm>
            <a:off x="468313" y="44450"/>
            <a:ext cx="865187" cy="936625"/>
          </a:xfrm>
          <a:prstGeom prst="rect">
            <a:avLst/>
          </a:prstGeom>
          <a:noFill/>
          <a:ln w="9525">
            <a:noFill/>
          </a:ln>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228600"/>
            <a:ext cx="2135188"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228600"/>
            <a:ext cx="6281784" cy="5870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251460" y="1084580"/>
            <a:ext cx="4617085" cy="51219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600200"/>
            <a:ext cx="4184968"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7408" y="1600200"/>
            <a:ext cx="4184968"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image" Target="../media/image5.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95586" name="标题 195585"/>
          <p:cNvSpPr>
            <a:spLocks noGrp="1" noRot="1"/>
          </p:cNvSpPr>
          <p:nvPr>
            <p:ph type="title"/>
          </p:nvPr>
        </p:nvSpPr>
        <p:spPr>
          <a:xfrm>
            <a:off x="301625" y="228600"/>
            <a:ext cx="854075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95587" name="文本占位符 195586"/>
          <p:cNvSpPr>
            <a:spLocks noGrp="1" noRot="1"/>
          </p:cNvSpPr>
          <p:nvPr>
            <p:ph type="body" idx="1"/>
          </p:nvPr>
        </p:nvSpPr>
        <p:spPr>
          <a:xfrm>
            <a:off x="301625" y="1600200"/>
            <a:ext cx="8540750" cy="44989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95588" name="日期占位符 195587"/>
          <p:cNvSpPr>
            <a:spLocks noGrp="1"/>
          </p:cNvSpPr>
          <p:nvPr>
            <p:ph type="dt" sz="half" idx="2"/>
          </p:nvPr>
        </p:nvSpPr>
        <p:spPr>
          <a:xfrm>
            <a:off x="301625" y="6245225"/>
            <a:ext cx="2289175" cy="476250"/>
          </a:xfrm>
          <a:prstGeom prst="rect">
            <a:avLst/>
          </a:prstGeom>
          <a:noFill/>
          <a:ln w="9525">
            <a:noFill/>
          </a:ln>
        </p:spPr>
        <p:txBody>
          <a:bodyPr/>
          <a:lstStyle>
            <a:lvl1pPr>
              <a:defRPr sz="1400"/>
            </a:lvl1p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195589" name="页脚占位符 19558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195590" name="灯片编号占位符 195589"/>
          <p:cNvSpPr>
            <a:spLocks noGrp="1"/>
          </p:cNvSpPr>
          <p:nvPr>
            <p:ph type="sldNum" sz="quarter" idx="4"/>
          </p:nvPr>
        </p:nvSpPr>
        <p:spPr>
          <a:xfrm>
            <a:off x="6553200" y="6245225"/>
            <a:ext cx="2289175"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195591" name="图片 195590" descr="集团LOGO"/>
          <p:cNvPicPr>
            <a:picLocks noChangeAspect="1"/>
          </p:cNvPicPr>
          <p:nvPr/>
        </p:nvPicPr>
        <p:blipFill>
          <a:blip r:embed="rId15"/>
          <a:stretch>
            <a:fillRect/>
          </a:stretch>
        </p:blipFill>
        <p:spPr>
          <a:xfrm>
            <a:off x="468313" y="44450"/>
            <a:ext cx="865187" cy="9366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14.wmf"/><Relationship Id="rId1"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0.w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7.w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7.xml"/><Relationship Id="rId6" Type="http://schemas.openxmlformats.org/officeDocument/2006/relationships/image" Target="../media/image9.png"/><Relationship Id="rId5" Type="http://schemas.openxmlformats.org/officeDocument/2006/relationships/tags" Target="../tags/tag16.xml"/><Relationship Id="rId4" Type="http://schemas.openxmlformats.org/officeDocument/2006/relationships/image" Target="../media/image3.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8.w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9.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0.wmf"/></Relationships>
</file>

<file path=ppt/slides/_rels/slide30.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22.xml"/><Relationship Id="rId7" Type="http://schemas.openxmlformats.org/officeDocument/2006/relationships/hyperlink" Target="http://www.bofety.com/" TargetMode="External"/><Relationship Id="rId6" Type="http://schemas.openxmlformats.org/officeDocument/2006/relationships/tags" Target="../tags/tag21.xml"/><Relationship Id="rId5" Type="http://schemas.openxmlformats.org/officeDocument/2006/relationships/image" Target="../media/image21.jpeg"/><Relationship Id="rId4" Type="http://schemas.openxmlformats.org/officeDocument/2006/relationships/tags" Target="../tags/tag20.xml"/><Relationship Id="rId3" Type="http://schemas.openxmlformats.org/officeDocument/2006/relationships/image" Target="../media/image20.jpeg"/><Relationship Id="rId2" Type="http://schemas.openxmlformats.org/officeDocument/2006/relationships/tags" Target="../tags/tag19.xml"/><Relationship Id="rId11" Type="http://schemas.openxmlformats.org/officeDocument/2006/relationships/slideLayout" Target="../slideLayouts/slideLayout13.xml"/><Relationship Id="rId10" Type="http://schemas.openxmlformats.org/officeDocument/2006/relationships/tags" Target="../tags/tag23.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2" name="矩形 61451"/>
          <p:cNvSpPr/>
          <p:nvPr/>
        </p:nvSpPr>
        <p:spPr>
          <a:xfrm>
            <a:off x="0" y="1268413"/>
            <a:ext cx="8316913" cy="3086100"/>
          </a:xfrm>
          <a:prstGeom prst="rect">
            <a:avLst/>
          </a:prstGeom>
        </p:spPr>
        <p:txBody>
          <a:bodyPr wrap="none" fromWordArt="1">
            <a:prstTxWarp prst="textCascadeUp">
              <a:avLst>
                <a:gd name="adj" fmla="val 62037"/>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生产一线管理人员的具体事项</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61453" name="图片 61452"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
        <p:nvSpPr>
          <p:cNvPr id="3" name="文本框 2" descr="7b0a2020202022776f7264617274223a20227b5c2269645c223a32353030343531362c5c227469645c223a31333439377d220a7d0a"/>
          <p:cNvSpPr txBox="1"/>
          <p:nvPr>
            <p:custDataLst>
              <p:tags r:id="rId2"/>
            </p:custDataLst>
          </p:nvPr>
        </p:nvSpPr>
        <p:spPr>
          <a:xfrm>
            <a:off x="6012339" y="450887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rgbClr val="002060"/>
                </a:solidFill>
                <a:effectLst/>
                <a:latin typeface="微软雅黑" panose="020B0503020204020204" charset="-122"/>
                <a:ea typeface="微软雅黑" panose="020B0503020204020204" charset="-122"/>
              </a:rPr>
              <a:t>博富特咨询</a:t>
            </a:r>
            <a:r>
              <a:rPr lang="en-US" altLang="zh-CN" sz="1800" b="1" dirty="0">
                <a:solidFill>
                  <a:srgbClr val="002060"/>
                </a:solidFill>
                <a:effectLst/>
                <a:latin typeface="微软雅黑" panose="020B0503020204020204" charset="-122"/>
                <a:ea typeface="微软雅黑" panose="020B0503020204020204" charset="-122"/>
              </a:rPr>
              <a:t> </a:t>
            </a:r>
            <a:endParaRPr lang="en-US" altLang="zh-CN" sz="1800" b="1" dirty="0">
              <a:solidFill>
                <a:srgbClr val="002060"/>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674839" y="5444824"/>
            <a:ext cx="675000" cy="675000"/>
          </a:xfrm>
          <a:prstGeom prst="ellipse">
            <a:avLst/>
          </a:prstGeom>
          <a:solidFill>
            <a:schemeClr val="accent1">
              <a:lumMod val="60000"/>
              <a:lumOff val="40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6607175" y="5445284"/>
            <a:ext cx="675000" cy="675000"/>
          </a:xfrm>
          <a:prstGeom prst="ellipse">
            <a:avLst/>
          </a:prstGeom>
          <a:solidFill>
            <a:srgbClr val="FFC00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539511" y="5444824"/>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transition advClick="0">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73" name="文本框 113672"/>
          <p:cNvSpPr txBox="1"/>
          <p:nvPr/>
        </p:nvSpPr>
        <p:spPr>
          <a:xfrm>
            <a:off x="2843213" y="836613"/>
            <a:ext cx="3527425" cy="519112"/>
          </a:xfrm>
          <a:prstGeom prst="rect">
            <a:avLst/>
          </a:prstGeom>
          <a:noFill/>
          <a:ln w="9525">
            <a:noFill/>
          </a:ln>
        </p:spPr>
        <p:txBody>
          <a:bodyPr>
            <a:spAutoFit/>
          </a:bodyPr>
          <a:p>
            <a:pPr eaLnBrk="0" hangingPunct="0">
              <a:spcBef>
                <a:spcPct val="50000"/>
              </a:spcBef>
            </a:pPr>
            <a:r>
              <a:rPr lang="zh-CN" altLang="en-US" sz="2800" b="1" dirty="0">
                <a:solidFill>
                  <a:schemeClr val="tx2"/>
                </a:solidFill>
                <a:latin typeface="Arial" panose="020B0604020202020204" pitchFamily="34" charset="0"/>
              </a:rPr>
              <a:t>生产过程（产中）</a:t>
            </a:r>
            <a:endParaRPr lang="zh-CN" altLang="en-US" sz="2800" b="1" dirty="0">
              <a:solidFill>
                <a:schemeClr val="tx2"/>
              </a:solidFill>
              <a:latin typeface="Arial" panose="020B0604020202020204" pitchFamily="34" charset="0"/>
            </a:endParaRPr>
          </a:p>
        </p:txBody>
      </p:sp>
      <p:sp>
        <p:nvSpPr>
          <p:cNvPr id="113674" name="文本框 113673"/>
          <p:cNvSpPr txBox="1"/>
          <p:nvPr/>
        </p:nvSpPr>
        <p:spPr>
          <a:xfrm>
            <a:off x="107950" y="1676400"/>
            <a:ext cx="9432925"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检查生产过程中各岗位各环节的技术要求和质量要求的执行情况</a:t>
            </a:r>
            <a:endParaRPr lang="zh-CN" altLang="en-US" sz="2400">
              <a:latin typeface="Arial" panose="020B0604020202020204" pitchFamily="34" charset="0"/>
            </a:endParaRPr>
          </a:p>
        </p:txBody>
      </p:sp>
      <p:sp>
        <p:nvSpPr>
          <p:cNvPr id="113677" name="文本框 113676"/>
          <p:cNvSpPr txBox="1"/>
          <p:nvPr/>
        </p:nvSpPr>
        <p:spPr>
          <a:xfrm>
            <a:off x="107950" y="2971800"/>
            <a:ext cx="9036050"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检查机械设备使用过程依规操作，安全、文明生产的执行情况 </a:t>
            </a:r>
            <a:endParaRPr lang="zh-CN" altLang="en-US" sz="2400">
              <a:latin typeface="Arial" panose="020B0604020202020204" pitchFamily="34" charset="0"/>
            </a:endParaRPr>
          </a:p>
        </p:txBody>
      </p:sp>
      <p:sp>
        <p:nvSpPr>
          <p:cNvPr id="113678" name="文本框 113677"/>
          <p:cNvSpPr txBox="1"/>
          <p:nvPr/>
        </p:nvSpPr>
        <p:spPr>
          <a:xfrm>
            <a:off x="107950" y="3573463"/>
            <a:ext cx="9036050"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检查生产过程中的卫生情况与各项卫生指标的执行情况</a:t>
            </a:r>
            <a:endParaRPr lang="zh-CN" altLang="en-US" sz="2400" dirty="0">
              <a:latin typeface="Arial" panose="020B0604020202020204" pitchFamily="34" charset="0"/>
            </a:endParaRPr>
          </a:p>
        </p:txBody>
      </p:sp>
      <p:sp>
        <p:nvSpPr>
          <p:cNvPr id="113679" name="文本框 113678"/>
          <p:cNvSpPr txBox="1"/>
          <p:nvPr/>
        </p:nvSpPr>
        <p:spPr>
          <a:xfrm>
            <a:off x="107950" y="2324100"/>
            <a:ext cx="9036050"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检查车间生产人员的劳动纪律，落实车间各项规章的执行情况 </a:t>
            </a:r>
            <a:endParaRPr lang="zh-CN" altLang="en-US" sz="2400" dirty="0">
              <a:latin typeface="Arial" panose="020B0604020202020204" pitchFamily="34" charset="0"/>
            </a:endParaRPr>
          </a:p>
        </p:txBody>
      </p:sp>
      <p:sp>
        <p:nvSpPr>
          <p:cNvPr id="113680" name="文本框 113679"/>
          <p:cNvSpPr txBox="1"/>
          <p:nvPr/>
        </p:nvSpPr>
        <p:spPr>
          <a:xfrm>
            <a:off x="71438" y="4195763"/>
            <a:ext cx="6516687"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重点抓生产过程中关键控制点的管理</a:t>
            </a:r>
            <a:endParaRPr lang="zh-CN" altLang="en-US" sz="2400" dirty="0">
              <a:latin typeface="Arial" panose="020B0604020202020204" pitchFamily="34" charset="0"/>
            </a:endParaRPr>
          </a:p>
        </p:txBody>
      </p:sp>
      <p:sp>
        <p:nvSpPr>
          <p:cNvPr id="113684" name="文本框 113683"/>
          <p:cNvSpPr txBox="1"/>
          <p:nvPr/>
        </p:nvSpPr>
        <p:spPr>
          <a:xfrm>
            <a:off x="34925" y="4868863"/>
            <a:ext cx="8424863"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应急、突发问题的及时处理与生产流程调整（必须有答案） </a:t>
            </a:r>
            <a:endParaRPr lang="zh-CN" altLang="en-US" sz="2400" dirty="0">
              <a:latin typeface="Arial" panose="020B0604020202020204" pitchFamily="34" charset="0"/>
            </a:endParaRPr>
          </a:p>
        </p:txBody>
      </p:sp>
      <p:pic>
        <p:nvPicPr>
          <p:cNvPr id="113687" name="图片 113686"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74"/>
                                        </p:tgtEl>
                                        <p:attrNameLst>
                                          <p:attrName>style.visibility</p:attrName>
                                        </p:attrNameLst>
                                      </p:cBhvr>
                                      <p:to>
                                        <p:strVal val="visible"/>
                                      </p:to>
                                    </p:set>
                                    <p:anim calcmode="lin" valueType="num">
                                      <p:cBhvr additive="base">
                                        <p:cTn id="7" dur="500" fill="hold"/>
                                        <p:tgtEl>
                                          <p:spTgt spid="113674"/>
                                        </p:tgtEl>
                                        <p:attrNameLst>
                                          <p:attrName>ppt_x</p:attrName>
                                        </p:attrNameLst>
                                      </p:cBhvr>
                                      <p:tavLst>
                                        <p:tav tm="0">
                                          <p:val>
                                            <p:strVal val="#ppt_x"/>
                                          </p:val>
                                        </p:tav>
                                        <p:tav tm="100000">
                                          <p:val>
                                            <p:strVal val="#ppt_x"/>
                                          </p:val>
                                        </p:tav>
                                      </p:tavLst>
                                    </p:anim>
                                    <p:anim calcmode="lin" valueType="num">
                                      <p:cBhvr additive="base">
                                        <p:cTn id="8" dur="500" fill="hold"/>
                                        <p:tgtEl>
                                          <p:spTgt spid="113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3679"/>
                                        </p:tgtEl>
                                        <p:attrNameLst>
                                          <p:attrName>style.visibility</p:attrName>
                                        </p:attrNameLst>
                                      </p:cBhvr>
                                      <p:to>
                                        <p:strVal val="visible"/>
                                      </p:to>
                                    </p:set>
                                    <p:animEffect transition="in" filter="blinds(horizontal)">
                                      <p:cBhvr>
                                        <p:cTn id="13" dur="500"/>
                                        <p:tgtEl>
                                          <p:spTgt spid="11367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3677"/>
                                        </p:tgtEl>
                                        <p:attrNameLst>
                                          <p:attrName>style.visibility</p:attrName>
                                        </p:attrNameLst>
                                      </p:cBhvr>
                                      <p:to>
                                        <p:strVal val="visible"/>
                                      </p:to>
                                    </p:set>
                                    <p:animEffect transition="in" filter="blinds(horizontal)">
                                      <p:cBhvr>
                                        <p:cTn id="18" dur="500"/>
                                        <p:tgtEl>
                                          <p:spTgt spid="11367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3678"/>
                                        </p:tgtEl>
                                        <p:attrNameLst>
                                          <p:attrName>style.visibility</p:attrName>
                                        </p:attrNameLst>
                                      </p:cBhvr>
                                      <p:to>
                                        <p:strVal val="visible"/>
                                      </p:to>
                                    </p:set>
                                    <p:animEffect transition="in" filter="blinds(horizontal)">
                                      <p:cBhvr>
                                        <p:cTn id="23" dur="500"/>
                                        <p:tgtEl>
                                          <p:spTgt spid="11367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3680"/>
                                        </p:tgtEl>
                                        <p:attrNameLst>
                                          <p:attrName>style.visibility</p:attrName>
                                        </p:attrNameLst>
                                      </p:cBhvr>
                                      <p:to>
                                        <p:strVal val="visible"/>
                                      </p:to>
                                    </p:set>
                                    <p:animEffect transition="in" filter="blinds(horizontal)">
                                      <p:cBhvr>
                                        <p:cTn id="28" dur="500"/>
                                        <p:tgtEl>
                                          <p:spTgt spid="1136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3684"/>
                                        </p:tgtEl>
                                        <p:attrNameLst>
                                          <p:attrName>style.visibility</p:attrName>
                                        </p:attrNameLst>
                                      </p:cBhvr>
                                      <p:to>
                                        <p:strVal val="visible"/>
                                      </p:to>
                                    </p:set>
                                    <p:animEffect transition="in" filter="blinds(horizontal)">
                                      <p:cBhvr>
                                        <p:cTn id="33" dur="500"/>
                                        <p:tgtEl>
                                          <p:spTgt spid="113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p:bldP spid="113677" grpId="0"/>
      <p:bldP spid="113678" grpId="0"/>
      <p:bldP spid="113679" grpId="0"/>
      <p:bldP spid="113680" grpId="0"/>
      <p:bldP spid="1136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Rectangle 3"/>
          <p:cNvSpPr>
            <a:spLocks noGrp="1"/>
          </p:cNvSpPr>
          <p:nvPr>
            <p:ph type="body" idx="4294967295"/>
          </p:nvPr>
        </p:nvSpPr>
        <p:spPr>
          <a:xfrm>
            <a:off x="1835150" y="1989138"/>
            <a:ext cx="5688013" cy="4114800"/>
          </a:xfrm>
          <a:ln>
            <a:solidFill>
              <a:srgbClr val="FF0000"/>
            </a:solidFill>
            <a:miter/>
          </a:ln>
        </p:spPr>
        <p:txBody>
          <a:bodyPr vert="horz" wrap="square" lIns="91440" tIns="45720" rIns="91440" bIns="45720" anchor="t" anchorCtr="0"/>
          <a:p>
            <a:pPr>
              <a:lnSpc>
                <a:spcPct val="80000"/>
              </a:lnSpc>
              <a:buFont typeface="Wingdings" panose="05000000000000000000" pitchFamily="2" charset="2"/>
              <a:buNone/>
            </a:pPr>
            <a:r>
              <a:rPr lang="zh-CN" altLang="en-US" sz="2200" b="1" dirty="0">
                <a:solidFill>
                  <a:schemeClr val="folHlink"/>
                </a:solidFill>
              </a:rPr>
              <a:t>生产现场管理的</a:t>
            </a:r>
            <a:r>
              <a:rPr lang="zh-CN" altLang="en-US" sz="2400" b="1" dirty="0">
                <a:solidFill>
                  <a:schemeClr val="folHlink"/>
                </a:solidFill>
              </a:rPr>
              <a:t>内容</a:t>
            </a:r>
            <a:r>
              <a:rPr lang="zh-CN" altLang="en-US" sz="2200" b="1" dirty="0">
                <a:solidFill>
                  <a:schemeClr val="folHlink"/>
                </a:solidFill>
              </a:rPr>
              <a:t>：</a:t>
            </a:r>
            <a:endParaRPr lang="zh-CN" altLang="en-US" sz="2200" b="1" dirty="0">
              <a:solidFill>
                <a:schemeClr val="folHlink"/>
              </a:solidFill>
            </a:endParaRPr>
          </a:p>
          <a:p>
            <a:pPr>
              <a:lnSpc>
                <a:spcPct val="80000"/>
              </a:lnSpc>
              <a:buFont typeface="Wingdings" panose="05000000000000000000" pitchFamily="2" charset="2"/>
              <a:buNone/>
            </a:pPr>
            <a:r>
              <a:rPr lang="zh-CN" altLang="en-US" sz="2200" b="1" dirty="0"/>
              <a:t>（</a:t>
            </a:r>
            <a:r>
              <a:rPr lang="en-US" altLang="zh-CN" sz="2200" b="1"/>
              <a:t>1</a:t>
            </a:r>
            <a:r>
              <a:rPr lang="zh-CN" altLang="en-US" sz="2200" b="1" dirty="0"/>
              <a:t>）严格执行制度</a:t>
            </a:r>
            <a:endParaRPr lang="zh-CN" altLang="en-US" sz="2200" b="1" dirty="0"/>
          </a:p>
          <a:p>
            <a:pPr>
              <a:lnSpc>
                <a:spcPct val="80000"/>
              </a:lnSpc>
              <a:buFont typeface="Wingdings" panose="05000000000000000000" pitchFamily="2" charset="2"/>
              <a:buNone/>
            </a:pPr>
            <a:r>
              <a:rPr lang="zh-CN" altLang="en-US" sz="2200" b="1" dirty="0"/>
              <a:t>（</a:t>
            </a:r>
            <a:r>
              <a:rPr lang="en-US" altLang="zh-CN" sz="2200" b="1"/>
              <a:t>2</a:t>
            </a:r>
            <a:r>
              <a:rPr lang="zh-CN" altLang="en-US" sz="2200" b="1" dirty="0"/>
              <a:t>）提高员工技能</a:t>
            </a:r>
            <a:endParaRPr lang="zh-CN" altLang="en-US" sz="2200" b="1" dirty="0"/>
          </a:p>
          <a:p>
            <a:pPr>
              <a:lnSpc>
                <a:spcPct val="80000"/>
              </a:lnSpc>
              <a:buFont typeface="Wingdings" panose="05000000000000000000" pitchFamily="2" charset="2"/>
              <a:buNone/>
            </a:pPr>
            <a:r>
              <a:rPr lang="zh-CN" altLang="en-US" sz="2200" b="1" dirty="0"/>
              <a:t>（</a:t>
            </a:r>
            <a:r>
              <a:rPr lang="en-US" altLang="zh-CN" sz="2200" b="1"/>
              <a:t>3</a:t>
            </a:r>
            <a:r>
              <a:rPr lang="zh-CN" altLang="en-US" sz="2200" b="1" dirty="0"/>
              <a:t>）关心员工</a:t>
            </a:r>
            <a:endParaRPr lang="zh-CN" altLang="en-US" sz="2200" b="1" dirty="0"/>
          </a:p>
          <a:p>
            <a:pPr>
              <a:lnSpc>
                <a:spcPct val="80000"/>
              </a:lnSpc>
              <a:buFont typeface="Wingdings" panose="05000000000000000000" pitchFamily="2" charset="2"/>
              <a:buNone/>
            </a:pPr>
            <a:r>
              <a:rPr lang="zh-CN" altLang="en-US" sz="2200" b="1" dirty="0"/>
              <a:t>（</a:t>
            </a:r>
            <a:r>
              <a:rPr lang="en-US" altLang="zh-CN" sz="2200" b="1"/>
              <a:t>4</a:t>
            </a:r>
            <a:r>
              <a:rPr lang="zh-CN" altLang="en-US" sz="2200" b="1" dirty="0"/>
              <a:t>）积极处理问题</a:t>
            </a:r>
            <a:endParaRPr lang="zh-CN" altLang="en-US" sz="2200" b="1" dirty="0"/>
          </a:p>
          <a:p>
            <a:pPr>
              <a:lnSpc>
                <a:spcPct val="80000"/>
              </a:lnSpc>
              <a:buFont typeface="Wingdings" panose="05000000000000000000" pitchFamily="2" charset="2"/>
              <a:buNone/>
            </a:pPr>
            <a:r>
              <a:rPr lang="zh-CN" altLang="en-US" sz="2200" b="1" dirty="0"/>
              <a:t>（</a:t>
            </a:r>
            <a:r>
              <a:rPr lang="en-US" altLang="zh-CN" sz="2200" b="1"/>
              <a:t>5</a:t>
            </a:r>
            <a:r>
              <a:rPr lang="zh-CN" altLang="en-US" sz="2200" b="1" dirty="0"/>
              <a:t>）上下信息</a:t>
            </a:r>
            <a:r>
              <a:rPr lang="zh-CN" altLang="en-US" sz="2200" b="1" dirty="0">
                <a:solidFill>
                  <a:srgbClr val="FF0000"/>
                </a:solidFill>
              </a:rPr>
              <a:t>传递</a:t>
            </a:r>
            <a:endParaRPr lang="zh-CN" altLang="en-US" sz="2200" b="1" dirty="0">
              <a:solidFill>
                <a:srgbClr val="FF0000"/>
              </a:solidFill>
            </a:endParaRPr>
          </a:p>
          <a:p>
            <a:pPr>
              <a:lnSpc>
                <a:spcPct val="80000"/>
              </a:lnSpc>
              <a:buFont typeface="Wingdings" panose="05000000000000000000" pitchFamily="2" charset="2"/>
              <a:buNone/>
            </a:pPr>
            <a:r>
              <a:rPr lang="zh-CN" altLang="en-US" sz="2200" b="1" dirty="0"/>
              <a:t>（</a:t>
            </a:r>
            <a:r>
              <a:rPr lang="en-US" altLang="zh-CN" sz="2200" b="1"/>
              <a:t>6</a:t>
            </a:r>
            <a:r>
              <a:rPr lang="zh-CN" altLang="en-US" sz="2200" b="1" dirty="0"/>
              <a:t>）修正管理制度</a:t>
            </a:r>
            <a:endParaRPr lang="zh-CN" altLang="en-US" sz="2200" b="1" dirty="0"/>
          </a:p>
          <a:p>
            <a:pPr>
              <a:lnSpc>
                <a:spcPct val="80000"/>
              </a:lnSpc>
              <a:buFont typeface="Wingdings" panose="05000000000000000000" pitchFamily="2" charset="2"/>
              <a:buNone/>
            </a:pPr>
            <a:r>
              <a:rPr lang="zh-CN" altLang="en-US" sz="2200" b="1" dirty="0"/>
              <a:t>（</a:t>
            </a:r>
            <a:r>
              <a:rPr lang="en-US" altLang="zh-CN" sz="2200" b="1"/>
              <a:t>7</a:t>
            </a:r>
            <a:r>
              <a:rPr lang="zh-CN" altLang="en-US" sz="2200" b="1" dirty="0"/>
              <a:t>）设计科学操作流程</a:t>
            </a:r>
            <a:endParaRPr lang="zh-CN" altLang="en-US" sz="2200" b="1" dirty="0"/>
          </a:p>
          <a:p>
            <a:pPr>
              <a:lnSpc>
                <a:spcPct val="80000"/>
              </a:lnSpc>
              <a:buFont typeface="Wingdings" panose="05000000000000000000" pitchFamily="2" charset="2"/>
              <a:buNone/>
            </a:pPr>
            <a:r>
              <a:rPr lang="zh-CN" altLang="en-US" sz="2200" b="1" dirty="0"/>
              <a:t>（</a:t>
            </a:r>
            <a:r>
              <a:rPr lang="en-US" altLang="zh-CN" sz="2200" b="1"/>
              <a:t>8</a:t>
            </a:r>
            <a:r>
              <a:rPr lang="zh-CN" altLang="en-US" sz="2200" b="1" dirty="0"/>
              <a:t>）提高工作效率</a:t>
            </a:r>
            <a:endParaRPr lang="zh-CN" altLang="en-US" sz="2200" b="1" dirty="0"/>
          </a:p>
          <a:p>
            <a:pPr>
              <a:lnSpc>
                <a:spcPct val="80000"/>
              </a:lnSpc>
              <a:buFont typeface="Wingdings" panose="05000000000000000000" pitchFamily="2" charset="2"/>
              <a:buNone/>
            </a:pPr>
            <a:r>
              <a:rPr lang="zh-CN" altLang="en-US" sz="2200" b="1" dirty="0"/>
              <a:t>（</a:t>
            </a:r>
            <a:r>
              <a:rPr lang="en-US" altLang="zh-CN" sz="2200" b="1"/>
              <a:t>9</a:t>
            </a:r>
            <a:r>
              <a:rPr lang="zh-CN" altLang="en-US" sz="2200" b="1" dirty="0"/>
              <a:t>）确定产品质量</a:t>
            </a:r>
            <a:endParaRPr lang="zh-CN" altLang="en-US" sz="2200" b="1" dirty="0"/>
          </a:p>
          <a:p>
            <a:pPr>
              <a:lnSpc>
                <a:spcPct val="80000"/>
              </a:lnSpc>
              <a:buFont typeface="Wingdings" panose="05000000000000000000" pitchFamily="2" charset="2"/>
              <a:buNone/>
            </a:pPr>
            <a:r>
              <a:rPr lang="zh-CN" altLang="en-US" sz="2200" b="1" dirty="0"/>
              <a:t>（</a:t>
            </a:r>
            <a:r>
              <a:rPr lang="en-US" altLang="zh-CN" sz="2200" b="1"/>
              <a:t>10</a:t>
            </a:r>
            <a:r>
              <a:rPr lang="zh-CN" altLang="en-US" sz="2200" b="1" dirty="0"/>
              <a:t>）安全生产    </a:t>
            </a:r>
            <a:endParaRPr lang="zh-CN" altLang="en-US" sz="2200" b="1" dirty="0"/>
          </a:p>
          <a:p>
            <a:pPr>
              <a:lnSpc>
                <a:spcPct val="80000"/>
              </a:lnSpc>
              <a:buFont typeface="Wingdings" panose="05000000000000000000" pitchFamily="2" charset="2"/>
              <a:buNone/>
            </a:pPr>
            <a:r>
              <a:rPr lang="zh-CN" altLang="en-US" sz="2200" b="1" dirty="0"/>
              <a:t>（</a:t>
            </a:r>
            <a:r>
              <a:rPr lang="en-US" altLang="zh-CN" sz="2200" b="1"/>
              <a:t>11</a:t>
            </a:r>
            <a:r>
              <a:rPr lang="zh-CN" altLang="en-US" sz="2200" b="1" dirty="0"/>
              <a:t>）实施员工绩效考核</a:t>
            </a:r>
            <a:endParaRPr lang="zh-CN" altLang="en-US" sz="2200" b="1" dirty="0"/>
          </a:p>
        </p:txBody>
      </p:sp>
      <p:sp>
        <p:nvSpPr>
          <p:cNvPr id="61445" name="Rectangle 5"/>
          <p:cNvSpPr>
            <a:spLocks noGrp="1" noChangeArrowheads="1"/>
          </p:cNvSpPr>
          <p:nvPr>
            <p:ph type="title" idx="4294967295"/>
          </p:nvPr>
        </p:nvSpPr>
        <p:spPr>
          <a:xfrm>
            <a:off x="1116013" y="333375"/>
            <a:ext cx="7793038" cy="1143000"/>
          </a:xfrm>
        </p:spPr>
        <p:txBody>
          <a:bodyPr vert="horz" wrap="square" lIns="91440" tIns="45720" rIns="91440" bIns="45720" numCol="1" anchor="ctr" anchorCtr="0" compatLnSpc="1"/>
          <a:p>
            <a:r>
              <a:rPr lang="zh-CN" altLang="en-US" b="1" dirty="0">
                <a:solidFill>
                  <a:srgbClr val="CC0000"/>
                </a:solidFill>
                <a:effectLst>
                  <a:outerShdw blurRad="38100" dist="38100" dir="2700000">
                    <a:srgbClr val="000000"/>
                  </a:outerShdw>
                </a:effectLst>
              </a:rPr>
              <a:t>生产现场员工的管理</a:t>
            </a:r>
            <a:endParaRPr lang="zh-CN" altLang="en-US" b="1" dirty="0">
              <a:solidFill>
                <a:srgbClr val="CC0000"/>
              </a:solidFill>
              <a:effectLst>
                <a:outerShdw blurRad="38100" dist="38100" dir="2700000">
                  <a:srgbClr val="000000"/>
                </a:outerShdw>
              </a:effectLst>
            </a:endParaRPr>
          </a:p>
        </p:txBody>
      </p:sp>
      <p:grpSp>
        <p:nvGrpSpPr>
          <p:cNvPr id="222224" name="组合 222223"/>
          <p:cNvGrpSpPr/>
          <p:nvPr/>
        </p:nvGrpSpPr>
        <p:grpSpPr>
          <a:xfrm>
            <a:off x="4356100" y="2341563"/>
            <a:ext cx="3168650" cy="3751262"/>
            <a:chOff x="3016" y="1480"/>
            <a:chExt cx="1996" cy="2363"/>
          </a:xfrm>
        </p:grpSpPr>
        <p:sp>
          <p:nvSpPr>
            <p:cNvPr id="222212" name="直接连接符 222211"/>
            <p:cNvSpPr/>
            <p:nvPr/>
          </p:nvSpPr>
          <p:spPr>
            <a:xfrm>
              <a:off x="3016" y="1616"/>
              <a:ext cx="499" cy="0"/>
            </a:xfrm>
            <a:prstGeom prst="line">
              <a:avLst/>
            </a:prstGeom>
            <a:ln w="28575" cap="flat" cmpd="sng">
              <a:solidFill>
                <a:srgbClr val="FF0000"/>
              </a:solidFill>
              <a:prstDash val="solid"/>
              <a:headEnd type="none" w="med" len="med"/>
              <a:tailEnd type="triangle" w="med" len="med"/>
            </a:ln>
          </p:spPr>
        </p:sp>
        <p:sp>
          <p:nvSpPr>
            <p:cNvPr id="222213" name="文本框 222212"/>
            <p:cNvSpPr txBox="1"/>
            <p:nvPr/>
          </p:nvSpPr>
          <p:spPr>
            <a:xfrm>
              <a:off x="3560" y="1480"/>
              <a:ext cx="318" cy="25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知</a:t>
              </a:r>
              <a:endParaRPr lang="zh-CN" altLang="en-US" sz="2000" dirty="0">
                <a:latin typeface="Arial" panose="020B0604020202020204" pitchFamily="34" charset="0"/>
              </a:endParaRPr>
            </a:p>
          </p:txBody>
        </p:sp>
        <p:sp>
          <p:nvSpPr>
            <p:cNvPr id="222214" name="直接连接符 222213"/>
            <p:cNvSpPr/>
            <p:nvPr/>
          </p:nvSpPr>
          <p:spPr>
            <a:xfrm>
              <a:off x="3878" y="1616"/>
              <a:ext cx="499" cy="0"/>
            </a:xfrm>
            <a:prstGeom prst="line">
              <a:avLst/>
            </a:prstGeom>
            <a:ln w="28575" cap="flat" cmpd="sng">
              <a:solidFill>
                <a:srgbClr val="FF0000"/>
              </a:solidFill>
              <a:prstDash val="solid"/>
              <a:headEnd type="none" w="med" len="med"/>
              <a:tailEnd type="triangle" w="med" len="med"/>
            </a:ln>
          </p:spPr>
        </p:sp>
        <p:sp>
          <p:nvSpPr>
            <p:cNvPr id="222215" name="文本框 222214"/>
            <p:cNvSpPr txBox="1"/>
            <p:nvPr/>
          </p:nvSpPr>
          <p:spPr>
            <a:xfrm>
              <a:off x="4377" y="1480"/>
              <a:ext cx="318" cy="25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行</a:t>
              </a:r>
              <a:endParaRPr lang="zh-CN" altLang="en-US" sz="2000" dirty="0">
                <a:latin typeface="Arial" panose="020B0604020202020204" pitchFamily="34" charset="0"/>
              </a:endParaRPr>
            </a:p>
          </p:txBody>
        </p:sp>
        <p:sp>
          <p:nvSpPr>
            <p:cNvPr id="222216" name="直接连接符 222215"/>
            <p:cNvSpPr/>
            <p:nvPr/>
          </p:nvSpPr>
          <p:spPr>
            <a:xfrm flipV="1">
              <a:off x="3016" y="1616"/>
              <a:ext cx="499" cy="181"/>
            </a:xfrm>
            <a:prstGeom prst="line">
              <a:avLst/>
            </a:prstGeom>
            <a:ln w="28575" cap="flat" cmpd="sng">
              <a:solidFill>
                <a:srgbClr val="FF0000"/>
              </a:solidFill>
              <a:prstDash val="solid"/>
              <a:headEnd type="none" w="med" len="med"/>
              <a:tailEnd type="triangle" w="med" len="med"/>
            </a:ln>
          </p:spPr>
        </p:sp>
        <p:sp>
          <p:nvSpPr>
            <p:cNvPr id="222217" name="文本框 222216"/>
            <p:cNvSpPr txBox="1"/>
            <p:nvPr/>
          </p:nvSpPr>
          <p:spPr>
            <a:xfrm>
              <a:off x="3878" y="2296"/>
              <a:ext cx="726" cy="25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如何传</a:t>
              </a:r>
              <a:endParaRPr lang="zh-CN" altLang="en-US" sz="2000" dirty="0">
                <a:latin typeface="Arial" panose="020B0604020202020204" pitchFamily="34" charset="0"/>
              </a:endParaRPr>
            </a:p>
          </p:txBody>
        </p:sp>
        <p:sp>
          <p:nvSpPr>
            <p:cNvPr id="222218" name="直接连接符 222217"/>
            <p:cNvSpPr/>
            <p:nvPr/>
          </p:nvSpPr>
          <p:spPr>
            <a:xfrm>
              <a:off x="3061" y="2478"/>
              <a:ext cx="817" cy="0"/>
            </a:xfrm>
            <a:prstGeom prst="line">
              <a:avLst/>
            </a:prstGeom>
            <a:ln w="28575" cap="flat" cmpd="sng">
              <a:solidFill>
                <a:srgbClr val="FF0000"/>
              </a:solidFill>
              <a:prstDash val="solid"/>
              <a:headEnd type="none" w="med" len="med"/>
              <a:tailEnd type="triangle" w="med" len="med"/>
            </a:ln>
          </p:spPr>
        </p:sp>
        <p:sp>
          <p:nvSpPr>
            <p:cNvPr id="222219" name="文本框 222218"/>
            <p:cNvSpPr txBox="1"/>
            <p:nvPr/>
          </p:nvSpPr>
          <p:spPr>
            <a:xfrm>
              <a:off x="3470" y="2931"/>
              <a:ext cx="680" cy="25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规范化</a:t>
              </a:r>
              <a:endParaRPr lang="zh-CN" altLang="en-US" sz="2000" dirty="0">
                <a:latin typeface="Arial" panose="020B0604020202020204" pitchFamily="34" charset="0"/>
              </a:endParaRPr>
            </a:p>
          </p:txBody>
        </p:sp>
        <p:sp>
          <p:nvSpPr>
            <p:cNvPr id="222220" name="文本框 222219"/>
            <p:cNvSpPr txBox="1"/>
            <p:nvPr/>
          </p:nvSpPr>
          <p:spPr>
            <a:xfrm>
              <a:off x="4332" y="2931"/>
              <a:ext cx="680" cy="25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习惯化</a:t>
              </a:r>
              <a:endParaRPr lang="zh-CN" altLang="en-US" sz="2000" dirty="0">
                <a:latin typeface="Arial" panose="020B0604020202020204" pitchFamily="34" charset="0"/>
              </a:endParaRPr>
            </a:p>
          </p:txBody>
        </p:sp>
        <p:sp>
          <p:nvSpPr>
            <p:cNvPr id="222221" name="直接连接符 222220"/>
            <p:cNvSpPr/>
            <p:nvPr/>
          </p:nvSpPr>
          <p:spPr>
            <a:xfrm>
              <a:off x="3016" y="3067"/>
              <a:ext cx="499" cy="0"/>
            </a:xfrm>
            <a:prstGeom prst="line">
              <a:avLst/>
            </a:prstGeom>
            <a:ln w="28575" cap="flat" cmpd="sng">
              <a:solidFill>
                <a:srgbClr val="FF0000"/>
              </a:solidFill>
              <a:prstDash val="solid"/>
              <a:headEnd type="none" w="med" len="med"/>
              <a:tailEnd type="triangle" w="med" len="med"/>
            </a:ln>
          </p:spPr>
        </p:sp>
        <p:sp>
          <p:nvSpPr>
            <p:cNvPr id="222222" name="直接连接符 222221"/>
            <p:cNvSpPr/>
            <p:nvPr/>
          </p:nvSpPr>
          <p:spPr>
            <a:xfrm>
              <a:off x="4014" y="3067"/>
              <a:ext cx="363" cy="0"/>
            </a:xfrm>
            <a:prstGeom prst="line">
              <a:avLst/>
            </a:prstGeom>
            <a:ln w="28575" cap="flat" cmpd="sng">
              <a:solidFill>
                <a:srgbClr val="FF0000"/>
              </a:solidFill>
              <a:prstDash val="solid"/>
              <a:headEnd type="none" w="med" len="med"/>
              <a:tailEnd type="triangle" w="med" len="med"/>
            </a:ln>
          </p:spPr>
        </p:sp>
        <p:sp>
          <p:nvSpPr>
            <p:cNvPr id="222223" name="文本框 222222"/>
            <p:cNvSpPr txBox="1"/>
            <p:nvPr/>
          </p:nvSpPr>
          <p:spPr>
            <a:xfrm>
              <a:off x="4377" y="3612"/>
              <a:ext cx="635" cy="231"/>
            </a:xfrm>
            <a:prstGeom prst="rect">
              <a:avLst/>
            </a:prstGeom>
            <a:noFill/>
            <a:ln w="9525">
              <a:noFill/>
            </a:ln>
          </p:spPr>
          <p:txBody>
            <a:bodyPr>
              <a:spAutoFit/>
            </a:bodyPr>
            <a:p>
              <a:pPr>
                <a:spcBef>
                  <a:spcPct val="50000"/>
                </a:spcBef>
              </a:pPr>
              <a:r>
                <a:rPr lang="zh-CN" altLang="en-US" sz="1800" dirty="0">
                  <a:latin typeface="Arial" panose="020B0604020202020204" pitchFamily="34" charset="0"/>
                </a:rPr>
                <a:t>砸水泥</a:t>
              </a:r>
              <a:endParaRPr lang="zh-CN" altLang="en-US" sz="1800" dirty="0">
                <a:latin typeface="Arial" panose="020B0604020202020204" pitchFamily="34" charset="0"/>
              </a:endParaRPr>
            </a:p>
          </p:txBody>
        </p:sp>
      </p:grpSp>
      <p:pic>
        <p:nvPicPr>
          <p:cNvPr id="222225" name="图片 222224"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fill="hold">
                                          <p:stCondLst>
                                            <p:cond delay="0"/>
                                          </p:stCondLst>
                                        </p:cTn>
                                        <p:tgtEl>
                                          <p:spTgt spid="61445"/>
                                        </p:tgtEl>
                                        <p:attrNameLst>
                                          <p:attrName>style.visibility</p:attrName>
                                        </p:attrNameLst>
                                      </p:cBhvr>
                                      <p:to>
                                        <p:strVal val="visible"/>
                                      </p:to>
                                    </p:set>
                                    <p:anim calcmode="lin" valueType="num">
                                      <p:cBhvr>
                                        <p:cTn id="7" dur="1000" fill="hold"/>
                                        <p:tgtEl>
                                          <p:spTgt spid="61445"/>
                                        </p:tgtEl>
                                        <p:attrNameLst>
                                          <p:attrName>ppt_x</p:attrName>
                                        </p:attrNameLst>
                                      </p:cBhvr>
                                      <p:tavLst>
                                        <p:tav tm="0">
                                          <p:val>
                                            <p:strVal val="#ppt_x-.2"/>
                                          </p:val>
                                        </p:tav>
                                        <p:tav tm="100000">
                                          <p:val>
                                            <p:strVal val="#ppt_x"/>
                                          </p:val>
                                        </p:tav>
                                      </p:tavLst>
                                    </p:anim>
                                    <p:anim calcmode="lin" valueType="num">
                                      <p:cBhvr>
                                        <p:cTn id="8" dur="1000" fill="hold"/>
                                        <p:tgtEl>
                                          <p:spTgt spid="614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45"/>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fill="hold">
                                          <p:stCondLst>
                                            <p:cond delay="0"/>
                                          </p:stCondLst>
                                        </p:cTn>
                                        <p:tgtEl>
                                          <p:spTgt spid="222210"/>
                                        </p:tgtEl>
                                        <p:attrNameLst>
                                          <p:attrName>style.visibility</p:attrName>
                                        </p:attrNameLst>
                                      </p:cBhvr>
                                      <p:to>
                                        <p:strVal val="visible"/>
                                      </p:to>
                                    </p:set>
                                    <p:animEffect transition="in" filter="fade">
                                      <p:cBhvr>
                                        <p:cTn id="14" dur="500"/>
                                        <p:tgtEl>
                                          <p:spTgt spid="222210"/>
                                        </p:tgtEl>
                                      </p:cBhvr>
                                    </p:animEffect>
                                    <p:anim calcmode="lin" valueType="num">
                                      <p:cBhvr>
                                        <p:cTn id="15" dur="500" fill="hold"/>
                                        <p:tgtEl>
                                          <p:spTgt spid="222210"/>
                                        </p:tgtEl>
                                        <p:attrNameLst>
                                          <p:attrName>ppt_x</p:attrName>
                                        </p:attrNameLst>
                                      </p:cBhvr>
                                      <p:tavLst>
                                        <p:tav tm="0">
                                          <p:val>
                                            <p:strVal val="#ppt_x"/>
                                          </p:val>
                                        </p:tav>
                                        <p:tav tm="100000">
                                          <p:val>
                                            <p:strVal val="#ppt_x"/>
                                          </p:val>
                                        </p:tav>
                                      </p:tavLst>
                                    </p:anim>
                                    <p:anim calcmode="lin" valueType="num">
                                      <p:cBhvr>
                                        <p:cTn id="16" dur="500" fill="hold"/>
                                        <p:tgtEl>
                                          <p:spTgt spid="222210"/>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fill="hold">
                                          <p:stCondLst>
                                            <p:cond delay="0"/>
                                          </p:stCondLst>
                                        </p:cTn>
                                        <p:tgtEl>
                                          <p:spTgt spid="222210">
                                            <p:txEl>
                                              <p:charRg st="0" end="11"/>
                                            </p:txEl>
                                          </p:spTgt>
                                        </p:tgtEl>
                                        <p:attrNameLst>
                                          <p:attrName>style.visibility</p:attrName>
                                        </p:attrNameLst>
                                      </p:cBhvr>
                                      <p:to>
                                        <p:strVal val="visible"/>
                                      </p:to>
                                    </p:set>
                                    <p:animEffect transition="in" filter="fade">
                                      <p:cBhvr>
                                        <p:cTn id="21" dur="500"/>
                                        <p:tgtEl>
                                          <p:spTgt spid="222210">
                                            <p:txEl>
                                              <p:charRg st="0" end="11"/>
                                            </p:txEl>
                                          </p:spTgt>
                                        </p:tgtEl>
                                      </p:cBhvr>
                                    </p:animEffect>
                                    <p:anim calcmode="lin" valueType="num">
                                      <p:cBhvr>
                                        <p:cTn id="22" dur="500" fill="hold"/>
                                        <p:tgtEl>
                                          <p:spTgt spid="222210">
                                            <p:txEl>
                                              <p:charRg st="0" end="11"/>
                                            </p:txEl>
                                          </p:spTgt>
                                        </p:tgtEl>
                                        <p:attrNameLst>
                                          <p:attrName>ppt_x</p:attrName>
                                        </p:attrNameLst>
                                      </p:cBhvr>
                                      <p:tavLst>
                                        <p:tav tm="0">
                                          <p:val>
                                            <p:strVal val="#ppt_x"/>
                                          </p:val>
                                        </p:tav>
                                        <p:tav tm="100000">
                                          <p:val>
                                            <p:strVal val="#ppt_x"/>
                                          </p:val>
                                        </p:tav>
                                      </p:tavLst>
                                    </p:anim>
                                    <p:anim calcmode="lin" valueType="num">
                                      <p:cBhvr>
                                        <p:cTn id="23" dur="500" fill="hold"/>
                                        <p:tgtEl>
                                          <p:spTgt spid="222210">
                                            <p:txEl>
                                              <p:charRg st="0" end="1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fill="hold">
                                          <p:stCondLst>
                                            <p:cond delay="0"/>
                                          </p:stCondLst>
                                        </p:cTn>
                                        <p:tgtEl>
                                          <p:spTgt spid="222210">
                                            <p:txEl>
                                              <p:charRg st="11" end="21"/>
                                            </p:txEl>
                                          </p:spTgt>
                                        </p:tgtEl>
                                        <p:attrNameLst>
                                          <p:attrName>style.visibility</p:attrName>
                                        </p:attrNameLst>
                                      </p:cBhvr>
                                      <p:to>
                                        <p:strVal val="visible"/>
                                      </p:to>
                                    </p:set>
                                    <p:animEffect transition="in" filter="fade">
                                      <p:cBhvr>
                                        <p:cTn id="28" dur="500"/>
                                        <p:tgtEl>
                                          <p:spTgt spid="222210">
                                            <p:txEl>
                                              <p:charRg st="11" end="21"/>
                                            </p:txEl>
                                          </p:spTgt>
                                        </p:tgtEl>
                                      </p:cBhvr>
                                    </p:animEffect>
                                    <p:anim calcmode="lin" valueType="num">
                                      <p:cBhvr>
                                        <p:cTn id="29" dur="500" fill="hold"/>
                                        <p:tgtEl>
                                          <p:spTgt spid="222210">
                                            <p:txEl>
                                              <p:charRg st="11" end="21"/>
                                            </p:txEl>
                                          </p:spTgt>
                                        </p:tgtEl>
                                        <p:attrNameLst>
                                          <p:attrName>ppt_x</p:attrName>
                                        </p:attrNameLst>
                                      </p:cBhvr>
                                      <p:tavLst>
                                        <p:tav tm="0">
                                          <p:val>
                                            <p:strVal val="#ppt_x"/>
                                          </p:val>
                                        </p:tav>
                                        <p:tav tm="100000">
                                          <p:val>
                                            <p:strVal val="#ppt_x"/>
                                          </p:val>
                                        </p:tav>
                                      </p:tavLst>
                                    </p:anim>
                                    <p:anim calcmode="lin" valueType="num">
                                      <p:cBhvr>
                                        <p:cTn id="30" dur="500" fill="hold"/>
                                        <p:tgtEl>
                                          <p:spTgt spid="222210">
                                            <p:txEl>
                                              <p:charRg st="11" end="21"/>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fill="hold">
                                          <p:stCondLst>
                                            <p:cond delay="0"/>
                                          </p:stCondLst>
                                        </p:cTn>
                                        <p:tgtEl>
                                          <p:spTgt spid="222210">
                                            <p:txEl>
                                              <p:charRg st="21" end="31"/>
                                            </p:txEl>
                                          </p:spTgt>
                                        </p:tgtEl>
                                        <p:attrNameLst>
                                          <p:attrName>style.visibility</p:attrName>
                                        </p:attrNameLst>
                                      </p:cBhvr>
                                      <p:to>
                                        <p:strVal val="visible"/>
                                      </p:to>
                                    </p:set>
                                    <p:animEffect transition="in" filter="fade">
                                      <p:cBhvr>
                                        <p:cTn id="35" dur="500"/>
                                        <p:tgtEl>
                                          <p:spTgt spid="222210">
                                            <p:txEl>
                                              <p:charRg st="21" end="31"/>
                                            </p:txEl>
                                          </p:spTgt>
                                        </p:tgtEl>
                                      </p:cBhvr>
                                    </p:animEffect>
                                    <p:anim calcmode="lin" valueType="num">
                                      <p:cBhvr>
                                        <p:cTn id="36" dur="500" fill="hold"/>
                                        <p:tgtEl>
                                          <p:spTgt spid="222210">
                                            <p:txEl>
                                              <p:charRg st="21" end="31"/>
                                            </p:txEl>
                                          </p:spTgt>
                                        </p:tgtEl>
                                        <p:attrNameLst>
                                          <p:attrName>ppt_x</p:attrName>
                                        </p:attrNameLst>
                                      </p:cBhvr>
                                      <p:tavLst>
                                        <p:tav tm="0">
                                          <p:val>
                                            <p:strVal val="#ppt_x"/>
                                          </p:val>
                                        </p:tav>
                                        <p:tav tm="100000">
                                          <p:val>
                                            <p:strVal val="#ppt_x"/>
                                          </p:val>
                                        </p:tav>
                                      </p:tavLst>
                                    </p:anim>
                                    <p:anim calcmode="lin" valueType="num">
                                      <p:cBhvr>
                                        <p:cTn id="37" dur="500" fill="hold"/>
                                        <p:tgtEl>
                                          <p:spTgt spid="222210">
                                            <p:txEl>
                                              <p:charRg st="21" end="31"/>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fill="hold">
                                          <p:stCondLst>
                                            <p:cond delay="0"/>
                                          </p:stCondLst>
                                        </p:cTn>
                                        <p:tgtEl>
                                          <p:spTgt spid="222210">
                                            <p:txEl>
                                              <p:charRg st="31" end="39"/>
                                            </p:txEl>
                                          </p:spTgt>
                                        </p:tgtEl>
                                        <p:attrNameLst>
                                          <p:attrName>style.visibility</p:attrName>
                                        </p:attrNameLst>
                                      </p:cBhvr>
                                      <p:to>
                                        <p:strVal val="visible"/>
                                      </p:to>
                                    </p:set>
                                    <p:animEffect transition="in" filter="fade">
                                      <p:cBhvr>
                                        <p:cTn id="42" dur="500"/>
                                        <p:tgtEl>
                                          <p:spTgt spid="222210">
                                            <p:txEl>
                                              <p:charRg st="31" end="39"/>
                                            </p:txEl>
                                          </p:spTgt>
                                        </p:tgtEl>
                                      </p:cBhvr>
                                    </p:animEffect>
                                    <p:anim calcmode="lin" valueType="num">
                                      <p:cBhvr>
                                        <p:cTn id="43" dur="500" fill="hold"/>
                                        <p:tgtEl>
                                          <p:spTgt spid="222210">
                                            <p:txEl>
                                              <p:charRg st="31" end="39"/>
                                            </p:txEl>
                                          </p:spTgt>
                                        </p:tgtEl>
                                        <p:attrNameLst>
                                          <p:attrName>ppt_x</p:attrName>
                                        </p:attrNameLst>
                                      </p:cBhvr>
                                      <p:tavLst>
                                        <p:tav tm="0">
                                          <p:val>
                                            <p:strVal val="#ppt_x"/>
                                          </p:val>
                                        </p:tav>
                                        <p:tav tm="100000">
                                          <p:val>
                                            <p:strVal val="#ppt_x"/>
                                          </p:val>
                                        </p:tav>
                                      </p:tavLst>
                                    </p:anim>
                                    <p:anim calcmode="lin" valueType="num">
                                      <p:cBhvr>
                                        <p:cTn id="44" dur="500" fill="hold"/>
                                        <p:tgtEl>
                                          <p:spTgt spid="222210">
                                            <p:txEl>
                                              <p:charRg st="31" end="39"/>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fill="hold">
                                          <p:stCondLst>
                                            <p:cond delay="0"/>
                                          </p:stCondLst>
                                        </p:cTn>
                                        <p:tgtEl>
                                          <p:spTgt spid="222210">
                                            <p:txEl>
                                              <p:charRg st="39" end="49"/>
                                            </p:txEl>
                                          </p:spTgt>
                                        </p:tgtEl>
                                        <p:attrNameLst>
                                          <p:attrName>style.visibility</p:attrName>
                                        </p:attrNameLst>
                                      </p:cBhvr>
                                      <p:to>
                                        <p:strVal val="visible"/>
                                      </p:to>
                                    </p:set>
                                    <p:animEffect transition="in" filter="fade">
                                      <p:cBhvr>
                                        <p:cTn id="49" dur="500"/>
                                        <p:tgtEl>
                                          <p:spTgt spid="222210">
                                            <p:txEl>
                                              <p:charRg st="39" end="49"/>
                                            </p:txEl>
                                          </p:spTgt>
                                        </p:tgtEl>
                                      </p:cBhvr>
                                    </p:animEffect>
                                    <p:anim calcmode="lin" valueType="num">
                                      <p:cBhvr>
                                        <p:cTn id="50" dur="500" fill="hold"/>
                                        <p:tgtEl>
                                          <p:spTgt spid="222210">
                                            <p:txEl>
                                              <p:charRg st="39" end="49"/>
                                            </p:txEl>
                                          </p:spTgt>
                                        </p:tgtEl>
                                        <p:attrNameLst>
                                          <p:attrName>ppt_x</p:attrName>
                                        </p:attrNameLst>
                                      </p:cBhvr>
                                      <p:tavLst>
                                        <p:tav tm="0">
                                          <p:val>
                                            <p:strVal val="#ppt_x"/>
                                          </p:val>
                                        </p:tav>
                                        <p:tav tm="100000">
                                          <p:val>
                                            <p:strVal val="#ppt_x"/>
                                          </p:val>
                                        </p:tav>
                                      </p:tavLst>
                                    </p:anim>
                                    <p:anim calcmode="lin" valueType="num">
                                      <p:cBhvr>
                                        <p:cTn id="51" dur="500" fill="hold"/>
                                        <p:tgtEl>
                                          <p:spTgt spid="222210">
                                            <p:txEl>
                                              <p:charRg st="39" end="49"/>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fill="hold">
                                          <p:stCondLst>
                                            <p:cond delay="0"/>
                                          </p:stCondLst>
                                        </p:cTn>
                                        <p:tgtEl>
                                          <p:spTgt spid="222210">
                                            <p:txEl>
                                              <p:charRg st="49" end="59"/>
                                            </p:txEl>
                                          </p:spTgt>
                                        </p:tgtEl>
                                        <p:attrNameLst>
                                          <p:attrName>style.visibility</p:attrName>
                                        </p:attrNameLst>
                                      </p:cBhvr>
                                      <p:to>
                                        <p:strVal val="visible"/>
                                      </p:to>
                                    </p:set>
                                    <p:animEffect transition="in" filter="fade">
                                      <p:cBhvr>
                                        <p:cTn id="56" dur="500"/>
                                        <p:tgtEl>
                                          <p:spTgt spid="222210">
                                            <p:txEl>
                                              <p:charRg st="49" end="59"/>
                                            </p:txEl>
                                          </p:spTgt>
                                        </p:tgtEl>
                                      </p:cBhvr>
                                    </p:animEffect>
                                    <p:anim calcmode="lin" valueType="num">
                                      <p:cBhvr>
                                        <p:cTn id="57" dur="500" fill="hold"/>
                                        <p:tgtEl>
                                          <p:spTgt spid="222210">
                                            <p:txEl>
                                              <p:charRg st="49" end="59"/>
                                            </p:txEl>
                                          </p:spTgt>
                                        </p:tgtEl>
                                        <p:attrNameLst>
                                          <p:attrName>ppt_x</p:attrName>
                                        </p:attrNameLst>
                                      </p:cBhvr>
                                      <p:tavLst>
                                        <p:tav tm="0">
                                          <p:val>
                                            <p:strVal val="#ppt_x"/>
                                          </p:val>
                                        </p:tav>
                                        <p:tav tm="100000">
                                          <p:val>
                                            <p:strVal val="#ppt_x"/>
                                          </p:val>
                                        </p:tav>
                                      </p:tavLst>
                                    </p:anim>
                                    <p:anim calcmode="lin" valueType="num">
                                      <p:cBhvr>
                                        <p:cTn id="58" dur="500" fill="hold"/>
                                        <p:tgtEl>
                                          <p:spTgt spid="222210">
                                            <p:txEl>
                                              <p:charRg st="49" end="59"/>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fill="hold">
                                          <p:stCondLst>
                                            <p:cond delay="0"/>
                                          </p:stCondLst>
                                        </p:cTn>
                                        <p:tgtEl>
                                          <p:spTgt spid="222210">
                                            <p:txEl>
                                              <p:charRg st="59" end="69"/>
                                            </p:txEl>
                                          </p:spTgt>
                                        </p:tgtEl>
                                        <p:attrNameLst>
                                          <p:attrName>style.visibility</p:attrName>
                                        </p:attrNameLst>
                                      </p:cBhvr>
                                      <p:to>
                                        <p:strVal val="visible"/>
                                      </p:to>
                                    </p:set>
                                    <p:animEffect transition="in" filter="fade">
                                      <p:cBhvr>
                                        <p:cTn id="63" dur="500"/>
                                        <p:tgtEl>
                                          <p:spTgt spid="222210">
                                            <p:txEl>
                                              <p:charRg st="59" end="69"/>
                                            </p:txEl>
                                          </p:spTgt>
                                        </p:tgtEl>
                                      </p:cBhvr>
                                    </p:animEffect>
                                    <p:anim calcmode="lin" valueType="num">
                                      <p:cBhvr>
                                        <p:cTn id="64" dur="500" fill="hold"/>
                                        <p:tgtEl>
                                          <p:spTgt spid="222210">
                                            <p:txEl>
                                              <p:charRg st="59" end="69"/>
                                            </p:txEl>
                                          </p:spTgt>
                                        </p:tgtEl>
                                        <p:attrNameLst>
                                          <p:attrName>ppt_x</p:attrName>
                                        </p:attrNameLst>
                                      </p:cBhvr>
                                      <p:tavLst>
                                        <p:tav tm="0">
                                          <p:val>
                                            <p:strVal val="#ppt_x"/>
                                          </p:val>
                                        </p:tav>
                                        <p:tav tm="100000">
                                          <p:val>
                                            <p:strVal val="#ppt_x"/>
                                          </p:val>
                                        </p:tav>
                                      </p:tavLst>
                                    </p:anim>
                                    <p:anim calcmode="lin" valueType="num">
                                      <p:cBhvr>
                                        <p:cTn id="65" dur="500" fill="hold"/>
                                        <p:tgtEl>
                                          <p:spTgt spid="222210">
                                            <p:txEl>
                                              <p:charRg st="59" end="69"/>
                                            </p:txEl>
                                          </p:spTgt>
                                        </p:tgtEl>
                                        <p:attrNameLst>
                                          <p:attrName>ppt_y</p:attrName>
                                        </p:attrNameLst>
                                      </p:cBhvr>
                                      <p:tavLst>
                                        <p:tav tm="0">
                                          <p:val>
                                            <p:strVal val="#ppt_y+.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4" presetClass="entr" presetSubtype="0" fill="hold" grpId="0" nodeType="clickEffect">
                                  <p:stCondLst>
                                    <p:cond delay="0"/>
                                  </p:stCondLst>
                                  <p:childTnLst>
                                    <p:set>
                                      <p:cBhvr>
                                        <p:cTn id="69" fill="hold">
                                          <p:stCondLst>
                                            <p:cond delay="0"/>
                                          </p:stCondLst>
                                        </p:cTn>
                                        <p:tgtEl>
                                          <p:spTgt spid="222210">
                                            <p:txEl>
                                              <p:charRg st="69" end="81"/>
                                            </p:txEl>
                                          </p:spTgt>
                                        </p:tgtEl>
                                        <p:attrNameLst>
                                          <p:attrName>style.visibility</p:attrName>
                                        </p:attrNameLst>
                                      </p:cBhvr>
                                      <p:to>
                                        <p:strVal val="visible"/>
                                      </p:to>
                                    </p:set>
                                    <p:animEffect transition="in" filter="fade">
                                      <p:cBhvr>
                                        <p:cTn id="70" dur="500"/>
                                        <p:tgtEl>
                                          <p:spTgt spid="222210">
                                            <p:txEl>
                                              <p:charRg st="69" end="81"/>
                                            </p:txEl>
                                          </p:spTgt>
                                        </p:tgtEl>
                                      </p:cBhvr>
                                    </p:animEffect>
                                    <p:anim calcmode="lin" valueType="num">
                                      <p:cBhvr>
                                        <p:cTn id="71" dur="500" fill="hold"/>
                                        <p:tgtEl>
                                          <p:spTgt spid="222210">
                                            <p:txEl>
                                              <p:charRg st="69" end="81"/>
                                            </p:txEl>
                                          </p:spTgt>
                                        </p:tgtEl>
                                        <p:attrNameLst>
                                          <p:attrName>ppt_x</p:attrName>
                                        </p:attrNameLst>
                                      </p:cBhvr>
                                      <p:tavLst>
                                        <p:tav tm="0">
                                          <p:val>
                                            <p:strVal val="#ppt_x"/>
                                          </p:val>
                                        </p:tav>
                                        <p:tav tm="100000">
                                          <p:val>
                                            <p:strVal val="#ppt_x"/>
                                          </p:val>
                                        </p:tav>
                                      </p:tavLst>
                                    </p:anim>
                                    <p:anim calcmode="lin" valueType="num">
                                      <p:cBhvr>
                                        <p:cTn id="72" dur="500" fill="hold"/>
                                        <p:tgtEl>
                                          <p:spTgt spid="222210">
                                            <p:txEl>
                                              <p:charRg st="69" end="81"/>
                                            </p:txEl>
                                          </p:spTgt>
                                        </p:tgtEl>
                                        <p:attrNameLst>
                                          <p:attrName>ppt_y</p:attrName>
                                        </p:attrNameLst>
                                      </p:cBhvr>
                                      <p:tavLst>
                                        <p:tav tm="0">
                                          <p:val>
                                            <p:strVal val="#ppt_y+.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4" presetClass="entr" presetSubtype="0" fill="hold" grpId="0" nodeType="clickEffect">
                                  <p:stCondLst>
                                    <p:cond delay="0"/>
                                  </p:stCondLst>
                                  <p:childTnLst>
                                    <p:set>
                                      <p:cBhvr>
                                        <p:cTn id="76" fill="hold">
                                          <p:stCondLst>
                                            <p:cond delay="0"/>
                                          </p:stCondLst>
                                        </p:cTn>
                                        <p:tgtEl>
                                          <p:spTgt spid="222210">
                                            <p:txEl>
                                              <p:charRg st="81" end="91"/>
                                            </p:txEl>
                                          </p:spTgt>
                                        </p:tgtEl>
                                        <p:attrNameLst>
                                          <p:attrName>style.visibility</p:attrName>
                                        </p:attrNameLst>
                                      </p:cBhvr>
                                      <p:to>
                                        <p:strVal val="visible"/>
                                      </p:to>
                                    </p:set>
                                    <p:animEffect transition="in" filter="fade">
                                      <p:cBhvr>
                                        <p:cTn id="77" dur="500"/>
                                        <p:tgtEl>
                                          <p:spTgt spid="222210">
                                            <p:txEl>
                                              <p:charRg st="81" end="91"/>
                                            </p:txEl>
                                          </p:spTgt>
                                        </p:tgtEl>
                                      </p:cBhvr>
                                    </p:animEffect>
                                    <p:anim calcmode="lin" valueType="num">
                                      <p:cBhvr>
                                        <p:cTn id="78" dur="500" fill="hold"/>
                                        <p:tgtEl>
                                          <p:spTgt spid="222210">
                                            <p:txEl>
                                              <p:charRg st="81" end="91"/>
                                            </p:txEl>
                                          </p:spTgt>
                                        </p:tgtEl>
                                        <p:attrNameLst>
                                          <p:attrName>ppt_x</p:attrName>
                                        </p:attrNameLst>
                                      </p:cBhvr>
                                      <p:tavLst>
                                        <p:tav tm="0">
                                          <p:val>
                                            <p:strVal val="#ppt_x"/>
                                          </p:val>
                                        </p:tav>
                                        <p:tav tm="100000">
                                          <p:val>
                                            <p:strVal val="#ppt_x"/>
                                          </p:val>
                                        </p:tav>
                                      </p:tavLst>
                                    </p:anim>
                                    <p:anim calcmode="lin" valueType="num">
                                      <p:cBhvr>
                                        <p:cTn id="79" dur="500" fill="hold"/>
                                        <p:tgtEl>
                                          <p:spTgt spid="222210">
                                            <p:txEl>
                                              <p:charRg st="81" end="91"/>
                                            </p:txEl>
                                          </p:spTgt>
                                        </p:tgtEl>
                                        <p:attrNameLst>
                                          <p:attrName>ppt_y</p:attrName>
                                        </p:attrNameLst>
                                      </p:cBhvr>
                                      <p:tavLst>
                                        <p:tav tm="0">
                                          <p:val>
                                            <p:strVal val="#ppt_y+.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4" presetClass="entr" presetSubtype="0" fill="hold" grpId="0" nodeType="clickEffect">
                                  <p:stCondLst>
                                    <p:cond delay="0"/>
                                  </p:stCondLst>
                                  <p:childTnLst>
                                    <p:set>
                                      <p:cBhvr>
                                        <p:cTn id="83" fill="hold">
                                          <p:stCondLst>
                                            <p:cond delay="0"/>
                                          </p:stCondLst>
                                        </p:cTn>
                                        <p:tgtEl>
                                          <p:spTgt spid="222210">
                                            <p:txEl>
                                              <p:charRg st="91" end="101"/>
                                            </p:txEl>
                                          </p:spTgt>
                                        </p:tgtEl>
                                        <p:attrNameLst>
                                          <p:attrName>style.visibility</p:attrName>
                                        </p:attrNameLst>
                                      </p:cBhvr>
                                      <p:to>
                                        <p:strVal val="visible"/>
                                      </p:to>
                                    </p:set>
                                    <p:animEffect transition="in" filter="fade">
                                      <p:cBhvr>
                                        <p:cTn id="84" dur="500"/>
                                        <p:tgtEl>
                                          <p:spTgt spid="222210">
                                            <p:txEl>
                                              <p:charRg st="91" end="101"/>
                                            </p:txEl>
                                          </p:spTgt>
                                        </p:tgtEl>
                                      </p:cBhvr>
                                    </p:animEffect>
                                    <p:anim calcmode="lin" valueType="num">
                                      <p:cBhvr>
                                        <p:cTn id="85" dur="500" fill="hold"/>
                                        <p:tgtEl>
                                          <p:spTgt spid="222210">
                                            <p:txEl>
                                              <p:charRg st="91" end="101"/>
                                            </p:txEl>
                                          </p:spTgt>
                                        </p:tgtEl>
                                        <p:attrNameLst>
                                          <p:attrName>ppt_x</p:attrName>
                                        </p:attrNameLst>
                                      </p:cBhvr>
                                      <p:tavLst>
                                        <p:tav tm="0">
                                          <p:val>
                                            <p:strVal val="#ppt_x"/>
                                          </p:val>
                                        </p:tav>
                                        <p:tav tm="100000">
                                          <p:val>
                                            <p:strVal val="#ppt_x"/>
                                          </p:val>
                                        </p:tav>
                                      </p:tavLst>
                                    </p:anim>
                                    <p:anim calcmode="lin" valueType="num">
                                      <p:cBhvr>
                                        <p:cTn id="86" dur="500" fill="hold"/>
                                        <p:tgtEl>
                                          <p:spTgt spid="222210">
                                            <p:txEl>
                                              <p:charRg st="91" end="101"/>
                                            </p:txEl>
                                          </p:spTgt>
                                        </p:tgtEl>
                                        <p:attrNameLst>
                                          <p:attrName>ppt_y</p:attrName>
                                        </p:attrNameLst>
                                      </p:cBhvr>
                                      <p:tavLst>
                                        <p:tav tm="0">
                                          <p:val>
                                            <p:strVal val="#ppt_y+.05"/>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4" presetClass="entr" presetSubtype="0" fill="hold" grpId="0" nodeType="clickEffect">
                                  <p:stCondLst>
                                    <p:cond delay="0"/>
                                  </p:stCondLst>
                                  <p:childTnLst>
                                    <p:set>
                                      <p:cBhvr>
                                        <p:cTn id="90" fill="hold">
                                          <p:stCondLst>
                                            <p:cond delay="0"/>
                                          </p:stCondLst>
                                        </p:cTn>
                                        <p:tgtEl>
                                          <p:spTgt spid="222210">
                                            <p:txEl>
                                              <p:charRg st="101" end="114"/>
                                            </p:txEl>
                                          </p:spTgt>
                                        </p:tgtEl>
                                        <p:attrNameLst>
                                          <p:attrName>style.visibility</p:attrName>
                                        </p:attrNameLst>
                                      </p:cBhvr>
                                      <p:to>
                                        <p:strVal val="visible"/>
                                      </p:to>
                                    </p:set>
                                    <p:animEffect transition="in" filter="fade">
                                      <p:cBhvr>
                                        <p:cTn id="91" dur="500"/>
                                        <p:tgtEl>
                                          <p:spTgt spid="222210">
                                            <p:txEl>
                                              <p:charRg st="101" end="114"/>
                                            </p:txEl>
                                          </p:spTgt>
                                        </p:tgtEl>
                                      </p:cBhvr>
                                    </p:animEffect>
                                    <p:anim calcmode="lin" valueType="num">
                                      <p:cBhvr>
                                        <p:cTn id="92" dur="500" fill="hold"/>
                                        <p:tgtEl>
                                          <p:spTgt spid="222210">
                                            <p:txEl>
                                              <p:charRg st="101" end="114"/>
                                            </p:txEl>
                                          </p:spTgt>
                                        </p:tgtEl>
                                        <p:attrNameLst>
                                          <p:attrName>ppt_x</p:attrName>
                                        </p:attrNameLst>
                                      </p:cBhvr>
                                      <p:tavLst>
                                        <p:tav tm="0">
                                          <p:val>
                                            <p:strVal val="#ppt_x"/>
                                          </p:val>
                                        </p:tav>
                                        <p:tav tm="100000">
                                          <p:val>
                                            <p:strVal val="#ppt_x"/>
                                          </p:val>
                                        </p:tav>
                                      </p:tavLst>
                                    </p:anim>
                                    <p:anim calcmode="lin" valueType="num">
                                      <p:cBhvr>
                                        <p:cTn id="93" dur="500" fill="hold"/>
                                        <p:tgtEl>
                                          <p:spTgt spid="222210">
                                            <p:txEl>
                                              <p:charRg st="101" end="114"/>
                                            </p:txEl>
                                          </p:spTgt>
                                        </p:tgtEl>
                                        <p:attrNameLst>
                                          <p:attrName>ppt_y</p:attrName>
                                        </p:attrNameLst>
                                      </p:cBhvr>
                                      <p:tavLst>
                                        <p:tav tm="0">
                                          <p:val>
                                            <p:strVal val="#ppt_y+.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4" presetClass="entr" presetSubtype="0" fill="hold" grpId="0" nodeType="clickEffect">
                                  <p:stCondLst>
                                    <p:cond delay="0"/>
                                  </p:stCondLst>
                                  <p:childTnLst>
                                    <p:set>
                                      <p:cBhvr>
                                        <p:cTn id="97" fill="hold">
                                          <p:stCondLst>
                                            <p:cond delay="0"/>
                                          </p:stCondLst>
                                        </p:cTn>
                                        <p:tgtEl>
                                          <p:spTgt spid="222210">
                                            <p:txEl>
                                              <p:charRg st="114" end="127"/>
                                            </p:txEl>
                                          </p:spTgt>
                                        </p:tgtEl>
                                        <p:attrNameLst>
                                          <p:attrName>style.visibility</p:attrName>
                                        </p:attrNameLst>
                                      </p:cBhvr>
                                      <p:to>
                                        <p:strVal val="visible"/>
                                      </p:to>
                                    </p:set>
                                    <p:animEffect transition="in" filter="fade">
                                      <p:cBhvr>
                                        <p:cTn id="98" dur="500"/>
                                        <p:tgtEl>
                                          <p:spTgt spid="222210">
                                            <p:txEl>
                                              <p:charRg st="114" end="127"/>
                                            </p:txEl>
                                          </p:spTgt>
                                        </p:tgtEl>
                                      </p:cBhvr>
                                    </p:animEffect>
                                    <p:anim calcmode="lin" valueType="num">
                                      <p:cBhvr>
                                        <p:cTn id="99" dur="500" fill="hold"/>
                                        <p:tgtEl>
                                          <p:spTgt spid="222210">
                                            <p:txEl>
                                              <p:charRg st="114" end="127"/>
                                            </p:txEl>
                                          </p:spTgt>
                                        </p:tgtEl>
                                        <p:attrNameLst>
                                          <p:attrName>ppt_x</p:attrName>
                                        </p:attrNameLst>
                                      </p:cBhvr>
                                      <p:tavLst>
                                        <p:tav tm="0">
                                          <p:val>
                                            <p:strVal val="#ppt_x"/>
                                          </p:val>
                                        </p:tav>
                                        <p:tav tm="100000">
                                          <p:val>
                                            <p:strVal val="#ppt_x"/>
                                          </p:val>
                                        </p:tav>
                                      </p:tavLst>
                                    </p:anim>
                                    <p:anim calcmode="lin" valueType="num">
                                      <p:cBhvr>
                                        <p:cTn id="100" dur="500" fill="hold"/>
                                        <p:tgtEl>
                                          <p:spTgt spid="222210">
                                            <p:txEl>
                                              <p:charRg st="114" end="12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animBg="1" build="p"/>
      <p:bldP spid="614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noChangeArrowheads="1"/>
          </p:cNvSpPr>
          <p:nvPr>
            <p:ph type="title" idx="4294967295"/>
          </p:nvPr>
        </p:nvSpPr>
        <p:spPr>
          <a:xfrm>
            <a:off x="3132138" y="476250"/>
            <a:ext cx="2928938" cy="642938"/>
          </a:xfrm>
        </p:spPr>
        <p:txBody>
          <a:bodyPr vert="horz" wrap="square" lIns="91440" tIns="45720" rIns="91440" bIns="45720" numCol="1" anchor="ctr" anchorCtr="0" compatLnSpc="1"/>
          <a:p>
            <a:r>
              <a:rPr lang="zh-CN" altLang="en-US" sz="2800" dirty="0">
                <a:solidFill>
                  <a:schemeClr val="tx1"/>
                </a:solidFill>
                <a:effectLst>
                  <a:outerShdw blurRad="38100" dist="38100" dir="2700000">
                    <a:srgbClr val="000000"/>
                  </a:outerShdw>
                </a:effectLst>
              </a:rPr>
              <a:t>现场生产性管理</a:t>
            </a:r>
            <a:endParaRPr lang="zh-CN" altLang="en-US" sz="2800" dirty="0">
              <a:solidFill>
                <a:schemeClr val="tx1"/>
              </a:solidFill>
              <a:effectLst>
                <a:outerShdw blurRad="38100" dist="38100" dir="2700000">
                  <a:srgbClr val="000000"/>
                </a:outerShdw>
              </a:effectLst>
            </a:endParaRPr>
          </a:p>
        </p:txBody>
      </p:sp>
      <p:sp>
        <p:nvSpPr>
          <p:cNvPr id="210947" name="AutoShape 4"/>
          <p:cNvSpPr/>
          <p:nvPr/>
        </p:nvSpPr>
        <p:spPr>
          <a:xfrm>
            <a:off x="1143000" y="3810000"/>
            <a:ext cx="6705600" cy="228600"/>
          </a:xfrm>
          <a:prstGeom prst="rightArrow">
            <a:avLst>
              <a:gd name="adj1" fmla="val 56250"/>
              <a:gd name="adj2" fmla="val 215246"/>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sz="2800" dirty="0">
              <a:latin typeface="Tahoma" panose="020B0604030504040204" pitchFamily="34" charset="0"/>
            </a:endParaRPr>
          </a:p>
        </p:txBody>
      </p:sp>
      <p:sp>
        <p:nvSpPr>
          <p:cNvPr id="210948" name="Text Box 5"/>
          <p:cNvSpPr txBox="1"/>
          <p:nvPr/>
        </p:nvSpPr>
        <p:spPr>
          <a:xfrm>
            <a:off x="7883525" y="2971800"/>
            <a:ext cx="498475" cy="1905000"/>
          </a:xfrm>
          <a:prstGeom prst="rect">
            <a:avLst/>
          </a:prstGeom>
          <a:noFill/>
          <a:ln w="9525" cap="flat" cmpd="sng">
            <a:solidFill>
              <a:srgbClr val="000000"/>
            </a:solidFill>
            <a:prstDash val="solid"/>
            <a:miter/>
            <a:headEnd type="none" w="med" len="med"/>
            <a:tailEnd type="none" w="med" len="med"/>
          </a:ln>
        </p:spPr>
        <p:txBody>
          <a:bodyPr vert="eaVert">
            <a:spAutoFit/>
          </a:bodyPr>
          <a:p>
            <a:pPr>
              <a:spcBef>
                <a:spcPct val="50000"/>
              </a:spcBef>
            </a:pPr>
            <a:r>
              <a:rPr lang="zh-CN" altLang="en-US" sz="2000" dirty="0">
                <a:latin typeface="Tahoma" panose="020B0604030504040204" pitchFamily="34" charset="0"/>
              </a:rPr>
              <a:t>现场生产性向上</a:t>
            </a:r>
            <a:endParaRPr lang="zh-CN" altLang="en-US" sz="2000" dirty="0">
              <a:latin typeface="Tahoma" panose="020B0604030504040204" pitchFamily="34" charset="0"/>
            </a:endParaRPr>
          </a:p>
        </p:txBody>
      </p:sp>
      <p:sp>
        <p:nvSpPr>
          <p:cNvPr id="210949" name="Text Box 6"/>
          <p:cNvSpPr txBox="1"/>
          <p:nvPr/>
        </p:nvSpPr>
        <p:spPr>
          <a:xfrm>
            <a:off x="2667000" y="1676400"/>
            <a:ext cx="3200400" cy="406400"/>
          </a:xfrm>
          <a:prstGeom prst="rect">
            <a:avLst/>
          </a:prstGeom>
          <a:noFill/>
          <a:ln w="9525" cap="flat" cmpd="sng">
            <a:solidFill>
              <a:srgbClr val="000000"/>
            </a:solidFill>
            <a:prstDash val="solid"/>
            <a:miter/>
            <a:headEnd type="none" w="med" len="med"/>
            <a:tailEnd type="none" w="med" len="med"/>
          </a:ln>
        </p:spPr>
        <p:txBody>
          <a:bodyPr>
            <a:spAutoFit/>
          </a:bodyPr>
          <a:p>
            <a:pPr>
              <a:spcBef>
                <a:spcPct val="50000"/>
              </a:spcBef>
            </a:pPr>
            <a:r>
              <a:rPr lang="en-US" altLang="zh-CN" sz="2000">
                <a:latin typeface="Tahoma" panose="020B0604030504040204" pitchFamily="34" charset="0"/>
              </a:rPr>
              <a:t>T</a:t>
            </a:r>
            <a:r>
              <a:rPr lang="zh-CN" altLang="en-US" sz="2000" dirty="0">
                <a:latin typeface="Tahoma" panose="020B0604030504040204" pitchFamily="34" charset="0"/>
              </a:rPr>
              <a:t>：生产时间、交货期缩短</a:t>
            </a:r>
            <a:endParaRPr lang="zh-CN" altLang="en-US" sz="2000" dirty="0">
              <a:latin typeface="Tahoma" panose="020B0604030504040204" pitchFamily="34" charset="0"/>
            </a:endParaRPr>
          </a:p>
        </p:txBody>
      </p:sp>
      <p:sp>
        <p:nvSpPr>
          <p:cNvPr id="210950" name="Line 7"/>
          <p:cNvSpPr/>
          <p:nvPr/>
        </p:nvSpPr>
        <p:spPr>
          <a:xfrm>
            <a:off x="4038600" y="2057400"/>
            <a:ext cx="533400" cy="1828800"/>
          </a:xfrm>
          <a:prstGeom prst="line">
            <a:avLst/>
          </a:prstGeom>
          <a:ln w="9525" cap="flat" cmpd="sng">
            <a:solidFill>
              <a:schemeClr val="tx1"/>
            </a:solidFill>
            <a:prstDash val="solid"/>
            <a:headEnd type="none" w="med" len="med"/>
            <a:tailEnd type="triangle" w="med" len="med"/>
          </a:ln>
        </p:spPr>
      </p:sp>
      <p:sp>
        <p:nvSpPr>
          <p:cNvPr id="210951" name="Text Box 8"/>
          <p:cNvSpPr txBox="1"/>
          <p:nvPr/>
        </p:nvSpPr>
        <p:spPr>
          <a:xfrm>
            <a:off x="762000" y="5715000"/>
            <a:ext cx="1676400" cy="406400"/>
          </a:xfrm>
          <a:prstGeom prst="rect">
            <a:avLst/>
          </a:prstGeom>
          <a:noFill/>
          <a:ln w="9525" cap="flat" cmpd="sng">
            <a:solidFill>
              <a:srgbClr val="000000"/>
            </a:solidFill>
            <a:prstDash val="solid"/>
            <a:miter/>
            <a:headEnd type="none" w="med" len="med"/>
            <a:tailEnd type="none" w="med" len="med"/>
          </a:ln>
        </p:spPr>
        <p:txBody>
          <a:bodyPr>
            <a:spAutoFit/>
          </a:bodyPr>
          <a:p>
            <a:pPr>
              <a:spcBef>
                <a:spcPct val="50000"/>
              </a:spcBef>
            </a:pPr>
            <a:r>
              <a:rPr lang="en-US" altLang="zh-CN" sz="2000">
                <a:latin typeface="Tahoma" panose="020B0604030504040204" pitchFamily="34" charset="0"/>
              </a:rPr>
              <a:t>Q</a:t>
            </a:r>
            <a:r>
              <a:rPr lang="zh-CN" altLang="en-US" sz="2000" dirty="0">
                <a:latin typeface="Tahoma" panose="020B0604030504040204" pitchFamily="34" charset="0"/>
              </a:rPr>
              <a:t>：品质向上</a:t>
            </a:r>
            <a:endParaRPr lang="zh-CN" altLang="en-US" sz="2000" dirty="0">
              <a:latin typeface="Tahoma" panose="020B0604030504040204" pitchFamily="34" charset="0"/>
            </a:endParaRPr>
          </a:p>
        </p:txBody>
      </p:sp>
      <p:sp>
        <p:nvSpPr>
          <p:cNvPr id="210952" name="Line 9"/>
          <p:cNvSpPr/>
          <p:nvPr/>
        </p:nvSpPr>
        <p:spPr>
          <a:xfrm flipV="1">
            <a:off x="1752600" y="3962400"/>
            <a:ext cx="1371600" cy="1752600"/>
          </a:xfrm>
          <a:prstGeom prst="line">
            <a:avLst/>
          </a:prstGeom>
          <a:ln w="9525" cap="flat" cmpd="sng">
            <a:solidFill>
              <a:schemeClr val="tx1"/>
            </a:solidFill>
            <a:prstDash val="solid"/>
            <a:headEnd type="none" w="med" len="med"/>
            <a:tailEnd type="triangle" w="med" len="med"/>
          </a:ln>
        </p:spPr>
      </p:sp>
      <p:sp>
        <p:nvSpPr>
          <p:cNvPr id="210953" name="Text Box 10"/>
          <p:cNvSpPr txBox="1"/>
          <p:nvPr/>
        </p:nvSpPr>
        <p:spPr>
          <a:xfrm>
            <a:off x="4648200" y="5715000"/>
            <a:ext cx="1676400" cy="406400"/>
          </a:xfrm>
          <a:prstGeom prst="rect">
            <a:avLst/>
          </a:prstGeom>
          <a:noFill/>
          <a:ln w="9525" cap="flat" cmpd="sng">
            <a:solidFill>
              <a:srgbClr val="000000"/>
            </a:solidFill>
            <a:prstDash val="solid"/>
            <a:miter/>
            <a:headEnd type="none" w="med" len="med"/>
            <a:tailEnd type="none" w="med" len="med"/>
          </a:ln>
        </p:spPr>
        <p:txBody>
          <a:bodyPr>
            <a:spAutoFit/>
          </a:bodyPr>
          <a:p>
            <a:pPr>
              <a:spcBef>
                <a:spcPct val="50000"/>
              </a:spcBef>
            </a:pPr>
            <a:r>
              <a:rPr lang="en-US" altLang="zh-CN" sz="2000">
                <a:latin typeface="Tahoma" panose="020B0604030504040204" pitchFamily="34" charset="0"/>
              </a:rPr>
              <a:t>C</a:t>
            </a:r>
            <a:r>
              <a:rPr lang="zh-CN" altLang="en-US" sz="2000" dirty="0">
                <a:latin typeface="Tahoma" panose="020B0604030504040204" pitchFamily="34" charset="0"/>
              </a:rPr>
              <a:t>：成本降低</a:t>
            </a:r>
            <a:endParaRPr lang="zh-CN" altLang="en-US" sz="2000" dirty="0">
              <a:latin typeface="Tahoma" panose="020B0604030504040204" pitchFamily="34" charset="0"/>
            </a:endParaRPr>
          </a:p>
        </p:txBody>
      </p:sp>
      <p:sp>
        <p:nvSpPr>
          <p:cNvPr id="210954" name="Line 11"/>
          <p:cNvSpPr/>
          <p:nvPr/>
        </p:nvSpPr>
        <p:spPr>
          <a:xfrm flipV="1">
            <a:off x="5334000" y="3962400"/>
            <a:ext cx="1066800" cy="1752600"/>
          </a:xfrm>
          <a:prstGeom prst="line">
            <a:avLst/>
          </a:prstGeom>
          <a:ln w="9525" cap="flat" cmpd="sng">
            <a:solidFill>
              <a:schemeClr val="tx1"/>
            </a:solidFill>
            <a:prstDash val="solid"/>
            <a:headEnd type="none" w="med" len="med"/>
            <a:tailEnd type="triangle" w="med" len="med"/>
          </a:ln>
        </p:spPr>
      </p:sp>
      <p:sp>
        <p:nvSpPr>
          <p:cNvPr id="210955" name="Text Box 12"/>
          <p:cNvSpPr txBox="1"/>
          <p:nvPr/>
        </p:nvSpPr>
        <p:spPr>
          <a:xfrm>
            <a:off x="1295400" y="2209800"/>
            <a:ext cx="1447800" cy="336550"/>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缩短单位时间</a:t>
            </a:r>
            <a:endParaRPr lang="zh-CN" altLang="en-US" sz="1600" dirty="0">
              <a:latin typeface="Tahoma" panose="020B0604030504040204" pitchFamily="34" charset="0"/>
            </a:endParaRPr>
          </a:p>
        </p:txBody>
      </p:sp>
      <p:sp>
        <p:nvSpPr>
          <p:cNvPr id="210956" name="Text Box 13"/>
          <p:cNvSpPr txBox="1"/>
          <p:nvPr/>
        </p:nvSpPr>
        <p:spPr>
          <a:xfrm>
            <a:off x="1600200" y="2819400"/>
            <a:ext cx="1447800" cy="336550"/>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减少工程延误</a:t>
            </a:r>
            <a:endParaRPr lang="zh-CN" altLang="en-US" sz="1600" dirty="0">
              <a:latin typeface="Tahoma" panose="020B0604030504040204" pitchFamily="34" charset="0"/>
            </a:endParaRPr>
          </a:p>
        </p:txBody>
      </p:sp>
      <p:sp>
        <p:nvSpPr>
          <p:cNvPr id="210957" name="Text Box 14"/>
          <p:cNvSpPr txBox="1"/>
          <p:nvPr/>
        </p:nvSpPr>
        <p:spPr>
          <a:xfrm>
            <a:off x="5334000" y="2590800"/>
            <a:ext cx="1676400" cy="336550"/>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减少非生产延误</a:t>
            </a:r>
            <a:endParaRPr lang="zh-CN" altLang="en-US" sz="1600" dirty="0">
              <a:latin typeface="Tahoma" panose="020B0604030504040204" pitchFamily="34" charset="0"/>
            </a:endParaRPr>
          </a:p>
        </p:txBody>
      </p:sp>
      <p:sp>
        <p:nvSpPr>
          <p:cNvPr id="210958" name="Text Box 15"/>
          <p:cNvSpPr txBox="1"/>
          <p:nvPr/>
        </p:nvSpPr>
        <p:spPr>
          <a:xfrm>
            <a:off x="5181600" y="3352800"/>
            <a:ext cx="2209800" cy="336550"/>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减少工程间停滞品</a:t>
            </a:r>
            <a:endParaRPr lang="zh-CN" altLang="en-US" sz="1600" dirty="0">
              <a:latin typeface="Tahoma" panose="020B0604030504040204" pitchFamily="34" charset="0"/>
            </a:endParaRPr>
          </a:p>
        </p:txBody>
      </p:sp>
      <p:sp>
        <p:nvSpPr>
          <p:cNvPr id="210959" name="Line 16"/>
          <p:cNvSpPr/>
          <p:nvPr/>
        </p:nvSpPr>
        <p:spPr>
          <a:xfrm>
            <a:off x="2590800" y="2438400"/>
            <a:ext cx="1600200" cy="228600"/>
          </a:xfrm>
          <a:prstGeom prst="line">
            <a:avLst/>
          </a:prstGeom>
          <a:ln w="9525" cap="flat" cmpd="sng">
            <a:solidFill>
              <a:schemeClr val="tx1"/>
            </a:solidFill>
            <a:prstDash val="solid"/>
            <a:headEnd type="none" w="med" len="med"/>
            <a:tailEnd type="triangle" w="med" len="med"/>
          </a:ln>
        </p:spPr>
      </p:sp>
      <p:sp>
        <p:nvSpPr>
          <p:cNvPr id="210960" name="Line 17"/>
          <p:cNvSpPr/>
          <p:nvPr/>
        </p:nvSpPr>
        <p:spPr>
          <a:xfrm>
            <a:off x="2819400" y="3124200"/>
            <a:ext cx="1600200" cy="228600"/>
          </a:xfrm>
          <a:prstGeom prst="line">
            <a:avLst/>
          </a:prstGeom>
          <a:ln w="9525" cap="flat" cmpd="sng">
            <a:solidFill>
              <a:schemeClr val="tx1"/>
            </a:solidFill>
            <a:prstDash val="solid"/>
            <a:headEnd type="none" w="med" len="med"/>
            <a:tailEnd type="triangle" w="med" len="med"/>
          </a:ln>
        </p:spPr>
      </p:sp>
      <p:sp>
        <p:nvSpPr>
          <p:cNvPr id="210961" name="Line 18"/>
          <p:cNvSpPr/>
          <p:nvPr/>
        </p:nvSpPr>
        <p:spPr>
          <a:xfrm flipH="1">
            <a:off x="4343400" y="2743200"/>
            <a:ext cx="990600" cy="304800"/>
          </a:xfrm>
          <a:prstGeom prst="line">
            <a:avLst/>
          </a:prstGeom>
          <a:ln w="9525" cap="flat" cmpd="sng">
            <a:solidFill>
              <a:schemeClr val="tx1"/>
            </a:solidFill>
            <a:prstDash val="solid"/>
            <a:headEnd type="none" w="med" len="med"/>
            <a:tailEnd type="triangle" w="med" len="med"/>
          </a:ln>
        </p:spPr>
      </p:sp>
      <p:sp>
        <p:nvSpPr>
          <p:cNvPr id="210962" name="Line 19"/>
          <p:cNvSpPr/>
          <p:nvPr/>
        </p:nvSpPr>
        <p:spPr>
          <a:xfrm flipH="1">
            <a:off x="4495800" y="3505200"/>
            <a:ext cx="762000" cy="152400"/>
          </a:xfrm>
          <a:prstGeom prst="line">
            <a:avLst/>
          </a:prstGeom>
          <a:ln w="9525" cap="flat" cmpd="sng">
            <a:solidFill>
              <a:schemeClr val="tx1"/>
            </a:solidFill>
            <a:prstDash val="solid"/>
            <a:headEnd type="none" w="med" len="med"/>
            <a:tailEnd type="triangle" w="med" len="med"/>
          </a:ln>
        </p:spPr>
      </p:sp>
      <p:sp>
        <p:nvSpPr>
          <p:cNvPr id="210963" name="Text Box 20"/>
          <p:cNvSpPr txBox="1"/>
          <p:nvPr/>
        </p:nvSpPr>
        <p:spPr>
          <a:xfrm>
            <a:off x="381000" y="4191000"/>
            <a:ext cx="1447800" cy="336550"/>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降低不良品率</a:t>
            </a:r>
            <a:endParaRPr lang="zh-CN" altLang="en-US" sz="1600" dirty="0">
              <a:latin typeface="Tahoma" panose="020B0604030504040204" pitchFamily="34" charset="0"/>
            </a:endParaRPr>
          </a:p>
        </p:txBody>
      </p:sp>
      <p:sp>
        <p:nvSpPr>
          <p:cNvPr id="210964" name="Text Box 21"/>
          <p:cNvSpPr txBox="1"/>
          <p:nvPr/>
        </p:nvSpPr>
        <p:spPr>
          <a:xfrm>
            <a:off x="381000" y="4953000"/>
            <a:ext cx="1447800" cy="336550"/>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减少品质投诉</a:t>
            </a:r>
            <a:endParaRPr lang="zh-CN" altLang="en-US" sz="1600" dirty="0">
              <a:latin typeface="Tahoma" panose="020B0604030504040204" pitchFamily="34" charset="0"/>
            </a:endParaRPr>
          </a:p>
        </p:txBody>
      </p:sp>
      <p:sp>
        <p:nvSpPr>
          <p:cNvPr id="210965" name="Line 22"/>
          <p:cNvSpPr/>
          <p:nvPr/>
        </p:nvSpPr>
        <p:spPr>
          <a:xfrm>
            <a:off x="1752600" y="4419600"/>
            <a:ext cx="990600" cy="0"/>
          </a:xfrm>
          <a:prstGeom prst="line">
            <a:avLst/>
          </a:prstGeom>
          <a:ln w="9525" cap="flat" cmpd="sng">
            <a:solidFill>
              <a:schemeClr val="tx1"/>
            </a:solidFill>
            <a:prstDash val="solid"/>
            <a:headEnd type="none" w="med" len="med"/>
            <a:tailEnd type="triangle" w="med" len="med"/>
          </a:ln>
        </p:spPr>
      </p:sp>
      <p:sp>
        <p:nvSpPr>
          <p:cNvPr id="210966" name="Line 23"/>
          <p:cNvSpPr/>
          <p:nvPr/>
        </p:nvSpPr>
        <p:spPr>
          <a:xfrm flipV="1">
            <a:off x="1752600" y="4876800"/>
            <a:ext cx="685800" cy="228600"/>
          </a:xfrm>
          <a:prstGeom prst="line">
            <a:avLst/>
          </a:prstGeom>
          <a:ln w="9525" cap="flat" cmpd="sng">
            <a:solidFill>
              <a:schemeClr val="tx1"/>
            </a:solidFill>
            <a:prstDash val="solid"/>
            <a:headEnd type="none" w="med" len="med"/>
            <a:tailEnd type="triangle" w="med" len="med"/>
          </a:ln>
        </p:spPr>
      </p:sp>
      <p:sp>
        <p:nvSpPr>
          <p:cNvPr id="210967" name="Text Box 24"/>
          <p:cNvSpPr txBox="1"/>
          <p:nvPr/>
        </p:nvSpPr>
        <p:spPr>
          <a:xfrm>
            <a:off x="2667000" y="4953000"/>
            <a:ext cx="1447800" cy="336550"/>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提高良品率</a:t>
            </a:r>
            <a:endParaRPr lang="zh-CN" altLang="en-US" sz="1600" dirty="0">
              <a:latin typeface="Tahoma" panose="020B0604030504040204" pitchFamily="34" charset="0"/>
            </a:endParaRPr>
          </a:p>
        </p:txBody>
      </p:sp>
      <p:sp>
        <p:nvSpPr>
          <p:cNvPr id="210968" name="Line 25"/>
          <p:cNvSpPr/>
          <p:nvPr/>
        </p:nvSpPr>
        <p:spPr>
          <a:xfrm flipH="1" flipV="1">
            <a:off x="2590800" y="4572000"/>
            <a:ext cx="228600" cy="381000"/>
          </a:xfrm>
          <a:prstGeom prst="line">
            <a:avLst/>
          </a:prstGeom>
          <a:ln w="9525" cap="flat" cmpd="sng">
            <a:solidFill>
              <a:schemeClr val="tx1"/>
            </a:solidFill>
            <a:prstDash val="solid"/>
            <a:headEnd type="none" w="med" len="med"/>
            <a:tailEnd type="triangle" w="med" len="med"/>
          </a:ln>
        </p:spPr>
      </p:sp>
      <p:sp>
        <p:nvSpPr>
          <p:cNvPr id="210969" name="Text Box 26"/>
          <p:cNvSpPr txBox="1"/>
          <p:nvPr/>
        </p:nvSpPr>
        <p:spPr>
          <a:xfrm>
            <a:off x="3733800" y="4419600"/>
            <a:ext cx="1447800" cy="703263"/>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提高设备</a:t>
            </a:r>
            <a:endParaRPr lang="zh-CN" altLang="en-US" sz="1600" dirty="0">
              <a:latin typeface="Tahoma" panose="020B0604030504040204" pitchFamily="34" charset="0"/>
            </a:endParaRPr>
          </a:p>
          <a:p>
            <a:pPr>
              <a:spcBef>
                <a:spcPct val="50000"/>
              </a:spcBef>
            </a:pPr>
            <a:r>
              <a:rPr lang="zh-CN" altLang="en-US" sz="1600" dirty="0">
                <a:latin typeface="Tahoma" panose="020B0604030504040204" pitchFamily="34" charset="0"/>
              </a:rPr>
              <a:t>      稼动率</a:t>
            </a:r>
            <a:endParaRPr lang="zh-CN" altLang="en-US" sz="1600" dirty="0">
              <a:latin typeface="Tahoma" panose="020B0604030504040204" pitchFamily="34" charset="0"/>
            </a:endParaRPr>
          </a:p>
        </p:txBody>
      </p:sp>
      <p:sp>
        <p:nvSpPr>
          <p:cNvPr id="210970" name="Line 27"/>
          <p:cNvSpPr/>
          <p:nvPr/>
        </p:nvSpPr>
        <p:spPr>
          <a:xfrm flipV="1">
            <a:off x="4800600" y="4495800"/>
            <a:ext cx="1295400" cy="228600"/>
          </a:xfrm>
          <a:prstGeom prst="line">
            <a:avLst/>
          </a:prstGeom>
          <a:ln w="9525" cap="flat" cmpd="sng">
            <a:solidFill>
              <a:schemeClr val="tx1"/>
            </a:solidFill>
            <a:prstDash val="solid"/>
            <a:headEnd type="none" w="med" len="med"/>
            <a:tailEnd type="triangle" w="med" len="med"/>
          </a:ln>
        </p:spPr>
      </p:sp>
      <p:sp>
        <p:nvSpPr>
          <p:cNvPr id="210971" name="Text Box 28"/>
          <p:cNvSpPr txBox="1"/>
          <p:nvPr/>
        </p:nvSpPr>
        <p:spPr>
          <a:xfrm>
            <a:off x="6172200" y="4724400"/>
            <a:ext cx="1828800" cy="703263"/>
          </a:xfrm>
          <a:prstGeom prst="rect">
            <a:avLst/>
          </a:prstGeom>
          <a:noFill/>
          <a:ln w="9525">
            <a:noFill/>
          </a:ln>
        </p:spPr>
        <p:txBody>
          <a:bodyPr>
            <a:spAutoFit/>
          </a:bodyPr>
          <a:p>
            <a:pPr>
              <a:spcBef>
                <a:spcPct val="50000"/>
              </a:spcBef>
            </a:pPr>
            <a:r>
              <a:rPr lang="en-US" altLang="zh-CN" sz="1600">
                <a:latin typeface="Tahoma" panose="020B0604030504040204" pitchFamily="34" charset="0"/>
              </a:rPr>
              <a:t>   </a:t>
            </a:r>
            <a:r>
              <a:rPr lang="zh-CN" altLang="en-US" sz="1600" dirty="0">
                <a:latin typeface="Tahoma" panose="020B0604030504040204" pitchFamily="34" charset="0"/>
              </a:rPr>
              <a:t>每一单位原</a:t>
            </a:r>
            <a:endParaRPr lang="zh-CN" altLang="en-US" sz="1600" dirty="0">
              <a:latin typeface="Tahoma" panose="020B0604030504040204" pitchFamily="34" charset="0"/>
            </a:endParaRPr>
          </a:p>
          <a:p>
            <a:pPr>
              <a:spcBef>
                <a:spcPct val="50000"/>
              </a:spcBef>
            </a:pPr>
            <a:r>
              <a:rPr lang="zh-CN" altLang="en-US" sz="1600" dirty="0">
                <a:latin typeface="Tahoma" panose="020B0604030504040204" pitchFamily="34" charset="0"/>
              </a:rPr>
              <a:t>材料品的经费节约</a:t>
            </a:r>
            <a:endParaRPr lang="zh-CN" altLang="en-US" sz="1600" dirty="0">
              <a:latin typeface="Tahoma" panose="020B0604030504040204" pitchFamily="34" charset="0"/>
            </a:endParaRPr>
          </a:p>
        </p:txBody>
      </p:sp>
      <p:sp>
        <p:nvSpPr>
          <p:cNvPr id="210972" name="Line 29"/>
          <p:cNvSpPr/>
          <p:nvPr/>
        </p:nvSpPr>
        <p:spPr>
          <a:xfrm flipH="1" flipV="1">
            <a:off x="5943600" y="4724400"/>
            <a:ext cx="381000" cy="304800"/>
          </a:xfrm>
          <a:prstGeom prst="line">
            <a:avLst/>
          </a:prstGeom>
          <a:ln w="9525" cap="flat" cmpd="sng">
            <a:solidFill>
              <a:schemeClr val="tx1"/>
            </a:solidFill>
            <a:prstDash val="solid"/>
            <a:headEnd type="none" w="med" len="med"/>
            <a:tailEnd type="triangle" w="med" len="med"/>
          </a:ln>
        </p:spPr>
      </p:sp>
      <p:pic>
        <p:nvPicPr>
          <p:cNvPr id="210974" name="图片 210973"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anim calcmode="lin" valueType="num">
                                      <p:cBhvr>
                                        <p:cTn id="8" dur="1000" fill="hold"/>
                                        <p:tgtEl>
                                          <p:spTgt spid="58370"/>
                                        </p:tgtEl>
                                        <p:attrNameLst>
                                          <p:attrName>ppt_x</p:attrName>
                                        </p:attrNameLst>
                                      </p:cBhvr>
                                      <p:tavLst>
                                        <p:tav tm="0">
                                          <p:val>
                                            <p:strVal val="#ppt_x"/>
                                          </p:val>
                                        </p:tav>
                                        <p:tav tm="100000">
                                          <p:val>
                                            <p:strVal val="#ppt_x"/>
                                          </p:val>
                                        </p:tav>
                                      </p:tavLst>
                                    </p:anim>
                                    <p:anim calcmode="lin" valueType="num">
                                      <p:cBhvr>
                                        <p:cTn id="9" dur="1000" fill="hold"/>
                                        <p:tgtEl>
                                          <p:spTgt spid="58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日期占位符 1"/>
          <p:cNvSpPr txBox="1">
            <a:spLocks noGrp="1"/>
          </p:cNvSpPr>
          <p:nvPr/>
        </p:nvSpPr>
        <p:spPr>
          <a:xfrm>
            <a:off x="7286625" y="571500"/>
            <a:ext cx="1357313" cy="357188"/>
          </a:xfrm>
          <a:prstGeom prst="rect">
            <a:avLst/>
          </a:prstGeom>
          <a:noFill/>
          <a:ln w="9525">
            <a:noFill/>
          </a:ln>
        </p:spPr>
        <p:txBody>
          <a:bodyPr/>
          <a:p>
            <a:endParaRPr sz="1400" dirty="0">
              <a:latin typeface="Tahoma" panose="020B0604030504040204" pitchFamily="34" charset="0"/>
            </a:endParaRPr>
          </a:p>
        </p:txBody>
      </p:sp>
      <p:sp>
        <p:nvSpPr>
          <p:cNvPr id="203779" name="Rectangle 5"/>
          <p:cNvSpPr/>
          <p:nvPr/>
        </p:nvSpPr>
        <p:spPr>
          <a:xfrm>
            <a:off x="2411413" y="620713"/>
            <a:ext cx="5040312" cy="519112"/>
          </a:xfrm>
          <a:prstGeom prst="rect">
            <a:avLst/>
          </a:prstGeom>
          <a:noFill/>
          <a:ln w="9525">
            <a:noFill/>
          </a:ln>
        </p:spPr>
        <p:txBody>
          <a:bodyPr>
            <a:spAutoFit/>
          </a:bodyPr>
          <a:p>
            <a:r>
              <a:rPr lang="zh-CN" altLang="en-US" sz="2800" b="1" dirty="0">
                <a:solidFill>
                  <a:schemeClr val="tx2"/>
                </a:solidFill>
                <a:latin typeface="Tahoma" panose="020B0604030504040204" pitchFamily="34" charset="0"/>
              </a:rPr>
              <a:t>优秀生产现场管理的标准</a:t>
            </a:r>
            <a:endParaRPr lang="zh-CN" altLang="en-US" sz="2800" b="1" dirty="0">
              <a:solidFill>
                <a:schemeClr val="tx2"/>
              </a:solidFill>
              <a:latin typeface="Tahoma" panose="020B0604030504040204" pitchFamily="34" charset="0"/>
            </a:endParaRPr>
          </a:p>
        </p:txBody>
      </p:sp>
      <p:sp>
        <p:nvSpPr>
          <p:cNvPr id="5" name="Rectangle 3"/>
          <p:cNvSpPr txBox="1">
            <a:spLocks noChangeArrowheads="1"/>
          </p:cNvSpPr>
          <p:nvPr/>
        </p:nvSpPr>
        <p:spPr>
          <a:xfrm>
            <a:off x="250825" y="1484313"/>
            <a:ext cx="5143500" cy="3355975"/>
          </a:xfrm>
          <a:prstGeom prst="rect">
            <a:avLst/>
          </a:prstGeom>
        </p:spPr>
        <p:txBody>
          <a:bodyPr/>
          <a:lstStyle/>
          <a:p>
            <a:pPr marL="342900" marR="0" indent="-342900" defTabSz="914400" eaLnBrk="0" hangingPunct="0">
              <a:spcBef>
                <a:spcPct val="20000"/>
              </a:spcBef>
              <a:buClr>
                <a:schemeClr val="hlink"/>
              </a:buClr>
              <a:buSzPct val="110000"/>
              <a:buFont typeface="Wingdings" panose="05000000000000000000" pitchFamily="2" charset="2"/>
              <a:buNone/>
              <a:defRPr/>
            </a:pPr>
            <a:r>
              <a:rPr kumimoji="1" lang="en-US" altLang="zh-CN" sz="2800" b="1" kern="0" cap="none" spc="0" normalizeH="0" baseline="0" noProof="0" dirty="0">
                <a:latin typeface="+mn-lt"/>
                <a:ea typeface="+mn-ea"/>
                <a:cs typeface="+mn-cs"/>
              </a:rPr>
              <a:t>1</a:t>
            </a:r>
            <a:r>
              <a:rPr kumimoji="1" lang="zh-CN" altLang="en-US" sz="2800" b="1" kern="0" cap="none" spc="0" normalizeH="0" baseline="0" noProof="0" dirty="0">
                <a:latin typeface="+mn-lt"/>
                <a:ea typeface="+mn-ea"/>
                <a:cs typeface="+mn-cs"/>
              </a:rPr>
              <a:t>）定员合理，技能匹配；</a:t>
            </a:r>
            <a:endParaRPr kumimoji="1" lang="zh-CN" altLang="en-US" sz="2800" b="1" kern="0" cap="none" spc="0" normalizeH="0" baseline="0" noProof="0" dirty="0">
              <a:latin typeface="+mn-lt"/>
              <a:ea typeface="+mn-ea"/>
              <a:cs typeface="+mn-cs"/>
            </a:endParaRPr>
          </a:p>
          <a:p>
            <a:pPr marL="342900" marR="0" indent="-342900" defTabSz="914400" eaLnBrk="0" hangingPunct="0">
              <a:spcBef>
                <a:spcPct val="20000"/>
              </a:spcBef>
              <a:buClr>
                <a:schemeClr val="hlink"/>
              </a:buClr>
              <a:buSzPct val="110000"/>
              <a:buFont typeface="Wingdings" panose="05000000000000000000" pitchFamily="2" charset="2"/>
              <a:buNone/>
              <a:defRPr/>
            </a:pPr>
            <a:r>
              <a:rPr kumimoji="1" lang="en-US" altLang="zh-CN" sz="2800" b="1" kern="0" cap="none" spc="0" normalizeH="0" baseline="0" noProof="0" dirty="0">
                <a:latin typeface="+mn-lt"/>
                <a:ea typeface="+mn-ea"/>
                <a:cs typeface="+mn-cs"/>
              </a:rPr>
              <a:t>2</a:t>
            </a:r>
            <a:r>
              <a:rPr kumimoji="1" lang="zh-CN" altLang="en-US" sz="2800" b="1" kern="0" cap="none" spc="0" normalizeH="0" baseline="0" noProof="0" dirty="0">
                <a:latin typeface="+mn-lt"/>
                <a:ea typeface="+mn-ea"/>
                <a:cs typeface="+mn-cs"/>
              </a:rPr>
              <a:t>）材料工具，放置有序；</a:t>
            </a:r>
            <a:endParaRPr kumimoji="1" lang="zh-CN" altLang="en-US" sz="2800" b="1" kern="0" cap="none" spc="0" normalizeH="0" baseline="0" noProof="0" dirty="0">
              <a:latin typeface="+mn-lt"/>
              <a:ea typeface="+mn-ea"/>
              <a:cs typeface="+mn-cs"/>
            </a:endParaRPr>
          </a:p>
          <a:p>
            <a:pPr marL="342900" marR="0" indent="-342900" defTabSz="914400" eaLnBrk="0" hangingPunct="0">
              <a:spcBef>
                <a:spcPct val="20000"/>
              </a:spcBef>
              <a:buClr>
                <a:schemeClr val="hlink"/>
              </a:buClr>
              <a:buSzPct val="110000"/>
              <a:buFont typeface="Wingdings" panose="05000000000000000000" pitchFamily="2" charset="2"/>
              <a:buNone/>
              <a:defRPr/>
            </a:pPr>
            <a:r>
              <a:rPr kumimoji="1" lang="en-US" altLang="zh-CN" sz="2800" b="1" kern="0" cap="none" spc="0" normalizeH="0" baseline="0" noProof="0" dirty="0">
                <a:latin typeface="+mn-lt"/>
                <a:ea typeface="+mn-ea"/>
                <a:cs typeface="+mn-cs"/>
              </a:rPr>
              <a:t>3</a:t>
            </a:r>
            <a:r>
              <a:rPr kumimoji="1" lang="zh-CN" altLang="en-US" sz="2800" b="1" kern="0" cap="none" spc="0" normalizeH="0" baseline="0" noProof="0" dirty="0">
                <a:latin typeface="+mn-lt"/>
                <a:ea typeface="+mn-ea"/>
                <a:cs typeface="+mn-cs"/>
              </a:rPr>
              <a:t>）场地规划，标注清析；</a:t>
            </a:r>
            <a:endParaRPr kumimoji="1" lang="zh-CN" altLang="en-US" sz="2800" b="1" kern="0" cap="none" spc="0" normalizeH="0" baseline="0" noProof="0" dirty="0">
              <a:latin typeface="+mn-lt"/>
              <a:ea typeface="+mn-ea"/>
              <a:cs typeface="+mn-cs"/>
            </a:endParaRPr>
          </a:p>
          <a:p>
            <a:pPr marL="342900" marR="0" indent="-342900" defTabSz="914400" eaLnBrk="0" hangingPunct="0">
              <a:spcBef>
                <a:spcPct val="20000"/>
              </a:spcBef>
              <a:buClr>
                <a:schemeClr val="hlink"/>
              </a:buClr>
              <a:buSzPct val="110000"/>
              <a:buFont typeface="Wingdings" panose="05000000000000000000" pitchFamily="2" charset="2"/>
              <a:buNone/>
              <a:defRPr/>
            </a:pPr>
            <a:r>
              <a:rPr kumimoji="1" lang="en-US" altLang="zh-CN" sz="2800" b="1" kern="0" cap="none" spc="0" normalizeH="0" baseline="0" noProof="0" dirty="0">
                <a:latin typeface="+mn-lt"/>
                <a:ea typeface="+mn-ea"/>
                <a:cs typeface="+mn-cs"/>
              </a:rPr>
              <a:t>4</a:t>
            </a:r>
            <a:r>
              <a:rPr kumimoji="1" lang="zh-CN" altLang="en-US" sz="2800" b="1" kern="0" cap="none" spc="0" normalizeH="0" baseline="0" noProof="0" dirty="0">
                <a:latin typeface="+mn-lt"/>
                <a:ea typeface="+mn-ea"/>
                <a:cs typeface="+mn-cs"/>
              </a:rPr>
              <a:t>）工作流程，有条不紊；</a:t>
            </a:r>
            <a:endParaRPr kumimoji="1" lang="zh-CN" altLang="en-US" sz="2800" b="1" kern="0" cap="none" spc="0" normalizeH="0" baseline="0" noProof="0" dirty="0">
              <a:latin typeface="+mn-lt"/>
              <a:ea typeface="+mn-ea"/>
              <a:cs typeface="+mn-cs"/>
            </a:endParaRPr>
          </a:p>
          <a:p>
            <a:pPr marL="342900" marR="0" indent="-342900" defTabSz="914400" eaLnBrk="0" hangingPunct="0">
              <a:spcBef>
                <a:spcPct val="20000"/>
              </a:spcBef>
              <a:buClr>
                <a:schemeClr val="hlink"/>
              </a:buClr>
              <a:buSzPct val="110000"/>
              <a:buFont typeface="Wingdings" panose="05000000000000000000" pitchFamily="2" charset="2"/>
              <a:buNone/>
              <a:defRPr/>
            </a:pPr>
            <a:r>
              <a:rPr kumimoji="1" lang="en-US" altLang="zh-CN" sz="2800" b="1" kern="0" cap="none" spc="0" normalizeH="0" baseline="0" noProof="0" dirty="0">
                <a:latin typeface="+mn-lt"/>
                <a:ea typeface="+mn-ea"/>
                <a:cs typeface="+mn-cs"/>
              </a:rPr>
              <a:t>5</a:t>
            </a:r>
            <a:r>
              <a:rPr kumimoji="1" lang="zh-CN" altLang="en-US" sz="2800" b="1" kern="0" cap="none" spc="0" normalizeH="0" baseline="0" noProof="0" dirty="0">
                <a:latin typeface="+mn-lt"/>
                <a:ea typeface="+mn-ea"/>
                <a:cs typeface="+mn-cs"/>
              </a:rPr>
              <a:t>）规章制度，落实严格；</a:t>
            </a:r>
            <a:endParaRPr kumimoji="1" lang="zh-CN" altLang="en-US" sz="2800" b="1" kern="0" cap="none" spc="0" normalizeH="0" baseline="0" noProof="0" dirty="0">
              <a:latin typeface="+mn-lt"/>
              <a:ea typeface="+mn-ea"/>
              <a:cs typeface="+mn-cs"/>
            </a:endParaRPr>
          </a:p>
          <a:p>
            <a:pPr marL="342900" marR="0" indent="-342900" defTabSz="914400" eaLnBrk="0" hangingPunct="0">
              <a:spcBef>
                <a:spcPct val="20000"/>
              </a:spcBef>
              <a:buClr>
                <a:schemeClr val="hlink"/>
              </a:buClr>
              <a:buSzPct val="110000"/>
              <a:buFont typeface="Wingdings" panose="05000000000000000000" pitchFamily="2" charset="2"/>
              <a:buNone/>
              <a:defRPr/>
            </a:pPr>
            <a:endParaRPr kumimoji="1" lang="en-US" altLang="zh-CN" b="1" kern="0" cap="none" spc="0" normalizeH="0" baseline="0" noProof="0" dirty="0">
              <a:latin typeface="+mn-lt"/>
              <a:ea typeface="+mn-ea"/>
              <a:cs typeface="+mn-cs"/>
            </a:endParaRPr>
          </a:p>
        </p:txBody>
      </p:sp>
      <p:sp>
        <p:nvSpPr>
          <p:cNvPr id="6" name="Rectangle 4"/>
          <p:cNvSpPr txBox="1">
            <a:spLocks noChangeArrowheads="1"/>
          </p:cNvSpPr>
          <p:nvPr/>
        </p:nvSpPr>
        <p:spPr>
          <a:xfrm>
            <a:off x="4643438" y="3284538"/>
            <a:ext cx="4824413" cy="2779713"/>
          </a:xfrm>
          <a:prstGeom prst="rect">
            <a:avLst/>
          </a:prstGeom>
        </p:spPr>
        <p:txBody>
          <a:bodyPr/>
          <a:lstStyle/>
          <a:p>
            <a:pPr marL="342900" marR="0" indent="-342900" defTabSz="914400" eaLnBrk="0" hangingPunct="0">
              <a:spcBef>
                <a:spcPct val="20000"/>
              </a:spcBef>
              <a:buClr>
                <a:schemeClr val="hlink"/>
              </a:buClr>
              <a:buSzPct val="110000"/>
              <a:buFont typeface="Wingdings" panose="05000000000000000000" pitchFamily="2" charset="2"/>
              <a:buNone/>
              <a:defRPr/>
            </a:pPr>
            <a:r>
              <a:rPr kumimoji="1" lang="en-US" altLang="zh-CN" sz="2800" b="1" kern="0" cap="none" spc="0" normalizeH="0" baseline="0" noProof="0" dirty="0">
                <a:latin typeface="+mn-lt"/>
                <a:ea typeface="+mn-ea"/>
                <a:cs typeface="+mn-cs"/>
              </a:rPr>
              <a:t>6</a:t>
            </a:r>
            <a:r>
              <a:rPr kumimoji="1" lang="zh-CN" altLang="en-US" sz="2800" b="1" kern="0" cap="none" spc="0" normalizeH="0" baseline="0" noProof="0" dirty="0">
                <a:latin typeface="+mn-lt"/>
                <a:ea typeface="+mn-ea"/>
                <a:cs typeface="+mn-cs"/>
              </a:rPr>
              <a:t>）现场环境，卫生清洁；</a:t>
            </a:r>
            <a:endParaRPr kumimoji="1" lang="zh-CN" altLang="en-US" sz="2800" b="1" kern="0" cap="none" spc="0" normalizeH="0" baseline="0" noProof="0" dirty="0">
              <a:latin typeface="+mn-lt"/>
              <a:ea typeface="+mn-ea"/>
              <a:cs typeface="+mn-cs"/>
            </a:endParaRPr>
          </a:p>
          <a:p>
            <a:pPr marL="342900" marR="0" indent="-342900" defTabSz="914400" eaLnBrk="0" hangingPunct="0">
              <a:spcBef>
                <a:spcPct val="20000"/>
              </a:spcBef>
              <a:buClr>
                <a:schemeClr val="hlink"/>
              </a:buClr>
              <a:buSzPct val="110000"/>
              <a:buFont typeface="Wingdings" panose="05000000000000000000" pitchFamily="2" charset="2"/>
              <a:buNone/>
              <a:defRPr/>
            </a:pPr>
            <a:r>
              <a:rPr kumimoji="1" lang="en-US" altLang="zh-CN" sz="2800" b="1" kern="0" cap="none" spc="0" normalizeH="0" baseline="0" noProof="0" dirty="0">
                <a:latin typeface="+mn-lt"/>
                <a:ea typeface="+mn-ea"/>
                <a:cs typeface="+mn-cs"/>
              </a:rPr>
              <a:t>7</a:t>
            </a:r>
            <a:r>
              <a:rPr kumimoji="1" lang="zh-CN" altLang="en-US" sz="2800" b="1" kern="0" cap="none" spc="0" normalizeH="0" baseline="0" noProof="0" dirty="0">
                <a:latin typeface="+mn-lt"/>
                <a:ea typeface="+mn-ea"/>
                <a:cs typeface="+mn-cs"/>
              </a:rPr>
              <a:t>）设备完好，运转正常；</a:t>
            </a:r>
            <a:endParaRPr kumimoji="1" lang="zh-CN" altLang="en-US" sz="2800" b="1" kern="0" cap="none" spc="0" normalizeH="0" baseline="0" noProof="0" dirty="0">
              <a:latin typeface="+mn-lt"/>
              <a:ea typeface="+mn-ea"/>
              <a:cs typeface="+mn-cs"/>
            </a:endParaRPr>
          </a:p>
          <a:p>
            <a:pPr marL="342900" marR="0" indent="-342900" defTabSz="914400" eaLnBrk="0" hangingPunct="0">
              <a:spcBef>
                <a:spcPct val="20000"/>
              </a:spcBef>
              <a:buClr>
                <a:schemeClr val="hlink"/>
              </a:buClr>
              <a:buSzPct val="110000"/>
              <a:buFont typeface="Wingdings" panose="05000000000000000000" pitchFamily="2" charset="2"/>
              <a:buNone/>
              <a:defRPr/>
            </a:pPr>
            <a:r>
              <a:rPr kumimoji="1" lang="en-US" altLang="zh-CN" sz="2800" b="1" kern="0" cap="none" spc="0" normalizeH="0" baseline="0" noProof="0" dirty="0">
                <a:latin typeface="+mn-lt"/>
                <a:ea typeface="+mn-ea"/>
                <a:cs typeface="+mn-cs"/>
              </a:rPr>
              <a:t>8</a:t>
            </a:r>
            <a:r>
              <a:rPr kumimoji="1" lang="zh-CN" altLang="en-US" sz="2800" b="1" kern="0" cap="none" spc="0" normalizeH="0" baseline="0" noProof="0" dirty="0">
                <a:latin typeface="+mn-lt"/>
                <a:ea typeface="+mn-ea"/>
                <a:cs typeface="+mn-cs"/>
              </a:rPr>
              <a:t>）安全有序，物流顺畅；</a:t>
            </a:r>
            <a:endParaRPr kumimoji="1" lang="zh-CN" altLang="en-US" sz="2800" b="1" kern="0" cap="none" spc="0" normalizeH="0" baseline="0" noProof="0" dirty="0">
              <a:latin typeface="+mn-lt"/>
              <a:ea typeface="+mn-ea"/>
              <a:cs typeface="+mn-cs"/>
            </a:endParaRPr>
          </a:p>
          <a:p>
            <a:pPr marL="342900" marR="0" indent="-342900" defTabSz="914400" eaLnBrk="0" hangingPunct="0">
              <a:spcBef>
                <a:spcPct val="20000"/>
              </a:spcBef>
              <a:buClr>
                <a:schemeClr val="hlink"/>
              </a:buClr>
              <a:buSzPct val="110000"/>
              <a:buFont typeface="Wingdings" panose="05000000000000000000" pitchFamily="2" charset="2"/>
              <a:buNone/>
              <a:defRPr/>
            </a:pPr>
            <a:r>
              <a:rPr kumimoji="1" lang="en-US" altLang="zh-CN" sz="2800" b="1" kern="0" cap="none" spc="0" normalizeH="0" baseline="0" noProof="0" dirty="0">
                <a:latin typeface="+mn-lt"/>
                <a:ea typeface="+mn-ea"/>
                <a:cs typeface="+mn-cs"/>
              </a:rPr>
              <a:t>9</a:t>
            </a:r>
            <a:r>
              <a:rPr kumimoji="1" lang="zh-CN" altLang="en-US" sz="2800" b="1" kern="0" cap="none" spc="0" normalizeH="0" baseline="0" noProof="0" dirty="0">
                <a:latin typeface="+mn-lt"/>
                <a:ea typeface="+mn-ea"/>
                <a:cs typeface="+mn-cs"/>
              </a:rPr>
              <a:t>）定量保质，调控均衡；</a:t>
            </a:r>
            <a:endParaRPr kumimoji="1" lang="zh-CN" altLang="en-US" sz="2800" b="1" kern="0" cap="none" spc="0" normalizeH="0" baseline="0" noProof="0" dirty="0">
              <a:latin typeface="+mn-lt"/>
              <a:ea typeface="+mn-ea"/>
              <a:cs typeface="+mn-cs"/>
            </a:endParaRPr>
          </a:p>
          <a:p>
            <a:pPr marL="342900" marR="0" indent="-342900" defTabSz="914400" eaLnBrk="0" hangingPunct="0">
              <a:spcBef>
                <a:spcPct val="20000"/>
              </a:spcBef>
              <a:buClr>
                <a:schemeClr val="hlink"/>
              </a:buClr>
              <a:buSzPct val="110000"/>
              <a:buFont typeface="Wingdings" panose="05000000000000000000" pitchFamily="2" charset="2"/>
              <a:buNone/>
              <a:defRPr/>
            </a:pPr>
            <a:r>
              <a:rPr kumimoji="1" lang="en-US" altLang="zh-CN" sz="2800" b="1" kern="0" cap="none" spc="0" normalizeH="0" baseline="0" noProof="0" dirty="0">
                <a:latin typeface="+mn-lt"/>
                <a:ea typeface="+mn-ea"/>
                <a:cs typeface="+mn-cs"/>
              </a:rPr>
              <a:t>10</a:t>
            </a:r>
            <a:r>
              <a:rPr kumimoji="1" lang="zh-CN" altLang="en-US" sz="2800" b="1" kern="0" cap="none" spc="0" normalizeH="0" baseline="0" noProof="0" dirty="0">
                <a:latin typeface="+mn-lt"/>
                <a:ea typeface="+mn-ea"/>
                <a:cs typeface="+mn-cs"/>
              </a:rPr>
              <a:t>）登记统计，应记无漏。</a:t>
            </a:r>
            <a:endParaRPr kumimoji="1" lang="zh-CN" altLang="en-US" sz="2800" b="1" kern="0" cap="none" spc="0" normalizeH="0" baseline="0" noProof="0" dirty="0">
              <a:latin typeface="+mn-lt"/>
              <a:ea typeface="+mn-ea"/>
              <a:cs typeface="+mn-cs"/>
            </a:endParaRPr>
          </a:p>
        </p:txBody>
      </p:sp>
      <p:pic>
        <p:nvPicPr>
          <p:cNvPr id="203783" name="Picture 17" descr="man2-13"/>
          <p:cNvPicPr>
            <a:picLocks noChangeAspect="1"/>
          </p:cNvPicPr>
          <p:nvPr/>
        </p:nvPicPr>
        <p:blipFill>
          <a:blip r:embed="rId1"/>
          <a:stretch>
            <a:fillRect/>
          </a:stretch>
        </p:blipFill>
        <p:spPr>
          <a:xfrm>
            <a:off x="6877050" y="549275"/>
            <a:ext cx="2122488" cy="2590800"/>
          </a:xfrm>
          <a:prstGeom prst="rect">
            <a:avLst/>
          </a:prstGeom>
          <a:noFill/>
          <a:ln w="9525">
            <a:noFill/>
          </a:ln>
        </p:spPr>
      </p:pic>
      <p:pic>
        <p:nvPicPr>
          <p:cNvPr id="203784" name="Picture 6" descr="pe01682_"/>
          <p:cNvPicPr>
            <a:picLocks noChangeAspect="1"/>
          </p:cNvPicPr>
          <p:nvPr/>
        </p:nvPicPr>
        <p:blipFill>
          <a:blip r:embed="rId2"/>
          <a:stretch>
            <a:fillRect/>
          </a:stretch>
        </p:blipFill>
        <p:spPr>
          <a:xfrm>
            <a:off x="827088" y="4365625"/>
            <a:ext cx="1981200" cy="2165350"/>
          </a:xfrm>
          <a:prstGeom prst="rect">
            <a:avLst/>
          </a:prstGeom>
          <a:noFill/>
          <a:ln w="9525">
            <a:noFill/>
          </a:ln>
        </p:spPr>
      </p:pic>
      <p:pic>
        <p:nvPicPr>
          <p:cNvPr id="203785" name="图片 203784" descr="图片1"/>
          <p:cNvPicPr>
            <a:picLocks noChangeAspect="1"/>
          </p:cNvPicPr>
          <p:nvPr/>
        </p:nvPicPr>
        <p:blipFill>
          <a:blip r:embed="rId3"/>
          <a:stretch>
            <a:fillRect/>
          </a:stretch>
        </p:blipFill>
        <p:spPr>
          <a:xfrm>
            <a:off x="468313" y="0"/>
            <a:ext cx="1079500" cy="981075"/>
          </a:xfrm>
          <a:prstGeom prst="rect">
            <a:avLst/>
          </a:prstGeom>
          <a:solidFill>
            <a:schemeClr val="tx1"/>
          </a:solidFill>
          <a:ln w="9525">
            <a:no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noChangeArrowheads="1"/>
          </p:cNvSpPr>
          <p:nvPr>
            <p:ph type="title" idx="4294967295"/>
          </p:nvPr>
        </p:nvSpPr>
        <p:spPr>
          <a:xfrm>
            <a:off x="0" y="333375"/>
            <a:ext cx="9144000" cy="642938"/>
          </a:xfrm>
        </p:spPr>
        <p:txBody>
          <a:bodyPr vert="horz" wrap="square" lIns="91440" tIns="45720" rIns="91440" bIns="45720" numCol="1" anchor="ctr" anchorCtr="0" compatLnSpc="1"/>
          <a:p>
            <a:r>
              <a:rPr lang="zh-CN" altLang="en-US" sz="2800" dirty="0">
                <a:effectLst>
                  <a:outerShdw blurRad="38100" dist="38100" dir="2700000">
                    <a:srgbClr val="000000"/>
                  </a:outerShdw>
                </a:effectLst>
              </a:rPr>
              <a:t>自主管理</a:t>
            </a:r>
            <a:endParaRPr lang="zh-CN" altLang="en-US" sz="2800" dirty="0">
              <a:effectLst>
                <a:outerShdw blurRad="38100" dist="38100" dir="2700000">
                  <a:srgbClr val="000000"/>
                </a:outerShdw>
              </a:effectLst>
            </a:endParaRPr>
          </a:p>
        </p:txBody>
      </p:sp>
      <p:sp>
        <p:nvSpPr>
          <p:cNvPr id="204803" name="Text Box 3"/>
          <p:cNvSpPr txBox="1"/>
          <p:nvPr/>
        </p:nvSpPr>
        <p:spPr>
          <a:xfrm>
            <a:off x="714375" y="1214438"/>
            <a:ext cx="7772400" cy="1768475"/>
          </a:xfrm>
          <a:prstGeom prst="rect">
            <a:avLst/>
          </a:prstGeom>
          <a:noFill/>
          <a:ln w="9525">
            <a:noFill/>
          </a:ln>
        </p:spPr>
        <p:txBody>
          <a:bodyPr>
            <a:spAutoFit/>
          </a:bodyPr>
          <a:p>
            <a:pPr>
              <a:spcBef>
                <a:spcPct val="50000"/>
              </a:spcBef>
              <a:buFont typeface="Wingdings" panose="05000000000000000000" pitchFamily="2" charset="2"/>
              <a:buChar char="q"/>
            </a:pPr>
            <a:r>
              <a:rPr lang="zh-CN" altLang="en-US" sz="2000" dirty="0">
                <a:latin typeface="Tahoma" panose="020B0604030504040204" pitchFamily="34" charset="0"/>
              </a:rPr>
              <a:t>以给自己做事的心态工作。</a:t>
            </a:r>
            <a:endParaRPr lang="zh-CN" altLang="en-US" sz="2000" dirty="0">
              <a:latin typeface="Tahoma" panose="020B0604030504040204" pitchFamily="34" charset="0"/>
            </a:endParaRPr>
          </a:p>
          <a:p>
            <a:pPr>
              <a:spcBef>
                <a:spcPct val="50000"/>
              </a:spcBef>
              <a:buFont typeface="Wingdings" panose="05000000000000000000" pitchFamily="2" charset="2"/>
              <a:buChar char="q"/>
            </a:pPr>
            <a:r>
              <a:rPr lang="zh-CN" altLang="en-US" sz="2000" dirty="0">
                <a:latin typeface="Tahoma" panose="020B0604030504040204" pitchFamily="34" charset="0"/>
              </a:rPr>
              <a:t>自负其责，在符合标准的情况下自己拿主意。</a:t>
            </a:r>
            <a:endParaRPr lang="zh-CN" altLang="en-US" sz="2000" dirty="0">
              <a:latin typeface="Tahoma" panose="020B0604030504040204" pitchFamily="34" charset="0"/>
            </a:endParaRPr>
          </a:p>
          <a:p>
            <a:pPr>
              <a:spcBef>
                <a:spcPct val="50000"/>
              </a:spcBef>
              <a:buFont typeface="Wingdings" panose="05000000000000000000" pitchFamily="2" charset="2"/>
              <a:buChar char="q"/>
            </a:pPr>
            <a:r>
              <a:rPr lang="zh-CN" altLang="en-US" sz="2000" dirty="0">
                <a:latin typeface="Tahoma" panose="020B0604030504040204" pitchFamily="34" charset="0"/>
              </a:rPr>
              <a:t>不推卸责任</a:t>
            </a:r>
            <a:endParaRPr lang="zh-CN" altLang="en-US" sz="2000" dirty="0">
              <a:latin typeface="Tahoma" panose="020B0604030504040204" pitchFamily="34" charset="0"/>
            </a:endParaRPr>
          </a:p>
          <a:p>
            <a:pPr>
              <a:spcBef>
                <a:spcPct val="50000"/>
              </a:spcBef>
              <a:buFont typeface="Wingdings" panose="05000000000000000000" pitchFamily="2" charset="2"/>
              <a:buChar char="q"/>
            </a:pPr>
            <a:r>
              <a:rPr lang="zh-CN" altLang="en-US" sz="2000" dirty="0">
                <a:latin typeface="Tahoma" panose="020B0604030504040204" pitchFamily="34" charset="0"/>
              </a:rPr>
              <a:t>以自我为根本，完成工作任务</a:t>
            </a:r>
            <a:endParaRPr lang="zh-CN" altLang="en-US" sz="2000" dirty="0">
              <a:latin typeface="Tahoma" panose="020B0604030504040204" pitchFamily="34" charset="0"/>
            </a:endParaRPr>
          </a:p>
        </p:txBody>
      </p:sp>
      <p:sp>
        <p:nvSpPr>
          <p:cNvPr id="204804" name="Text Box 4"/>
          <p:cNvSpPr txBox="1"/>
          <p:nvPr/>
        </p:nvSpPr>
        <p:spPr>
          <a:xfrm>
            <a:off x="571500" y="3000375"/>
            <a:ext cx="7239000" cy="366713"/>
          </a:xfrm>
          <a:prstGeom prst="rect">
            <a:avLst/>
          </a:prstGeom>
          <a:noFill/>
          <a:ln w="9525">
            <a:noFill/>
          </a:ln>
        </p:spPr>
        <p:txBody>
          <a:bodyPr>
            <a:spAutoFit/>
          </a:bodyPr>
          <a:p>
            <a:pPr algn="ctr">
              <a:spcBef>
                <a:spcPct val="50000"/>
              </a:spcBef>
            </a:pPr>
            <a:r>
              <a:rPr lang="zh-CN" altLang="en-US" sz="1800" dirty="0">
                <a:latin typeface="Tahoma" panose="020B0604030504040204" pitchFamily="34" charset="0"/>
              </a:rPr>
              <a:t>自主管理守则</a:t>
            </a:r>
            <a:endParaRPr lang="zh-CN" altLang="en-US" sz="1800" dirty="0">
              <a:latin typeface="Tahoma" panose="020B0604030504040204" pitchFamily="34" charset="0"/>
            </a:endParaRPr>
          </a:p>
        </p:txBody>
      </p:sp>
      <p:sp>
        <p:nvSpPr>
          <p:cNvPr id="204805" name="Text Box 5"/>
          <p:cNvSpPr txBox="1"/>
          <p:nvPr/>
        </p:nvSpPr>
        <p:spPr>
          <a:xfrm>
            <a:off x="827088" y="3860800"/>
            <a:ext cx="6858000" cy="2647950"/>
          </a:xfrm>
          <a:prstGeom prst="rect">
            <a:avLst/>
          </a:prstGeom>
          <a:noFill/>
          <a:ln w="9525">
            <a:noFill/>
          </a:ln>
        </p:spPr>
        <p:txBody>
          <a:bodyPr>
            <a:spAutoFit/>
          </a:bodyPr>
          <a:p>
            <a:pPr>
              <a:spcBef>
                <a:spcPct val="50000"/>
              </a:spcBef>
            </a:pPr>
            <a:r>
              <a:rPr lang="zh-CN" altLang="en-US" sz="2400" dirty="0">
                <a:latin typeface="Tahoma" panose="020B0604030504040204" pitchFamily="34" charset="0"/>
              </a:rPr>
              <a:t>上班提前五分钟，坐姿端正不乱动，专心工作不说话，服从管理仪表美。</a:t>
            </a:r>
            <a:endParaRPr lang="zh-CN" altLang="en-US" sz="2400" dirty="0">
              <a:latin typeface="Tahoma" panose="020B0604030504040204" pitchFamily="34" charset="0"/>
            </a:endParaRPr>
          </a:p>
          <a:p>
            <a:pPr>
              <a:spcBef>
                <a:spcPct val="50000"/>
              </a:spcBef>
            </a:pPr>
            <a:r>
              <a:rPr lang="zh-CN" altLang="en-US" sz="2400" dirty="0">
                <a:latin typeface="Tahoma" panose="020B0604030504040204" pitchFamily="34" charset="0"/>
              </a:rPr>
              <a:t>自己工作自己检，不给别人添麻烦，看清作业指导书，杜绝坏机好生产。</a:t>
            </a:r>
            <a:endParaRPr lang="zh-CN" altLang="en-US" sz="2400" dirty="0">
              <a:latin typeface="Tahoma" panose="020B0604030504040204" pitchFamily="34" charset="0"/>
            </a:endParaRPr>
          </a:p>
          <a:p>
            <a:pPr>
              <a:spcBef>
                <a:spcPct val="50000"/>
              </a:spcBef>
            </a:pPr>
            <a:r>
              <a:rPr lang="zh-CN" altLang="en-US" sz="2400" dirty="0">
                <a:latin typeface="Tahoma" panose="020B0604030504040204" pitchFamily="34" charset="0"/>
              </a:rPr>
              <a:t>品质第一是根本，品质由我来造成，没有品质无出路，保证品质从我做。</a:t>
            </a:r>
            <a:endParaRPr lang="zh-CN" altLang="en-US" sz="2400" dirty="0">
              <a:latin typeface="Tahoma" panose="020B0604030504040204" pitchFamily="34" charset="0"/>
            </a:endParaRPr>
          </a:p>
        </p:txBody>
      </p:sp>
      <p:pic>
        <p:nvPicPr>
          <p:cNvPr id="204806" name="Picture 22" descr="w6"/>
          <p:cNvPicPr>
            <a:picLocks noChangeAspect="1"/>
          </p:cNvPicPr>
          <p:nvPr/>
        </p:nvPicPr>
        <p:blipFill>
          <a:blip r:embed="rId1"/>
          <a:stretch>
            <a:fillRect/>
          </a:stretch>
        </p:blipFill>
        <p:spPr>
          <a:xfrm>
            <a:off x="6877050" y="1268413"/>
            <a:ext cx="1981200" cy="1789112"/>
          </a:xfrm>
          <a:prstGeom prst="rect">
            <a:avLst/>
          </a:prstGeom>
          <a:noFill/>
          <a:ln w="9525">
            <a:noFill/>
          </a:ln>
        </p:spPr>
      </p:pic>
      <p:pic>
        <p:nvPicPr>
          <p:cNvPr id="204807" name="图片 204806" descr="图片1"/>
          <p:cNvPicPr>
            <a:picLocks noChangeAspect="1"/>
          </p:cNvPicPr>
          <p:nvPr/>
        </p:nvPicPr>
        <p:blipFill>
          <a:blip r:embed="rId2"/>
          <a:stretch>
            <a:fillRect/>
          </a:stretch>
        </p:blipFill>
        <p:spPr>
          <a:xfrm>
            <a:off x="468313" y="0"/>
            <a:ext cx="1079500" cy="981075"/>
          </a:xfrm>
          <a:prstGeom prst="rect">
            <a:avLst/>
          </a:prstGeom>
          <a:solidFill>
            <a:schemeClr val="tx1"/>
          </a:solid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fill="hold">
                                          <p:stCondLst>
                                            <p:cond delay="0"/>
                                          </p:stCondLst>
                                        </p:cTn>
                                        <p:tgtEl>
                                          <p:spTgt spid="23554"/>
                                        </p:tgtEl>
                                        <p:attrNameLst>
                                          <p:attrName>style.visibility</p:attrName>
                                        </p:attrNameLst>
                                      </p:cBhvr>
                                      <p:to>
                                        <p:strVal val="visible"/>
                                      </p:to>
                                    </p:set>
                                    <p:anim calcmode="lin" valueType="num">
                                      <p:cBhvr>
                                        <p:cTn id="7" dur="15000" fill="hold"/>
                                        <p:tgtEl>
                                          <p:spTgt spid="23554"/>
                                        </p:tgtEl>
                                        <p:attrNameLst>
                                          <p:attrName>ppt_x</p:attrName>
                                        </p:attrNameLst>
                                      </p:cBhvr>
                                      <p:tavLst>
                                        <p:tav tm="0">
                                          <p:val>
                                            <p:strVal val="#ppt_x"/>
                                          </p:val>
                                        </p:tav>
                                        <p:tav tm="100000">
                                          <p:val>
                                            <p:strVal val="#ppt_x"/>
                                          </p:val>
                                        </p:tav>
                                      </p:tavLst>
                                    </p:anim>
                                    <p:anim calcmode="lin" valueType="num">
                                      <p:cBhvr>
                                        <p:cTn id="8" dur="15000" fill="hold"/>
                                        <p:tgtEl>
                                          <p:spTgt spid="2355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ChangeArrowheads="1"/>
          </p:cNvSpPr>
          <p:nvPr>
            <p:ph type="title" idx="4294967295"/>
          </p:nvPr>
        </p:nvSpPr>
        <p:spPr>
          <a:xfrm>
            <a:off x="2627313" y="234950"/>
            <a:ext cx="2928938" cy="600075"/>
          </a:xfrm>
        </p:spPr>
        <p:txBody>
          <a:bodyPr vert="horz" wrap="square" lIns="91440" tIns="45720" rIns="91440" bIns="45720" numCol="1" anchor="ctr" anchorCtr="0" compatLnSpc="1"/>
          <a:p>
            <a:r>
              <a:rPr lang="zh-CN" altLang="en-US" sz="3600" dirty="0">
                <a:effectLst>
                  <a:outerShdw blurRad="38100" dist="38100" dir="2700000">
                    <a:srgbClr val="000000"/>
                  </a:outerShdw>
                </a:effectLst>
              </a:rPr>
              <a:t>三检法</a:t>
            </a:r>
            <a:endParaRPr lang="zh-CN" altLang="en-US" sz="3600" dirty="0">
              <a:effectLst>
                <a:outerShdw blurRad="38100" dist="38100" dir="2700000">
                  <a:srgbClr val="000000"/>
                </a:outerShdw>
              </a:effectLst>
            </a:endParaRPr>
          </a:p>
        </p:txBody>
      </p:sp>
      <p:sp>
        <p:nvSpPr>
          <p:cNvPr id="205827" name="Text Box 3"/>
          <p:cNvSpPr txBox="1"/>
          <p:nvPr/>
        </p:nvSpPr>
        <p:spPr>
          <a:xfrm>
            <a:off x="571500" y="1571625"/>
            <a:ext cx="7772400" cy="946150"/>
          </a:xfrm>
          <a:prstGeom prst="rect">
            <a:avLst/>
          </a:prstGeom>
          <a:noFill/>
          <a:ln w="9525">
            <a:noFill/>
          </a:ln>
        </p:spPr>
        <p:txBody>
          <a:bodyPr>
            <a:spAutoFit/>
          </a:bodyPr>
          <a:p>
            <a:pPr>
              <a:spcBef>
                <a:spcPct val="50000"/>
              </a:spcBef>
            </a:pPr>
            <a:r>
              <a:rPr lang="zh-CN" altLang="en-US" sz="2800" b="1" i="1" dirty="0">
                <a:latin typeface="Tahoma" panose="020B0604030504040204" pitchFamily="34" charset="0"/>
              </a:rPr>
              <a:t>自检，互检和专检</a:t>
            </a:r>
            <a:r>
              <a:rPr lang="zh-CN" altLang="en-US" sz="2800" dirty="0">
                <a:latin typeface="Tahoma" panose="020B0604030504040204" pitchFamily="34" charset="0"/>
              </a:rPr>
              <a:t>，其作用是实现</a:t>
            </a:r>
            <a:r>
              <a:rPr lang="zh-CN" altLang="en-US" sz="2800" dirty="0">
                <a:latin typeface="Times New Roman" panose="02020603050405020304" pitchFamily="18" charset="0"/>
              </a:rPr>
              <a:t>“</a:t>
            </a:r>
            <a:r>
              <a:rPr lang="zh-CN" altLang="en-US" sz="2800" dirty="0">
                <a:latin typeface="Tahoma" panose="020B0604030504040204" pitchFamily="34" charset="0"/>
              </a:rPr>
              <a:t>三个不</a:t>
            </a:r>
            <a:r>
              <a:rPr lang="zh-CN" altLang="en-US" sz="2800" dirty="0">
                <a:latin typeface="Times New Roman" panose="02020603050405020304" pitchFamily="18" charset="0"/>
              </a:rPr>
              <a:t>”</a:t>
            </a:r>
            <a:r>
              <a:rPr lang="zh-CN" altLang="en-US" sz="2800" dirty="0">
                <a:latin typeface="Tahoma" panose="020B0604030504040204" pitchFamily="34" charset="0"/>
              </a:rPr>
              <a:t>。（不接受不良，不制造不良，不传递不良）</a:t>
            </a:r>
            <a:endParaRPr lang="zh-CN" altLang="en-US" sz="2800" dirty="0">
              <a:latin typeface="Tahoma" panose="020B0604030504040204" pitchFamily="34" charset="0"/>
            </a:endParaRPr>
          </a:p>
        </p:txBody>
      </p:sp>
      <p:sp>
        <p:nvSpPr>
          <p:cNvPr id="205828" name="Text Box 4"/>
          <p:cNvSpPr txBox="1"/>
          <p:nvPr/>
        </p:nvSpPr>
        <p:spPr>
          <a:xfrm>
            <a:off x="611188" y="2924175"/>
            <a:ext cx="7010400" cy="1768475"/>
          </a:xfrm>
          <a:prstGeom prst="rect">
            <a:avLst/>
          </a:prstGeom>
          <a:noFill/>
          <a:ln w="9525">
            <a:noFill/>
          </a:ln>
        </p:spPr>
        <p:txBody>
          <a:bodyPr>
            <a:spAutoFit/>
          </a:bodyPr>
          <a:p>
            <a:pPr>
              <a:spcBef>
                <a:spcPct val="50000"/>
              </a:spcBef>
            </a:pPr>
            <a:r>
              <a:rPr lang="zh-CN" altLang="en-US" sz="2000" dirty="0">
                <a:latin typeface="Tahoma" panose="020B0604030504040204" pitchFamily="34" charset="0"/>
              </a:rPr>
              <a:t>要实现</a:t>
            </a:r>
            <a:r>
              <a:rPr lang="zh-CN" altLang="en-US" sz="2000" dirty="0">
                <a:latin typeface="Times New Roman" panose="02020603050405020304" pitchFamily="18" charset="0"/>
              </a:rPr>
              <a:t>“</a:t>
            </a:r>
            <a:r>
              <a:rPr lang="zh-CN" altLang="en-US" sz="2000" dirty="0">
                <a:latin typeface="Tahoma" panose="020B0604030504040204" pitchFamily="34" charset="0"/>
              </a:rPr>
              <a:t>双检</a:t>
            </a:r>
            <a:r>
              <a:rPr lang="zh-CN" altLang="en-US" sz="2000" dirty="0">
                <a:latin typeface="Times New Roman" panose="02020603050405020304" pitchFamily="18" charset="0"/>
              </a:rPr>
              <a:t>”</a:t>
            </a:r>
            <a:r>
              <a:rPr lang="zh-CN" altLang="en-US" sz="2000" dirty="0">
                <a:latin typeface="Tahoma" panose="020B0604030504040204" pitchFamily="34" charset="0"/>
              </a:rPr>
              <a:t>靠的是自主管理：</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灌输实施</a:t>
            </a:r>
            <a:r>
              <a:rPr lang="zh-CN" altLang="en-US" sz="2000" dirty="0">
                <a:latin typeface="Times New Roman" panose="02020603050405020304" pitchFamily="18" charset="0"/>
              </a:rPr>
              <a:t>“</a:t>
            </a:r>
            <a:r>
              <a:rPr lang="zh-CN" altLang="en-US" sz="2000" dirty="0">
                <a:latin typeface="Tahoma" panose="020B0604030504040204" pitchFamily="34" charset="0"/>
              </a:rPr>
              <a:t>双检</a:t>
            </a:r>
            <a:r>
              <a:rPr lang="zh-CN" altLang="en-US" sz="2000" dirty="0">
                <a:latin typeface="Times New Roman" panose="02020603050405020304" pitchFamily="18" charset="0"/>
              </a:rPr>
              <a:t>”</a:t>
            </a:r>
            <a:r>
              <a:rPr lang="zh-CN" altLang="en-US" sz="2000" dirty="0">
                <a:latin typeface="Tahoma" panose="020B0604030504040204" pitchFamily="34" charset="0"/>
              </a:rPr>
              <a:t>的重要性。</a:t>
            </a:r>
            <a:r>
              <a:rPr lang="en-US" altLang="zh-CN" sz="2000">
                <a:latin typeface="Tahoma" panose="020B0604030504040204" pitchFamily="34" charset="0"/>
              </a:rPr>
              <a:t>(</a:t>
            </a:r>
            <a:r>
              <a:rPr lang="zh-CN" altLang="en-US" sz="2000" dirty="0">
                <a:latin typeface="Tahoma" panose="020B0604030504040204" pitchFamily="34" charset="0"/>
              </a:rPr>
              <a:t>人员的培训）</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不定时的现场抽查（现场管理的日常工作）</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有问题出现时强调</a:t>
            </a:r>
            <a:r>
              <a:rPr lang="zh-CN" altLang="en-US" sz="2000" dirty="0">
                <a:latin typeface="Times New Roman" panose="02020603050405020304" pitchFamily="18" charset="0"/>
              </a:rPr>
              <a:t>“</a:t>
            </a:r>
            <a:r>
              <a:rPr lang="zh-CN" altLang="en-US" sz="2000" dirty="0">
                <a:latin typeface="Tahoma" panose="020B0604030504040204" pitchFamily="34" charset="0"/>
              </a:rPr>
              <a:t>双检</a:t>
            </a:r>
            <a:r>
              <a:rPr lang="zh-CN" altLang="en-US" sz="2000" dirty="0">
                <a:latin typeface="Times New Roman" panose="02020603050405020304" pitchFamily="18" charset="0"/>
              </a:rPr>
              <a:t>”</a:t>
            </a:r>
            <a:r>
              <a:rPr lang="zh-CN" altLang="en-US" sz="2000" dirty="0">
                <a:latin typeface="Tahoma" panose="020B0604030504040204" pitchFamily="34" charset="0"/>
              </a:rPr>
              <a:t>关联双方的责任。（明确责任）</a:t>
            </a:r>
            <a:endParaRPr lang="zh-CN" altLang="en-US" sz="2000" dirty="0">
              <a:latin typeface="Tahoma" panose="020B0604030504040204" pitchFamily="34" charset="0"/>
            </a:endParaRPr>
          </a:p>
        </p:txBody>
      </p:sp>
      <p:pic>
        <p:nvPicPr>
          <p:cNvPr id="205829" name="Picture 1044" descr="sx4"/>
          <p:cNvPicPr>
            <a:picLocks noChangeAspect="1"/>
          </p:cNvPicPr>
          <p:nvPr/>
        </p:nvPicPr>
        <p:blipFill>
          <a:blip r:embed="rId1"/>
          <a:stretch>
            <a:fillRect/>
          </a:stretch>
        </p:blipFill>
        <p:spPr>
          <a:xfrm>
            <a:off x="5105400" y="4953000"/>
            <a:ext cx="3048000" cy="1654175"/>
          </a:xfrm>
          <a:prstGeom prst="rect">
            <a:avLst/>
          </a:prstGeom>
          <a:noFill/>
          <a:ln w="9525">
            <a:noFill/>
          </a:ln>
        </p:spPr>
      </p:pic>
      <p:pic>
        <p:nvPicPr>
          <p:cNvPr id="205830" name="图片 205829" descr="图片1"/>
          <p:cNvPicPr>
            <a:picLocks noChangeAspect="1"/>
          </p:cNvPicPr>
          <p:nvPr/>
        </p:nvPicPr>
        <p:blipFill>
          <a:blip r:embed="rId2"/>
          <a:stretch>
            <a:fillRect/>
          </a:stretch>
        </p:blipFill>
        <p:spPr>
          <a:xfrm>
            <a:off x="468313" y="0"/>
            <a:ext cx="1079500" cy="981075"/>
          </a:xfrm>
          <a:prstGeom prst="rect">
            <a:avLst/>
          </a:prstGeom>
          <a:solidFill>
            <a:schemeClr val="tx1"/>
          </a:solidFill>
          <a:ln w="9525">
            <a:noFill/>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457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1730" name="图片 201729" descr="j0274886"/>
          <p:cNvPicPr>
            <a:picLocks noChangeAspect="1"/>
          </p:cNvPicPr>
          <p:nvPr/>
        </p:nvPicPr>
        <p:blipFill>
          <a:blip r:embed="rId1"/>
          <a:stretch>
            <a:fillRect/>
          </a:stretch>
        </p:blipFill>
        <p:spPr>
          <a:xfrm>
            <a:off x="4678363" y="1844675"/>
            <a:ext cx="4465637" cy="4391025"/>
          </a:xfrm>
          <a:prstGeom prst="rect">
            <a:avLst/>
          </a:prstGeom>
          <a:noFill/>
          <a:ln w="9525">
            <a:noFill/>
          </a:ln>
        </p:spPr>
      </p:pic>
      <p:sp>
        <p:nvSpPr>
          <p:cNvPr id="201731" name="文本框 201730"/>
          <p:cNvSpPr txBox="1"/>
          <p:nvPr/>
        </p:nvSpPr>
        <p:spPr>
          <a:xfrm>
            <a:off x="0" y="2924175"/>
            <a:ext cx="4787900" cy="2501900"/>
          </a:xfrm>
          <a:prstGeom prst="rect">
            <a:avLst/>
          </a:prstGeom>
          <a:noFill/>
          <a:ln w="9525">
            <a:noFill/>
          </a:ln>
        </p:spPr>
        <p:txBody>
          <a:bodyPr>
            <a:spAutoFit/>
          </a:bodyPr>
          <a:p>
            <a:pPr eaLnBrk="0" hangingPunct="0">
              <a:lnSpc>
                <a:spcPct val="140000"/>
              </a:lnSpc>
              <a:spcBef>
                <a:spcPct val="50000"/>
              </a:spcBef>
            </a:pPr>
            <a:r>
              <a:rPr lang="zh-CN" altLang="en-US" sz="2400" b="1" dirty="0">
                <a:latin typeface="Arial" panose="020B0604020202020204" pitchFamily="34" charset="0"/>
              </a:rPr>
              <a:t>题目：生产结束后车间一线管理人员具体要做些什么事？</a:t>
            </a:r>
            <a:endParaRPr lang="zh-CN" altLang="en-US" sz="2400" b="1" dirty="0">
              <a:latin typeface="Arial" panose="020B0604020202020204" pitchFamily="34" charset="0"/>
            </a:endParaRPr>
          </a:p>
          <a:p>
            <a:pPr eaLnBrk="0" hangingPunct="0">
              <a:lnSpc>
                <a:spcPct val="140000"/>
              </a:lnSpc>
              <a:spcBef>
                <a:spcPct val="50000"/>
              </a:spcBef>
            </a:pPr>
            <a:r>
              <a:rPr lang="zh-CN" altLang="en-US" sz="2400" b="1" dirty="0">
                <a:latin typeface="Arial" panose="020B0604020202020204" pitchFamily="34" charset="0"/>
              </a:rPr>
              <a:t>讨论时间：</a:t>
            </a:r>
            <a:r>
              <a:rPr lang="en-US" altLang="zh-CN" sz="2400" b="1">
                <a:latin typeface="Arial" panose="020B0604020202020204" pitchFamily="34" charset="0"/>
              </a:rPr>
              <a:t>5</a:t>
            </a:r>
            <a:r>
              <a:rPr lang="zh-CN" altLang="en-US" sz="2400" b="1" dirty="0">
                <a:latin typeface="Arial" panose="020B0604020202020204" pitchFamily="34" charset="0"/>
              </a:rPr>
              <a:t>分钟</a:t>
            </a:r>
            <a:endParaRPr lang="zh-CN" altLang="en-US" sz="2400" b="1" dirty="0">
              <a:latin typeface="Arial" panose="020B0604020202020204" pitchFamily="34" charset="0"/>
            </a:endParaRPr>
          </a:p>
          <a:p>
            <a:pPr eaLnBrk="0" hangingPunct="0">
              <a:lnSpc>
                <a:spcPct val="140000"/>
              </a:lnSpc>
              <a:spcBef>
                <a:spcPct val="50000"/>
              </a:spcBef>
            </a:pPr>
            <a:r>
              <a:rPr lang="zh-CN" altLang="en-US" sz="2400" b="1" dirty="0">
                <a:latin typeface="Arial" panose="020B0604020202020204" pitchFamily="34" charset="0"/>
              </a:rPr>
              <a:t>发言形式：每组派一名代表发言</a:t>
            </a:r>
            <a:endParaRPr lang="zh-CN" altLang="en-US" sz="2400" b="1" dirty="0">
              <a:latin typeface="Arial" panose="020B0604020202020204" pitchFamily="34" charset="0"/>
            </a:endParaRPr>
          </a:p>
        </p:txBody>
      </p:sp>
      <p:sp>
        <p:nvSpPr>
          <p:cNvPr id="201732" name="文本框 201731"/>
          <p:cNvSpPr txBox="1"/>
          <p:nvPr/>
        </p:nvSpPr>
        <p:spPr>
          <a:xfrm>
            <a:off x="2916238" y="981075"/>
            <a:ext cx="3960812" cy="519113"/>
          </a:xfrm>
          <a:prstGeom prst="rect">
            <a:avLst/>
          </a:prstGeom>
          <a:noFill/>
          <a:ln w="9525">
            <a:noFill/>
          </a:ln>
        </p:spPr>
        <p:txBody>
          <a:bodyPr>
            <a:spAutoFit/>
          </a:bodyPr>
          <a:p>
            <a:pPr eaLnBrk="0" hangingPunct="0">
              <a:spcBef>
                <a:spcPct val="50000"/>
              </a:spcBef>
            </a:pPr>
            <a:r>
              <a:rPr lang="zh-CN" altLang="en-US" sz="2800" b="1" dirty="0">
                <a:solidFill>
                  <a:schemeClr val="tx2"/>
                </a:solidFill>
                <a:latin typeface="Arial" panose="020B0604020202020204" pitchFamily="34" charset="0"/>
              </a:rPr>
              <a:t>生产结束（产后）</a:t>
            </a:r>
            <a:endParaRPr lang="zh-CN" altLang="en-US" sz="2800" b="1" dirty="0">
              <a:solidFill>
                <a:schemeClr val="tx2"/>
              </a:solidFill>
              <a:latin typeface="Arial" panose="020B0604020202020204" pitchFamily="34" charset="0"/>
            </a:endParaRPr>
          </a:p>
        </p:txBody>
      </p:sp>
      <p:sp>
        <p:nvSpPr>
          <p:cNvPr id="201733" name="文本框 201732"/>
          <p:cNvSpPr txBox="1"/>
          <p:nvPr/>
        </p:nvSpPr>
        <p:spPr>
          <a:xfrm>
            <a:off x="0" y="2349500"/>
            <a:ext cx="1727200" cy="457200"/>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Arial" panose="020B0604020202020204" pitchFamily="34" charset="0"/>
              </a:rPr>
              <a:t>讨论</a:t>
            </a:r>
            <a:endParaRPr lang="zh-CN" altLang="en-US" sz="2400" b="1" dirty="0">
              <a:solidFill>
                <a:schemeClr val="tx2"/>
              </a:solidFill>
              <a:latin typeface="Arial" panose="020B0604020202020204" pitchFamily="34" charset="0"/>
            </a:endParaRPr>
          </a:p>
        </p:txBody>
      </p:sp>
      <p:sp>
        <p:nvSpPr>
          <p:cNvPr id="201734" name="文本框 201733"/>
          <p:cNvSpPr txBox="1"/>
          <p:nvPr/>
        </p:nvSpPr>
        <p:spPr>
          <a:xfrm>
            <a:off x="8459788" y="6524625"/>
            <a:ext cx="684212" cy="366713"/>
          </a:xfrm>
          <a:prstGeom prst="rect">
            <a:avLst/>
          </a:prstGeom>
          <a:noFill/>
          <a:ln w="9525">
            <a:noFill/>
          </a:ln>
        </p:spPr>
        <p:txBody>
          <a:bodyPr>
            <a:spAutoFit/>
          </a:bodyPr>
          <a:p>
            <a:pPr eaLnBrk="0" hangingPunct="0">
              <a:spcBef>
                <a:spcPct val="50000"/>
              </a:spcBef>
            </a:pPr>
            <a:r>
              <a:rPr lang="en-US" altLang="zh-CN" sz="1800">
                <a:latin typeface="Arial" panose="020B0604020202020204" pitchFamily="34" charset="0"/>
              </a:rPr>
              <a:t>845</a:t>
            </a:r>
            <a:endParaRPr lang="en-US" altLang="zh-CN" sz="1800">
              <a:latin typeface="Arial" panose="020B0604020202020204" pitchFamily="34" charset="0"/>
            </a:endParaRPr>
          </a:p>
        </p:txBody>
      </p:sp>
      <p:pic>
        <p:nvPicPr>
          <p:cNvPr id="201735" name="图片 201734" descr="图片1"/>
          <p:cNvPicPr>
            <a:picLocks noChangeAspect="1"/>
          </p:cNvPicPr>
          <p:nvPr/>
        </p:nvPicPr>
        <p:blipFill>
          <a:blip r:embed="rId2"/>
          <a:stretch>
            <a:fillRect/>
          </a:stretch>
        </p:blipFill>
        <p:spPr>
          <a:xfrm>
            <a:off x="468313" y="0"/>
            <a:ext cx="1079500" cy="981075"/>
          </a:xfrm>
          <a:prstGeom prst="rect">
            <a:avLst/>
          </a:prstGeom>
          <a:solidFill>
            <a:schemeClr val="tx1"/>
          </a:solidFill>
          <a:ln w="9525">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7" name="横卷形 114696"/>
          <p:cNvSpPr/>
          <p:nvPr/>
        </p:nvSpPr>
        <p:spPr>
          <a:xfrm>
            <a:off x="250825" y="2205038"/>
            <a:ext cx="8280400" cy="4968875"/>
          </a:xfrm>
          <a:prstGeom prst="horizontalScroll">
            <a:avLst>
              <a:gd name="adj" fmla="val 12500"/>
            </a:avLst>
          </a:prstGeom>
          <a:noFill/>
          <a:ln w="9525" cap="flat" cmpd="sng">
            <a:solidFill>
              <a:schemeClr val="tx1"/>
            </a:solidFill>
            <a:prstDash val="solid"/>
            <a:headEnd type="none" w="med" len="med"/>
            <a:tailEnd type="none" w="med" len="med"/>
          </a:ln>
        </p:spPr>
        <p:txBody>
          <a:bodyPr wrap="none" anchor="ctr" anchorCtr="0"/>
          <a:p>
            <a:pPr algn="ctr" eaLnBrk="0" hangingPunct="0"/>
            <a:endParaRPr lang="en-US" altLang="zh-CN" sz="4000" b="1" dirty="0">
              <a:solidFill>
                <a:schemeClr val="tx2"/>
              </a:solidFill>
              <a:latin typeface="Arial" panose="020B0604020202020204" pitchFamily="34" charset="0"/>
            </a:endParaRPr>
          </a:p>
          <a:p>
            <a:pPr algn="ctr" eaLnBrk="0" hangingPunct="0"/>
            <a:r>
              <a:rPr lang="en-US" altLang="zh-CN" sz="4000" b="1">
                <a:solidFill>
                  <a:schemeClr val="tx2"/>
                </a:solidFill>
                <a:latin typeface="Arial" panose="020B0604020202020204" pitchFamily="34" charset="0"/>
              </a:rPr>
              <a:t>1.</a:t>
            </a:r>
            <a:r>
              <a:rPr lang="zh-CN" altLang="en-US" sz="4000" b="1" dirty="0">
                <a:solidFill>
                  <a:schemeClr val="tx2"/>
                </a:solidFill>
                <a:latin typeface="Arial" panose="020B0604020202020204" pitchFamily="34" charset="0"/>
              </a:rPr>
              <a:t>产品质量检测</a:t>
            </a:r>
            <a:endParaRPr lang="zh-CN" altLang="en-US" sz="4000" b="1" dirty="0">
              <a:solidFill>
                <a:schemeClr val="tx2"/>
              </a:solidFill>
              <a:latin typeface="Arial" panose="020B0604020202020204" pitchFamily="34" charset="0"/>
            </a:endParaRPr>
          </a:p>
          <a:p>
            <a:pPr algn="ctr" eaLnBrk="0" hangingPunct="0"/>
            <a:endParaRPr lang="zh-CN" altLang="en-US" sz="4000" b="1" dirty="0">
              <a:solidFill>
                <a:schemeClr val="tx2"/>
              </a:solidFill>
              <a:latin typeface="Arial" panose="020B0604020202020204" pitchFamily="34" charset="0"/>
            </a:endParaRPr>
          </a:p>
          <a:p>
            <a:pPr algn="ctr" eaLnBrk="0" hangingPunct="0"/>
            <a:r>
              <a:rPr lang="en-US" altLang="zh-CN" sz="4000" b="1">
                <a:solidFill>
                  <a:schemeClr val="tx2"/>
                </a:solidFill>
                <a:latin typeface="Arial" panose="020B0604020202020204" pitchFamily="34" charset="0"/>
              </a:rPr>
              <a:t>2.</a:t>
            </a:r>
            <a:r>
              <a:rPr lang="zh-CN" altLang="en-US" sz="4000" b="1" dirty="0">
                <a:solidFill>
                  <a:schemeClr val="tx2"/>
                </a:solidFill>
                <a:latin typeface="Arial" panose="020B0604020202020204" pitchFamily="34" charset="0"/>
              </a:rPr>
              <a:t>成品入库验收</a:t>
            </a:r>
            <a:endParaRPr lang="zh-CN" altLang="en-US" sz="4000" b="1" dirty="0">
              <a:solidFill>
                <a:schemeClr val="tx2"/>
              </a:solidFill>
              <a:latin typeface="Arial" panose="020B0604020202020204" pitchFamily="34" charset="0"/>
            </a:endParaRPr>
          </a:p>
          <a:p>
            <a:pPr algn="ctr" eaLnBrk="0" hangingPunct="0"/>
            <a:endParaRPr lang="zh-CN" altLang="en-US" sz="4000" b="1" dirty="0">
              <a:solidFill>
                <a:schemeClr val="tx2"/>
              </a:solidFill>
              <a:latin typeface="Arial" panose="020B0604020202020204" pitchFamily="34" charset="0"/>
            </a:endParaRPr>
          </a:p>
          <a:p>
            <a:pPr algn="ctr" eaLnBrk="0" hangingPunct="0"/>
            <a:r>
              <a:rPr lang="en-US" altLang="zh-CN" sz="4000" b="1">
                <a:solidFill>
                  <a:schemeClr val="tx2"/>
                </a:solidFill>
                <a:latin typeface="Arial" panose="020B0604020202020204" pitchFamily="34" charset="0"/>
              </a:rPr>
              <a:t>3.</a:t>
            </a:r>
            <a:r>
              <a:rPr lang="zh-CN" altLang="en-US" sz="4000" b="1" dirty="0">
                <a:solidFill>
                  <a:schemeClr val="tx2"/>
                </a:solidFill>
                <a:latin typeface="Arial" panose="020B0604020202020204" pitchFamily="34" charset="0"/>
              </a:rPr>
              <a:t>成品、半成品按相关要求的速冻、保温</a:t>
            </a:r>
            <a:endParaRPr lang="zh-CN" altLang="en-US" sz="4000" b="1" dirty="0">
              <a:solidFill>
                <a:schemeClr val="tx2"/>
              </a:solidFill>
              <a:latin typeface="Arial" panose="020B0604020202020204" pitchFamily="34" charset="0"/>
            </a:endParaRPr>
          </a:p>
        </p:txBody>
      </p:sp>
      <p:sp>
        <p:nvSpPr>
          <p:cNvPr id="114698" name="横卷形 114697"/>
          <p:cNvSpPr/>
          <p:nvPr/>
        </p:nvSpPr>
        <p:spPr>
          <a:xfrm>
            <a:off x="468313" y="404813"/>
            <a:ext cx="7848600" cy="2017712"/>
          </a:xfrm>
          <a:prstGeom prst="horizontalScroll">
            <a:avLst>
              <a:gd name="adj" fmla="val 12500"/>
            </a:avLst>
          </a:prstGeom>
          <a:noFill/>
          <a:ln w="9525" cap="flat" cmpd="sng">
            <a:solidFill>
              <a:schemeClr val="tx1"/>
            </a:solidFill>
            <a:prstDash val="solid"/>
            <a:headEnd type="none" w="med" len="med"/>
            <a:tailEnd type="none" w="med" len="med"/>
          </a:ln>
        </p:spPr>
        <p:txBody>
          <a:bodyPr wrap="none" anchor="ctr" anchorCtr="0"/>
          <a:p>
            <a:pPr algn="ctr" eaLnBrk="0" hangingPunct="0"/>
            <a:r>
              <a:rPr lang="zh-CN" altLang="en-US" sz="4000" b="1" dirty="0">
                <a:solidFill>
                  <a:schemeClr val="tx2"/>
                </a:solidFill>
                <a:latin typeface="Arial" panose="020B0604020202020204" pitchFamily="34" charset="0"/>
              </a:rPr>
              <a:t>生产结束（第一项）</a:t>
            </a:r>
            <a:endParaRPr lang="zh-CN" altLang="en-US" sz="4000" b="1" dirty="0">
              <a:solidFill>
                <a:schemeClr val="tx2"/>
              </a:solidFill>
              <a:latin typeface="Arial" panose="020B0604020202020204" pitchFamily="34" charset="0"/>
            </a:endParaRPr>
          </a:p>
        </p:txBody>
      </p:sp>
      <p:pic>
        <p:nvPicPr>
          <p:cNvPr id="114701" name="图片 114700"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7" name="图片 84996" descr="BD00028_"/>
          <p:cNvPicPr>
            <a:picLocks noChangeAspect="1"/>
          </p:cNvPicPr>
          <p:nvPr/>
        </p:nvPicPr>
        <p:blipFill>
          <a:blip r:embed="rId1"/>
          <a:stretch>
            <a:fillRect/>
          </a:stretch>
        </p:blipFill>
        <p:spPr>
          <a:xfrm>
            <a:off x="4716463" y="3067050"/>
            <a:ext cx="3889375" cy="3241675"/>
          </a:xfrm>
          <a:prstGeom prst="rect">
            <a:avLst/>
          </a:prstGeom>
          <a:noFill/>
          <a:ln w="9525">
            <a:noFill/>
          </a:ln>
        </p:spPr>
      </p:pic>
      <p:sp>
        <p:nvSpPr>
          <p:cNvPr id="85000" name="文本框 84999"/>
          <p:cNvSpPr txBox="1"/>
          <p:nvPr/>
        </p:nvSpPr>
        <p:spPr>
          <a:xfrm>
            <a:off x="0" y="2420938"/>
            <a:ext cx="6588125" cy="2628900"/>
          </a:xfrm>
          <a:prstGeom prst="rect">
            <a:avLst/>
          </a:prstGeom>
          <a:noFill/>
          <a:ln w="9525">
            <a:noFill/>
          </a:ln>
        </p:spPr>
        <p:txBody>
          <a:bodyPr>
            <a:spAutoFit/>
          </a:bodyPr>
          <a:p>
            <a:pPr eaLnBrk="0" hangingPunct="0">
              <a:lnSpc>
                <a:spcPct val="140000"/>
              </a:lnSpc>
              <a:spcBef>
                <a:spcPct val="50000"/>
              </a:spcBef>
            </a:pPr>
            <a:r>
              <a:rPr lang="en-US" altLang="zh-CN" b="1">
                <a:latin typeface="Arial" panose="020B0604020202020204" pitchFamily="34" charset="0"/>
              </a:rPr>
              <a:t>1.</a:t>
            </a:r>
            <a:r>
              <a:rPr lang="zh-CN" altLang="en-US" b="1" dirty="0">
                <a:latin typeface="Arial" panose="020B0604020202020204" pitchFamily="34" charset="0"/>
              </a:rPr>
              <a:t>成本核算 的各类数据汇总</a:t>
            </a:r>
            <a:endParaRPr lang="zh-CN" altLang="en-US" b="1" dirty="0">
              <a:latin typeface="Arial" panose="020B0604020202020204" pitchFamily="34" charset="0"/>
            </a:endParaRPr>
          </a:p>
          <a:p>
            <a:pPr eaLnBrk="0" hangingPunct="0">
              <a:lnSpc>
                <a:spcPct val="140000"/>
              </a:lnSpc>
              <a:spcBef>
                <a:spcPct val="50000"/>
              </a:spcBef>
            </a:pPr>
            <a:r>
              <a:rPr lang="en-US" altLang="zh-CN" b="1">
                <a:latin typeface="Arial" panose="020B0604020202020204" pitchFamily="34" charset="0"/>
              </a:rPr>
              <a:t>2.</a:t>
            </a:r>
            <a:r>
              <a:rPr lang="zh-CN" altLang="en-US" b="1" dirty="0">
                <a:latin typeface="Arial" panose="020B0604020202020204" pitchFamily="34" charset="0"/>
              </a:rPr>
              <a:t>技术岗位的操作资料汇总及评估</a:t>
            </a:r>
            <a:endParaRPr lang="zh-CN" altLang="en-US" b="1" dirty="0">
              <a:latin typeface="Arial" panose="020B0604020202020204" pitchFamily="34" charset="0"/>
            </a:endParaRPr>
          </a:p>
          <a:p>
            <a:pPr eaLnBrk="0" hangingPunct="0">
              <a:lnSpc>
                <a:spcPct val="140000"/>
              </a:lnSpc>
              <a:spcBef>
                <a:spcPct val="50000"/>
              </a:spcBef>
            </a:pPr>
            <a:r>
              <a:rPr lang="en-US" altLang="zh-CN" b="1">
                <a:latin typeface="Arial" panose="020B0604020202020204" pitchFamily="34" charset="0"/>
              </a:rPr>
              <a:t>3.</a:t>
            </a:r>
            <a:r>
              <a:rPr lang="zh-CN" altLang="en-US" b="1" dirty="0">
                <a:latin typeface="Arial" panose="020B0604020202020204" pitchFamily="34" charset="0"/>
              </a:rPr>
              <a:t>生产管理报表的填报</a:t>
            </a:r>
            <a:endParaRPr lang="zh-CN" altLang="en-US" b="1" dirty="0">
              <a:latin typeface="Arial" panose="020B0604020202020204" pitchFamily="34" charset="0"/>
            </a:endParaRPr>
          </a:p>
        </p:txBody>
      </p:sp>
      <p:sp>
        <p:nvSpPr>
          <p:cNvPr id="85002" name="文本框 85001"/>
          <p:cNvSpPr txBox="1"/>
          <p:nvPr/>
        </p:nvSpPr>
        <p:spPr>
          <a:xfrm>
            <a:off x="8388350" y="6491288"/>
            <a:ext cx="755650" cy="366712"/>
          </a:xfrm>
          <a:prstGeom prst="rect">
            <a:avLst/>
          </a:prstGeom>
          <a:noFill/>
          <a:ln w="9525">
            <a:noFill/>
          </a:ln>
        </p:spPr>
        <p:txBody>
          <a:bodyPr>
            <a:spAutoFit/>
          </a:bodyPr>
          <a:p>
            <a:pPr eaLnBrk="0" hangingPunct="0">
              <a:spcBef>
                <a:spcPct val="50000"/>
              </a:spcBef>
            </a:pPr>
            <a:r>
              <a:rPr lang="en-US" altLang="zh-CN" sz="1800">
                <a:latin typeface="Arial" panose="020B0604020202020204" pitchFamily="34" charset="0"/>
              </a:rPr>
              <a:t>925</a:t>
            </a:r>
            <a:endParaRPr lang="en-US" altLang="zh-CN" sz="1800">
              <a:latin typeface="Arial" panose="020B0604020202020204" pitchFamily="34" charset="0"/>
            </a:endParaRPr>
          </a:p>
        </p:txBody>
      </p:sp>
      <p:sp>
        <p:nvSpPr>
          <p:cNvPr id="85003" name="横卷形 85002"/>
          <p:cNvSpPr/>
          <p:nvPr/>
        </p:nvSpPr>
        <p:spPr>
          <a:xfrm>
            <a:off x="468313" y="404813"/>
            <a:ext cx="7848600" cy="2017712"/>
          </a:xfrm>
          <a:prstGeom prst="horizontalScroll">
            <a:avLst>
              <a:gd name="adj" fmla="val 12500"/>
            </a:avLst>
          </a:prstGeom>
          <a:noFill/>
          <a:ln w="9525" cap="flat" cmpd="sng">
            <a:solidFill>
              <a:schemeClr val="tx1"/>
            </a:solidFill>
            <a:prstDash val="solid"/>
            <a:headEnd type="none" w="med" len="med"/>
            <a:tailEnd type="none" w="med" len="med"/>
          </a:ln>
        </p:spPr>
        <p:txBody>
          <a:bodyPr wrap="none" anchor="ctr" anchorCtr="0"/>
          <a:p>
            <a:pPr algn="ctr" eaLnBrk="0" hangingPunct="0"/>
            <a:r>
              <a:rPr lang="zh-CN" altLang="en-US" sz="4800" b="1" dirty="0">
                <a:solidFill>
                  <a:schemeClr val="tx2"/>
                </a:solidFill>
                <a:latin typeface="Arial" panose="020B0604020202020204" pitchFamily="34" charset="0"/>
              </a:rPr>
              <a:t>生产结束（第二项）</a:t>
            </a:r>
            <a:endParaRPr lang="zh-CN" altLang="en-US" sz="4800" b="1" dirty="0">
              <a:solidFill>
                <a:schemeClr val="tx2"/>
              </a:solidFill>
              <a:latin typeface="Arial" panose="020B0604020202020204" pitchFamily="34" charset="0"/>
            </a:endParaRPr>
          </a:p>
        </p:txBody>
      </p:sp>
      <p:pic>
        <p:nvPicPr>
          <p:cNvPr id="85004" name="图片 85003" descr="图片1"/>
          <p:cNvPicPr>
            <a:picLocks noChangeAspect="1"/>
          </p:cNvPicPr>
          <p:nvPr/>
        </p:nvPicPr>
        <p:blipFill>
          <a:blip r:embed="rId2"/>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noChangeArrowheads="1"/>
          </p:cNvSpPr>
          <p:nvPr>
            <p:ph type="title" idx="4294967295"/>
          </p:nvPr>
        </p:nvSpPr>
        <p:spPr>
          <a:xfrm>
            <a:off x="2411413" y="620713"/>
            <a:ext cx="3859213" cy="385763"/>
          </a:xfrm>
        </p:spPr>
        <p:txBody>
          <a:bodyPr vert="horz" wrap="square" lIns="91440" tIns="45720" rIns="91440" bIns="45720" numCol="1" anchor="ctr" anchorCtr="0" compatLnSpc="1"/>
          <a:p>
            <a:r>
              <a:rPr lang="zh-CN" altLang="en-US" dirty="0">
                <a:effectLst>
                  <a:outerShdw blurRad="38100" dist="38100" dir="2700000">
                    <a:srgbClr val="000000"/>
                  </a:outerShdw>
                </a:effectLst>
              </a:rPr>
              <a:t>生产统计方法</a:t>
            </a:r>
            <a:endParaRPr lang="zh-CN" altLang="en-US" dirty="0">
              <a:effectLst>
                <a:outerShdw blurRad="38100" dist="38100" dir="2700000">
                  <a:srgbClr val="000000"/>
                </a:outerShdw>
              </a:effectLst>
            </a:endParaRPr>
          </a:p>
        </p:txBody>
      </p:sp>
      <p:sp>
        <p:nvSpPr>
          <p:cNvPr id="208899" name="Text Box 3"/>
          <p:cNvSpPr txBox="1"/>
          <p:nvPr/>
        </p:nvSpPr>
        <p:spPr>
          <a:xfrm>
            <a:off x="714375" y="1785938"/>
            <a:ext cx="7162800" cy="5730875"/>
          </a:xfrm>
          <a:prstGeom prst="rect">
            <a:avLst/>
          </a:prstGeom>
          <a:noFill/>
          <a:ln w="9525">
            <a:noFill/>
          </a:ln>
        </p:spPr>
        <p:txBody>
          <a:bodyPr>
            <a:spAutoFit/>
          </a:bodyPr>
          <a:p>
            <a:pPr>
              <a:spcBef>
                <a:spcPct val="50000"/>
              </a:spcBef>
            </a:pPr>
            <a:r>
              <a:rPr lang="en-US" altLang="zh-CN" sz="2000">
                <a:latin typeface="Tahoma" panose="020B0604030504040204" pitchFamily="34" charset="0"/>
              </a:rPr>
              <a:t>1</a:t>
            </a:r>
            <a:r>
              <a:rPr lang="zh-CN" altLang="en-US" sz="2000" dirty="0">
                <a:latin typeface="Tahoma" panose="020B0604030504040204" pitchFamily="34" charset="0"/>
              </a:rPr>
              <a:t>。内容：</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产量，投入的资源。生产合格率，不良率，直通率，生产性。</a:t>
            </a:r>
            <a:endParaRPr lang="zh-CN" altLang="en-US" sz="2000" dirty="0">
              <a:latin typeface="Tahoma" panose="020B0604030504040204" pitchFamily="34" charset="0"/>
            </a:endParaRPr>
          </a:p>
          <a:p>
            <a:pPr>
              <a:spcBef>
                <a:spcPct val="50000"/>
              </a:spcBef>
            </a:pPr>
            <a:r>
              <a:rPr lang="en-US" altLang="zh-CN" sz="2000">
                <a:latin typeface="Tahoma" panose="020B0604030504040204" pitchFamily="34" charset="0"/>
              </a:rPr>
              <a:t>2</a:t>
            </a:r>
            <a:r>
              <a:rPr lang="zh-CN" altLang="en-US" sz="2000" dirty="0">
                <a:latin typeface="Tahoma" panose="020B0604030504040204" pitchFamily="34" charset="0"/>
              </a:rPr>
              <a:t>。要求：</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在规定的时间内完成（及时性）。数据真实性</a:t>
            </a:r>
            <a:endParaRPr lang="zh-CN" altLang="en-US" sz="2000" dirty="0">
              <a:latin typeface="Tahoma" panose="020B0604030504040204" pitchFamily="34" charset="0"/>
            </a:endParaRPr>
          </a:p>
          <a:p>
            <a:pPr>
              <a:spcBef>
                <a:spcPct val="50000"/>
              </a:spcBef>
            </a:pPr>
            <a:r>
              <a:rPr lang="en-US" altLang="zh-CN" sz="2000">
                <a:latin typeface="Tahoma" panose="020B0604030504040204" pitchFamily="34" charset="0"/>
              </a:rPr>
              <a:t>3</a:t>
            </a:r>
            <a:r>
              <a:rPr lang="zh-CN" altLang="en-US" sz="2000" dirty="0">
                <a:latin typeface="Tahoma" panose="020B0604030504040204" pitchFamily="34" charset="0"/>
              </a:rPr>
              <a:t>。管理人员的总结：</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a:t>
            </a:r>
            <a:r>
              <a:rPr lang="en-US" altLang="zh-CN" sz="2000">
                <a:latin typeface="Tahoma" panose="020B0604030504040204" pitchFamily="34" charset="0"/>
              </a:rPr>
              <a:t>A</a:t>
            </a:r>
            <a:r>
              <a:rPr lang="zh-CN" altLang="en-US" sz="2000" dirty="0">
                <a:latin typeface="Tahoma" panose="020B0604030504040204" pitchFamily="34" charset="0"/>
              </a:rPr>
              <a:t>。生产数量</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a:t>
            </a:r>
            <a:r>
              <a:rPr lang="en-US" altLang="zh-CN" sz="2000">
                <a:latin typeface="Tahoma" panose="020B0604030504040204" pitchFamily="34" charset="0"/>
              </a:rPr>
              <a:t>B</a:t>
            </a:r>
            <a:r>
              <a:rPr lang="zh-CN" altLang="en-US" sz="2000" dirty="0">
                <a:latin typeface="Tahoma" panose="020B0604030504040204" pitchFamily="34" charset="0"/>
              </a:rPr>
              <a:t>。品质，生产合格率，不良率，直通率</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a:t>
            </a:r>
            <a:r>
              <a:rPr lang="en-US" altLang="zh-CN" sz="2000">
                <a:latin typeface="Tahoma" panose="020B0604030504040204" pitchFamily="34" charset="0"/>
              </a:rPr>
              <a:t>C</a:t>
            </a:r>
            <a:r>
              <a:rPr lang="zh-CN" altLang="en-US" sz="2000" dirty="0">
                <a:latin typeface="Tahoma" panose="020B0604030504040204" pitchFamily="34" charset="0"/>
              </a:rPr>
              <a:t>。人员状态。出勤率，违纪，出差错</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a:t>
            </a:r>
            <a:r>
              <a:rPr lang="en-US" altLang="zh-CN" sz="2000">
                <a:latin typeface="Tahoma" panose="020B0604030504040204" pitchFamily="34" charset="0"/>
              </a:rPr>
              <a:t>D</a:t>
            </a:r>
            <a:r>
              <a:rPr lang="zh-CN" altLang="en-US" sz="2000" dirty="0">
                <a:latin typeface="Tahoma" panose="020B0604030504040204" pitchFamily="34" charset="0"/>
              </a:rPr>
              <a:t>。生产事故，损失工时</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a:t>
            </a:r>
            <a:r>
              <a:rPr lang="en-US" altLang="zh-CN" sz="2000">
                <a:latin typeface="Tahoma" panose="020B0604030504040204" pitchFamily="34" charset="0"/>
              </a:rPr>
              <a:t>E</a:t>
            </a:r>
            <a:r>
              <a:rPr lang="zh-CN" altLang="en-US" sz="2000" dirty="0">
                <a:latin typeface="Tahoma" panose="020B0604030504040204" pitchFamily="34" charset="0"/>
              </a:rPr>
              <a:t>。物料供给状态。</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a:t>
            </a:r>
            <a:r>
              <a:rPr lang="en-US" altLang="zh-CN" sz="2000">
                <a:latin typeface="Tahoma" panose="020B0604030504040204" pitchFamily="34" charset="0"/>
              </a:rPr>
              <a:t>F</a:t>
            </a:r>
            <a:r>
              <a:rPr lang="zh-CN" altLang="en-US" sz="2000" dirty="0">
                <a:latin typeface="Tahoma" panose="020B0604030504040204" pitchFamily="34" charset="0"/>
              </a:rPr>
              <a:t>。机器设备问题</a:t>
            </a:r>
            <a:endParaRPr lang="zh-CN" altLang="en-US" sz="2000" dirty="0">
              <a:latin typeface="Tahoma" panose="020B0604030504040204" pitchFamily="34" charset="0"/>
            </a:endParaRPr>
          </a:p>
          <a:p>
            <a:pPr>
              <a:spcBef>
                <a:spcPct val="50000"/>
              </a:spcBef>
            </a:pPr>
            <a:r>
              <a:rPr lang="zh-CN" altLang="en-US" sz="2000" dirty="0">
                <a:latin typeface="Tahoma" panose="020B0604030504040204" pitchFamily="34" charset="0"/>
              </a:rPr>
              <a:t>       </a:t>
            </a:r>
            <a:r>
              <a:rPr lang="en-US" altLang="zh-CN" sz="2000">
                <a:latin typeface="Tahoma" panose="020B0604030504040204" pitchFamily="34" charset="0"/>
              </a:rPr>
              <a:t>G</a:t>
            </a:r>
            <a:r>
              <a:rPr lang="zh-CN" altLang="en-US" sz="2000" dirty="0">
                <a:latin typeface="Tahoma" panose="020B0604030504040204" pitchFamily="34" charset="0"/>
              </a:rPr>
              <a:t>。技术，工艺问题</a:t>
            </a:r>
            <a:endParaRPr lang="zh-CN" altLang="en-US" sz="2000" dirty="0">
              <a:latin typeface="Tahoma" panose="020B0604030504040204" pitchFamily="34" charset="0"/>
            </a:endParaRPr>
          </a:p>
        </p:txBody>
      </p:sp>
      <p:pic>
        <p:nvPicPr>
          <p:cNvPr id="208901" name="图片 208900"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499235"/>
            <a:ext cx="5566410" cy="2200910"/>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359410" y="0"/>
            <a:ext cx="1123950" cy="993775"/>
          </a:xfrm>
          <a:prstGeom prst="rect">
            <a:avLst/>
          </a:prstGeom>
        </p:spPr>
      </p:pic>
    </p:spTree>
    <p:custDataLst>
      <p:tags r:id="rId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8" name="文本框 118787"/>
          <p:cNvSpPr txBox="1"/>
          <p:nvPr/>
        </p:nvSpPr>
        <p:spPr>
          <a:xfrm>
            <a:off x="179388" y="4076700"/>
            <a:ext cx="5329237"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机械设备、工具的清洗摆放及检修 </a:t>
            </a:r>
            <a:endParaRPr lang="zh-CN" altLang="en-US" sz="2400" dirty="0">
              <a:latin typeface="Arial" panose="020B0604020202020204" pitchFamily="34" charset="0"/>
            </a:endParaRPr>
          </a:p>
        </p:txBody>
      </p:sp>
      <p:sp>
        <p:nvSpPr>
          <p:cNvPr id="118790" name="文本框 118789"/>
          <p:cNvSpPr txBox="1"/>
          <p:nvPr/>
        </p:nvSpPr>
        <p:spPr>
          <a:xfrm>
            <a:off x="179388" y="2781300"/>
            <a:ext cx="3095625"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车间卫生检查  </a:t>
            </a:r>
            <a:endParaRPr lang="zh-CN" altLang="en-US" sz="2400" dirty="0">
              <a:latin typeface="Arial" panose="020B0604020202020204" pitchFamily="34" charset="0"/>
            </a:endParaRPr>
          </a:p>
        </p:txBody>
      </p:sp>
      <p:sp>
        <p:nvSpPr>
          <p:cNvPr id="118793" name="文本框 118792"/>
          <p:cNvSpPr txBox="1"/>
          <p:nvPr/>
        </p:nvSpPr>
        <p:spPr>
          <a:xfrm>
            <a:off x="0" y="5445125"/>
            <a:ext cx="6227763"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关闭车间所有水、电、汽源的落实 </a:t>
            </a:r>
            <a:endParaRPr lang="zh-CN" altLang="en-US" sz="2400" dirty="0">
              <a:latin typeface="Arial" panose="020B0604020202020204" pitchFamily="34" charset="0"/>
            </a:endParaRPr>
          </a:p>
        </p:txBody>
      </p:sp>
      <p:sp>
        <p:nvSpPr>
          <p:cNvPr id="118798" name="横卷形 118797"/>
          <p:cNvSpPr/>
          <p:nvPr/>
        </p:nvSpPr>
        <p:spPr>
          <a:xfrm>
            <a:off x="468313" y="404813"/>
            <a:ext cx="7848600" cy="2017712"/>
          </a:xfrm>
          <a:prstGeom prst="horizontalScroll">
            <a:avLst>
              <a:gd name="adj" fmla="val 12500"/>
            </a:avLst>
          </a:prstGeom>
          <a:noFill/>
          <a:ln w="9525" cap="flat" cmpd="sng">
            <a:solidFill>
              <a:schemeClr val="tx1"/>
            </a:solidFill>
            <a:prstDash val="solid"/>
            <a:headEnd type="none" w="med" len="med"/>
            <a:tailEnd type="none" w="med" len="med"/>
          </a:ln>
        </p:spPr>
        <p:txBody>
          <a:bodyPr wrap="none" anchor="ctr" anchorCtr="0"/>
          <a:p>
            <a:pPr algn="ctr" eaLnBrk="0" hangingPunct="0"/>
            <a:r>
              <a:rPr lang="zh-CN" altLang="en-US" sz="4800" b="1" dirty="0">
                <a:solidFill>
                  <a:schemeClr val="tx2"/>
                </a:solidFill>
                <a:latin typeface="Arial" panose="020B0604020202020204" pitchFamily="34" charset="0"/>
              </a:rPr>
              <a:t>生产结束（第三项）</a:t>
            </a:r>
            <a:endParaRPr lang="zh-CN" altLang="en-US" sz="4800" b="1" dirty="0">
              <a:solidFill>
                <a:schemeClr val="tx2"/>
              </a:solidFill>
              <a:latin typeface="Arial" panose="020B0604020202020204" pitchFamily="34" charset="0"/>
            </a:endParaRPr>
          </a:p>
        </p:txBody>
      </p:sp>
      <p:pic>
        <p:nvPicPr>
          <p:cNvPr id="118799" name="Picture 6" descr="pe01460_"/>
          <p:cNvPicPr>
            <a:picLocks noChangeAspect="1"/>
          </p:cNvPicPr>
          <p:nvPr/>
        </p:nvPicPr>
        <p:blipFill>
          <a:blip r:embed="rId1"/>
          <a:stretch>
            <a:fillRect/>
          </a:stretch>
        </p:blipFill>
        <p:spPr>
          <a:xfrm>
            <a:off x="6372225" y="3284538"/>
            <a:ext cx="2055813" cy="2554287"/>
          </a:xfrm>
          <a:prstGeom prst="rect">
            <a:avLst/>
          </a:prstGeom>
          <a:noFill/>
          <a:ln w="9525">
            <a:noFill/>
          </a:ln>
        </p:spPr>
      </p:pic>
      <p:pic>
        <p:nvPicPr>
          <p:cNvPr id="118800" name="图片 118799" descr="图片1"/>
          <p:cNvPicPr>
            <a:picLocks noChangeAspect="1"/>
          </p:cNvPicPr>
          <p:nvPr/>
        </p:nvPicPr>
        <p:blipFill>
          <a:blip r:embed="rId2"/>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90"/>
                                        </p:tgtEl>
                                        <p:attrNameLst>
                                          <p:attrName>style.visibility</p:attrName>
                                        </p:attrNameLst>
                                      </p:cBhvr>
                                      <p:to>
                                        <p:strVal val="visible"/>
                                      </p:to>
                                    </p:set>
                                    <p:anim calcmode="lin" valueType="num">
                                      <p:cBhvr additive="base">
                                        <p:cTn id="7" dur="500" fill="hold"/>
                                        <p:tgtEl>
                                          <p:spTgt spid="118790"/>
                                        </p:tgtEl>
                                        <p:attrNameLst>
                                          <p:attrName>ppt_x</p:attrName>
                                        </p:attrNameLst>
                                      </p:cBhvr>
                                      <p:tavLst>
                                        <p:tav tm="0">
                                          <p:val>
                                            <p:strVal val="#ppt_x"/>
                                          </p:val>
                                        </p:tav>
                                        <p:tav tm="100000">
                                          <p:val>
                                            <p:strVal val="#ppt_x"/>
                                          </p:val>
                                        </p:tav>
                                      </p:tavLst>
                                    </p:anim>
                                    <p:anim calcmode="lin" valueType="num">
                                      <p:cBhvr additive="base">
                                        <p:cTn id="8" dur="500" fill="hold"/>
                                        <p:tgtEl>
                                          <p:spTgt spid="1187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additive="base">
                                        <p:cTn id="13" dur="500" fill="hold"/>
                                        <p:tgtEl>
                                          <p:spTgt spid="118788"/>
                                        </p:tgtEl>
                                        <p:attrNameLst>
                                          <p:attrName>ppt_x</p:attrName>
                                        </p:attrNameLst>
                                      </p:cBhvr>
                                      <p:tavLst>
                                        <p:tav tm="0">
                                          <p:val>
                                            <p:strVal val="#ppt_x"/>
                                          </p:val>
                                        </p:tav>
                                        <p:tav tm="100000">
                                          <p:val>
                                            <p:strVal val="#ppt_x"/>
                                          </p:val>
                                        </p:tav>
                                      </p:tavLst>
                                    </p:anim>
                                    <p:anim calcmode="lin" valueType="num">
                                      <p:cBhvr additive="base">
                                        <p:cTn id="14" dur="500" fill="hold"/>
                                        <p:tgtEl>
                                          <p:spTgt spid="1187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93"/>
                                        </p:tgtEl>
                                        <p:attrNameLst>
                                          <p:attrName>style.visibility</p:attrName>
                                        </p:attrNameLst>
                                      </p:cBhvr>
                                      <p:to>
                                        <p:strVal val="visible"/>
                                      </p:to>
                                    </p:set>
                                    <p:anim calcmode="lin" valueType="num">
                                      <p:cBhvr additive="base">
                                        <p:cTn id="19" dur="500" fill="hold"/>
                                        <p:tgtEl>
                                          <p:spTgt spid="118793"/>
                                        </p:tgtEl>
                                        <p:attrNameLst>
                                          <p:attrName>ppt_x</p:attrName>
                                        </p:attrNameLst>
                                      </p:cBhvr>
                                      <p:tavLst>
                                        <p:tav tm="0">
                                          <p:val>
                                            <p:strVal val="#ppt_x"/>
                                          </p:val>
                                        </p:tav>
                                        <p:tav tm="100000">
                                          <p:val>
                                            <p:strVal val="#ppt_x"/>
                                          </p:val>
                                        </p:tav>
                                      </p:tavLst>
                                    </p:anim>
                                    <p:anim calcmode="lin" valueType="num">
                                      <p:cBhvr additive="base">
                                        <p:cTn id="20" dur="500" fill="hold"/>
                                        <p:tgtEl>
                                          <p:spTgt spid="1187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P spid="118790" grpId="0"/>
      <p:bldP spid="1187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5" name="文本框 119814"/>
          <p:cNvSpPr txBox="1"/>
          <p:nvPr/>
        </p:nvSpPr>
        <p:spPr>
          <a:xfrm>
            <a:off x="0" y="2708275"/>
            <a:ext cx="8459788" cy="2289175"/>
          </a:xfrm>
          <a:prstGeom prst="rect">
            <a:avLst/>
          </a:prstGeom>
          <a:noFill/>
          <a:ln w="9525">
            <a:noFill/>
          </a:ln>
        </p:spPr>
        <p:txBody>
          <a:bodyPr>
            <a:spAutoFit/>
          </a:bodyPr>
          <a:p>
            <a:pPr eaLnBrk="0" hangingPunct="0">
              <a:spcBef>
                <a:spcPct val="50000"/>
              </a:spcBef>
            </a:pPr>
            <a:r>
              <a:rPr lang="en-US" altLang="zh-CN" sz="3600" dirty="0">
                <a:latin typeface="Arial" panose="020B0604020202020204" pitchFamily="34" charset="0"/>
              </a:rPr>
              <a:t>◆</a:t>
            </a:r>
            <a:r>
              <a:rPr lang="zh-CN" altLang="en-US" sz="3600" dirty="0">
                <a:latin typeface="Arial" panose="020B0604020202020204" pitchFamily="34" charset="0"/>
              </a:rPr>
              <a:t>安排车间的消毒、防虫、防鼠工作（药</a:t>
            </a:r>
            <a:endParaRPr lang="zh-CN" altLang="en-US" sz="3600" dirty="0">
              <a:latin typeface="Arial" panose="020B0604020202020204" pitchFamily="34" charset="0"/>
            </a:endParaRPr>
          </a:p>
          <a:p>
            <a:pPr eaLnBrk="0" hangingPunct="0">
              <a:spcBef>
                <a:spcPct val="50000"/>
              </a:spcBef>
            </a:pPr>
            <a:r>
              <a:rPr lang="zh-CN" altLang="en-US" sz="3600" dirty="0">
                <a:latin typeface="Arial" panose="020B0604020202020204" pitchFamily="34" charset="0"/>
              </a:rPr>
              <a:t>物消毒、紫外灯、臭氧的开启；防鼠板或</a:t>
            </a:r>
            <a:endParaRPr lang="zh-CN" altLang="en-US" sz="3600" dirty="0">
              <a:latin typeface="Arial" panose="020B0604020202020204" pitchFamily="34" charset="0"/>
            </a:endParaRPr>
          </a:p>
          <a:p>
            <a:pPr eaLnBrk="0" hangingPunct="0">
              <a:spcBef>
                <a:spcPct val="50000"/>
              </a:spcBef>
            </a:pPr>
            <a:r>
              <a:rPr lang="zh-CN" altLang="en-US" sz="3600" dirty="0">
                <a:latin typeface="Arial" panose="020B0604020202020204" pitchFamily="34" charset="0"/>
              </a:rPr>
              <a:t>其它防治措施的实施） </a:t>
            </a:r>
            <a:endParaRPr lang="zh-CN" altLang="en-US" sz="3600" dirty="0">
              <a:latin typeface="Arial" panose="020B0604020202020204" pitchFamily="34" charset="0"/>
            </a:endParaRPr>
          </a:p>
        </p:txBody>
      </p:sp>
      <p:sp>
        <p:nvSpPr>
          <p:cNvPr id="119821" name="文本框 119820"/>
          <p:cNvSpPr txBox="1"/>
          <p:nvPr/>
        </p:nvSpPr>
        <p:spPr>
          <a:xfrm>
            <a:off x="8351838" y="6491288"/>
            <a:ext cx="792162" cy="366712"/>
          </a:xfrm>
          <a:prstGeom prst="rect">
            <a:avLst/>
          </a:prstGeom>
          <a:noFill/>
          <a:ln w="9525">
            <a:noFill/>
          </a:ln>
        </p:spPr>
        <p:txBody>
          <a:bodyPr>
            <a:spAutoFit/>
          </a:bodyPr>
          <a:p>
            <a:pPr eaLnBrk="0" hangingPunct="0">
              <a:spcBef>
                <a:spcPct val="50000"/>
              </a:spcBef>
            </a:pPr>
            <a:r>
              <a:rPr lang="en-US" altLang="zh-CN" sz="1800">
                <a:latin typeface="Arial" panose="020B0604020202020204" pitchFamily="34" charset="0"/>
              </a:rPr>
              <a:t>935</a:t>
            </a:r>
            <a:endParaRPr lang="en-US" altLang="zh-CN" sz="1800">
              <a:latin typeface="Arial" panose="020B0604020202020204" pitchFamily="34" charset="0"/>
            </a:endParaRPr>
          </a:p>
        </p:txBody>
      </p:sp>
      <p:sp>
        <p:nvSpPr>
          <p:cNvPr id="119822" name="横卷形 119821"/>
          <p:cNvSpPr/>
          <p:nvPr/>
        </p:nvSpPr>
        <p:spPr>
          <a:xfrm>
            <a:off x="468313" y="404813"/>
            <a:ext cx="7848600" cy="2017712"/>
          </a:xfrm>
          <a:prstGeom prst="horizontalScroll">
            <a:avLst>
              <a:gd name="adj" fmla="val 12500"/>
            </a:avLst>
          </a:prstGeom>
          <a:noFill/>
          <a:ln w="9525" cap="flat" cmpd="sng">
            <a:solidFill>
              <a:schemeClr val="tx1"/>
            </a:solidFill>
            <a:prstDash val="solid"/>
            <a:headEnd type="none" w="med" len="med"/>
            <a:tailEnd type="none" w="med" len="med"/>
          </a:ln>
        </p:spPr>
        <p:txBody>
          <a:bodyPr wrap="none" anchor="ctr" anchorCtr="0"/>
          <a:p>
            <a:pPr algn="ctr" eaLnBrk="0" hangingPunct="0"/>
            <a:r>
              <a:rPr lang="zh-CN" altLang="en-US" sz="6600" b="1" dirty="0">
                <a:solidFill>
                  <a:schemeClr val="tx2"/>
                </a:solidFill>
                <a:latin typeface="Arial" panose="020B0604020202020204" pitchFamily="34" charset="0"/>
              </a:rPr>
              <a:t>生产结束（第四项）</a:t>
            </a:r>
            <a:endParaRPr lang="zh-CN" altLang="en-US" sz="6600" b="1" dirty="0">
              <a:solidFill>
                <a:schemeClr val="tx2"/>
              </a:solidFill>
              <a:latin typeface="Arial" panose="020B0604020202020204" pitchFamily="34" charset="0"/>
            </a:endParaRPr>
          </a:p>
        </p:txBody>
      </p:sp>
      <p:pic>
        <p:nvPicPr>
          <p:cNvPr id="119823" name="图片 119822"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box(in)">
                                      <p:cBhvr>
                                        <p:cTn id="7" dur="5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9" name="横卷形 86018"/>
          <p:cNvSpPr/>
          <p:nvPr/>
        </p:nvSpPr>
        <p:spPr>
          <a:xfrm>
            <a:off x="468313" y="404813"/>
            <a:ext cx="7848600" cy="2017712"/>
          </a:xfrm>
          <a:prstGeom prst="horizontalScroll">
            <a:avLst>
              <a:gd name="adj" fmla="val 12500"/>
            </a:avLst>
          </a:prstGeom>
          <a:noFill/>
          <a:ln w="9525" cap="flat" cmpd="sng">
            <a:solidFill>
              <a:schemeClr val="tx1"/>
            </a:solidFill>
            <a:prstDash val="solid"/>
            <a:headEnd type="none" w="med" len="med"/>
            <a:tailEnd type="none" w="med" len="med"/>
          </a:ln>
        </p:spPr>
        <p:txBody>
          <a:bodyPr wrap="none" anchor="ctr" anchorCtr="0"/>
          <a:p>
            <a:pPr algn="ctr" eaLnBrk="0" hangingPunct="0"/>
            <a:r>
              <a:rPr lang="zh-CN" altLang="en-US" sz="6600" b="1" dirty="0">
                <a:solidFill>
                  <a:schemeClr val="tx2"/>
                </a:solidFill>
                <a:latin typeface="Arial" panose="020B0604020202020204" pitchFamily="34" charset="0"/>
              </a:rPr>
              <a:t>生产结束（第五项）</a:t>
            </a:r>
            <a:endParaRPr lang="zh-CN" altLang="en-US" sz="6600" b="1" dirty="0">
              <a:solidFill>
                <a:schemeClr val="tx2"/>
              </a:solidFill>
              <a:latin typeface="Arial" panose="020B0604020202020204" pitchFamily="34" charset="0"/>
            </a:endParaRPr>
          </a:p>
        </p:txBody>
      </p:sp>
      <p:sp>
        <p:nvSpPr>
          <p:cNvPr id="86020" name="文本框 86019"/>
          <p:cNvSpPr txBox="1"/>
          <p:nvPr/>
        </p:nvSpPr>
        <p:spPr>
          <a:xfrm>
            <a:off x="0" y="2708275"/>
            <a:ext cx="8459788" cy="641350"/>
          </a:xfrm>
          <a:prstGeom prst="rect">
            <a:avLst/>
          </a:prstGeom>
          <a:noFill/>
          <a:ln w="9525">
            <a:noFill/>
          </a:ln>
        </p:spPr>
        <p:txBody>
          <a:bodyPr>
            <a:spAutoFit/>
          </a:bodyPr>
          <a:p>
            <a:pPr eaLnBrk="0" hangingPunct="0">
              <a:spcBef>
                <a:spcPct val="50000"/>
              </a:spcBef>
            </a:pPr>
            <a:r>
              <a:rPr lang="en-US" altLang="zh-CN" sz="3600" dirty="0">
                <a:latin typeface="Arial" panose="020B0604020202020204" pitchFamily="34" charset="0"/>
              </a:rPr>
              <a:t>◆</a:t>
            </a:r>
            <a:r>
              <a:rPr lang="zh-CN" altLang="en-US" sz="3600" dirty="0">
                <a:latin typeface="Arial" panose="020B0604020202020204" pitchFamily="34" charset="0"/>
              </a:rPr>
              <a:t>落实生产车间早、晚会资料与执行 </a:t>
            </a:r>
            <a:endParaRPr lang="zh-CN" altLang="en-US" sz="3600" dirty="0">
              <a:latin typeface="Arial" panose="020B0604020202020204" pitchFamily="34" charset="0"/>
            </a:endParaRPr>
          </a:p>
        </p:txBody>
      </p:sp>
      <p:sp>
        <p:nvSpPr>
          <p:cNvPr id="86021" name="文本框 86020"/>
          <p:cNvSpPr txBox="1"/>
          <p:nvPr/>
        </p:nvSpPr>
        <p:spPr>
          <a:xfrm>
            <a:off x="0" y="4365625"/>
            <a:ext cx="8459788" cy="1190625"/>
          </a:xfrm>
          <a:prstGeom prst="rect">
            <a:avLst/>
          </a:prstGeom>
          <a:noFill/>
          <a:ln w="9525">
            <a:noFill/>
          </a:ln>
        </p:spPr>
        <p:txBody>
          <a:bodyPr>
            <a:spAutoFit/>
          </a:bodyPr>
          <a:p>
            <a:pPr eaLnBrk="0" hangingPunct="0">
              <a:spcBef>
                <a:spcPct val="50000"/>
              </a:spcBef>
            </a:pPr>
            <a:r>
              <a:rPr lang="en-US" altLang="zh-CN" sz="3600" dirty="0">
                <a:latin typeface="Arial" panose="020B0604020202020204" pitchFamily="34" charset="0"/>
              </a:rPr>
              <a:t>◆</a:t>
            </a:r>
            <a:r>
              <a:rPr lang="zh-CN" altLang="en-US" sz="3600" dirty="0">
                <a:latin typeface="Arial" panose="020B0604020202020204" pitchFamily="34" charset="0"/>
              </a:rPr>
              <a:t>发现当天生产过程中存在的问题，提出解决方案审批后并予以落实、执行</a:t>
            </a:r>
            <a:endParaRPr lang="zh-CN" altLang="en-US" sz="3600" dirty="0">
              <a:latin typeface="Arial" panose="020B0604020202020204" pitchFamily="34" charset="0"/>
            </a:endParaRPr>
          </a:p>
        </p:txBody>
      </p:sp>
      <p:pic>
        <p:nvPicPr>
          <p:cNvPr id="86022" name="图片 86021"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box(in)">
                                      <p:cBhvr>
                                        <p:cTn id="7" dur="500"/>
                                        <p:tgtEl>
                                          <p:spTgt spid="860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box(in)">
                                      <p:cBhvr>
                                        <p:cTn id="12"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noChangeArrowheads="1"/>
          </p:cNvSpPr>
          <p:nvPr>
            <p:ph type="title" idx="4294967295"/>
          </p:nvPr>
        </p:nvSpPr>
        <p:spPr>
          <a:xfrm>
            <a:off x="2124075" y="620713"/>
            <a:ext cx="4654550" cy="623888"/>
          </a:xfrm>
        </p:spPr>
        <p:txBody>
          <a:bodyPr vert="horz" wrap="square" lIns="91440" tIns="45720" rIns="91440" bIns="45720" numCol="1" anchor="ctr" anchorCtr="0" compatLnSpc="1"/>
          <a:p>
            <a:r>
              <a:rPr lang="en-US" altLang="zh-CN">
                <a:effectLst>
                  <a:outerShdw blurRad="38100" dist="38100" dir="2700000">
                    <a:srgbClr val="000000"/>
                  </a:outerShdw>
                </a:effectLst>
              </a:rPr>
              <a:t> </a:t>
            </a:r>
            <a:r>
              <a:rPr lang="zh-CN" altLang="en-US" dirty="0">
                <a:effectLst>
                  <a:outerShdw blurRad="38100" dist="38100" dir="2700000">
                    <a:srgbClr val="000000"/>
                  </a:outerShdw>
                </a:effectLst>
              </a:rPr>
              <a:t>现场效率管理</a:t>
            </a:r>
            <a:endParaRPr lang="zh-CN" altLang="en-US" dirty="0">
              <a:effectLst>
                <a:outerShdw blurRad="38100" dist="38100" dir="2700000">
                  <a:srgbClr val="000000"/>
                </a:outerShdw>
              </a:effectLst>
            </a:endParaRPr>
          </a:p>
        </p:txBody>
      </p:sp>
      <p:sp>
        <p:nvSpPr>
          <p:cNvPr id="209923" name="Text Box 3"/>
          <p:cNvSpPr txBox="1"/>
          <p:nvPr/>
        </p:nvSpPr>
        <p:spPr>
          <a:xfrm>
            <a:off x="571500" y="1500188"/>
            <a:ext cx="7924800" cy="336550"/>
          </a:xfrm>
          <a:prstGeom prst="rect">
            <a:avLst/>
          </a:prstGeom>
          <a:noFill/>
          <a:ln w="9525">
            <a:noFill/>
          </a:ln>
        </p:spPr>
        <p:txBody>
          <a:bodyPr>
            <a:spAutoFit/>
          </a:bodyPr>
          <a:p>
            <a:pPr>
              <a:spcBef>
                <a:spcPct val="50000"/>
              </a:spcBef>
            </a:pPr>
            <a:r>
              <a:rPr lang="en-US" altLang="zh-CN" sz="1600">
                <a:latin typeface="Tahoma" panose="020B0604030504040204" pitchFamily="34" charset="0"/>
              </a:rPr>
              <a:t>1</a:t>
            </a:r>
            <a:r>
              <a:rPr lang="zh-CN" altLang="en-US" sz="1600" dirty="0">
                <a:latin typeface="Tahoma" panose="020B0604030504040204" pitchFamily="34" charset="0"/>
              </a:rPr>
              <a:t>。效率公式：</a:t>
            </a:r>
            <a:endParaRPr lang="zh-CN" altLang="en-US" sz="1600" dirty="0">
              <a:latin typeface="Tahoma" panose="020B0604030504040204" pitchFamily="34" charset="0"/>
            </a:endParaRPr>
          </a:p>
        </p:txBody>
      </p:sp>
      <p:graphicFrame>
        <p:nvGraphicFramePr>
          <p:cNvPr id="209924" name="表格 209923"/>
          <p:cNvGraphicFramePr/>
          <p:nvPr/>
        </p:nvGraphicFramePr>
        <p:xfrm>
          <a:off x="1000125" y="2357438"/>
          <a:ext cx="3124200" cy="2036762"/>
        </p:xfrm>
        <a:graphic>
          <a:graphicData uri="http://schemas.openxmlformats.org/drawingml/2006/table">
            <a:tbl>
              <a:tblPr/>
              <a:tblGrid>
                <a:gridCol w="346075"/>
                <a:gridCol w="349250"/>
                <a:gridCol w="346075"/>
                <a:gridCol w="346075"/>
                <a:gridCol w="349250"/>
                <a:gridCol w="346075"/>
                <a:gridCol w="346075"/>
                <a:gridCol w="349250"/>
                <a:gridCol w="346075"/>
              </a:tblGrid>
              <a:tr h="21272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r>
                        <a:rPr lang="en-US" altLang="zh-CN" sz="800">
                          <a:latin typeface="Tahoma" panose="020B0604030504040204" pitchFamily="34" charset="0"/>
                        </a:rPr>
                        <a:t>9</a:t>
                      </a:r>
                      <a:endParaRPr lang="zh-CN" altLang="en-US" sz="80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r>
                        <a:rPr lang="en-US" altLang="zh-CN" sz="800">
                          <a:latin typeface="Tahoma" panose="020B0604030504040204" pitchFamily="34" charset="0"/>
                        </a:rPr>
                        <a:t>81</a:t>
                      </a:r>
                      <a:endParaRPr lang="zh-CN" altLang="en-US" sz="80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14313">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1272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14312">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1272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r>
                        <a:rPr lang="en-US" altLang="zh-CN" sz="800">
                          <a:latin typeface="Tahoma" panose="020B0604030504040204" pitchFamily="34" charset="0"/>
                        </a:rPr>
                        <a:t>25</a:t>
                      </a:r>
                      <a:endParaRPr lang="zh-CN" altLang="en-US" sz="80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1272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22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14313">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06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r>
                        <a:rPr lang="en-US" altLang="zh-CN" sz="800">
                          <a:latin typeface="Tahoma" panose="020B0604030504040204" pitchFamily="34" charset="0"/>
                        </a:rPr>
                        <a:t>0</a:t>
                      </a:r>
                      <a:endParaRPr lang="zh-CN" altLang="en-US" sz="80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endParaRPr lang="zh-CN" altLang="zh-CN" sz="800" dirty="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SzPct val="110000"/>
                        <a:buFont typeface="Wingdings" panose="05000000000000000000" pitchFamily="2" charset="2"/>
                        <a:buNone/>
                      </a:pPr>
                      <a:r>
                        <a:rPr lang="en-US" altLang="zh-CN" sz="800">
                          <a:latin typeface="Tahoma" panose="020B0604030504040204" pitchFamily="34" charset="0"/>
                        </a:rPr>
                        <a:t>9</a:t>
                      </a:r>
                      <a:endParaRPr lang="zh-CN" altLang="en-US" sz="800">
                        <a:latin typeface="Tahoma" panose="020B0604030504040204" pitchFamily="34" charset="0"/>
                      </a:endParaRPr>
                    </a:p>
                  </a:txBody>
                  <a:tcPr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10026" name="Line 183"/>
          <p:cNvSpPr/>
          <p:nvPr/>
        </p:nvSpPr>
        <p:spPr>
          <a:xfrm>
            <a:off x="1714500" y="4429125"/>
            <a:ext cx="2667000" cy="0"/>
          </a:xfrm>
          <a:prstGeom prst="line">
            <a:avLst/>
          </a:prstGeom>
          <a:ln w="9525" cap="flat" cmpd="sng">
            <a:solidFill>
              <a:schemeClr val="tx1"/>
            </a:solidFill>
            <a:prstDash val="solid"/>
            <a:headEnd type="none" w="med" len="med"/>
            <a:tailEnd type="triangle" w="med" len="med"/>
          </a:ln>
        </p:spPr>
      </p:sp>
      <p:sp>
        <p:nvSpPr>
          <p:cNvPr id="210027" name="Line 184"/>
          <p:cNvSpPr/>
          <p:nvPr/>
        </p:nvSpPr>
        <p:spPr>
          <a:xfrm flipV="1">
            <a:off x="1000125" y="2143125"/>
            <a:ext cx="0" cy="2057400"/>
          </a:xfrm>
          <a:prstGeom prst="line">
            <a:avLst/>
          </a:prstGeom>
          <a:ln w="9525" cap="flat" cmpd="sng">
            <a:solidFill>
              <a:schemeClr val="tx1"/>
            </a:solidFill>
            <a:prstDash val="solid"/>
            <a:headEnd type="none" w="med" len="med"/>
            <a:tailEnd type="triangle" w="med" len="med"/>
          </a:ln>
        </p:spPr>
      </p:sp>
      <p:sp>
        <p:nvSpPr>
          <p:cNvPr id="210028" name="Text Box 191"/>
          <p:cNvSpPr txBox="1"/>
          <p:nvPr/>
        </p:nvSpPr>
        <p:spPr>
          <a:xfrm>
            <a:off x="3214688" y="4500563"/>
            <a:ext cx="685800" cy="274637"/>
          </a:xfrm>
          <a:prstGeom prst="rect">
            <a:avLst/>
          </a:prstGeom>
          <a:noFill/>
          <a:ln w="9525">
            <a:noFill/>
          </a:ln>
        </p:spPr>
        <p:txBody>
          <a:bodyPr>
            <a:spAutoFit/>
          </a:bodyPr>
          <a:p>
            <a:pPr>
              <a:spcBef>
                <a:spcPct val="50000"/>
              </a:spcBef>
            </a:pPr>
            <a:r>
              <a:rPr lang="zh-CN" altLang="en-US" sz="1200" dirty="0">
                <a:latin typeface="Tahoma" panose="020B0604030504040204" pitchFamily="34" charset="0"/>
              </a:rPr>
              <a:t>制度</a:t>
            </a:r>
            <a:endParaRPr lang="zh-CN" altLang="en-US" sz="1200" dirty="0">
              <a:latin typeface="Tahoma" panose="020B0604030504040204" pitchFamily="34" charset="0"/>
            </a:endParaRPr>
          </a:p>
        </p:txBody>
      </p:sp>
      <p:sp>
        <p:nvSpPr>
          <p:cNvPr id="210029" name="Text Box 192"/>
          <p:cNvSpPr txBox="1"/>
          <p:nvPr/>
        </p:nvSpPr>
        <p:spPr>
          <a:xfrm>
            <a:off x="500063" y="2143125"/>
            <a:ext cx="533400" cy="274638"/>
          </a:xfrm>
          <a:prstGeom prst="rect">
            <a:avLst/>
          </a:prstGeom>
          <a:noFill/>
          <a:ln w="9525">
            <a:noFill/>
          </a:ln>
        </p:spPr>
        <p:txBody>
          <a:bodyPr>
            <a:spAutoFit/>
          </a:bodyPr>
          <a:p>
            <a:pPr>
              <a:spcBef>
                <a:spcPct val="50000"/>
              </a:spcBef>
            </a:pPr>
            <a:r>
              <a:rPr lang="zh-CN" altLang="en-US" sz="1200" dirty="0">
                <a:latin typeface="Tahoma" panose="020B0604030504040204" pitchFamily="34" charset="0"/>
              </a:rPr>
              <a:t>执行</a:t>
            </a:r>
            <a:endParaRPr lang="zh-CN" altLang="en-US" sz="1200" dirty="0">
              <a:latin typeface="Tahoma" panose="020B0604030504040204" pitchFamily="34" charset="0"/>
            </a:endParaRPr>
          </a:p>
        </p:txBody>
      </p:sp>
      <p:sp>
        <p:nvSpPr>
          <p:cNvPr id="210030" name="Text Box 193"/>
          <p:cNvSpPr txBox="1"/>
          <p:nvPr/>
        </p:nvSpPr>
        <p:spPr>
          <a:xfrm>
            <a:off x="4143375" y="2357438"/>
            <a:ext cx="685800" cy="274637"/>
          </a:xfrm>
          <a:prstGeom prst="rect">
            <a:avLst/>
          </a:prstGeom>
          <a:noFill/>
          <a:ln w="9525">
            <a:noFill/>
          </a:ln>
        </p:spPr>
        <p:txBody>
          <a:bodyPr>
            <a:spAutoFit/>
          </a:bodyPr>
          <a:p>
            <a:pPr>
              <a:spcBef>
                <a:spcPct val="50000"/>
              </a:spcBef>
            </a:pPr>
            <a:r>
              <a:rPr lang="zh-CN" altLang="en-US" sz="1200" dirty="0">
                <a:latin typeface="Tahoma" panose="020B0604030504040204" pitchFamily="34" charset="0"/>
              </a:rPr>
              <a:t>效率</a:t>
            </a:r>
            <a:endParaRPr lang="zh-CN" altLang="en-US" sz="1200" dirty="0">
              <a:latin typeface="Tahoma" panose="020B0604030504040204" pitchFamily="34" charset="0"/>
            </a:endParaRPr>
          </a:p>
        </p:txBody>
      </p:sp>
      <p:sp>
        <p:nvSpPr>
          <p:cNvPr id="210031" name="Text Box 194"/>
          <p:cNvSpPr txBox="1"/>
          <p:nvPr/>
        </p:nvSpPr>
        <p:spPr>
          <a:xfrm>
            <a:off x="5072063" y="2571750"/>
            <a:ext cx="2971800" cy="1160463"/>
          </a:xfrm>
          <a:prstGeom prst="rect">
            <a:avLst/>
          </a:prstGeom>
          <a:noFill/>
          <a:ln w="9525">
            <a:noFill/>
          </a:ln>
        </p:spPr>
        <p:txBody>
          <a:bodyPr>
            <a:spAutoFit/>
          </a:bodyPr>
          <a:p>
            <a:pPr>
              <a:spcBef>
                <a:spcPct val="50000"/>
              </a:spcBef>
            </a:pPr>
            <a:r>
              <a:rPr lang="zh-CN" altLang="en-US" sz="2800" dirty="0">
                <a:latin typeface="Tahoma" panose="020B0604030504040204" pitchFamily="34" charset="0"/>
              </a:rPr>
              <a:t>效率公式：</a:t>
            </a:r>
            <a:endParaRPr lang="zh-CN" altLang="en-US" sz="2800" dirty="0">
              <a:latin typeface="Tahoma" panose="020B0604030504040204" pitchFamily="34" charset="0"/>
            </a:endParaRPr>
          </a:p>
          <a:p>
            <a:pPr>
              <a:spcBef>
                <a:spcPct val="50000"/>
              </a:spcBef>
            </a:pPr>
            <a:r>
              <a:rPr lang="zh-CN" altLang="en-US" sz="2800" b="1" i="1" dirty="0">
                <a:latin typeface="Tahoma" panose="020B0604030504040204" pitchFamily="34" charset="0"/>
              </a:rPr>
              <a:t>效率</a:t>
            </a:r>
            <a:r>
              <a:rPr lang="en-US" altLang="zh-CN" sz="2800" b="1" i="1">
                <a:latin typeface="Tahoma" panose="020B0604030504040204" pitchFamily="34" charset="0"/>
              </a:rPr>
              <a:t>=</a:t>
            </a:r>
            <a:r>
              <a:rPr lang="zh-CN" altLang="en-US" sz="2800" b="1" i="1" dirty="0">
                <a:latin typeface="Tahoma" panose="020B0604030504040204" pitchFamily="34" charset="0"/>
              </a:rPr>
              <a:t>制度</a:t>
            </a:r>
            <a:r>
              <a:rPr lang="en-US" altLang="zh-CN" sz="2800" b="1" i="1">
                <a:latin typeface="Tahoma" panose="020B0604030504040204" pitchFamily="34" charset="0"/>
              </a:rPr>
              <a:t>X</a:t>
            </a:r>
            <a:r>
              <a:rPr lang="zh-CN" altLang="en-US" sz="2800" b="1" i="1" dirty="0">
                <a:latin typeface="Tahoma" panose="020B0604030504040204" pitchFamily="34" charset="0"/>
              </a:rPr>
              <a:t>执行</a:t>
            </a:r>
            <a:endParaRPr lang="zh-CN" altLang="en-US" sz="2800" b="1" i="1" dirty="0">
              <a:latin typeface="Tahoma" panose="020B0604030504040204" pitchFamily="34" charset="0"/>
            </a:endParaRPr>
          </a:p>
        </p:txBody>
      </p:sp>
      <p:sp>
        <p:nvSpPr>
          <p:cNvPr id="210032" name="Text Box 195"/>
          <p:cNvSpPr txBox="1"/>
          <p:nvPr/>
        </p:nvSpPr>
        <p:spPr>
          <a:xfrm>
            <a:off x="785813" y="5000625"/>
            <a:ext cx="6858000" cy="947738"/>
          </a:xfrm>
          <a:prstGeom prst="rect">
            <a:avLst/>
          </a:prstGeom>
          <a:noFill/>
          <a:ln w="9525">
            <a:noFill/>
          </a:ln>
        </p:spPr>
        <p:txBody>
          <a:bodyPr>
            <a:spAutoFit/>
          </a:bodyPr>
          <a:p>
            <a:pPr>
              <a:spcBef>
                <a:spcPct val="50000"/>
              </a:spcBef>
            </a:pPr>
            <a:r>
              <a:rPr lang="en-US" altLang="zh-CN" sz="1600">
                <a:latin typeface="Tahoma" panose="020B0604030504040204" pitchFamily="34" charset="0"/>
              </a:rPr>
              <a:t>2</a:t>
            </a:r>
            <a:r>
              <a:rPr lang="zh-CN" altLang="en-US" sz="1600" dirty="0">
                <a:latin typeface="Tahoma" panose="020B0604030504040204" pitchFamily="34" charset="0"/>
              </a:rPr>
              <a:t>。现场效率包括：品质效率，生产效率，工程效率，作业效率，人员劳动效率。</a:t>
            </a:r>
            <a:endParaRPr lang="zh-CN" altLang="en-US" sz="1600" dirty="0">
              <a:latin typeface="Tahoma" panose="020B0604030504040204" pitchFamily="34" charset="0"/>
            </a:endParaRPr>
          </a:p>
          <a:p>
            <a:pPr>
              <a:spcBef>
                <a:spcPct val="50000"/>
              </a:spcBef>
            </a:pPr>
            <a:r>
              <a:rPr lang="zh-CN" altLang="en-US" sz="1600" dirty="0">
                <a:latin typeface="Tahoma" panose="020B0604030504040204" pitchFamily="34" charset="0"/>
              </a:rPr>
              <a:t>工程效率就是工程配置的实际产量与计划标准量的比值。</a:t>
            </a:r>
            <a:endParaRPr lang="zh-CN" altLang="en-US" sz="1600" dirty="0">
              <a:latin typeface="Tahoma" panose="020B0604030504040204" pitchFamily="34" charset="0"/>
            </a:endParaRPr>
          </a:p>
        </p:txBody>
      </p:sp>
      <p:pic>
        <p:nvPicPr>
          <p:cNvPr id="210034" name="图片 210033"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7" name="文本框 88066"/>
          <p:cNvSpPr txBox="1"/>
          <p:nvPr/>
        </p:nvSpPr>
        <p:spPr>
          <a:xfrm>
            <a:off x="468313" y="3644900"/>
            <a:ext cx="7848600" cy="1793875"/>
          </a:xfrm>
          <a:prstGeom prst="rect">
            <a:avLst/>
          </a:prstGeom>
          <a:noFill/>
          <a:ln w="9525">
            <a:noFill/>
          </a:ln>
        </p:spPr>
        <p:txBody>
          <a:bodyPr>
            <a:spAutoFit/>
          </a:bodyPr>
          <a:p>
            <a:pPr eaLnBrk="0" hangingPunct="0">
              <a:lnSpc>
                <a:spcPct val="70000"/>
              </a:lnSpc>
              <a:spcBef>
                <a:spcPct val="50000"/>
              </a:spcBef>
            </a:pPr>
            <a:r>
              <a:rPr lang="en-US" altLang="zh-CN" sz="3600" dirty="0">
                <a:latin typeface="Arial" panose="020B0604020202020204" pitchFamily="34" charset="0"/>
              </a:rPr>
              <a:t>◆</a:t>
            </a:r>
            <a:r>
              <a:rPr lang="zh-CN" altLang="en-US" sz="3600" dirty="0">
                <a:latin typeface="Arial" panose="020B0604020202020204" pitchFamily="34" charset="0"/>
              </a:rPr>
              <a:t>作生产工作小结与生产工作总结，</a:t>
            </a:r>
            <a:endParaRPr lang="zh-CN" altLang="en-US" sz="3600" dirty="0">
              <a:latin typeface="Arial" panose="020B0604020202020204" pitchFamily="34" charset="0"/>
            </a:endParaRPr>
          </a:p>
          <a:p>
            <a:pPr eaLnBrk="0" hangingPunct="0">
              <a:lnSpc>
                <a:spcPct val="70000"/>
              </a:lnSpc>
              <a:spcBef>
                <a:spcPct val="50000"/>
              </a:spcBef>
            </a:pPr>
            <a:r>
              <a:rPr lang="zh-CN" altLang="en-US" sz="3600" dirty="0">
                <a:latin typeface="Arial" panose="020B0604020202020204" pitchFamily="34" charset="0"/>
              </a:rPr>
              <a:t>不断优化和改良生产过程，对生产任</a:t>
            </a:r>
            <a:endParaRPr lang="zh-CN" altLang="en-US" sz="3600" dirty="0">
              <a:latin typeface="Arial" panose="020B0604020202020204" pitchFamily="34" charset="0"/>
            </a:endParaRPr>
          </a:p>
          <a:p>
            <a:pPr eaLnBrk="0" hangingPunct="0">
              <a:lnSpc>
                <a:spcPct val="70000"/>
              </a:lnSpc>
              <a:spcBef>
                <a:spcPct val="50000"/>
              </a:spcBef>
            </a:pPr>
            <a:r>
              <a:rPr lang="zh-CN" altLang="en-US" sz="3600" dirty="0">
                <a:latin typeface="Arial" panose="020B0604020202020204" pitchFamily="34" charset="0"/>
              </a:rPr>
              <a:t>务的调整能及时做出相应的调整方案</a:t>
            </a:r>
            <a:endParaRPr lang="zh-CN" altLang="en-US" sz="3600" dirty="0">
              <a:latin typeface="Arial" panose="020B0604020202020204" pitchFamily="34" charset="0"/>
            </a:endParaRPr>
          </a:p>
        </p:txBody>
      </p:sp>
      <p:sp>
        <p:nvSpPr>
          <p:cNvPr id="88068" name="横卷形 88067"/>
          <p:cNvSpPr/>
          <p:nvPr/>
        </p:nvSpPr>
        <p:spPr>
          <a:xfrm>
            <a:off x="468313" y="404813"/>
            <a:ext cx="7848600" cy="2017712"/>
          </a:xfrm>
          <a:prstGeom prst="horizontalScroll">
            <a:avLst>
              <a:gd name="adj" fmla="val 12500"/>
            </a:avLst>
          </a:prstGeom>
          <a:noFill/>
          <a:ln w="9525" cap="flat" cmpd="sng">
            <a:solidFill>
              <a:schemeClr val="tx1"/>
            </a:solidFill>
            <a:prstDash val="solid"/>
            <a:headEnd type="none" w="med" len="med"/>
            <a:tailEnd type="none" w="med" len="med"/>
          </a:ln>
        </p:spPr>
        <p:txBody>
          <a:bodyPr wrap="none" anchor="ctr" anchorCtr="0"/>
          <a:p>
            <a:pPr algn="ctr" eaLnBrk="0" hangingPunct="0"/>
            <a:r>
              <a:rPr lang="zh-CN" altLang="en-US" sz="6600" b="1" dirty="0">
                <a:solidFill>
                  <a:schemeClr val="tx2"/>
                </a:solidFill>
                <a:latin typeface="Arial" panose="020B0604020202020204" pitchFamily="34" charset="0"/>
              </a:rPr>
              <a:t>生产结束（第六项）</a:t>
            </a:r>
            <a:endParaRPr lang="zh-CN" altLang="en-US" sz="6600" b="1" dirty="0">
              <a:solidFill>
                <a:schemeClr val="tx2"/>
              </a:solidFill>
              <a:latin typeface="Arial" panose="020B0604020202020204" pitchFamily="34" charset="0"/>
            </a:endParaRPr>
          </a:p>
        </p:txBody>
      </p:sp>
      <p:pic>
        <p:nvPicPr>
          <p:cNvPr id="88069" name="图片 88068"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checkerboard(across)">
                                      <p:cBhvr>
                                        <p:cTn id="7"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6" name="文本框 100355"/>
          <p:cNvSpPr txBox="1"/>
          <p:nvPr/>
        </p:nvSpPr>
        <p:spPr>
          <a:xfrm>
            <a:off x="179388" y="1052513"/>
            <a:ext cx="5832475" cy="457200"/>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Arial" panose="020B0604020202020204" pitchFamily="34" charset="0"/>
              </a:rPr>
              <a:t>四、卓越班前、班后会打造的关键点</a:t>
            </a:r>
            <a:endParaRPr lang="zh-CN" altLang="en-US" sz="2400" b="1" dirty="0">
              <a:solidFill>
                <a:schemeClr val="tx2"/>
              </a:solidFill>
              <a:latin typeface="Arial" panose="020B0604020202020204" pitchFamily="34" charset="0"/>
            </a:endParaRPr>
          </a:p>
        </p:txBody>
      </p:sp>
      <p:grpSp>
        <p:nvGrpSpPr>
          <p:cNvPr id="100371" name="组合 100370"/>
          <p:cNvGrpSpPr/>
          <p:nvPr/>
        </p:nvGrpSpPr>
        <p:grpSpPr>
          <a:xfrm>
            <a:off x="684213" y="2276475"/>
            <a:ext cx="7200900" cy="3313113"/>
            <a:chOff x="528" y="1200"/>
            <a:chExt cx="4752" cy="2352"/>
          </a:xfrm>
        </p:grpSpPr>
        <p:sp>
          <p:nvSpPr>
            <p:cNvPr id="100372" name="燕尾形 100371"/>
            <p:cNvSpPr/>
            <p:nvPr/>
          </p:nvSpPr>
          <p:spPr>
            <a:xfrm>
              <a:off x="3504" y="1728"/>
              <a:ext cx="1776" cy="1824"/>
            </a:xfrm>
            <a:prstGeom prst="chevron">
              <a:avLst>
                <a:gd name="adj" fmla="val 16467"/>
              </a:avLst>
            </a:prstGeom>
            <a:solidFill>
              <a:schemeClr val="accent2"/>
            </a:solidFill>
            <a:ln w="38100" cap="flat" cmpd="sng">
              <a:solidFill>
                <a:srgbClr val="EAEAEA"/>
              </a:solidFill>
              <a:prstDash val="solid"/>
              <a:miter/>
              <a:headEnd type="none" w="med" len="med"/>
              <a:tailEnd type="none" w="med" len="med"/>
            </a:ln>
            <a:effectLst>
              <a:outerShdw dist="109250" dir="3267739" algn="ctr" rotWithShape="0">
                <a:srgbClr val="333333">
                  <a:alpha val="50000"/>
                </a:srgbClr>
              </a:outerShdw>
            </a:effectLst>
          </p:spPr>
          <p:txBody>
            <a:bodyPr/>
            <a:p>
              <a:endParaRPr lang="zh-CN" altLang="en-US"/>
            </a:p>
          </p:txBody>
        </p:sp>
        <p:sp>
          <p:nvSpPr>
            <p:cNvPr id="100373" name="燕尾形 100372"/>
            <p:cNvSpPr/>
            <p:nvPr/>
          </p:nvSpPr>
          <p:spPr>
            <a:xfrm>
              <a:off x="2016" y="1728"/>
              <a:ext cx="1872" cy="1824"/>
            </a:xfrm>
            <a:prstGeom prst="chevron">
              <a:avLst>
                <a:gd name="adj" fmla="val 17841"/>
              </a:avLst>
            </a:prstGeom>
            <a:solidFill>
              <a:schemeClr val="folHlink"/>
            </a:solidFill>
            <a:ln w="38100" cap="flat" cmpd="sng">
              <a:solidFill>
                <a:srgbClr val="EAEAEA"/>
              </a:solidFill>
              <a:prstDash val="solid"/>
              <a:miter/>
              <a:headEnd type="none" w="med" len="med"/>
              <a:tailEnd type="none" w="med" len="med"/>
            </a:ln>
            <a:effectLst>
              <a:outerShdw dist="109250" dir="3267739" algn="ctr" rotWithShape="0">
                <a:srgbClr val="333333">
                  <a:alpha val="50000"/>
                </a:srgbClr>
              </a:outerShdw>
            </a:effectLst>
          </p:spPr>
          <p:txBody>
            <a:bodyPr anchor="ctr" anchorCtr="0">
              <a:spAutoFit/>
            </a:bodyPr>
            <a:p>
              <a:pPr algn="ctr" eaLnBrk="0" hangingPunct="0"/>
              <a:endParaRPr sz="1800" dirty="0">
                <a:latin typeface="Arial" panose="020B0604020202020204" pitchFamily="34" charset="0"/>
              </a:endParaRPr>
            </a:p>
          </p:txBody>
        </p:sp>
        <p:sp>
          <p:nvSpPr>
            <p:cNvPr id="100374" name="燕尾形 100373"/>
            <p:cNvSpPr/>
            <p:nvPr/>
          </p:nvSpPr>
          <p:spPr>
            <a:xfrm>
              <a:off x="528" y="1728"/>
              <a:ext cx="1872" cy="1824"/>
            </a:xfrm>
            <a:prstGeom prst="chevron">
              <a:avLst>
                <a:gd name="adj" fmla="val 17841"/>
              </a:avLst>
            </a:prstGeom>
            <a:solidFill>
              <a:schemeClr val="accent1"/>
            </a:solidFill>
            <a:ln w="38100" cap="flat" cmpd="sng">
              <a:solidFill>
                <a:srgbClr val="EAEAEA"/>
              </a:solidFill>
              <a:prstDash val="solid"/>
              <a:miter/>
              <a:headEnd type="none" w="med" len="med"/>
              <a:tailEnd type="none" w="med" len="med"/>
            </a:ln>
            <a:effectLst>
              <a:outerShdw dist="109250" dir="3267739" algn="ctr" rotWithShape="0">
                <a:srgbClr val="333333">
                  <a:alpha val="50000"/>
                </a:srgbClr>
              </a:outerShdw>
            </a:effectLst>
          </p:spPr>
          <p:txBody>
            <a:bodyPr/>
            <a:p>
              <a:endParaRPr lang="zh-CN" altLang="en-US"/>
            </a:p>
          </p:txBody>
        </p:sp>
        <p:sp>
          <p:nvSpPr>
            <p:cNvPr id="100375" name="圆角矩形 100374"/>
            <p:cNvSpPr/>
            <p:nvPr/>
          </p:nvSpPr>
          <p:spPr>
            <a:xfrm>
              <a:off x="672" y="1200"/>
              <a:ext cx="1296" cy="362"/>
            </a:xfrm>
            <a:prstGeom prst="roundRect">
              <a:avLst>
                <a:gd name="adj" fmla="val 50000"/>
              </a:avLst>
            </a:prstGeom>
            <a:solidFill>
              <a:schemeClr val="accent1"/>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p>
              <a:pPr algn="ctr" eaLnBrk="0" hangingPunct="0"/>
              <a:r>
                <a:rPr lang="zh-CN" altLang="en-US" sz="2800" b="1" dirty="0">
                  <a:solidFill>
                    <a:srgbClr val="FF3300"/>
                  </a:solidFill>
                  <a:latin typeface="Arial" panose="020B0604020202020204" pitchFamily="34" charset="0"/>
                </a:rPr>
                <a:t>关键一</a:t>
              </a:r>
              <a:endParaRPr lang="zh-CN" altLang="en-US" sz="2800" b="1" dirty="0">
                <a:solidFill>
                  <a:srgbClr val="FF3300"/>
                </a:solidFill>
                <a:latin typeface="Arial" panose="020B0604020202020204" pitchFamily="34" charset="0"/>
              </a:endParaRPr>
            </a:p>
          </p:txBody>
        </p:sp>
        <p:sp>
          <p:nvSpPr>
            <p:cNvPr id="100376" name="圆角矩形 100375"/>
            <p:cNvSpPr/>
            <p:nvPr/>
          </p:nvSpPr>
          <p:spPr>
            <a:xfrm>
              <a:off x="2133" y="1200"/>
              <a:ext cx="1296" cy="362"/>
            </a:xfrm>
            <a:prstGeom prst="roundRect">
              <a:avLst>
                <a:gd name="adj" fmla="val 50000"/>
              </a:avLst>
            </a:prstGeom>
            <a:solidFill>
              <a:schemeClr val="folHlink"/>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p>
              <a:pPr algn="ctr" eaLnBrk="0" hangingPunct="0"/>
              <a:r>
                <a:rPr lang="zh-CN" altLang="en-US" sz="2800" b="1" dirty="0">
                  <a:solidFill>
                    <a:srgbClr val="FF3300"/>
                  </a:solidFill>
                  <a:latin typeface="Arial" panose="020B0604020202020204" pitchFamily="34" charset="0"/>
                </a:rPr>
                <a:t>关键二</a:t>
              </a:r>
              <a:endParaRPr lang="zh-CN" altLang="en-US" sz="2800" b="1" dirty="0">
                <a:solidFill>
                  <a:srgbClr val="FF3300"/>
                </a:solidFill>
                <a:latin typeface="Arial" panose="020B0604020202020204" pitchFamily="34" charset="0"/>
              </a:endParaRPr>
            </a:p>
          </p:txBody>
        </p:sp>
        <p:sp>
          <p:nvSpPr>
            <p:cNvPr id="100377" name="圆角矩形 100376"/>
            <p:cNvSpPr/>
            <p:nvPr/>
          </p:nvSpPr>
          <p:spPr>
            <a:xfrm>
              <a:off x="3600" y="1200"/>
              <a:ext cx="1296" cy="362"/>
            </a:xfrm>
            <a:prstGeom prst="roundRect">
              <a:avLst>
                <a:gd name="adj" fmla="val 50000"/>
              </a:avLst>
            </a:prstGeom>
            <a:solidFill>
              <a:schemeClr val="accent2"/>
            </a:soli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nchorCtr="0"/>
            <a:p>
              <a:pPr algn="ctr" eaLnBrk="0" hangingPunct="0"/>
              <a:r>
                <a:rPr lang="zh-CN" altLang="en-US" sz="2800" b="1" dirty="0">
                  <a:solidFill>
                    <a:srgbClr val="FF3300"/>
                  </a:solidFill>
                  <a:latin typeface="Arial" panose="020B0604020202020204" pitchFamily="34" charset="0"/>
                </a:rPr>
                <a:t>关键三</a:t>
              </a:r>
              <a:endParaRPr lang="zh-CN" altLang="en-US" sz="2800" b="1" dirty="0">
                <a:solidFill>
                  <a:srgbClr val="FF3300"/>
                </a:solidFill>
                <a:latin typeface="Arial" panose="020B0604020202020204" pitchFamily="34" charset="0"/>
              </a:endParaRPr>
            </a:p>
          </p:txBody>
        </p:sp>
      </p:grpSp>
      <p:sp>
        <p:nvSpPr>
          <p:cNvPr id="100378" name="文本框 100377"/>
          <p:cNvSpPr txBox="1"/>
          <p:nvPr/>
        </p:nvSpPr>
        <p:spPr>
          <a:xfrm>
            <a:off x="1631950" y="4056063"/>
            <a:ext cx="1512888" cy="519112"/>
          </a:xfrm>
          <a:prstGeom prst="rect">
            <a:avLst/>
          </a:prstGeom>
          <a:noFill/>
          <a:ln w="9525">
            <a:noFill/>
          </a:ln>
        </p:spPr>
        <p:txBody>
          <a:bodyPr>
            <a:spAutoFit/>
          </a:bodyPr>
          <a:p>
            <a:pPr eaLnBrk="0" hangingPunct="0">
              <a:spcBef>
                <a:spcPct val="50000"/>
              </a:spcBef>
            </a:pPr>
            <a:r>
              <a:rPr lang="zh-CN" altLang="en-US" sz="2800" b="1" dirty="0">
                <a:solidFill>
                  <a:srgbClr val="FF5050"/>
                </a:solidFill>
                <a:latin typeface="Arial" panose="020B0604020202020204" pitchFamily="34" charset="0"/>
              </a:rPr>
              <a:t>植文化</a:t>
            </a:r>
            <a:endParaRPr lang="zh-CN" altLang="en-US" sz="2800" b="1" dirty="0">
              <a:solidFill>
                <a:srgbClr val="FF5050"/>
              </a:solidFill>
              <a:latin typeface="Arial" panose="020B0604020202020204" pitchFamily="34" charset="0"/>
            </a:endParaRPr>
          </a:p>
        </p:txBody>
      </p:sp>
      <p:sp>
        <p:nvSpPr>
          <p:cNvPr id="100379" name="文本框 100378"/>
          <p:cNvSpPr txBox="1"/>
          <p:nvPr/>
        </p:nvSpPr>
        <p:spPr>
          <a:xfrm>
            <a:off x="3889375" y="4038600"/>
            <a:ext cx="1512888" cy="519113"/>
          </a:xfrm>
          <a:prstGeom prst="rect">
            <a:avLst/>
          </a:prstGeom>
          <a:noFill/>
          <a:ln w="9525">
            <a:noFill/>
          </a:ln>
        </p:spPr>
        <p:txBody>
          <a:bodyPr>
            <a:spAutoFit/>
          </a:bodyPr>
          <a:p>
            <a:pPr eaLnBrk="0" hangingPunct="0">
              <a:spcBef>
                <a:spcPct val="50000"/>
              </a:spcBef>
            </a:pPr>
            <a:r>
              <a:rPr lang="zh-CN" altLang="en-US" sz="2800" b="1" dirty="0">
                <a:solidFill>
                  <a:srgbClr val="FF5050"/>
                </a:solidFill>
                <a:latin typeface="Arial" panose="020B0604020202020204" pitchFamily="34" charset="0"/>
              </a:rPr>
              <a:t>建流程</a:t>
            </a:r>
            <a:endParaRPr lang="zh-CN" altLang="en-US" sz="2800" b="1" dirty="0">
              <a:solidFill>
                <a:srgbClr val="FF5050"/>
              </a:solidFill>
              <a:latin typeface="Arial" panose="020B0604020202020204" pitchFamily="34" charset="0"/>
            </a:endParaRPr>
          </a:p>
        </p:txBody>
      </p:sp>
      <p:sp>
        <p:nvSpPr>
          <p:cNvPr id="100380" name="文本框 100379"/>
          <p:cNvSpPr txBox="1"/>
          <p:nvPr/>
        </p:nvSpPr>
        <p:spPr>
          <a:xfrm>
            <a:off x="6059488" y="4030663"/>
            <a:ext cx="1512887" cy="519112"/>
          </a:xfrm>
          <a:prstGeom prst="rect">
            <a:avLst/>
          </a:prstGeom>
          <a:noFill/>
          <a:ln w="9525">
            <a:noFill/>
          </a:ln>
        </p:spPr>
        <p:txBody>
          <a:bodyPr>
            <a:spAutoFit/>
          </a:bodyPr>
          <a:p>
            <a:pPr eaLnBrk="0" hangingPunct="0">
              <a:spcBef>
                <a:spcPct val="50000"/>
              </a:spcBef>
            </a:pPr>
            <a:r>
              <a:rPr lang="zh-CN" altLang="en-US" sz="2800" b="1" dirty="0">
                <a:solidFill>
                  <a:srgbClr val="FF5050"/>
                </a:solidFill>
                <a:latin typeface="Arial" panose="020B0604020202020204" pitchFamily="34" charset="0"/>
              </a:rPr>
              <a:t>育人才</a:t>
            </a:r>
            <a:endParaRPr lang="zh-CN" altLang="en-US" sz="2800" b="1" dirty="0">
              <a:solidFill>
                <a:srgbClr val="FF5050"/>
              </a:solidFill>
              <a:latin typeface="Arial" panose="020B0604020202020204" pitchFamily="34" charset="0"/>
            </a:endParaRPr>
          </a:p>
        </p:txBody>
      </p:sp>
      <p:pic>
        <p:nvPicPr>
          <p:cNvPr id="100381" name="图片 100380"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371"/>
                                        </p:tgtEl>
                                        <p:attrNameLst>
                                          <p:attrName>style.visibility</p:attrName>
                                        </p:attrNameLst>
                                      </p:cBhvr>
                                      <p:to>
                                        <p:strVal val="visible"/>
                                      </p:to>
                                    </p:set>
                                    <p:animEffect transition="in" filter="blinds(horizontal)">
                                      <p:cBhvr>
                                        <p:cTn id="7" dur="500"/>
                                        <p:tgtEl>
                                          <p:spTgt spid="1003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0378"/>
                                        </p:tgtEl>
                                        <p:attrNameLst>
                                          <p:attrName>style.visibility</p:attrName>
                                        </p:attrNameLst>
                                      </p:cBhvr>
                                      <p:to>
                                        <p:strVal val="visible"/>
                                      </p:to>
                                    </p:set>
                                    <p:anim calcmode="lin" valueType="num">
                                      <p:cBhvr additive="base">
                                        <p:cTn id="12" dur="500" fill="hold"/>
                                        <p:tgtEl>
                                          <p:spTgt spid="100378"/>
                                        </p:tgtEl>
                                        <p:attrNameLst>
                                          <p:attrName>ppt_x</p:attrName>
                                        </p:attrNameLst>
                                      </p:cBhvr>
                                      <p:tavLst>
                                        <p:tav tm="0">
                                          <p:val>
                                            <p:strVal val="#ppt_x"/>
                                          </p:val>
                                        </p:tav>
                                        <p:tav tm="100000">
                                          <p:val>
                                            <p:strVal val="#ppt_x"/>
                                          </p:val>
                                        </p:tav>
                                      </p:tavLst>
                                    </p:anim>
                                    <p:anim calcmode="lin" valueType="num">
                                      <p:cBhvr additive="base">
                                        <p:cTn id="13" dur="500" fill="hold"/>
                                        <p:tgtEl>
                                          <p:spTgt spid="1003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0379"/>
                                        </p:tgtEl>
                                        <p:attrNameLst>
                                          <p:attrName>style.visibility</p:attrName>
                                        </p:attrNameLst>
                                      </p:cBhvr>
                                      <p:to>
                                        <p:strVal val="visible"/>
                                      </p:to>
                                    </p:set>
                                    <p:anim calcmode="lin" valueType="num">
                                      <p:cBhvr additive="base">
                                        <p:cTn id="18" dur="500" fill="hold"/>
                                        <p:tgtEl>
                                          <p:spTgt spid="100379"/>
                                        </p:tgtEl>
                                        <p:attrNameLst>
                                          <p:attrName>ppt_x</p:attrName>
                                        </p:attrNameLst>
                                      </p:cBhvr>
                                      <p:tavLst>
                                        <p:tav tm="0">
                                          <p:val>
                                            <p:strVal val="#ppt_x"/>
                                          </p:val>
                                        </p:tav>
                                        <p:tav tm="100000">
                                          <p:val>
                                            <p:strVal val="#ppt_x"/>
                                          </p:val>
                                        </p:tav>
                                      </p:tavLst>
                                    </p:anim>
                                    <p:anim calcmode="lin" valueType="num">
                                      <p:cBhvr additive="base">
                                        <p:cTn id="19" dur="500" fill="hold"/>
                                        <p:tgtEl>
                                          <p:spTgt spid="10037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0380"/>
                                        </p:tgtEl>
                                        <p:attrNameLst>
                                          <p:attrName>style.visibility</p:attrName>
                                        </p:attrNameLst>
                                      </p:cBhvr>
                                      <p:to>
                                        <p:strVal val="visible"/>
                                      </p:to>
                                    </p:set>
                                    <p:anim calcmode="lin" valueType="num">
                                      <p:cBhvr additive="base">
                                        <p:cTn id="24" dur="500" fill="hold"/>
                                        <p:tgtEl>
                                          <p:spTgt spid="100380"/>
                                        </p:tgtEl>
                                        <p:attrNameLst>
                                          <p:attrName>ppt_x</p:attrName>
                                        </p:attrNameLst>
                                      </p:cBhvr>
                                      <p:tavLst>
                                        <p:tav tm="0">
                                          <p:val>
                                            <p:strVal val="#ppt_x"/>
                                          </p:val>
                                        </p:tav>
                                        <p:tav tm="100000">
                                          <p:val>
                                            <p:strVal val="#ppt_x"/>
                                          </p:val>
                                        </p:tav>
                                      </p:tavLst>
                                    </p:anim>
                                    <p:anim calcmode="lin" valueType="num">
                                      <p:cBhvr additive="base">
                                        <p:cTn id="25" dur="500" fill="hold"/>
                                        <p:tgtEl>
                                          <p:spTgt spid="100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8" grpId="0"/>
      <p:bldP spid="100379" grpId="0"/>
      <p:bldP spid="10038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文本框 101377"/>
          <p:cNvSpPr txBox="1"/>
          <p:nvPr/>
        </p:nvSpPr>
        <p:spPr>
          <a:xfrm>
            <a:off x="-396875" y="1052513"/>
            <a:ext cx="9505950" cy="519112"/>
          </a:xfrm>
          <a:prstGeom prst="rect">
            <a:avLst/>
          </a:prstGeom>
          <a:noFill/>
          <a:ln w="9525">
            <a:noFill/>
          </a:ln>
        </p:spPr>
        <p:txBody>
          <a:bodyPr>
            <a:spAutoFit/>
          </a:bodyPr>
          <a:p>
            <a:pPr eaLnBrk="0" hangingPunct="0">
              <a:spcBef>
                <a:spcPct val="50000"/>
              </a:spcBef>
            </a:pPr>
            <a:r>
              <a:rPr lang="zh-CN" altLang="en-US" sz="2800" b="1" dirty="0">
                <a:solidFill>
                  <a:schemeClr val="tx2"/>
                </a:solidFill>
                <a:latin typeface="Arial" panose="020B0604020202020204" pitchFamily="34" charset="0"/>
              </a:rPr>
              <a:t>（一）车间文化植入</a:t>
            </a:r>
            <a:r>
              <a:rPr lang="en-US" altLang="zh-CN" sz="2800" b="1">
                <a:solidFill>
                  <a:schemeClr val="tx2"/>
                </a:solidFill>
                <a:latin typeface="Arial" panose="020B0604020202020204" pitchFamily="34" charset="0"/>
              </a:rPr>
              <a:t>——</a:t>
            </a:r>
            <a:r>
              <a:rPr lang="zh-CN" altLang="en-US" sz="2800" b="1" dirty="0">
                <a:solidFill>
                  <a:schemeClr val="tx2"/>
                </a:solidFill>
                <a:latin typeface="Arial" panose="020B0604020202020204" pitchFamily="34" charset="0"/>
              </a:rPr>
              <a:t>打造卓越班前、班后会的向心力</a:t>
            </a:r>
            <a:r>
              <a:rPr lang="zh-CN" altLang="en-US" sz="2800" b="1" dirty="0">
                <a:solidFill>
                  <a:srgbClr val="FF5050"/>
                </a:solidFill>
                <a:latin typeface="Arial" panose="020B0604020202020204" pitchFamily="34" charset="0"/>
              </a:rPr>
              <a:t> </a:t>
            </a:r>
            <a:endParaRPr lang="zh-CN" altLang="en-US" sz="2800" b="1" dirty="0">
              <a:solidFill>
                <a:srgbClr val="FF5050"/>
              </a:solidFill>
              <a:latin typeface="Arial" panose="020B0604020202020204" pitchFamily="34" charset="0"/>
            </a:endParaRPr>
          </a:p>
        </p:txBody>
      </p:sp>
      <p:sp>
        <p:nvSpPr>
          <p:cNvPr id="101379" name="文本框 101378"/>
          <p:cNvSpPr txBox="1"/>
          <p:nvPr/>
        </p:nvSpPr>
        <p:spPr>
          <a:xfrm>
            <a:off x="217488" y="4149725"/>
            <a:ext cx="8604250" cy="822325"/>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车间文化，是完善晨会管理的第一工具，是激发晨会活力的第一触媒，是提升晨会绩效的第一法宝。  </a:t>
            </a:r>
            <a:endParaRPr lang="zh-CN" altLang="en-US" sz="2400" dirty="0">
              <a:latin typeface="Arial" panose="020B0604020202020204" pitchFamily="34" charset="0"/>
            </a:endParaRPr>
          </a:p>
        </p:txBody>
      </p:sp>
      <p:sp>
        <p:nvSpPr>
          <p:cNvPr id="101380" name="文本框 101379"/>
          <p:cNvSpPr txBox="1"/>
          <p:nvPr/>
        </p:nvSpPr>
        <p:spPr>
          <a:xfrm>
            <a:off x="174625" y="5013325"/>
            <a:ext cx="8893175" cy="1296988"/>
          </a:xfrm>
          <a:prstGeom prst="rect">
            <a:avLst/>
          </a:prstGeom>
          <a:noFill/>
          <a:ln w="9525">
            <a:noFill/>
          </a:ln>
        </p:spPr>
        <p:txBody>
          <a:bodyPr>
            <a:spAutoFit/>
          </a:bodyPr>
          <a:p>
            <a:pPr eaLnBrk="0" hangingPunct="0">
              <a:lnSpc>
                <a:spcPct val="110000"/>
              </a:lnSpc>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车间文化是指车间成员共同认定的思维方式和办事风格，是车间成员付诸实践的共同价值观体系，它是以车间为单元在内部自发形成的，对全体成员具有潜移默化的影响力和凝聚力。 </a:t>
            </a:r>
            <a:endParaRPr lang="zh-CN" altLang="en-US" sz="2400" dirty="0">
              <a:latin typeface="Arial" panose="020B0604020202020204" pitchFamily="34" charset="0"/>
            </a:endParaRPr>
          </a:p>
        </p:txBody>
      </p:sp>
      <p:sp>
        <p:nvSpPr>
          <p:cNvPr id="101381" name="文本框 101380"/>
          <p:cNvSpPr txBox="1"/>
          <p:nvPr/>
        </p:nvSpPr>
        <p:spPr>
          <a:xfrm>
            <a:off x="250825" y="3141663"/>
            <a:ext cx="8569325" cy="822325"/>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车间文化反映并贯彻了一个企业目标、宗旨、价值观、行为和精神整合而成的思想体系，是企业文化的缩影。 </a:t>
            </a:r>
            <a:endParaRPr lang="zh-CN" altLang="en-US" sz="2400" dirty="0">
              <a:latin typeface="Arial" panose="020B0604020202020204" pitchFamily="34" charset="0"/>
            </a:endParaRPr>
          </a:p>
        </p:txBody>
      </p:sp>
      <p:sp>
        <p:nvSpPr>
          <p:cNvPr id="101382" name="文本框 101381"/>
          <p:cNvSpPr txBox="1"/>
          <p:nvPr/>
        </p:nvSpPr>
        <p:spPr>
          <a:xfrm>
            <a:off x="250825" y="2246313"/>
            <a:ext cx="8497888" cy="822325"/>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启动会议，先启动人；启动人，先启动精神；启动精神，先启动文化。 </a:t>
            </a:r>
            <a:endParaRPr lang="zh-CN" altLang="en-US" sz="2400" dirty="0">
              <a:latin typeface="Arial" panose="020B0604020202020204" pitchFamily="34" charset="0"/>
            </a:endParaRPr>
          </a:p>
        </p:txBody>
      </p:sp>
      <p:sp>
        <p:nvSpPr>
          <p:cNvPr id="101383" name="文本框 101382"/>
          <p:cNvSpPr txBox="1"/>
          <p:nvPr/>
        </p:nvSpPr>
        <p:spPr>
          <a:xfrm>
            <a:off x="684213" y="1700213"/>
            <a:ext cx="2951162" cy="457200"/>
          </a:xfrm>
          <a:prstGeom prst="rect">
            <a:avLst/>
          </a:prstGeom>
          <a:noFill/>
          <a:ln w="9525">
            <a:noFill/>
          </a:ln>
        </p:spPr>
        <p:txBody>
          <a:bodyPr>
            <a:spAutoFit/>
          </a:bodyPr>
          <a:p>
            <a:pPr eaLnBrk="0" hangingPunct="0">
              <a:spcBef>
                <a:spcPct val="50000"/>
              </a:spcBef>
            </a:pPr>
            <a:r>
              <a:rPr lang="en-US" altLang="zh-CN" sz="2400" b="1" dirty="0">
                <a:latin typeface="Arial" panose="020B0604020202020204" pitchFamily="34" charset="0"/>
              </a:rPr>
              <a:t>◆</a:t>
            </a:r>
            <a:r>
              <a:rPr lang="zh-CN" altLang="en-US" sz="2400" b="1" dirty="0">
                <a:latin typeface="Arial" panose="020B0604020202020204" pitchFamily="34" charset="0"/>
              </a:rPr>
              <a:t>车间（班组）文化</a:t>
            </a:r>
            <a:endParaRPr lang="zh-CN" altLang="en-US" sz="2400" b="1" dirty="0">
              <a:latin typeface="Arial" panose="020B0604020202020204" pitchFamily="34" charset="0"/>
            </a:endParaRPr>
          </a:p>
        </p:txBody>
      </p:sp>
      <p:pic>
        <p:nvPicPr>
          <p:cNvPr id="101384" name="图片 101383"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checkerboard(across)">
                                      <p:cBhvr>
                                        <p:cTn id="7" dur="500"/>
                                        <p:tgtEl>
                                          <p:spTgt spid="1013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1382"/>
                                        </p:tgtEl>
                                        <p:attrNameLst>
                                          <p:attrName>style.visibility</p:attrName>
                                        </p:attrNameLst>
                                      </p:cBhvr>
                                      <p:to>
                                        <p:strVal val="visible"/>
                                      </p:to>
                                    </p:set>
                                    <p:animEffect transition="in" filter="blinds(horizontal)">
                                      <p:cBhvr>
                                        <p:cTn id="12" dur="500"/>
                                        <p:tgtEl>
                                          <p:spTgt spid="1013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1381"/>
                                        </p:tgtEl>
                                        <p:attrNameLst>
                                          <p:attrName>style.visibility</p:attrName>
                                        </p:attrNameLst>
                                      </p:cBhvr>
                                      <p:to>
                                        <p:strVal val="visible"/>
                                      </p:to>
                                    </p:set>
                                    <p:animEffect transition="in" filter="blinds(horizontal)">
                                      <p:cBhvr>
                                        <p:cTn id="17" dur="500"/>
                                        <p:tgtEl>
                                          <p:spTgt spid="10138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1379"/>
                                        </p:tgtEl>
                                        <p:attrNameLst>
                                          <p:attrName>style.visibility</p:attrName>
                                        </p:attrNameLst>
                                      </p:cBhvr>
                                      <p:to>
                                        <p:strVal val="visible"/>
                                      </p:to>
                                    </p:set>
                                    <p:animEffect transition="in" filter="blinds(horizontal)">
                                      <p:cBhvr>
                                        <p:cTn id="22" dur="500"/>
                                        <p:tgtEl>
                                          <p:spTgt spid="10137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1380"/>
                                        </p:tgtEl>
                                        <p:attrNameLst>
                                          <p:attrName>style.visibility</p:attrName>
                                        </p:attrNameLst>
                                      </p:cBhvr>
                                      <p:to>
                                        <p:strVal val="visible"/>
                                      </p:to>
                                    </p:set>
                                    <p:animEffect transition="in" filter="blinds(horizontal)">
                                      <p:cBhvr>
                                        <p:cTn id="27"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P spid="101380" grpId="0"/>
      <p:bldP spid="101381" grpId="0"/>
      <p:bldP spid="101382" grpId="0"/>
      <p:bldP spid="1013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流程图: 摘录 125953"/>
          <p:cNvSpPr/>
          <p:nvPr/>
        </p:nvSpPr>
        <p:spPr>
          <a:xfrm>
            <a:off x="468313" y="2492375"/>
            <a:ext cx="3455987" cy="2520950"/>
          </a:xfrm>
          <a:prstGeom prst="flowChartExtract">
            <a:avLst/>
          </a:prstGeom>
          <a:solidFill>
            <a:srgbClr val="808080">
              <a:alpha val="67999"/>
            </a:srgbClr>
          </a:solidFill>
          <a:ln w="9525" cap="flat" cmpd="sng">
            <a:solidFill>
              <a:schemeClr val="tx1"/>
            </a:solidFill>
            <a:prstDash val="solid"/>
            <a:miter/>
            <a:headEnd type="none" w="med" len="med"/>
            <a:tailEnd type="none" w="med" len="med"/>
          </a:ln>
        </p:spPr>
        <p:txBody>
          <a:bodyPr/>
          <a:p>
            <a:endParaRPr lang="zh-CN" altLang="en-US"/>
          </a:p>
        </p:txBody>
      </p:sp>
      <p:sp>
        <p:nvSpPr>
          <p:cNvPr id="125955" name="流程图: 摘录 125954"/>
          <p:cNvSpPr/>
          <p:nvPr/>
        </p:nvSpPr>
        <p:spPr>
          <a:xfrm>
            <a:off x="4932363" y="2420938"/>
            <a:ext cx="3455987" cy="2520950"/>
          </a:xfrm>
          <a:prstGeom prst="flowChartExtract">
            <a:avLst/>
          </a:prstGeom>
          <a:solidFill>
            <a:srgbClr val="808080">
              <a:alpha val="67999"/>
            </a:srgbClr>
          </a:solidFill>
          <a:ln w="9525" cap="flat" cmpd="sng">
            <a:solidFill>
              <a:schemeClr val="tx1"/>
            </a:solidFill>
            <a:prstDash val="solid"/>
            <a:miter/>
            <a:headEnd type="none" w="med" len="med"/>
            <a:tailEnd type="none" w="med" len="med"/>
          </a:ln>
        </p:spPr>
        <p:txBody>
          <a:bodyPr/>
          <a:p>
            <a:endParaRPr lang="zh-CN" altLang="en-US"/>
          </a:p>
        </p:txBody>
      </p:sp>
      <p:sp>
        <p:nvSpPr>
          <p:cNvPr id="125956" name="文本框 125955"/>
          <p:cNvSpPr txBox="1"/>
          <p:nvPr/>
        </p:nvSpPr>
        <p:spPr>
          <a:xfrm>
            <a:off x="0" y="1125538"/>
            <a:ext cx="4716463" cy="457200"/>
          </a:xfrm>
          <a:prstGeom prst="rect">
            <a:avLst/>
          </a:prstGeom>
          <a:noFill/>
          <a:ln w="9525">
            <a:noFill/>
          </a:ln>
        </p:spPr>
        <p:txBody>
          <a:bodyPr>
            <a:spAutoFit/>
          </a:bodyPr>
          <a:p>
            <a:pPr eaLnBrk="0" hangingPunct="0">
              <a:spcBef>
                <a:spcPct val="50000"/>
              </a:spcBef>
            </a:pPr>
            <a:r>
              <a:rPr lang="en-US" altLang="zh-CN" sz="1800" b="1" dirty="0">
                <a:latin typeface="Arial" panose="020B0604020202020204" pitchFamily="34" charset="0"/>
              </a:rPr>
              <a:t>◆</a:t>
            </a:r>
            <a:r>
              <a:rPr lang="zh-CN" altLang="en-US" sz="2400" b="1" dirty="0">
                <a:latin typeface="Arial" panose="020B0604020202020204" pitchFamily="34" charset="0"/>
              </a:rPr>
              <a:t>文化建设的三大体系理论举例</a:t>
            </a:r>
            <a:endParaRPr lang="zh-CN" altLang="en-US" sz="2400" b="1" dirty="0">
              <a:latin typeface="Arial" panose="020B0604020202020204" pitchFamily="34" charset="0"/>
            </a:endParaRPr>
          </a:p>
        </p:txBody>
      </p:sp>
      <p:sp>
        <p:nvSpPr>
          <p:cNvPr id="125957" name="椭圆 125956"/>
          <p:cNvSpPr/>
          <p:nvPr/>
        </p:nvSpPr>
        <p:spPr>
          <a:xfrm>
            <a:off x="5795963" y="1706563"/>
            <a:ext cx="1728787" cy="1651000"/>
          </a:xfrm>
          <a:prstGeom prst="ellipse">
            <a:avLst/>
          </a:prstGeom>
          <a:solidFill>
            <a:srgbClr val="FF0000"/>
          </a:solidFill>
          <a:ln w="9525" cap="flat" cmpd="sng">
            <a:solidFill>
              <a:schemeClr val="tx1"/>
            </a:solidFill>
            <a:prstDash val="solid"/>
            <a:headEnd type="none" w="med" len="med"/>
            <a:tailEnd type="none" w="med" len="med"/>
          </a:ln>
        </p:spPr>
        <p:txBody>
          <a:bodyPr anchor="ctr" anchorCtr="0">
            <a:spAutoFit/>
          </a:bodyPr>
          <a:p>
            <a:pPr algn="ctr" eaLnBrk="0" hangingPunct="0"/>
            <a:r>
              <a:rPr lang="zh-CN" altLang="en-US" sz="2400" dirty="0">
                <a:latin typeface="Arial" panose="020B0604020202020204" pitchFamily="34" charset="0"/>
              </a:rPr>
              <a:t>服务，一切源于心！</a:t>
            </a:r>
            <a:endParaRPr lang="zh-CN" altLang="en-US" sz="2400" dirty="0">
              <a:latin typeface="Arial" panose="020B0604020202020204" pitchFamily="34" charset="0"/>
            </a:endParaRPr>
          </a:p>
        </p:txBody>
      </p:sp>
      <p:sp>
        <p:nvSpPr>
          <p:cNvPr id="125958" name="椭圆 125957"/>
          <p:cNvSpPr/>
          <p:nvPr/>
        </p:nvSpPr>
        <p:spPr>
          <a:xfrm>
            <a:off x="7380288" y="4262438"/>
            <a:ext cx="1584325" cy="1471612"/>
          </a:xfrm>
          <a:prstGeom prst="ellipse">
            <a:avLst/>
          </a:prstGeom>
          <a:solidFill>
            <a:srgbClr val="CCFFCC"/>
          </a:solidFill>
          <a:ln w="9525" cap="flat" cmpd="sng">
            <a:solidFill>
              <a:schemeClr val="tx1"/>
            </a:solidFill>
            <a:prstDash val="solid"/>
            <a:headEnd type="none" w="med" len="med"/>
            <a:tailEnd type="none" w="med" len="med"/>
          </a:ln>
        </p:spPr>
        <p:txBody>
          <a:bodyPr anchor="ctr" anchorCtr="0"/>
          <a:p>
            <a:pPr algn="ctr" eaLnBrk="0" hangingPunct="0"/>
            <a:r>
              <a:rPr lang="zh-CN" altLang="en-US" sz="2400" dirty="0">
                <a:solidFill>
                  <a:srgbClr val="6600FF"/>
                </a:solidFill>
                <a:latin typeface="Arial" panose="020B0604020202020204" pitchFamily="34" charset="0"/>
              </a:rPr>
              <a:t>每周经典案例评选</a:t>
            </a:r>
            <a:endParaRPr lang="zh-CN" altLang="en-US" sz="2400" dirty="0">
              <a:solidFill>
                <a:srgbClr val="6600FF"/>
              </a:solidFill>
              <a:latin typeface="Arial" panose="020B0604020202020204" pitchFamily="34" charset="0"/>
            </a:endParaRPr>
          </a:p>
        </p:txBody>
      </p:sp>
      <p:sp>
        <p:nvSpPr>
          <p:cNvPr id="125959" name="椭圆 125958"/>
          <p:cNvSpPr/>
          <p:nvPr/>
        </p:nvSpPr>
        <p:spPr>
          <a:xfrm>
            <a:off x="4478338" y="4310063"/>
            <a:ext cx="1657350" cy="1512887"/>
          </a:xfrm>
          <a:prstGeom prst="ellipse">
            <a:avLst/>
          </a:prstGeom>
          <a:solidFill>
            <a:srgbClr val="FFFF99"/>
          </a:solidFill>
          <a:ln w="9525" cap="flat" cmpd="sng">
            <a:solidFill>
              <a:schemeClr val="tx1"/>
            </a:solidFill>
            <a:prstDash val="solid"/>
            <a:headEnd type="none" w="med" len="med"/>
            <a:tailEnd type="none" w="med" len="med"/>
          </a:ln>
        </p:spPr>
        <p:txBody>
          <a:bodyPr anchor="ctr" anchorCtr="0"/>
          <a:p>
            <a:pPr algn="ctr" eaLnBrk="0" hangingPunct="0"/>
            <a:r>
              <a:rPr lang="zh-CN" altLang="en-US" sz="2400" dirty="0">
                <a:solidFill>
                  <a:srgbClr val="6600FF"/>
                </a:solidFill>
                <a:latin typeface="Arial" panose="020B0604020202020204" pitchFamily="34" charset="0"/>
              </a:rPr>
              <a:t>经典案例张贴栏</a:t>
            </a:r>
            <a:endParaRPr lang="zh-CN" altLang="en-US" sz="2400" dirty="0">
              <a:solidFill>
                <a:srgbClr val="6600FF"/>
              </a:solidFill>
              <a:latin typeface="Arial" panose="020B0604020202020204" pitchFamily="34" charset="0"/>
            </a:endParaRPr>
          </a:p>
        </p:txBody>
      </p:sp>
      <p:sp>
        <p:nvSpPr>
          <p:cNvPr id="125960" name="椭圆 125959"/>
          <p:cNvSpPr/>
          <p:nvPr/>
        </p:nvSpPr>
        <p:spPr>
          <a:xfrm>
            <a:off x="1331913" y="1771650"/>
            <a:ext cx="1728787" cy="1728788"/>
          </a:xfrm>
          <a:prstGeom prst="ellipse">
            <a:avLst/>
          </a:prstGeom>
          <a:solidFill>
            <a:srgbClr val="FF0000"/>
          </a:solidFill>
          <a:ln w="9525" cap="flat" cmpd="sng">
            <a:solidFill>
              <a:schemeClr val="tx1"/>
            </a:solidFill>
            <a:prstDash val="solid"/>
            <a:headEnd type="none" w="med" len="med"/>
            <a:tailEnd type="none" w="med" len="med"/>
          </a:ln>
        </p:spPr>
        <p:txBody>
          <a:bodyPr anchor="ctr" anchorCtr="0"/>
          <a:p>
            <a:pPr algn="ctr" eaLnBrk="0" hangingPunct="0"/>
            <a:r>
              <a:rPr lang="zh-CN" altLang="en-US" sz="2400" dirty="0">
                <a:latin typeface="Arial" panose="020B0604020202020204" pitchFamily="34" charset="0"/>
              </a:rPr>
              <a:t>快乐工作</a:t>
            </a:r>
            <a:endParaRPr lang="zh-CN" altLang="en-US" sz="2400" dirty="0">
              <a:latin typeface="Arial" panose="020B0604020202020204" pitchFamily="34" charset="0"/>
            </a:endParaRPr>
          </a:p>
        </p:txBody>
      </p:sp>
      <p:sp>
        <p:nvSpPr>
          <p:cNvPr id="125961" name="椭圆 125960"/>
          <p:cNvSpPr/>
          <p:nvPr/>
        </p:nvSpPr>
        <p:spPr>
          <a:xfrm>
            <a:off x="0" y="4508500"/>
            <a:ext cx="1657350" cy="1512888"/>
          </a:xfrm>
          <a:prstGeom prst="ellipse">
            <a:avLst/>
          </a:prstGeom>
          <a:solidFill>
            <a:srgbClr val="FFFF99"/>
          </a:solidFill>
          <a:ln w="9525" cap="flat" cmpd="sng">
            <a:solidFill>
              <a:schemeClr val="tx1"/>
            </a:solidFill>
            <a:prstDash val="solid"/>
            <a:headEnd type="none" w="med" len="med"/>
            <a:tailEnd type="none" w="med" len="med"/>
          </a:ln>
        </p:spPr>
        <p:txBody>
          <a:bodyPr anchor="ctr" anchorCtr="0"/>
          <a:p>
            <a:pPr algn="ctr" eaLnBrk="0" hangingPunct="0"/>
            <a:r>
              <a:rPr lang="zh-CN" altLang="en-US" sz="2400" dirty="0">
                <a:solidFill>
                  <a:srgbClr val="6600FF"/>
                </a:solidFill>
                <a:latin typeface="Arial" panose="020B0604020202020204" pitchFamily="34" charset="0"/>
              </a:rPr>
              <a:t>快乐园地板报栏</a:t>
            </a:r>
            <a:endParaRPr lang="zh-CN" altLang="en-US" sz="2400" dirty="0">
              <a:solidFill>
                <a:srgbClr val="6600FF"/>
              </a:solidFill>
              <a:latin typeface="Arial" panose="020B0604020202020204" pitchFamily="34" charset="0"/>
            </a:endParaRPr>
          </a:p>
        </p:txBody>
      </p:sp>
      <p:sp>
        <p:nvSpPr>
          <p:cNvPr id="125962" name="椭圆 125961"/>
          <p:cNvSpPr/>
          <p:nvPr/>
        </p:nvSpPr>
        <p:spPr>
          <a:xfrm>
            <a:off x="2771775" y="4365625"/>
            <a:ext cx="1584325" cy="1471613"/>
          </a:xfrm>
          <a:prstGeom prst="ellipse">
            <a:avLst/>
          </a:prstGeom>
          <a:solidFill>
            <a:srgbClr val="CCFFCC"/>
          </a:solidFill>
          <a:ln w="9525" cap="flat" cmpd="sng">
            <a:solidFill>
              <a:schemeClr val="tx1"/>
            </a:solidFill>
            <a:prstDash val="solid"/>
            <a:headEnd type="none" w="med" len="med"/>
            <a:tailEnd type="none" w="med" len="med"/>
          </a:ln>
        </p:spPr>
        <p:txBody>
          <a:bodyPr anchor="ctr" anchorCtr="0"/>
          <a:p>
            <a:pPr algn="ctr" eaLnBrk="0" hangingPunct="0"/>
            <a:r>
              <a:rPr lang="zh-CN" altLang="en-US" sz="2400" dirty="0">
                <a:solidFill>
                  <a:srgbClr val="6600FF"/>
                </a:solidFill>
                <a:latin typeface="Arial" panose="020B0604020202020204" pitchFamily="34" charset="0"/>
              </a:rPr>
              <a:t>快乐工作分享会</a:t>
            </a:r>
            <a:endParaRPr lang="zh-CN" altLang="en-US" sz="2400" dirty="0">
              <a:solidFill>
                <a:srgbClr val="6600FF"/>
              </a:solidFill>
              <a:latin typeface="Arial" panose="020B0604020202020204" pitchFamily="34" charset="0"/>
            </a:endParaRPr>
          </a:p>
        </p:txBody>
      </p:sp>
      <p:sp>
        <p:nvSpPr>
          <p:cNvPr id="125963" name="椭圆 125962"/>
          <p:cNvSpPr/>
          <p:nvPr/>
        </p:nvSpPr>
        <p:spPr>
          <a:xfrm>
            <a:off x="6300788" y="3667125"/>
            <a:ext cx="914400" cy="91440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eaLnBrk="0" hangingPunct="0"/>
            <a:r>
              <a:rPr lang="zh-CN" altLang="en-US" sz="2400" b="1" dirty="0">
                <a:latin typeface="Arial" panose="020B0604020202020204" pitchFamily="34" charset="0"/>
              </a:rPr>
              <a:t>化</a:t>
            </a:r>
            <a:endParaRPr lang="zh-CN" altLang="en-US" sz="2400" b="1" dirty="0">
              <a:latin typeface="Arial" panose="020B0604020202020204" pitchFamily="34" charset="0"/>
            </a:endParaRPr>
          </a:p>
        </p:txBody>
      </p:sp>
      <p:sp>
        <p:nvSpPr>
          <p:cNvPr id="125964" name="直接连接符 125963"/>
          <p:cNvSpPr/>
          <p:nvPr/>
        </p:nvSpPr>
        <p:spPr>
          <a:xfrm>
            <a:off x="6732588" y="3357563"/>
            <a:ext cx="0" cy="287337"/>
          </a:xfrm>
          <a:prstGeom prst="line">
            <a:avLst/>
          </a:prstGeom>
          <a:ln w="9525" cap="flat" cmpd="sng">
            <a:solidFill>
              <a:schemeClr val="tx1"/>
            </a:solidFill>
            <a:prstDash val="solid"/>
            <a:headEnd type="none" w="med" len="med"/>
            <a:tailEnd type="none" w="med" len="med"/>
          </a:ln>
        </p:spPr>
      </p:sp>
      <p:sp>
        <p:nvSpPr>
          <p:cNvPr id="125965" name="直接连接符 125964"/>
          <p:cNvSpPr/>
          <p:nvPr/>
        </p:nvSpPr>
        <p:spPr>
          <a:xfrm flipH="1">
            <a:off x="5940425" y="4292600"/>
            <a:ext cx="360363" cy="288925"/>
          </a:xfrm>
          <a:prstGeom prst="line">
            <a:avLst/>
          </a:prstGeom>
          <a:ln w="9525" cap="flat" cmpd="sng">
            <a:solidFill>
              <a:schemeClr val="tx1"/>
            </a:solidFill>
            <a:prstDash val="solid"/>
            <a:headEnd type="none" w="med" len="med"/>
            <a:tailEnd type="none" w="med" len="med"/>
          </a:ln>
        </p:spPr>
      </p:sp>
      <p:sp>
        <p:nvSpPr>
          <p:cNvPr id="125966" name="直接连接符 125965"/>
          <p:cNvSpPr/>
          <p:nvPr/>
        </p:nvSpPr>
        <p:spPr>
          <a:xfrm>
            <a:off x="7164388" y="4292600"/>
            <a:ext cx="360362" cy="288925"/>
          </a:xfrm>
          <a:prstGeom prst="line">
            <a:avLst/>
          </a:prstGeom>
          <a:ln w="9525" cap="flat" cmpd="sng">
            <a:solidFill>
              <a:schemeClr val="tx1"/>
            </a:solidFill>
            <a:prstDash val="solid"/>
            <a:headEnd type="none" w="med" len="med"/>
            <a:tailEnd type="none" w="med" len="med"/>
          </a:ln>
        </p:spPr>
      </p:sp>
      <p:sp>
        <p:nvSpPr>
          <p:cNvPr id="125967" name="矩形标注 125966"/>
          <p:cNvSpPr/>
          <p:nvPr/>
        </p:nvSpPr>
        <p:spPr>
          <a:xfrm>
            <a:off x="7596188" y="2276475"/>
            <a:ext cx="1258887" cy="358775"/>
          </a:xfrm>
          <a:prstGeom prst="wedgeRectCallout">
            <a:avLst>
              <a:gd name="adj1" fmla="val -61347"/>
              <a:gd name="adj2" fmla="val 123449"/>
            </a:avLst>
          </a:prstGeom>
          <a:solidFill>
            <a:schemeClr val="accent1"/>
          </a:solidFill>
          <a:ln w="9525" cap="flat" cmpd="sng">
            <a:solidFill>
              <a:schemeClr val="tx1"/>
            </a:solidFill>
            <a:prstDash val="solid"/>
            <a:miter/>
            <a:headEnd type="none" w="med" len="med"/>
            <a:tailEnd type="none" w="med" len="med"/>
          </a:ln>
        </p:spPr>
        <p:txBody>
          <a:bodyPr/>
          <a:p>
            <a:pPr algn="ctr" eaLnBrk="0" hangingPunct="0"/>
            <a:r>
              <a:rPr lang="zh-CN" altLang="en-US" sz="1800" dirty="0">
                <a:latin typeface="Arial" panose="020B0604020202020204" pitchFamily="34" charset="0"/>
              </a:rPr>
              <a:t>理念系统</a:t>
            </a:r>
            <a:endParaRPr lang="zh-CN" altLang="en-US" sz="1800" dirty="0">
              <a:latin typeface="Arial" panose="020B0604020202020204" pitchFamily="34" charset="0"/>
            </a:endParaRPr>
          </a:p>
        </p:txBody>
      </p:sp>
      <p:sp>
        <p:nvSpPr>
          <p:cNvPr id="125968" name="上箭头标注 125967"/>
          <p:cNvSpPr/>
          <p:nvPr/>
        </p:nvSpPr>
        <p:spPr>
          <a:xfrm>
            <a:off x="4645025" y="5875338"/>
            <a:ext cx="1079500" cy="398462"/>
          </a:xfrm>
          <a:prstGeom prst="upArrowCallout">
            <a:avLst>
              <a:gd name="adj1" fmla="val 67729"/>
              <a:gd name="adj2" fmla="val 67729"/>
              <a:gd name="adj3" fmla="val 16666"/>
              <a:gd name="adj4" fmla="val 66667"/>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0" hangingPunct="0"/>
            <a:r>
              <a:rPr lang="zh-CN" altLang="en-US" sz="1800" dirty="0">
                <a:latin typeface="Arial" panose="020B0604020202020204" pitchFamily="34" charset="0"/>
              </a:rPr>
              <a:t>表现系统</a:t>
            </a:r>
            <a:endParaRPr lang="zh-CN" altLang="en-US" sz="1800" dirty="0">
              <a:latin typeface="Arial" panose="020B0604020202020204" pitchFamily="34" charset="0"/>
            </a:endParaRPr>
          </a:p>
        </p:txBody>
      </p:sp>
      <p:sp>
        <p:nvSpPr>
          <p:cNvPr id="125969" name="上箭头标注 125968"/>
          <p:cNvSpPr/>
          <p:nvPr/>
        </p:nvSpPr>
        <p:spPr>
          <a:xfrm>
            <a:off x="7740650" y="5805488"/>
            <a:ext cx="1079500" cy="503237"/>
          </a:xfrm>
          <a:prstGeom prst="upArrowCallout">
            <a:avLst>
              <a:gd name="adj1" fmla="val 53627"/>
              <a:gd name="adj2" fmla="val 53627"/>
              <a:gd name="adj3" fmla="val 16666"/>
              <a:gd name="adj4" fmla="val 66667"/>
            </a:avLst>
          </a:prstGeom>
          <a:solidFill>
            <a:srgbClr val="99CCFF"/>
          </a:solidFill>
          <a:ln w="9525" cap="flat" cmpd="sng">
            <a:solidFill>
              <a:schemeClr val="tx1"/>
            </a:solidFill>
            <a:prstDash val="solid"/>
            <a:miter/>
            <a:headEnd type="none" w="med" len="med"/>
            <a:tailEnd type="none" w="med" len="med"/>
          </a:ln>
        </p:spPr>
        <p:txBody>
          <a:bodyPr wrap="none" anchor="ctr" anchorCtr="0"/>
          <a:p>
            <a:pPr algn="ctr" eaLnBrk="0" hangingPunct="0"/>
            <a:r>
              <a:rPr lang="zh-CN" altLang="en-US" sz="1800" dirty="0">
                <a:latin typeface="Arial" panose="020B0604020202020204" pitchFamily="34" charset="0"/>
              </a:rPr>
              <a:t>化育系统</a:t>
            </a:r>
            <a:endParaRPr lang="zh-CN" altLang="en-US" sz="1800" dirty="0">
              <a:latin typeface="Arial" panose="020B0604020202020204" pitchFamily="34" charset="0"/>
            </a:endParaRPr>
          </a:p>
        </p:txBody>
      </p:sp>
      <p:sp>
        <p:nvSpPr>
          <p:cNvPr id="125970" name="椭圆 125969"/>
          <p:cNvSpPr/>
          <p:nvPr/>
        </p:nvSpPr>
        <p:spPr>
          <a:xfrm>
            <a:off x="1692275" y="3883025"/>
            <a:ext cx="914400" cy="91440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eaLnBrk="0" hangingPunct="0"/>
            <a:r>
              <a:rPr lang="zh-CN" altLang="en-US" sz="2400" b="1" dirty="0">
                <a:latin typeface="Arial" panose="020B0604020202020204" pitchFamily="34" charset="0"/>
              </a:rPr>
              <a:t>化</a:t>
            </a:r>
            <a:endParaRPr lang="zh-CN" altLang="en-US" sz="2400" b="1" dirty="0">
              <a:latin typeface="Arial" panose="020B0604020202020204" pitchFamily="34" charset="0"/>
            </a:endParaRPr>
          </a:p>
        </p:txBody>
      </p:sp>
      <p:sp>
        <p:nvSpPr>
          <p:cNvPr id="125971" name="直接连接符 125970"/>
          <p:cNvSpPr/>
          <p:nvPr/>
        </p:nvSpPr>
        <p:spPr>
          <a:xfrm flipH="1">
            <a:off x="1331913" y="4437063"/>
            <a:ext cx="360362" cy="215900"/>
          </a:xfrm>
          <a:prstGeom prst="line">
            <a:avLst/>
          </a:prstGeom>
          <a:ln w="9525" cap="flat" cmpd="sng">
            <a:solidFill>
              <a:schemeClr val="tx1"/>
            </a:solidFill>
            <a:prstDash val="solid"/>
            <a:headEnd type="none" w="med" len="med"/>
            <a:tailEnd type="none" w="med" len="med"/>
          </a:ln>
        </p:spPr>
      </p:sp>
      <p:sp>
        <p:nvSpPr>
          <p:cNvPr id="125972" name="直接连接符 125971"/>
          <p:cNvSpPr/>
          <p:nvPr/>
        </p:nvSpPr>
        <p:spPr>
          <a:xfrm>
            <a:off x="2555875" y="4508500"/>
            <a:ext cx="287338" cy="288925"/>
          </a:xfrm>
          <a:prstGeom prst="line">
            <a:avLst/>
          </a:prstGeom>
          <a:ln w="9525" cap="flat" cmpd="sng">
            <a:solidFill>
              <a:schemeClr val="tx1"/>
            </a:solidFill>
            <a:prstDash val="solid"/>
            <a:headEnd type="none" w="med" len="med"/>
            <a:tailEnd type="none" w="med" len="med"/>
          </a:ln>
        </p:spPr>
      </p:sp>
      <p:sp>
        <p:nvSpPr>
          <p:cNvPr id="125973" name="直接连接符 125972"/>
          <p:cNvSpPr/>
          <p:nvPr/>
        </p:nvSpPr>
        <p:spPr>
          <a:xfrm>
            <a:off x="2124075" y="3502025"/>
            <a:ext cx="0" cy="358775"/>
          </a:xfrm>
          <a:prstGeom prst="line">
            <a:avLst/>
          </a:prstGeom>
          <a:ln w="9525" cap="flat" cmpd="sng">
            <a:solidFill>
              <a:schemeClr val="tx1"/>
            </a:solidFill>
            <a:prstDash val="solid"/>
            <a:headEnd type="none" w="med" len="med"/>
            <a:tailEnd type="none" w="med" len="med"/>
          </a:ln>
        </p:spPr>
      </p:sp>
      <p:sp>
        <p:nvSpPr>
          <p:cNvPr id="125974" name="矩形标注 125973"/>
          <p:cNvSpPr/>
          <p:nvPr/>
        </p:nvSpPr>
        <p:spPr>
          <a:xfrm>
            <a:off x="3168650" y="2133600"/>
            <a:ext cx="1258888" cy="358775"/>
          </a:xfrm>
          <a:prstGeom prst="wedgeRectCallout">
            <a:avLst>
              <a:gd name="adj1" fmla="val -57060"/>
              <a:gd name="adj2" fmla="val 132745"/>
            </a:avLst>
          </a:prstGeom>
          <a:solidFill>
            <a:schemeClr val="accent1"/>
          </a:solidFill>
          <a:ln w="9525" cap="flat" cmpd="sng">
            <a:solidFill>
              <a:schemeClr val="tx1"/>
            </a:solidFill>
            <a:prstDash val="solid"/>
            <a:miter/>
            <a:headEnd type="none" w="med" len="med"/>
            <a:tailEnd type="none" w="med" len="med"/>
          </a:ln>
        </p:spPr>
        <p:txBody>
          <a:bodyPr/>
          <a:p>
            <a:pPr algn="ctr" eaLnBrk="0" hangingPunct="0"/>
            <a:r>
              <a:rPr lang="zh-CN" altLang="en-US" sz="1800" dirty="0">
                <a:latin typeface="Arial" panose="020B0604020202020204" pitchFamily="34" charset="0"/>
              </a:rPr>
              <a:t>理念系统</a:t>
            </a:r>
            <a:endParaRPr lang="zh-CN" altLang="en-US" sz="1800" dirty="0">
              <a:latin typeface="Arial" panose="020B0604020202020204" pitchFamily="34" charset="0"/>
            </a:endParaRPr>
          </a:p>
        </p:txBody>
      </p:sp>
      <p:sp>
        <p:nvSpPr>
          <p:cNvPr id="125975" name="上箭头标注 125974"/>
          <p:cNvSpPr/>
          <p:nvPr/>
        </p:nvSpPr>
        <p:spPr>
          <a:xfrm>
            <a:off x="827088" y="5949950"/>
            <a:ext cx="1079500" cy="398463"/>
          </a:xfrm>
          <a:prstGeom prst="upArrowCallout">
            <a:avLst>
              <a:gd name="adj1" fmla="val 67728"/>
              <a:gd name="adj2" fmla="val 67728"/>
              <a:gd name="adj3" fmla="val 16666"/>
              <a:gd name="adj4" fmla="val 66667"/>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0" hangingPunct="0"/>
            <a:r>
              <a:rPr lang="zh-CN" altLang="en-US" sz="1800" dirty="0">
                <a:latin typeface="Arial" panose="020B0604020202020204" pitchFamily="34" charset="0"/>
              </a:rPr>
              <a:t>表现系统</a:t>
            </a:r>
            <a:endParaRPr lang="zh-CN" altLang="en-US" sz="1800" dirty="0">
              <a:latin typeface="Arial" panose="020B0604020202020204" pitchFamily="34" charset="0"/>
            </a:endParaRPr>
          </a:p>
        </p:txBody>
      </p:sp>
      <p:sp>
        <p:nvSpPr>
          <p:cNvPr id="125976" name="上箭头标注 125975"/>
          <p:cNvSpPr/>
          <p:nvPr/>
        </p:nvSpPr>
        <p:spPr>
          <a:xfrm>
            <a:off x="3059113" y="5876925"/>
            <a:ext cx="1079500" cy="431800"/>
          </a:xfrm>
          <a:prstGeom prst="upArrowCallout">
            <a:avLst>
              <a:gd name="adj1" fmla="val 62500"/>
              <a:gd name="adj2" fmla="val 62500"/>
              <a:gd name="adj3" fmla="val 16666"/>
              <a:gd name="adj4" fmla="val 66667"/>
            </a:avLst>
          </a:prstGeom>
          <a:solidFill>
            <a:srgbClr val="99CCFF"/>
          </a:solidFill>
          <a:ln w="9525" cap="flat" cmpd="sng">
            <a:solidFill>
              <a:schemeClr val="tx1"/>
            </a:solidFill>
            <a:prstDash val="solid"/>
            <a:miter/>
            <a:headEnd type="none" w="med" len="med"/>
            <a:tailEnd type="none" w="med" len="med"/>
          </a:ln>
        </p:spPr>
        <p:txBody>
          <a:bodyPr wrap="none" anchor="ctr" anchorCtr="0"/>
          <a:p>
            <a:pPr algn="ctr" eaLnBrk="0" hangingPunct="0"/>
            <a:r>
              <a:rPr lang="zh-CN" altLang="en-US" sz="1800" dirty="0">
                <a:latin typeface="Arial" panose="020B0604020202020204" pitchFamily="34" charset="0"/>
              </a:rPr>
              <a:t>化育系统</a:t>
            </a:r>
            <a:endParaRPr lang="zh-CN" altLang="en-US" sz="1800" dirty="0">
              <a:latin typeface="Arial" panose="020B0604020202020204" pitchFamily="34" charset="0"/>
            </a:endParaRPr>
          </a:p>
        </p:txBody>
      </p:sp>
      <p:pic>
        <p:nvPicPr>
          <p:cNvPr id="125977" name="图片 125976"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文本框 105473"/>
          <p:cNvSpPr txBox="1"/>
          <p:nvPr/>
        </p:nvSpPr>
        <p:spPr>
          <a:xfrm>
            <a:off x="0" y="1125538"/>
            <a:ext cx="9144000" cy="5021262"/>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b="1" dirty="0">
                <a:solidFill>
                  <a:srgbClr val="FF5050"/>
                </a:solidFill>
                <a:latin typeface="Arial" panose="020B0604020202020204" pitchFamily="34" charset="0"/>
              </a:rPr>
              <a:t>“习学”理念：</a:t>
            </a:r>
            <a:r>
              <a:rPr lang="zh-CN" altLang="en-US" sz="2400" dirty="0">
                <a:latin typeface="Arial" panose="020B0604020202020204" pitchFamily="34" charset="0"/>
              </a:rPr>
              <a:t> 习是实践，学是分享、吸收、总结、应用，也就是“学习工作化，工作学习化”。</a:t>
            </a:r>
            <a:endParaRPr lang="zh-CN" altLang="en-US" sz="2400" dirty="0">
              <a:latin typeface="Arial" panose="020B0604020202020204" pitchFamily="34" charset="0"/>
            </a:endParaRPr>
          </a:p>
          <a:p>
            <a:pPr eaLnBrk="0" hangingPunct="0">
              <a:spcBef>
                <a:spcPct val="50000"/>
              </a:spcBef>
            </a:pPr>
            <a:r>
              <a:rPr lang="zh-CN" altLang="en-US" sz="2400" dirty="0">
                <a:latin typeface="Arial" panose="020B0604020202020204" pitchFamily="34" charset="0"/>
              </a:rPr>
              <a:t>    ●其应用基础基于三大转变：把工作问题变成研究课题在晨会上研讨（以问题为师）；把班前、班后会变为成长会（以反思为师）；把同事变成切磋对象（以同事为师）。</a:t>
            </a:r>
            <a:endParaRPr lang="zh-CN" altLang="en-US" sz="2400" dirty="0">
              <a:latin typeface="Arial" panose="020B0604020202020204" pitchFamily="34" charset="0"/>
            </a:endParaRPr>
          </a:p>
          <a:p>
            <a:pPr eaLnBrk="0" hangingPunct="0">
              <a:spcBef>
                <a:spcPct val="50000"/>
              </a:spcBef>
            </a:pPr>
            <a:r>
              <a:rPr lang="zh-CN" altLang="en-US" sz="2400" dirty="0">
                <a:latin typeface="Arial" panose="020B0604020202020204" pitchFamily="34" charset="0"/>
              </a:rPr>
              <a:t>    ●“学习工作化，工作学习化”的日常训练工具形式多样，例如采取每日一题的方式，在晨会上讨论，将学习生活化；在晨会上采取每日一例，分享案例的同时在思考中不断成长；每日一新的方式激发人人创新，督促日日革新，在超越中学习等等。</a:t>
            </a:r>
            <a:endParaRPr lang="zh-CN" altLang="en-US" sz="2400" dirty="0">
              <a:latin typeface="Arial" panose="020B0604020202020204" pitchFamily="34" charset="0"/>
            </a:endParaRPr>
          </a:p>
          <a:p>
            <a:pPr eaLnBrk="0" hangingPunct="0">
              <a:spcBef>
                <a:spcPct val="50000"/>
              </a:spcBef>
            </a:pPr>
            <a:r>
              <a:rPr lang="zh-CN" altLang="en-US" sz="2400" dirty="0">
                <a:latin typeface="Arial" panose="020B0604020202020204" pitchFamily="34" charset="0"/>
              </a:rPr>
              <a:t>   ●“习学”理念与工具应用有助于班前、班后会人才建设，在卓越车间（班组）文化的植入基础上，改善晨会激励员工不足的问题，促进晨会运营迈向卓越。</a:t>
            </a:r>
            <a:endParaRPr lang="zh-CN" altLang="en-US" sz="2400" dirty="0">
              <a:latin typeface="Arial" panose="020B0604020202020204" pitchFamily="34" charset="0"/>
            </a:endParaRPr>
          </a:p>
        </p:txBody>
      </p:sp>
      <p:sp>
        <p:nvSpPr>
          <p:cNvPr id="105477" name="文本框 105476"/>
          <p:cNvSpPr txBox="1"/>
          <p:nvPr/>
        </p:nvSpPr>
        <p:spPr>
          <a:xfrm>
            <a:off x="8423275" y="6491288"/>
            <a:ext cx="720725" cy="366712"/>
          </a:xfrm>
          <a:prstGeom prst="rect">
            <a:avLst/>
          </a:prstGeom>
          <a:noFill/>
          <a:ln w="9525">
            <a:noFill/>
          </a:ln>
        </p:spPr>
        <p:txBody>
          <a:bodyPr>
            <a:spAutoFit/>
          </a:bodyPr>
          <a:p>
            <a:pPr eaLnBrk="0" hangingPunct="0">
              <a:spcBef>
                <a:spcPct val="50000"/>
              </a:spcBef>
            </a:pPr>
            <a:r>
              <a:rPr lang="en-US" altLang="zh-CN" sz="1800">
                <a:latin typeface="Arial" panose="020B0604020202020204" pitchFamily="34" charset="0"/>
              </a:rPr>
              <a:t>1050</a:t>
            </a:r>
            <a:endParaRPr lang="en-US" altLang="zh-CN" sz="1800">
              <a:latin typeface="Arial" panose="020B0604020202020204" pitchFamily="34" charset="0"/>
            </a:endParaRPr>
          </a:p>
        </p:txBody>
      </p:sp>
      <p:pic>
        <p:nvPicPr>
          <p:cNvPr id="105478" name="图片 105477"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文本框 80897"/>
          <p:cNvSpPr txBox="1"/>
          <p:nvPr/>
        </p:nvSpPr>
        <p:spPr>
          <a:xfrm>
            <a:off x="900113" y="1196975"/>
            <a:ext cx="5327650" cy="519113"/>
          </a:xfrm>
          <a:prstGeom prst="rect">
            <a:avLst/>
          </a:prstGeom>
          <a:noFill/>
          <a:ln w="9525">
            <a:noFill/>
          </a:ln>
        </p:spPr>
        <p:txBody>
          <a:bodyPr>
            <a:spAutoFit/>
          </a:bodyPr>
          <a:p>
            <a:pPr eaLnBrk="0" hangingPunct="0">
              <a:spcBef>
                <a:spcPct val="50000"/>
              </a:spcBef>
            </a:pPr>
            <a:r>
              <a:rPr lang="zh-CN" altLang="en-US" sz="2800" b="1" dirty="0">
                <a:solidFill>
                  <a:schemeClr val="tx2"/>
                </a:solidFill>
                <a:latin typeface="Arial" panose="020B0604020202020204" pitchFamily="34" charset="0"/>
              </a:rPr>
              <a:t>三、开好班前、班后会的精要</a:t>
            </a:r>
            <a:endParaRPr lang="zh-CN" altLang="en-US" sz="2800" b="1">
              <a:solidFill>
                <a:schemeClr val="tx2"/>
              </a:solidFill>
              <a:latin typeface="Arial" panose="020B0604020202020204" pitchFamily="34" charset="0"/>
            </a:endParaRPr>
          </a:p>
        </p:txBody>
      </p:sp>
      <p:sp>
        <p:nvSpPr>
          <p:cNvPr id="80899" name="文本框 80898"/>
          <p:cNvSpPr txBox="1"/>
          <p:nvPr/>
        </p:nvSpPr>
        <p:spPr>
          <a:xfrm>
            <a:off x="973138" y="4484688"/>
            <a:ext cx="3382962"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表扬先进，重激励； </a:t>
            </a:r>
            <a:endParaRPr lang="zh-CN" altLang="en-US" sz="2400" dirty="0">
              <a:latin typeface="Arial" panose="020B0604020202020204" pitchFamily="34" charset="0"/>
            </a:endParaRPr>
          </a:p>
        </p:txBody>
      </p:sp>
      <p:sp>
        <p:nvSpPr>
          <p:cNvPr id="80900" name="文本框 80899"/>
          <p:cNvSpPr txBox="1"/>
          <p:nvPr/>
        </p:nvSpPr>
        <p:spPr>
          <a:xfrm>
            <a:off x="973138" y="5157788"/>
            <a:ext cx="3382962"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批评不良，明是非； </a:t>
            </a:r>
            <a:endParaRPr lang="zh-CN" altLang="en-US" sz="2400" dirty="0">
              <a:latin typeface="Arial" panose="020B0604020202020204" pitchFamily="34" charset="0"/>
            </a:endParaRPr>
          </a:p>
        </p:txBody>
      </p:sp>
      <p:sp>
        <p:nvSpPr>
          <p:cNvPr id="80901" name="文本框 80900"/>
          <p:cNvSpPr txBox="1"/>
          <p:nvPr/>
        </p:nvSpPr>
        <p:spPr>
          <a:xfrm>
            <a:off x="973138" y="5780088"/>
            <a:ext cx="3527425"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力避扯皮，会后理。 </a:t>
            </a:r>
            <a:endParaRPr lang="zh-CN" altLang="en-US" sz="2400" dirty="0">
              <a:latin typeface="Arial" panose="020B0604020202020204" pitchFamily="34" charset="0"/>
            </a:endParaRPr>
          </a:p>
        </p:txBody>
      </p:sp>
      <p:sp>
        <p:nvSpPr>
          <p:cNvPr id="80902" name="文本框 80901"/>
          <p:cNvSpPr txBox="1"/>
          <p:nvPr/>
        </p:nvSpPr>
        <p:spPr>
          <a:xfrm>
            <a:off x="971550" y="3860800"/>
            <a:ext cx="3455988"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激发智慧，多征询； </a:t>
            </a:r>
            <a:endParaRPr lang="zh-CN" altLang="en-US" sz="2400" dirty="0">
              <a:latin typeface="Arial" panose="020B0604020202020204" pitchFamily="34" charset="0"/>
            </a:endParaRPr>
          </a:p>
        </p:txBody>
      </p:sp>
      <p:sp>
        <p:nvSpPr>
          <p:cNvPr id="80903" name="文本框 80902"/>
          <p:cNvSpPr txBox="1"/>
          <p:nvPr/>
        </p:nvSpPr>
        <p:spPr>
          <a:xfrm>
            <a:off x="971550" y="3213100"/>
            <a:ext cx="3384550"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数字事实，服众心；</a:t>
            </a:r>
            <a:endParaRPr lang="zh-CN" altLang="en-US" sz="2400" dirty="0">
              <a:latin typeface="Arial" panose="020B0604020202020204" pitchFamily="34" charset="0"/>
            </a:endParaRPr>
          </a:p>
        </p:txBody>
      </p:sp>
      <p:sp>
        <p:nvSpPr>
          <p:cNvPr id="80904" name="文本框 80903"/>
          <p:cNvSpPr txBox="1"/>
          <p:nvPr/>
        </p:nvSpPr>
        <p:spPr>
          <a:xfrm>
            <a:off x="971550" y="2492375"/>
            <a:ext cx="3240088"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长话短说，备好课；</a:t>
            </a:r>
            <a:endParaRPr lang="zh-CN" altLang="en-US" sz="2400" dirty="0">
              <a:latin typeface="Arial" panose="020B0604020202020204" pitchFamily="34" charset="0"/>
            </a:endParaRPr>
          </a:p>
        </p:txBody>
      </p:sp>
      <p:sp>
        <p:nvSpPr>
          <p:cNvPr id="80905" name="文本框 80904"/>
          <p:cNvSpPr txBox="1"/>
          <p:nvPr/>
        </p:nvSpPr>
        <p:spPr>
          <a:xfrm>
            <a:off x="971550" y="1916113"/>
            <a:ext cx="3455988" cy="457200"/>
          </a:xfrm>
          <a:prstGeom prst="rect">
            <a:avLst/>
          </a:prstGeom>
          <a:noFill/>
          <a:ln w="9525">
            <a:noFill/>
          </a:ln>
        </p:spPr>
        <p:txBody>
          <a:bodyPr>
            <a:spAutoFit/>
          </a:bodyPr>
          <a:p>
            <a:pPr eaLnBrk="0" hangingPunct="0">
              <a:spcBef>
                <a:spcPct val="50000"/>
              </a:spcBef>
            </a:pPr>
            <a:r>
              <a:rPr lang="en-US" altLang="zh-CN" sz="2400" dirty="0">
                <a:latin typeface="Arial" panose="020B0604020202020204" pitchFamily="34" charset="0"/>
              </a:rPr>
              <a:t>◆</a:t>
            </a:r>
            <a:r>
              <a:rPr lang="zh-CN" altLang="en-US" sz="2400" dirty="0">
                <a:latin typeface="Arial" panose="020B0604020202020204" pitchFamily="34" charset="0"/>
              </a:rPr>
              <a:t>队列整齐，站着开 ；</a:t>
            </a:r>
            <a:endParaRPr lang="zh-CN" altLang="en-US" sz="2400">
              <a:latin typeface="Arial" panose="020B0604020202020204" pitchFamily="34" charset="0"/>
            </a:endParaRPr>
          </a:p>
        </p:txBody>
      </p:sp>
      <p:pic>
        <p:nvPicPr>
          <p:cNvPr id="80908" name="Picture 5" descr="cowboy3"/>
          <p:cNvPicPr>
            <a:picLocks noChangeAspect="1"/>
          </p:cNvPicPr>
          <p:nvPr/>
        </p:nvPicPr>
        <p:blipFill>
          <a:blip r:embed="rId1"/>
          <a:stretch>
            <a:fillRect/>
          </a:stretch>
        </p:blipFill>
        <p:spPr>
          <a:xfrm>
            <a:off x="6084888" y="1484313"/>
            <a:ext cx="2590800" cy="2590800"/>
          </a:xfrm>
          <a:prstGeom prst="rect">
            <a:avLst/>
          </a:prstGeom>
          <a:noFill/>
          <a:ln w="9525">
            <a:noFill/>
          </a:ln>
        </p:spPr>
      </p:pic>
      <p:pic>
        <p:nvPicPr>
          <p:cNvPr id="80907" name="Picture 5" descr="cowboy3"/>
          <p:cNvPicPr>
            <a:picLocks noChangeAspect="1"/>
          </p:cNvPicPr>
          <p:nvPr/>
        </p:nvPicPr>
        <p:blipFill>
          <a:blip r:embed="rId1"/>
          <a:stretch>
            <a:fillRect/>
          </a:stretch>
        </p:blipFill>
        <p:spPr>
          <a:xfrm>
            <a:off x="6156325" y="2781300"/>
            <a:ext cx="2590800" cy="2590800"/>
          </a:xfrm>
          <a:prstGeom prst="rect">
            <a:avLst/>
          </a:prstGeom>
          <a:noFill/>
          <a:ln w="9525">
            <a:noFill/>
          </a:ln>
        </p:spPr>
      </p:pic>
      <p:pic>
        <p:nvPicPr>
          <p:cNvPr id="80906" name="Picture 5" descr="cowboy3"/>
          <p:cNvPicPr>
            <a:picLocks noChangeAspect="1"/>
          </p:cNvPicPr>
          <p:nvPr/>
        </p:nvPicPr>
        <p:blipFill>
          <a:blip r:embed="rId1"/>
          <a:stretch>
            <a:fillRect/>
          </a:stretch>
        </p:blipFill>
        <p:spPr>
          <a:xfrm>
            <a:off x="6300788" y="3933825"/>
            <a:ext cx="2590800" cy="2590800"/>
          </a:xfrm>
          <a:prstGeom prst="rect">
            <a:avLst/>
          </a:prstGeom>
          <a:noFill/>
          <a:ln w="9525">
            <a:noFill/>
          </a:ln>
        </p:spPr>
      </p:pic>
      <p:pic>
        <p:nvPicPr>
          <p:cNvPr id="80911" name="Picture 5" descr="cowboy3"/>
          <p:cNvPicPr>
            <a:picLocks noChangeAspect="1"/>
          </p:cNvPicPr>
          <p:nvPr/>
        </p:nvPicPr>
        <p:blipFill>
          <a:blip r:embed="rId1"/>
          <a:stretch>
            <a:fillRect/>
          </a:stretch>
        </p:blipFill>
        <p:spPr>
          <a:xfrm>
            <a:off x="4356100" y="1557338"/>
            <a:ext cx="2590800" cy="2590800"/>
          </a:xfrm>
          <a:prstGeom prst="rect">
            <a:avLst/>
          </a:prstGeom>
          <a:noFill/>
          <a:ln w="9525">
            <a:noFill/>
          </a:ln>
        </p:spPr>
      </p:pic>
      <p:pic>
        <p:nvPicPr>
          <p:cNvPr id="80910" name="Picture 5" descr="cowboy3"/>
          <p:cNvPicPr>
            <a:picLocks noChangeAspect="1"/>
          </p:cNvPicPr>
          <p:nvPr/>
        </p:nvPicPr>
        <p:blipFill>
          <a:blip r:embed="rId1"/>
          <a:stretch>
            <a:fillRect/>
          </a:stretch>
        </p:blipFill>
        <p:spPr>
          <a:xfrm>
            <a:off x="4284663" y="2852738"/>
            <a:ext cx="2590800" cy="2590800"/>
          </a:xfrm>
          <a:prstGeom prst="rect">
            <a:avLst/>
          </a:prstGeom>
          <a:noFill/>
          <a:ln w="9525">
            <a:noFill/>
          </a:ln>
        </p:spPr>
      </p:pic>
      <p:pic>
        <p:nvPicPr>
          <p:cNvPr id="80909" name="Picture 5" descr="cowboy3"/>
          <p:cNvPicPr>
            <a:picLocks noChangeAspect="1"/>
          </p:cNvPicPr>
          <p:nvPr/>
        </p:nvPicPr>
        <p:blipFill>
          <a:blip r:embed="rId1"/>
          <a:stretch>
            <a:fillRect/>
          </a:stretch>
        </p:blipFill>
        <p:spPr>
          <a:xfrm>
            <a:off x="4284663" y="4076700"/>
            <a:ext cx="2590800" cy="2590800"/>
          </a:xfrm>
          <a:prstGeom prst="rect">
            <a:avLst/>
          </a:prstGeom>
          <a:noFill/>
          <a:ln w="9525">
            <a:noFill/>
          </a:ln>
        </p:spPr>
      </p:pic>
      <p:pic>
        <p:nvPicPr>
          <p:cNvPr id="80912" name="图片 80911" descr="图片1"/>
          <p:cNvPicPr>
            <a:picLocks noChangeAspect="1"/>
          </p:cNvPicPr>
          <p:nvPr/>
        </p:nvPicPr>
        <p:blipFill>
          <a:blip r:embed="rId2"/>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089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0905"/>
                                        </p:tgtEl>
                                        <p:attrNameLst>
                                          <p:attrName>style.visibility</p:attrName>
                                        </p:attrNameLst>
                                      </p:cBhvr>
                                      <p:to>
                                        <p:strVal val="visible"/>
                                      </p:to>
                                    </p:set>
                                    <p:animEffect transition="in" filter="blinds(horizontal)">
                                      <p:cBhvr>
                                        <p:cTn id="11" dur="500"/>
                                        <p:tgtEl>
                                          <p:spTgt spid="8090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0904"/>
                                        </p:tgtEl>
                                        <p:attrNameLst>
                                          <p:attrName>style.visibility</p:attrName>
                                        </p:attrNameLst>
                                      </p:cBhvr>
                                      <p:to>
                                        <p:strVal val="visible"/>
                                      </p:to>
                                    </p:set>
                                    <p:animEffect transition="in" filter="blinds(horizontal)">
                                      <p:cBhvr>
                                        <p:cTn id="16" dur="500"/>
                                        <p:tgtEl>
                                          <p:spTgt spid="8090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0903"/>
                                        </p:tgtEl>
                                        <p:attrNameLst>
                                          <p:attrName>style.visibility</p:attrName>
                                        </p:attrNameLst>
                                      </p:cBhvr>
                                      <p:to>
                                        <p:strVal val="visible"/>
                                      </p:to>
                                    </p:set>
                                    <p:animEffect transition="in" filter="blinds(horizontal)">
                                      <p:cBhvr>
                                        <p:cTn id="21" dur="500"/>
                                        <p:tgtEl>
                                          <p:spTgt spid="8090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0902"/>
                                        </p:tgtEl>
                                        <p:attrNameLst>
                                          <p:attrName>style.visibility</p:attrName>
                                        </p:attrNameLst>
                                      </p:cBhvr>
                                      <p:to>
                                        <p:strVal val="visible"/>
                                      </p:to>
                                    </p:set>
                                    <p:animEffect transition="in" filter="blinds(horizontal)">
                                      <p:cBhvr>
                                        <p:cTn id="26" dur="500"/>
                                        <p:tgtEl>
                                          <p:spTgt spid="8090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0899"/>
                                        </p:tgtEl>
                                        <p:attrNameLst>
                                          <p:attrName>style.visibility</p:attrName>
                                        </p:attrNameLst>
                                      </p:cBhvr>
                                      <p:to>
                                        <p:strVal val="visible"/>
                                      </p:to>
                                    </p:set>
                                    <p:animEffect transition="in" filter="blinds(horizontal)">
                                      <p:cBhvr>
                                        <p:cTn id="31" dur="500"/>
                                        <p:tgtEl>
                                          <p:spTgt spid="8089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0900"/>
                                        </p:tgtEl>
                                        <p:attrNameLst>
                                          <p:attrName>style.visibility</p:attrName>
                                        </p:attrNameLst>
                                      </p:cBhvr>
                                      <p:to>
                                        <p:strVal val="visible"/>
                                      </p:to>
                                    </p:set>
                                    <p:animEffect transition="in" filter="blinds(horizontal)">
                                      <p:cBhvr>
                                        <p:cTn id="36" dur="500"/>
                                        <p:tgtEl>
                                          <p:spTgt spid="8090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0901"/>
                                        </p:tgtEl>
                                        <p:attrNameLst>
                                          <p:attrName>style.visibility</p:attrName>
                                        </p:attrNameLst>
                                      </p:cBhvr>
                                      <p:to>
                                        <p:strVal val="visible"/>
                                      </p:to>
                                    </p:set>
                                    <p:animEffect transition="in" filter="blinds(horizontal)">
                                      <p:cBhvr>
                                        <p:cTn id="41" dur="5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p:bldP spid="80900" grpId="0"/>
      <p:bldP spid="80901" grpId="0"/>
      <p:bldP spid="80902" grpId="0"/>
      <p:bldP spid="80903" grpId="0"/>
      <p:bldP spid="80904" grpId="0"/>
      <p:bldP spid="809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1186" name="图片 221185" descr="j0274886"/>
          <p:cNvPicPr>
            <a:picLocks noChangeAspect="1"/>
          </p:cNvPicPr>
          <p:nvPr/>
        </p:nvPicPr>
        <p:blipFill>
          <a:blip r:embed="rId1"/>
          <a:stretch>
            <a:fillRect/>
          </a:stretch>
        </p:blipFill>
        <p:spPr>
          <a:xfrm>
            <a:off x="4678363" y="1844675"/>
            <a:ext cx="4465637" cy="4391025"/>
          </a:xfrm>
          <a:prstGeom prst="rect">
            <a:avLst/>
          </a:prstGeom>
          <a:noFill/>
          <a:ln w="9525">
            <a:noFill/>
          </a:ln>
        </p:spPr>
      </p:pic>
      <p:sp>
        <p:nvSpPr>
          <p:cNvPr id="221187" name="文本框 221186"/>
          <p:cNvSpPr txBox="1"/>
          <p:nvPr/>
        </p:nvSpPr>
        <p:spPr>
          <a:xfrm>
            <a:off x="0" y="2924175"/>
            <a:ext cx="4787900" cy="2501900"/>
          </a:xfrm>
          <a:prstGeom prst="rect">
            <a:avLst/>
          </a:prstGeom>
          <a:noFill/>
          <a:ln w="9525">
            <a:noFill/>
          </a:ln>
        </p:spPr>
        <p:txBody>
          <a:bodyPr>
            <a:spAutoFit/>
          </a:bodyPr>
          <a:p>
            <a:pPr eaLnBrk="0" hangingPunct="0">
              <a:lnSpc>
                <a:spcPct val="140000"/>
              </a:lnSpc>
              <a:spcBef>
                <a:spcPct val="50000"/>
              </a:spcBef>
            </a:pPr>
            <a:r>
              <a:rPr lang="zh-CN" altLang="en-US" sz="2400" b="1" dirty="0">
                <a:latin typeface="Arial" panose="020B0604020202020204" pitchFamily="34" charset="0"/>
              </a:rPr>
              <a:t>题目：生产开始前车间一线管理人员具体要做些什么准备工作？</a:t>
            </a:r>
            <a:endParaRPr lang="zh-CN" altLang="en-US" sz="2400" b="1" dirty="0">
              <a:latin typeface="Arial" panose="020B0604020202020204" pitchFamily="34" charset="0"/>
            </a:endParaRPr>
          </a:p>
          <a:p>
            <a:pPr eaLnBrk="0" hangingPunct="0">
              <a:lnSpc>
                <a:spcPct val="140000"/>
              </a:lnSpc>
              <a:spcBef>
                <a:spcPct val="50000"/>
              </a:spcBef>
            </a:pPr>
            <a:r>
              <a:rPr lang="zh-CN" altLang="en-US" sz="2400" b="1" dirty="0">
                <a:latin typeface="Arial" panose="020B0604020202020204" pitchFamily="34" charset="0"/>
              </a:rPr>
              <a:t>讨论时间：</a:t>
            </a:r>
            <a:r>
              <a:rPr lang="en-US" altLang="zh-CN" sz="2400" b="1">
                <a:latin typeface="Arial" panose="020B0604020202020204" pitchFamily="34" charset="0"/>
              </a:rPr>
              <a:t>5</a:t>
            </a:r>
            <a:r>
              <a:rPr lang="zh-CN" altLang="en-US" sz="2400" b="1" dirty="0">
                <a:latin typeface="Arial" panose="020B0604020202020204" pitchFamily="34" charset="0"/>
              </a:rPr>
              <a:t>分钟</a:t>
            </a:r>
            <a:endParaRPr lang="zh-CN" altLang="en-US" sz="2400" b="1" dirty="0">
              <a:latin typeface="Arial" panose="020B0604020202020204" pitchFamily="34" charset="0"/>
            </a:endParaRPr>
          </a:p>
          <a:p>
            <a:pPr eaLnBrk="0" hangingPunct="0">
              <a:lnSpc>
                <a:spcPct val="140000"/>
              </a:lnSpc>
              <a:spcBef>
                <a:spcPct val="50000"/>
              </a:spcBef>
            </a:pPr>
            <a:r>
              <a:rPr lang="zh-CN" altLang="en-US" sz="2400" b="1" dirty="0">
                <a:latin typeface="Arial" panose="020B0604020202020204" pitchFamily="34" charset="0"/>
              </a:rPr>
              <a:t>发言形式：每组派一名代表发言</a:t>
            </a:r>
            <a:endParaRPr lang="zh-CN" altLang="en-US" sz="2400" b="1" dirty="0">
              <a:latin typeface="Arial" panose="020B0604020202020204" pitchFamily="34" charset="0"/>
            </a:endParaRPr>
          </a:p>
        </p:txBody>
      </p:sp>
      <p:sp>
        <p:nvSpPr>
          <p:cNvPr id="221188" name="文本框 221187"/>
          <p:cNvSpPr txBox="1"/>
          <p:nvPr/>
        </p:nvSpPr>
        <p:spPr>
          <a:xfrm>
            <a:off x="2771775" y="620713"/>
            <a:ext cx="3960813" cy="1006475"/>
          </a:xfrm>
          <a:prstGeom prst="rect">
            <a:avLst/>
          </a:prstGeom>
          <a:noFill/>
          <a:ln w="9525">
            <a:noFill/>
          </a:ln>
        </p:spPr>
        <p:txBody>
          <a:bodyPr>
            <a:spAutoFit/>
          </a:bodyPr>
          <a:p>
            <a:pPr eaLnBrk="0" hangingPunct="0">
              <a:spcBef>
                <a:spcPct val="50000"/>
              </a:spcBef>
            </a:pPr>
            <a:r>
              <a:rPr lang="zh-CN" altLang="en-US" sz="6000" b="1" dirty="0">
                <a:solidFill>
                  <a:srgbClr val="FF0000"/>
                </a:solidFill>
                <a:latin typeface="Arial" panose="020B0604020202020204" pitchFamily="34" charset="0"/>
              </a:rPr>
              <a:t>生产准备</a:t>
            </a:r>
            <a:endParaRPr lang="zh-CN" altLang="en-US" sz="6000" b="1">
              <a:solidFill>
                <a:srgbClr val="FF0000"/>
              </a:solidFill>
              <a:latin typeface="Arial" panose="020B0604020202020204" pitchFamily="34" charset="0"/>
            </a:endParaRPr>
          </a:p>
        </p:txBody>
      </p:sp>
      <p:sp>
        <p:nvSpPr>
          <p:cNvPr id="221189" name="文本框 221188"/>
          <p:cNvSpPr txBox="1"/>
          <p:nvPr/>
        </p:nvSpPr>
        <p:spPr>
          <a:xfrm>
            <a:off x="0" y="2349500"/>
            <a:ext cx="1727200" cy="457200"/>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Arial" panose="020B0604020202020204" pitchFamily="34" charset="0"/>
              </a:rPr>
              <a:t>讨论</a:t>
            </a:r>
            <a:endParaRPr lang="zh-CN" altLang="en-US" sz="2400" b="1" dirty="0">
              <a:solidFill>
                <a:schemeClr val="tx2"/>
              </a:solidFill>
              <a:latin typeface="Arial" panose="020B0604020202020204" pitchFamily="34" charset="0"/>
            </a:endParaRPr>
          </a:p>
        </p:txBody>
      </p:sp>
      <p:sp>
        <p:nvSpPr>
          <p:cNvPr id="221190" name="文本框 221189"/>
          <p:cNvSpPr txBox="1"/>
          <p:nvPr/>
        </p:nvSpPr>
        <p:spPr>
          <a:xfrm>
            <a:off x="8459788" y="6524625"/>
            <a:ext cx="684212" cy="366713"/>
          </a:xfrm>
          <a:prstGeom prst="rect">
            <a:avLst/>
          </a:prstGeom>
          <a:noFill/>
          <a:ln w="9525">
            <a:noFill/>
          </a:ln>
        </p:spPr>
        <p:txBody>
          <a:bodyPr>
            <a:spAutoFit/>
          </a:bodyPr>
          <a:p>
            <a:pPr eaLnBrk="0" hangingPunct="0">
              <a:spcBef>
                <a:spcPct val="50000"/>
              </a:spcBef>
            </a:pPr>
            <a:r>
              <a:rPr lang="en-US" altLang="zh-CN" sz="1800">
                <a:latin typeface="Arial" panose="020B0604020202020204" pitchFamily="34" charset="0"/>
              </a:rPr>
              <a:t>845</a:t>
            </a:r>
            <a:endParaRPr lang="en-US" altLang="zh-CN" sz="1800">
              <a:latin typeface="Arial" panose="020B0604020202020204" pitchFamily="34" charset="0"/>
            </a:endParaRPr>
          </a:p>
        </p:txBody>
      </p:sp>
      <p:pic>
        <p:nvPicPr>
          <p:cNvPr id="221191" name="图片 221190" descr="图片1"/>
          <p:cNvPicPr>
            <a:picLocks noChangeAspect="1"/>
          </p:cNvPicPr>
          <p:nvPr/>
        </p:nvPicPr>
        <p:blipFill>
          <a:blip r:embed="rId2"/>
          <a:stretch>
            <a:fillRect/>
          </a:stretch>
        </p:blipFill>
        <p:spPr>
          <a:xfrm>
            <a:off x="468313" y="0"/>
            <a:ext cx="1079500" cy="981075"/>
          </a:xfrm>
          <a:prstGeom prst="rect">
            <a:avLst/>
          </a:prstGeom>
          <a:solidFill>
            <a:schemeClr val="tx1"/>
          </a:solid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576194" y="2042561"/>
            <a:ext cx="3963299" cy="884705"/>
          </a:xfrm>
        </p:spPr>
        <p:txBody>
          <a:bodyPr>
            <a:noAutofit/>
          </a:bodyPr>
          <a:lstStyle/>
          <a:p>
            <a:r>
              <a:rPr sz="4950" spc="180" dirty="0">
                <a:solidFill>
                  <a:srgbClr val="002060"/>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81040" y="3968750"/>
            <a:ext cx="30480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22950" y="4231005"/>
            <a:ext cx="107061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062706" y="414863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378268" y="317671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10400" y="4907915"/>
            <a:ext cx="74803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pic>
        <p:nvPicPr>
          <p:cNvPr id="80912" name="图片 80911" descr="图片1"/>
          <p:cNvPicPr>
            <a:picLocks noChangeAspect="1"/>
          </p:cNvPicPr>
          <p:nvPr>
            <p:custDataLst>
              <p:tags r:id="rId8"/>
            </p:custDataLst>
          </p:nvPr>
        </p:nvPicPr>
        <p:blipFill>
          <a:blip r:embed="rId9"/>
          <a:stretch>
            <a:fillRect/>
          </a:stretch>
        </p:blipFill>
        <p:spPr>
          <a:xfrm>
            <a:off x="468313" y="0"/>
            <a:ext cx="1079500" cy="981075"/>
          </a:xfrm>
          <a:prstGeom prst="rect">
            <a:avLst/>
          </a:prstGeom>
          <a:solidFill>
            <a:schemeClr val="tx1"/>
          </a:solidFill>
          <a:ln w="9525">
            <a:noFill/>
          </a:ln>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文本框 81921"/>
          <p:cNvSpPr txBox="1"/>
          <p:nvPr/>
        </p:nvSpPr>
        <p:spPr>
          <a:xfrm>
            <a:off x="3203575" y="908050"/>
            <a:ext cx="2663825" cy="701675"/>
          </a:xfrm>
          <a:prstGeom prst="rect">
            <a:avLst/>
          </a:prstGeom>
          <a:noFill/>
          <a:ln w="9525">
            <a:noFill/>
          </a:ln>
        </p:spPr>
        <p:txBody>
          <a:bodyPr>
            <a:spAutoFit/>
          </a:bodyPr>
          <a:p>
            <a:pPr eaLnBrk="0" hangingPunct="0">
              <a:spcBef>
                <a:spcPct val="50000"/>
              </a:spcBef>
            </a:pPr>
            <a:r>
              <a:rPr lang="zh-CN" altLang="en-US" sz="4000" b="1" dirty="0">
                <a:solidFill>
                  <a:srgbClr val="FF5050"/>
                </a:solidFill>
                <a:latin typeface="Arial" panose="020B0604020202020204" pitchFamily="34" charset="0"/>
              </a:rPr>
              <a:t>生产准备</a:t>
            </a:r>
            <a:endParaRPr lang="zh-CN" altLang="en-US" sz="4000" b="1" dirty="0">
              <a:solidFill>
                <a:srgbClr val="FF5050"/>
              </a:solidFill>
              <a:latin typeface="Arial" panose="020B0604020202020204" pitchFamily="34" charset="0"/>
            </a:endParaRPr>
          </a:p>
        </p:txBody>
      </p:sp>
      <p:sp>
        <p:nvSpPr>
          <p:cNvPr id="81923" name="文本框 81922"/>
          <p:cNvSpPr txBox="1"/>
          <p:nvPr/>
        </p:nvSpPr>
        <p:spPr>
          <a:xfrm>
            <a:off x="1042988" y="2182813"/>
            <a:ext cx="7092950" cy="3935412"/>
          </a:xfrm>
          <a:prstGeom prst="rect">
            <a:avLst/>
          </a:prstGeom>
          <a:noFill/>
          <a:ln w="9525">
            <a:noFill/>
          </a:ln>
        </p:spPr>
        <p:txBody>
          <a:bodyPr>
            <a:spAutoFit/>
          </a:bodyPr>
          <a:p>
            <a:pPr eaLnBrk="0" hangingPunct="0">
              <a:lnSpc>
                <a:spcPct val="120000"/>
              </a:lnSpc>
              <a:spcBef>
                <a:spcPct val="50000"/>
              </a:spcBef>
            </a:pPr>
            <a:r>
              <a:rPr lang="en-US" altLang="zh-CN" sz="3600" b="1">
                <a:latin typeface="Arial" panose="020B0604020202020204" pitchFamily="34" charset="0"/>
              </a:rPr>
              <a:t>1</a:t>
            </a:r>
            <a:r>
              <a:rPr lang="zh-CN" altLang="en-US" sz="3600" b="1" dirty="0">
                <a:latin typeface="Arial" panose="020B0604020202020204" pitchFamily="34" charset="0"/>
              </a:rPr>
              <a:t>、各岗位人员的定人定岗、生产岗位的人员调配及替代人员的安排</a:t>
            </a:r>
            <a:endParaRPr lang="zh-CN" altLang="en-US" sz="3600" b="1" dirty="0">
              <a:latin typeface="Arial" panose="020B0604020202020204" pitchFamily="34" charset="0"/>
            </a:endParaRPr>
          </a:p>
          <a:p>
            <a:pPr eaLnBrk="0" hangingPunct="0">
              <a:lnSpc>
                <a:spcPct val="120000"/>
              </a:lnSpc>
              <a:spcBef>
                <a:spcPct val="50000"/>
              </a:spcBef>
            </a:pPr>
            <a:r>
              <a:rPr lang="en-US" altLang="zh-CN" sz="3600" b="1">
                <a:latin typeface="Arial" panose="020B0604020202020204" pitchFamily="34" charset="0"/>
              </a:rPr>
              <a:t>(</a:t>
            </a:r>
            <a:r>
              <a:rPr lang="zh-CN" altLang="en-US" sz="3600" b="1" dirty="0">
                <a:latin typeface="Arial" panose="020B0604020202020204" pitchFamily="34" charset="0"/>
              </a:rPr>
              <a:t>梯队建设）</a:t>
            </a:r>
            <a:endParaRPr lang="zh-CN" altLang="en-US" sz="3600" b="1" dirty="0">
              <a:latin typeface="Arial" panose="020B0604020202020204" pitchFamily="34" charset="0"/>
            </a:endParaRPr>
          </a:p>
          <a:p>
            <a:pPr eaLnBrk="0" hangingPunct="0">
              <a:lnSpc>
                <a:spcPct val="120000"/>
              </a:lnSpc>
              <a:spcBef>
                <a:spcPct val="50000"/>
              </a:spcBef>
            </a:pPr>
            <a:r>
              <a:rPr lang="en-US" altLang="zh-CN" sz="3600" b="1">
                <a:latin typeface="Arial" panose="020B0604020202020204" pitchFamily="34" charset="0"/>
              </a:rPr>
              <a:t>2</a:t>
            </a:r>
            <a:r>
              <a:rPr lang="zh-CN" altLang="en-US" sz="3600" b="1" dirty="0">
                <a:latin typeface="Arial" panose="020B0604020202020204" pitchFamily="34" charset="0"/>
              </a:rPr>
              <a:t>、生产员工和技术、技能培训；机械设备及流程的熟悉和实操；</a:t>
            </a:r>
            <a:endParaRPr lang="zh-CN" altLang="en-US" sz="3600" b="1" dirty="0">
              <a:latin typeface="Arial" panose="020B0604020202020204" pitchFamily="34" charset="0"/>
            </a:endParaRPr>
          </a:p>
        </p:txBody>
      </p:sp>
      <p:pic>
        <p:nvPicPr>
          <p:cNvPr id="81924" name="图片 81923"/>
          <p:cNvPicPr>
            <a:picLocks noChangeAspect="1"/>
          </p:cNvPicPr>
          <p:nvPr/>
        </p:nvPicPr>
        <p:blipFill>
          <a:blip r:embed="rId1"/>
          <a:stretch>
            <a:fillRect/>
          </a:stretch>
        </p:blipFill>
        <p:spPr>
          <a:xfrm>
            <a:off x="5292725" y="3500438"/>
            <a:ext cx="1714500" cy="1428750"/>
          </a:xfrm>
          <a:prstGeom prst="rect">
            <a:avLst/>
          </a:prstGeom>
          <a:noFill/>
          <a:ln w="9525">
            <a:noFill/>
          </a:ln>
        </p:spPr>
      </p:pic>
      <p:sp>
        <p:nvSpPr>
          <p:cNvPr id="81925" name="文本框 81924"/>
          <p:cNvSpPr txBox="1"/>
          <p:nvPr/>
        </p:nvSpPr>
        <p:spPr>
          <a:xfrm>
            <a:off x="5724525" y="4365625"/>
            <a:ext cx="431800" cy="579438"/>
          </a:xfrm>
          <a:prstGeom prst="rect">
            <a:avLst/>
          </a:prstGeom>
          <a:noFill/>
          <a:ln w="9525">
            <a:noFill/>
          </a:ln>
        </p:spPr>
        <p:txBody>
          <a:bodyPr>
            <a:spAutoFit/>
          </a:bodyPr>
          <a:p>
            <a:pPr>
              <a:spcBef>
                <a:spcPct val="50000"/>
              </a:spcBef>
            </a:pPr>
            <a:r>
              <a:rPr lang="en-US" altLang="zh-CN">
                <a:solidFill>
                  <a:srgbClr val="FF0000"/>
                </a:solidFill>
                <a:latin typeface="Arial" panose="020B0604020202020204" pitchFamily="34" charset="0"/>
              </a:rPr>
              <a:t>A</a:t>
            </a:r>
            <a:endParaRPr lang="en-US" altLang="zh-CN">
              <a:solidFill>
                <a:srgbClr val="FF0000"/>
              </a:solidFill>
              <a:latin typeface="Arial" panose="020B0604020202020204" pitchFamily="34" charset="0"/>
            </a:endParaRPr>
          </a:p>
        </p:txBody>
      </p:sp>
      <p:sp>
        <p:nvSpPr>
          <p:cNvPr id="81926" name="文本框 81925"/>
          <p:cNvSpPr txBox="1"/>
          <p:nvPr/>
        </p:nvSpPr>
        <p:spPr>
          <a:xfrm>
            <a:off x="6084888" y="3933825"/>
            <a:ext cx="431800" cy="579438"/>
          </a:xfrm>
          <a:prstGeom prst="rect">
            <a:avLst/>
          </a:prstGeom>
          <a:noFill/>
          <a:ln w="9525">
            <a:noFill/>
          </a:ln>
        </p:spPr>
        <p:txBody>
          <a:bodyPr>
            <a:spAutoFit/>
          </a:bodyPr>
          <a:p>
            <a:pPr>
              <a:spcBef>
                <a:spcPct val="50000"/>
              </a:spcBef>
            </a:pPr>
            <a:r>
              <a:rPr lang="en-US" altLang="zh-CN">
                <a:solidFill>
                  <a:srgbClr val="FF0000"/>
                </a:solidFill>
                <a:latin typeface="Arial" panose="020B0604020202020204" pitchFamily="34" charset="0"/>
              </a:rPr>
              <a:t>B</a:t>
            </a:r>
            <a:endParaRPr lang="en-US" altLang="zh-CN">
              <a:solidFill>
                <a:srgbClr val="FF0000"/>
              </a:solidFill>
              <a:latin typeface="Arial" panose="020B0604020202020204" pitchFamily="34" charset="0"/>
            </a:endParaRPr>
          </a:p>
        </p:txBody>
      </p:sp>
      <p:sp>
        <p:nvSpPr>
          <p:cNvPr id="81927" name="文本框 81926"/>
          <p:cNvSpPr txBox="1"/>
          <p:nvPr/>
        </p:nvSpPr>
        <p:spPr>
          <a:xfrm>
            <a:off x="6443663" y="3500438"/>
            <a:ext cx="431800" cy="579437"/>
          </a:xfrm>
          <a:prstGeom prst="rect">
            <a:avLst/>
          </a:prstGeom>
          <a:noFill/>
          <a:ln w="9525">
            <a:noFill/>
          </a:ln>
        </p:spPr>
        <p:txBody>
          <a:bodyPr>
            <a:spAutoFit/>
          </a:bodyPr>
          <a:p>
            <a:pPr>
              <a:spcBef>
                <a:spcPct val="50000"/>
              </a:spcBef>
            </a:pPr>
            <a:r>
              <a:rPr lang="en-US" altLang="zh-CN">
                <a:solidFill>
                  <a:srgbClr val="FF0000"/>
                </a:solidFill>
                <a:latin typeface="Arial" panose="020B0604020202020204" pitchFamily="34" charset="0"/>
              </a:rPr>
              <a:t>C</a:t>
            </a:r>
            <a:endParaRPr lang="en-US" altLang="zh-CN">
              <a:solidFill>
                <a:srgbClr val="FF0000"/>
              </a:solidFill>
              <a:latin typeface="Arial" panose="020B0604020202020204" pitchFamily="34" charset="0"/>
            </a:endParaRPr>
          </a:p>
        </p:txBody>
      </p:sp>
      <p:sp>
        <p:nvSpPr>
          <p:cNvPr id="81928" name="任意多边形 81927"/>
          <p:cNvSpPr/>
          <p:nvPr/>
        </p:nvSpPr>
        <p:spPr>
          <a:xfrm rot="9360819" flipH="1">
            <a:off x="6300788" y="4292600"/>
            <a:ext cx="503237" cy="503238"/>
          </a:xfrm>
          <a:custGeom>
            <a:avLst/>
            <a:gdLst>
              <a:gd name="txL" fmla="*/ 3163 w 21600"/>
              <a:gd name="txT" fmla="*/ 3163 h 21600"/>
              <a:gd name="txR" fmla="*/ 18437 w 21600"/>
              <a:gd name="txB" fmla="*/ 18437 h 21600"/>
            </a:gdLst>
            <a:ahLst/>
            <a:cxnLst>
              <a:cxn ang="270">
                <a:pos x="10800" y="0"/>
              </a:cxn>
              <a:cxn ang="180">
                <a:pos x="2700" y="10799"/>
              </a:cxn>
              <a:cxn ang="270">
                <a:pos x="10800" y="5400"/>
              </a:cxn>
              <a:cxn ang="0">
                <a:pos x="24300" y="10800"/>
              </a:cxn>
              <a:cxn ang="0">
                <a:pos x="18900" y="16200"/>
              </a:cxn>
              <a:cxn ang="0">
                <a:pos x="13500" y="10800"/>
              </a:cxn>
            </a:cxnLst>
            <a:rect l="txL" t="txT" r="txR" b="txB"/>
            <a:pathLst>
              <a:path w="21600" h="21600">
                <a:moveTo>
                  <a:pt x="16200" y="10800"/>
                </a:moveTo>
                <a:arcTo wR="5400" hR="5400" stAng="0" swAng="-10800000"/>
                <a:lnTo>
                  <a:pt x="0" y="10800"/>
                </a:lnTo>
                <a:arcTo wR="10800" hR="10800" stAng="-10800000" swAng="10800000"/>
                <a:lnTo>
                  <a:pt x="24300" y="10800"/>
                </a:lnTo>
                <a:lnTo>
                  <a:pt x="18900" y="16200"/>
                </a:lnTo>
                <a:lnTo>
                  <a:pt x="13500" y="10800"/>
                </a:lnTo>
                <a:lnTo>
                  <a:pt x="16200" y="10800"/>
                </a:lnTo>
                <a:close/>
              </a:path>
            </a:pathLst>
          </a:custGeom>
          <a:solidFill>
            <a:srgbClr val="6600FF"/>
          </a:solidFill>
          <a:ln w="9525" cap="flat" cmpd="sng">
            <a:solidFill>
              <a:schemeClr val="tx2"/>
            </a:solidFill>
            <a:prstDash val="solid"/>
            <a:miter/>
            <a:headEnd type="none" w="med" len="med"/>
            <a:tailEnd type="none" w="med" len="med"/>
          </a:ln>
        </p:spPr>
        <p:txBody>
          <a:bodyPr/>
          <a:p>
            <a:endParaRPr lang="zh-CN" altLang="en-US"/>
          </a:p>
        </p:txBody>
      </p:sp>
      <p:sp>
        <p:nvSpPr>
          <p:cNvPr id="81929" name="任意多边形 81928"/>
          <p:cNvSpPr/>
          <p:nvPr/>
        </p:nvSpPr>
        <p:spPr>
          <a:xfrm rot="29521639" flipH="1">
            <a:off x="6659563" y="3716338"/>
            <a:ext cx="503237" cy="503237"/>
          </a:xfrm>
          <a:custGeom>
            <a:avLst/>
            <a:gdLst>
              <a:gd name="txL" fmla="*/ 3163 w 21600"/>
              <a:gd name="txT" fmla="*/ 3163 h 21600"/>
              <a:gd name="txR" fmla="*/ 18437 w 21600"/>
              <a:gd name="txB" fmla="*/ 18437 h 21600"/>
            </a:gdLst>
            <a:ahLst/>
            <a:cxnLst>
              <a:cxn ang="270">
                <a:pos x="10800" y="0"/>
              </a:cxn>
              <a:cxn ang="180">
                <a:pos x="2700" y="10799"/>
              </a:cxn>
              <a:cxn ang="270">
                <a:pos x="10800" y="5400"/>
              </a:cxn>
              <a:cxn ang="0">
                <a:pos x="24300" y="10800"/>
              </a:cxn>
              <a:cxn ang="0">
                <a:pos x="18900" y="16200"/>
              </a:cxn>
              <a:cxn ang="0">
                <a:pos x="13500" y="10800"/>
              </a:cxn>
            </a:cxnLst>
            <a:rect l="txL" t="txT" r="txR" b="txB"/>
            <a:pathLst>
              <a:path w="21600" h="21600">
                <a:moveTo>
                  <a:pt x="16200" y="10800"/>
                </a:moveTo>
                <a:arcTo wR="5400" hR="5400" stAng="0" swAng="-10800000"/>
                <a:lnTo>
                  <a:pt x="0" y="10800"/>
                </a:lnTo>
                <a:arcTo wR="10800" hR="10800" stAng="-10800000" swAng="10800000"/>
                <a:lnTo>
                  <a:pt x="24300" y="10800"/>
                </a:lnTo>
                <a:lnTo>
                  <a:pt x="18900" y="16200"/>
                </a:lnTo>
                <a:lnTo>
                  <a:pt x="13500" y="10800"/>
                </a:lnTo>
                <a:lnTo>
                  <a:pt x="16200" y="10800"/>
                </a:lnTo>
                <a:close/>
              </a:path>
            </a:pathLst>
          </a:custGeom>
          <a:solidFill>
            <a:srgbClr val="6600FF"/>
          </a:solidFill>
          <a:ln w="9525" cap="flat" cmpd="sng">
            <a:solidFill>
              <a:schemeClr val="tx2"/>
            </a:solidFill>
            <a:prstDash val="solid"/>
            <a:miter/>
            <a:headEnd type="none" w="med" len="med"/>
            <a:tailEnd type="none" w="med" len="med"/>
          </a:ln>
        </p:spPr>
        <p:txBody>
          <a:bodyPr/>
          <a:p>
            <a:endParaRPr lang="zh-CN" altLang="en-US"/>
          </a:p>
        </p:txBody>
      </p:sp>
      <p:pic>
        <p:nvPicPr>
          <p:cNvPr id="81930" name="图片 81929" descr="图片1"/>
          <p:cNvPicPr>
            <a:picLocks noChangeAspect="1"/>
          </p:cNvPicPr>
          <p:nvPr/>
        </p:nvPicPr>
        <p:blipFill>
          <a:blip r:embed="rId2"/>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noChangeArrowheads="1"/>
          </p:cNvSpPr>
          <p:nvPr>
            <p:ph type="title" idx="4294967295"/>
          </p:nvPr>
        </p:nvSpPr>
        <p:spPr>
          <a:xfrm>
            <a:off x="2195513" y="692150"/>
            <a:ext cx="4321175" cy="792163"/>
          </a:xfrm>
        </p:spPr>
        <p:txBody>
          <a:bodyPr vert="horz" wrap="square" lIns="91440" tIns="45720" rIns="91440" bIns="45720" numCol="1" anchor="ctr" anchorCtr="0" compatLnSpc="1"/>
          <a:p>
            <a:r>
              <a:rPr lang="zh-CN" altLang="en-US" sz="3600" dirty="0">
                <a:solidFill>
                  <a:srgbClr val="FF0000"/>
                </a:solidFill>
                <a:effectLst>
                  <a:outerShdw blurRad="38100" dist="38100" dir="2700000">
                    <a:srgbClr val="000000"/>
                  </a:outerShdw>
                </a:effectLst>
              </a:rPr>
              <a:t>执行作业指导书</a:t>
            </a:r>
            <a:endParaRPr lang="zh-CN" altLang="en-US" sz="3600" dirty="0">
              <a:solidFill>
                <a:srgbClr val="FF0000"/>
              </a:solidFill>
              <a:effectLst>
                <a:outerShdw blurRad="38100" dist="38100" dir="2700000">
                  <a:srgbClr val="000000"/>
                </a:outerShdw>
              </a:effectLst>
            </a:endParaRPr>
          </a:p>
        </p:txBody>
      </p:sp>
      <p:sp>
        <p:nvSpPr>
          <p:cNvPr id="98307" name="Text Box 3"/>
          <p:cNvSpPr txBox="1">
            <a:spLocks noChangeArrowheads="1"/>
          </p:cNvSpPr>
          <p:nvPr/>
        </p:nvSpPr>
        <p:spPr bwMode="auto">
          <a:xfrm>
            <a:off x="500063" y="2071688"/>
            <a:ext cx="8153400" cy="4054475"/>
          </a:xfrm>
          <a:prstGeom prst="rect">
            <a:avLst/>
          </a:prstGeom>
          <a:noFill/>
          <a:ln w="9525">
            <a:noFill/>
            <a:miter lim="800000"/>
          </a:ln>
        </p:spPr>
        <p:txBody>
          <a:bodyPr>
            <a:spAutoFit/>
          </a:bodyPr>
          <a:p>
            <a:pPr>
              <a:spcBef>
                <a:spcPct val="50000"/>
              </a:spcBef>
              <a:buFont typeface="Wingdings" panose="05000000000000000000" pitchFamily="2" charset="2"/>
              <a:buChar char="q"/>
            </a:pPr>
            <a:r>
              <a:rPr lang="zh-CN" altLang="en-US" sz="2000" dirty="0">
                <a:latin typeface="Tahoma" panose="020B0604030504040204" pitchFamily="34" charset="0"/>
              </a:rPr>
              <a:t>主任要熟悉作业指导书，并教会员工；（技能培训）</a:t>
            </a:r>
            <a:endParaRPr lang="zh-CN" altLang="en-US" sz="2000" dirty="0">
              <a:latin typeface="Tahoma" panose="020B0604030504040204" pitchFamily="34" charset="0"/>
            </a:endParaRPr>
          </a:p>
          <a:p>
            <a:pPr>
              <a:spcBef>
                <a:spcPct val="50000"/>
              </a:spcBef>
              <a:buFont typeface="Wingdings" panose="05000000000000000000" pitchFamily="2" charset="2"/>
              <a:buChar char="q"/>
            </a:pPr>
            <a:r>
              <a:rPr lang="zh-CN" altLang="en-US" sz="2000" dirty="0">
                <a:latin typeface="Tahoma" panose="020B0604030504040204" pitchFamily="34" charset="0"/>
              </a:rPr>
              <a:t>可能不是最佳的方法，但作为标准，任何时候作业人员必须遵守。</a:t>
            </a:r>
            <a:endParaRPr lang="zh-CN" altLang="en-US" sz="2000" dirty="0">
              <a:latin typeface="Tahoma" panose="020B0604030504040204" pitchFamily="34" charset="0"/>
            </a:endParaRPr>
          </a:p>
          <a:p>
            <a:pPr>
              <a:spcBef>
                <a:spcPct val="50000"/>
              </a:spcBef>
              <a:buFont typeface="Wingdings" panose="05000000000000000000" pitchFamily="2" charset="2"/>
              <a:buChar char="q"/>
            </a:pPr>
            <a:r>
              <a:rPr lang="zh-CN" altLang="en-US" sz="2000" dirty="0">
                <a:latin typeface="Tahoma" panose="020B0604030504040204" pitchFamily="34" charset="0"/>
              </a:rPr>
              <a:t>如果你有更好的方法，可提出修改意见，待修订批准后才可执行。</a:t>
            </a:r>
            <a:endParaRPr lang="zh-CN" altLang="en-US" sz="2000" dirty="0">
              <a:latin typeface="Tahoma" panose="020B0604030504040204" pitchFamily="34" charset="0"/>
            </a:endParaRPr>
          </a:p>
          <a:p>
            <a:pPr>
              <a:spcBef>
                <a:spcPct val="50000"/>
              </a:spcBef>
              <a:buFont typeface="Wingdings" panose="05000000000000000000" pitchFamily="2" charset="2"/>
              <a:buChar char="q"/>
            </a:pPr>
            <a:r>
              <a:rPr lang="zh-CN" altLang="en-US" sz="2000" dirty="0">
                <a:latin typeface="Tahoma" panose="020B0604030504040204" pitchFamily="34" charset="0"/>
              </a:rPr>
              <a:t>“</a:t>
            </a:r>
            <a:r>
              <a:rPr lang="en-US" altLang="zh-CN" sz="2000">
                <a:latin typeface="Tahoma" panose="020B0604030504040204" pitchFamily="34" charset="0"/>
              </a:rPr>
              <a:t>5</a:t>
            </a:r>
            <a:r>
              <a:rPr lang="zh-CN" altLang="en-US" sz="2000" dirty="0">
                <a:latin typeface="Tahoma" panose="020B0604030504040204" pitchFamily="34" charset="0"/>
              </a:rPr>
              <a:t>他法”：</a:t>
            </a:r>
            <a:endParaRPr lang="zh-CN" altLang="en-US" sz="2000" dirty="0">
              <a:latin typeface="Tahoma" panose="020B0604030504040204" pitchFamily="34" charset="0"/>
            </a:endParaRPr>
          </a:p>
          <a:p>
            <a:pPr>
              <a:spcBef>
                <a:spcPct val="50000"/>
              </a:spcBef>
              <a:buFont typeface="Wingdings" panose="05000000000000000000" pitchFamily="2" charset="2"/>
            </a:pPr>
            <a:r>
              <a:rPr lang="zh-CN" altLang="en-US" sz="2000" dirty="0">
                <a:latin typeface="Tahoma" panose="020B0604030504040204" pitchFamily="34" charset="0"/>
              </a:rPr>
              <a:t>      讲给他听</a:t>
            </a:r>
            <a:endParaRPr lang="zh-CN" altLang="en-US" sz="2000" dirty="0">
              <a:latin typeface="Tahoma" panose="020B0604030504040204" pitchFamily="34" charset="0"/>
            </a:endParaRPr>
          </a:p>
          <a:p>
            <a:pPr>
              <a:spcBef>
                <a:spcPct val="50000"/>
              </a:spcBef>
              <a:buFont typeface="Wingdings" panose="05000000000000000000" pitchFamily="2" charset="2"/>
            </a:pPr>
            <a:r>
              <a:rPr lang="zh-CN" altLang="en-US" sz="2000" dirty="0">
                <a:latin typeface="Tahoma" panose="020B0604030504040204" pitchFamily="34" charset="0"/>
              </a:rPr>
              <a:t>      做给他看</a:t>
            </a:r>
            <a:endParaRPr lang="zh-CN" altLang="en-US" sz="2000" dirty="0">
              <a:latin typeface="Tahoma" panose="020B0604030504040204" pitchFamily="34" charset="0"/>
            </a:endParaRPr>
          </a:p>
          <a:p>
            <a:pPr>
              <a:spcBef>
                <a:spcPct val="50000"/>
              </a:spcBef>
              <a:buFont typeface="Wingdings" panose="05000000000000000000" pitchFamily="2" charset="2"/>
            </a:pPr>
            <a:r>
              <a:rPr lang="zh-CN" altLang="en-US" sz="2000" dirty="0">
                <a:latin typeface="Tahoma" panose="020B0604030504040204" pitchFamily="34" charset="0"/>
              </a:rPr>
              <a:t>      让他试做</a:t>
            </a:r>
            <a:endParaRPr lang="zh-CN" altLang="en-US" sz="2000" dirty="0">
              <a:latin typeface="Tahoma" panose="020B0604030504040204" pitchFamily="34" charset="0"/>
            </a:endParaRPr>
          </a:p>
          <a:p>
            <a:pPr>
              <a:spcBef>
                <a:spcPct val="50000"/>
              </a:spcBef>
              <a:buFont typeface="Wingdings" panose="05000000000000000000" pitchFamily="2" charset="2"/>
            </a:pPr>
            <a:r>
              <a:rPr lang="zh-CN" altLang="en-US" sz="2000" dirty="0">
                <a:latin typeface="Tahoma" panose="020B0604030504040204" pitchFamily="34" charset="0"/>
              </a:rPr>
              <a:t>      帮他确认</a:t>
            </a:r>
            <a:endParaRPr lang="zh-CN" altLang="en-US" sz="2000" dirty="0">
              <a:latin typeface="Tahoma" panose="020B0604030504040204" pitchFamily="34" charset="0"/>
            </a:endParaRPr>
          </a:p>
          <a:p>
            <a:pPr>
              <a:spcBef>
                <a:spcPct val="50000"/>
              </a:spcBef>
              <a:buFont typeface="Wingdings" panose="05000000000000000000" pitchFamily="2" charset="2"/>
            </a:pPr>
            <a:r>
              <a:rPr lang="zh-CN" altLang="en-US" sz="2000" dirty="0">
                <a:latin typeface="Tahoma" panose="020B0604030504040204" pitchFamily="34" charset="0"/>
              </a:rPr>
              <a:t>       给他表扬</a:t>
            </a:r>
            <a:endParaRPr lang="zh-CN" altLang="en-US" sz="2000" dirty="0">
              <a:latin typeface="Tahoma" panose="020B0604030504040204" pitchFamily="34" charset="0"/>
            </a:endParaRPr>
          </a:p>
        </p:txBody>
      </p:sp>
      <p:pic>
        <p:nvPicPr>
          <p:cNvPr id="206853" name="图片 206852"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000000"/>
                                          </p:val>
                                        </p:tav>
                                        <p:tav tm="100000">
                                          <p:val>
                                            <p:strVal val="#ppt_w"/>
                                          </p:val>
                                        </p:tav>
                                      </p:tavLst>
                                    </p:anim>
                                    <p:anim calcmode="lin" valueType="num">
                                      <p:cBhvr>
                                        <p:cTn id="8" dur="500" fill="hold"/>
                                        <p:tgtEl>
                                          <p:spTgt spid="27650"/>
                                        </p:tgtEl>
                                        <p:attrNameLst>
                                          <p:attrName>ppt_h</p:attrName>
                                        </p:attrNameLst>
                                      </p:cBhvr>
                                      <p:tavLst>
                                        <p:tav tm="0">
                                          <p:val>
                                            <p:fltVal val="0.000000"/>
                                          </p:val>
                                        </p:tav>
                                        <p:tav tm="100000">
                                          <p:val>
                                            <p:strVal val="#ppt_h"/>
                                          </p:val>
                                        </p:tav>
                                      </p:tavLst>
                                    </p:anim>
                                    <p:anim calcmode="lin" valueType="num">
                                      <p:cBhvr>
                                        <p:cTn id="9" dur="500" fill="hold"/>
                                        <p:tgtEl>
                                          <p:spTgt spid="27650"/>
                                        </p:tgtEl>
                                        <p:attrNameLst>
                                          <p:attrName>style.rotation</p:attrName>
                                        </p:attrNameLst>
                                      </p:cBhvr>
                                      <p:tavLst>
                                        <p:tav tm="0">
                                          <p:val>
                                            <p:fltVal val="360.000000"/>
                                          </p:val>
                                        </p:tav>
                                        <p:tav tm="100000">
                                          <p:val>
                                            <p:fltVal val="0.000000"/>
                                          </p:val>
                                        </p:tav>
                                      </p:tavLst>
                                    </p:anim>
                                    <p:animEffect transition="in" filter="fade">
                                      <p:cBhvr>
                                        <p:cTn id="1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9" name="文本框 82948"/>
          <p:cNvSpPr txBox="1"/>
          <p:nvPr/>
        </p:nvSpPr>
        <p:spPr>
          <a:xfrm>
            <a:off x="3419475" y="620713"/>
            <a:ext cx="2663825" cy="701675"/>
          </a:xfrm>
          <a:prstGeom prst="rect">
            <a:avLst/>
          </a:prstGeom>
          <a:noFill/>
          <a:ln w="9525">
            <a:noFill/>
          </a:ln>
        </p:spPr>
        <p:txBody>
          <a:bodyPr>
            <a:spAutoFit/>
          </a:bodyPr>
          <a:p>
            <a:pPr eaLnBrk="0" hangingPunct="0">
              <a:spcBef>
                <a:spcPct val="50000"/>
              </a:spcBef>
            </a:pPr>
            <a:r>
              <a:rPr lang="zh-CN" altLang="en-US" sz="4000" b="1" dirty="0">
                <a:solidFill>
                  <a:srgbClr val="FF5050"/>
                </a:solidFill>
                <a:latin typeface="Arial" panose="020B0604020202020204" pitchFamily="34" charset="0"/>
              </a:rPr>
              <a:t>生产准备</a:t>
            </a:r>
            <a:endParaRPr lang="zh-CN" altLang="en-US" sz="4000" b="1" dirty="0">
              <a:solidFill>
                <a:srgbClr val="FF5050"/>
              </a:solidFill>
              <a:latin typeface="Arial" panose="020B0604020202020204" pitchFamily="34" charset="0"/>
            </a:endParaRPr>
          </a:p>
        </p:txBody>
      </p:sp>
      <p:sp>
        <p:nvSpPr>
          <p:cNvPr id="82950" name="矩形 82949"/>
          <p:cNvSpPr/>
          <p:nvPr/>
        </p:nvSpPr>
        <p:spPr>
          <a:xfrm>
            <a:off x="684213" y="1916113"/>
            <a:ext cx="7559675" cy="4110037"/>
          </a:xfrm>
          <a:prstGeom prst="rect">
            <a:avLst/>
          </a:prstGeom>
          <a:noFill/>
          <a:ln w="9525">
            <a:noFill/>
          </a:ln>
        </p:spPr>
        <p:txBody>
          <a:bodyPr>
            <a:spAutoFit/>
          </a:bodyPr>
          <a:p>
            <a:pPr eaLnBrk="0" hangingPunct="0">
              <a:lnSpc>
                <a:spcPct val="120000"/>
              </a:lnSpc>
              <a:spcBef>
                <a:spcPct val="50000"/>
              </a:spcBef>
            </a:pPr>
            <a:r>
              <a:rPr lang="en-US" altLang="zh-CN" sz="2800" b="1">
                <a:latin typeface="Arial" panose="020B0604020202020204" pitchFamily="34" charset="0"/>
              </a:rPr>
              <a:t>3</a:t>
            </a:r>
            <a:r>
              <a:rPr lang="zh-CN" altLang="en-US" sz="2800" b="1" dirty="0">
                <a:latin typeface="Arial" panose="020B0604020202020204" pitchFamily="34" charset="0"/>
              </a:rPr>
              <a:t>、原辅材料进车间前的验收和生产过程中必需的所有原辅材料及配料的准备（与仓库提前沟通，原辅材料库存表的整理</a:t>
            </a:r>
            <a:r>
              <a:rPr lang="en-US" altLang="zh-CN" sz="2800" b="1">
                <a:latin typeface="Arial" panose="020B0604020202020204" pitchFamily="34" charset="0"/>
              </a:rPr>
              <a:t>);</a:t>
            </a:r>
            <a:endParaRPr lang="en-US" altLang="zh-CN" sz="2800" b="1">
              <a:latin typeface="Arial" panose="020B0604020202020204" pitchFamily="34" charset="0"/>
            </a:endParaRPr>
          </a:p>
          <a:p>
            <a:pPr eaLnBrk="0" hangingPunct="0">
              <a:lnSpc>
                <a:spcPct val="120000"/>
              </a:lnSpc>
              <a:spcBef>
                <a:spcPct val="50000"/>
              </a:spcBef>
            </a:pPr>
            <a:r>
              <a:rPr lang="en-US" altLang="zh-CN" sz="2800" b="1">
                <a:latin typeface="Arial" panose="020B0604020202020204" pitchFamily="34" charset="0"/>
              </a:rPr>
              <a:t>4</a:t>
            </a:r>
            <a:r>
              <a:rPr lang="zh-CN" altLang="en-US" sz="2800" b="1" dirty="0">
                <a:latin typeface="Arial" panose="020B0604020202020204" pitchFamily="34" charset="0"/>
              </a:rPr>
              <a:t>、生产前机械设备的调试和工具的准备（机械设备的维修、保养、采购提前准备）</a:t>
            </a:r>
            <a:endParaRPr lang="zh-CN" altLang="en-US" sz="2800" b="1" dirty="0">
              <a:latin typeface="Arial" panose="020B0604020202020204" pitchFamily="34" charset="0"/>
            </a:endParaRPr>
          </a:p>
          <a:p>
            <a:pPr eaLnBrk="0" hangingPunct="0">
              <a:lnSpc>
                <a:spcPct val="120000"/>
              </a:lnSpc>
              <a:spcBef>
                <a:spcPct val="50000"/>
              </a:spcBef>
            </a:pPr>
            <a:r>
              <a:rPr lang="en-US" altLang="zh-CN" sz="2800" b="1">
                <a:latin typeface="Arial" panose="020B0604020202020204" pitchFamily="34" charset="0"/>
              </a:rPr>
              <a:t>5</a:t>
            </a:r>
            <a:r>
              <a:rPr lang="zh-CN" altLang="en-US" sz="2800" b="1" dirty="0">
                <a:latin typeface="Arial" panose="020B0604020202020204" pitchFamily="34" charset="0"/>
              </a:rPr>
              <a:t>、召开车间早会、布置生产任务和说明生产相关事项</a:t>
            </a:r>
            <a:endParaRPr lang="zh-CN" altLang="en-US" sz="2800" b="1" dirty="0">
              <a:latin typeface="Arial" panose="020B0604020202020204" pitchFamily="34" charset="0"/>
            </a:endParaRPr>
          </a:p>
        </p:txBody>
      </p:sp>
      <p:pic>
        <p:nvPicPr>
          <p:cNvPr id="82951" name="图片 82950" descr="图片1"/>
          <p:cNvPicPr>
            <a:picLocks noChangeAspect="1"/>
          </p:cNvPicPr>
          <p:nvPr/>
        </p:nvPicPr>
        <p:blipFill>
          <a:blip r:embed="rId1"/>
          <a:stretch>
            <a:fillRect/>
          </a:stretch>
        </p:blipFill>
        <p:spPr>
          <a:xfrm>
            <a:off x="468313" y="0"/>
            <a:ext cx="1079500" cy="981075"/>
          </a:xfrm>
          <a:prstGeom prst="rect">
            <a:avLst/>
          </a:prstGeom>
          <a:solidFill>
            <a:schemeClr val="tx1"/>
          </a:solidFill>
          <a:ln w="9525">
            <a:noFill/>
          </a:ln>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noChangeArrowheads="1"/>
          </p:cNvSpPr>
          <p:nvPr>
            <p:ph type="title" idx="4294967295"/>
          </p:nvPr>
        </p:nvSpPr>
        <p:spPr>
          <a:xfrm>
            <a:off x="395288" y="549275"/>
            <a:ext cx="8540750" cy="1143000"/>
          </a:xfrm>
        </p:spPr>
        <p:txBody>
          <a:bodyPr vert="horz" wrap="square" lIns="91440" tIns="45720" rIns="91440" bIns="45720" numCol="1" anchor="ctr" anchorCtr="0" compatLnSpc="1"/>
          <a:p>
            <a:r>
              <a:rPr lang="zh-CN" altLang="en-US" sz="2800" dirty="0">
                <a:effectLst>
                  <a:outerShdw blurRad="38100" dist="38100" dir="2700000">
                    <a:srgbClr val="000000"/>
                  </a:outerShdw>
                </a:effectLst>
              </a:rPr>
              <a:t>晨会制</a:t>
            </a:r>
            <a:endParaRPr lang="zh-CN" altLang="en-US" sz="2800" dirty="0">
              <a:effectLst>
                <a:outerShdw blurRad="38100" dist="38100" dir="2700000">
                  <a:srgbClr val="000000"/>
                </a:outerShdw>
              </a:effectLst>
            </a:endParaRPr>
          </a:p>
        </p:txBody>
      </p:sp>
      <p:sp>
        <p:nvSpPr>
          <p:cNvPr id="212995" name="Rectangle 3" descr="Rectangle: Click to edit Master text styles&#13;&#10;Second level&#13;&#10;Third level&#13;&#10;Fourth level&#13;&#10;Fifth level"/>
          <p:cNvSpPr>
            <a:spLocks noGrp="1"/>
          </p:cNvSpPr>
          <p:nvPr>
            <p:ph idx="1"/>
          </p:nvPr>
        </p:nvSpPr>
        <p:spPr>
          <a:xfrm>
            <a:off x="762000" y="1676400"/>
            <a:ext cx="8077200" cy="914400"/>
          </a:xfrm>
          <a:ln/>
        </p:spPr>
        <p:txBody>
          <a:bodyPr vert="horz" wrap="square" lIns="91440" tIns="45720" rIns="91440" bIns="45720" anchor="t" anchorCtr="0"/>
          <a:p>
            <a:r>
              <a:rPr lang="zh-CN" altLang="en-US" sz="2600" dirty="0"/>
              <a:t>晨会是指利用上班前的</a:t>
            </a:r>
            <a:r>
              <a:rPr lang="en-US" altLang="zh-CN" sz="2600"/>
              <a:t>5</a:t>
            </a:r>
            <a:r>
              <a:rPr lang="en-US" altLang="zh-CN" sz="2600">
                <a:latin typeface="Times New Roman" panose="02020603050405020304" pitchFamily="18" charset="0"/>
              </a:rPr>
              <a:t>—</a:t>
            </a:r>
            <a:r>
              <a:rPr lang="en-US" altLang="zh-CN" sz="2600"/>
              <a:t>10</a:t>
            </a:r>
            <a:r>
              <a:rPr lang="zh-CN" altLang="en-US" sz="2600" dirty="0"/>
              <a:t>分钟时间，全体员工集合一起，互相问候，交流信息和安排工作的一种管理方式。</a:t>
            </a:r>
            <a:endParaRPr lang="zh-CN" altLang="en-US" sz="2600" dirty="0"/>
          </a:p>
        </p:txBody>
      </p:sp>
      <p:sp>
        <p:nvSpPr>
          <p:cNvPr id="212996" name="Rectangle 4" descr="Rectangle: Click to edit Master text styles&#13;&#10;Second level&#13;&#10;Third level&#13;&#10;Fourth level&#13;&#10;Fifth level"/>
          <p:cNvSpPr/>
          <p:nvPr/>
        </p:nvSpPr>
        <p:spPr>
          <a:xfrm>
            <a:off x="755650" y="2781300"/>
            <a:ext cx="8077200" cy="3581400"/>
          </a:xfrm>
          <a:prstGeom prst="rect">
            <a:avLst/>
          </a:prstGeom>
          <a:noFill/>
          <a:ln w="9525">
            <a:noFill/>
          </a:ln>
        </p:spPr>
        <p:txBody>
          <a:bodyPr/>
          <a:p>
            <a:pPr marL="342900" indent="-342900">
              <a:spcBef>
                <a:spcPct val="20000"/>
              </a:spcBef>
              <a:buClr>
                <a:schemeClr val="hlink"/>
              </a:buClr>
              <a:buSzPct val="110000"/>
              <a:buFont typeface="Wingdings" panose="05000000000000000000" pitchFamily="2" charset="2"/>
              <a:buBlip>
                <a:blip r:embed="rId1"/>
              </a:buBlip>
            </a:pPr>
            <a:r>
              <a:rPr lang="zh-CN" altLang="en-US" sz="2400" dirty="0">
                <a:latin typeface="Tahoma" panose="020B0604030504040204" pitchFamily="34" charset="0"/>
              </a:rPr>
              <a:t>为何开晨会？</a:t>
            </a:r>
            <a:endParaRPr lang="zh-CN" altLang="en-US" sz="2400"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400" dirty="0">
                <a:latin typeface="Tahoma" panose="020B0604030504040204" pitchFamily="34" charset="0"/>
              </a:rPr>
              <a:t>    有必要开晨会吗？浪费时间？贴告示就行？时间短，什么也说不清？开会的时间可以多做几个产品？</a:t>
            </a:r>
            <a:endParaRPr lang="zh-CN" altLang="en-US" sz="2400"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endParaRPr lang="zh-CN" altLang="en-US" sz="800"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400" dirty="0">
                <a:latin typeface="Tahoma" panose="020B0604030504040204" pitchFamily="34" charset="0"/>
              </a:rPr>
              <a:t>    </a:t>
            </a:r>
            <a:r>
              <a:rPr lang="zh-CN" altLang="en-US" sz="2400" dirty="0">
                <a:solidFill>
                  <a:srgbClr val="FF0000"/>
                </a:solidFill>
                <a:latin typeface="Tahoma" panose="020B0604030504040204" pitchFamily="34" charset="0"/>
              </a:rPr>
              <a:t>晨会是人员点到、活动发表、作业指导、生产总结、唤起注意、培训教育、信息交流的场所；</a:t>
            </a:r>
            <a:endParaRPr lang="zh-CN" altLang="en-US" sz="2400" dirty="0">
              <a:solidFill>
                <a:srgbClr val="FF0000"/>
              </a:solidFill>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endParaRPr lang="zh-CN" altLang="en-US" sz="800" dirty="0">
              <a:solidFill>
                <a:srgbClr val="FF0000"/>
              </a:solidFill>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400" dirty="0">
                <a:latin typeface="Tahoma" panose="020B0604030504040204" pitchFamily="34" charset="0"/>
              </a:rPr>
              <a:t>    有利于团队精神建设；能产生良好精神面貌；培养全员文明礼貌；提高干部自身水平；提高工作布置效率；养成遵守规定的习惯</a:t>
            </a:r>
            <a:endParaRPr lang="zh-CN" altLang="en-US" sz="2400" dirty="0">
              <a:latin typeface="Tahoma" panose="020B0604030504040204" pitchFamily="34" charset="0"/>
            </a:endParaRPr>
          </a:p>
        </p:txBody>
      </p:sp>
      <p:pic>
        <p:nvPicPr>
          <p:cNvPr id="212997" name="图片 212996" descr="图片1"/>
          <p:cNvPicPr>
            <a:picLocks noChangeAspect="1"/>
          </p:cNvPicPr>
          <p:nvPr/>
        </p:nvPicPr>
        <p:blipFill>
          <a:blip r:embed="rId2"/>
          <a:stretch>
            <a:fillRect/>
          </a:stretch>
        </p:blipFill>
        <p:spPr>
          <a:xfrm>
            <a:off x="468313" y="0"/>
            <a:ext cx="1079500" cy="981075"/>
          </a:xfrm>
          <a:prstGeom prst="rect">
            <a:avLst/>
          </a:prstGeom>
          <a:solidFill>
            <a:schemeClr val="tx1"/>
          </a:solid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dissolve">
                                      <p:cBhvr>
                                        <p:cTn id="7" dur="5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a:spLocks noGrp="1" noChangeArrowheads="1"/>
          </p:cNvSpPr>
          <p:nvPr>
            <p:ph type="title" idx="4294967295"/>
          </p:nvPr>
        </p:nvSpPr>
        <p:spPr>
          <a:xfrm>
            <a:off x="323850" y="260350"/>
            <a:ext cx="8540750" cy="1143000"/>
          </a:xfrm>
        </p:spPr>
        <p:txBody>
          <a:bodyPr vert="horz" wrap="square" lIns="91440" tIns="45720" rIns="91440" bIns="45720" numCol="1" anchor="ctr" anchorCtr="0" compatLnSpc="1"/>
          <a:p>
            <a:r>
              <a:rPr lang="zh-CN" altLang="en-US" sz="2800" dirty="0">
                <a:effectLst>
                  <a:outerShdw blurRad="38100" dist="38100" dir="2700000">
                    <a:srgbClr val="000000"/>
                  </a:outerShdw>
                </a:effectLst>
              </a:rPr>
              <a:t>晨会制</a:t>
            </a:r>
            <a:endParaRPr lang="zh-CN" altLang="en-US" sz="2800" dirty="0">
              <a:effectLst>
                <a:outerShdw blurRad="38100" dist="38100" dir="2700000">
                  <a:srgbClr val="000000"/>
                </a:outerShdw>
              </a:effectLst>
            </a:endParaRPr>
          </a:p>
        </p:txBody>
      </p:sp>
      <p:sp>
        <p:nvSpPr>
          <p:cNvPr id="214019" name="Rectangle 3" descr="Rectangle: Click to edit Master text styles&#13;&#10;Second level&#13;&#10;Third level&#13;&#10;Fourth level&#13;&#10;Fifth level"/>
          <p:cNvSpPr>
            <a:spLocks noGrp="1"/>
          </p:cNvSpPr>
          <p:nvPr>
            <p:ph idx="1"/>
          </p:nvPr>
        </p:nvSpPr>
        <p:spPr>
          <a:xfrm>
            <a:off x="838200" y="1905000"/>
            <a:ext cx="7772400" cy="685800"/>
          </a:xfrm>
          <a:ln/>
        </p:spPr>
        <p:txBody>
          <a:bodyPr vert="horz" wrap="square" lIns="91440" tIns="45720" rIns="91440" bIns="45720" anchor="t" anchorCtr="0"/>
          <a:p>
            <a:r>
              <a:rPr lang="zh-CN" altLang="en-US" dirty="0"/>
              <a:t>思考：晨会怎么开？</a:t>
            </a:r>
            <a:endParaRPr lang="zh-CN" altLang="en-US" dirty="0"/>
          </a:p>
        </p:txBody>
      </p:sp>
      <p:sp>
        <p:nvSpPr>
          <p:cNvPr id="214020" name="Rectangle 4" descr="Rectangle: Click to edit Master text styles&#13;&#10;Second level&#13;&#10;Third level&#13;&#10;Fourth level&#13;&#10;Fifth level"/>
          <p:cNvSpPr/>
          <p:nvPr/>
        </p:nvSpPr>
        <p:spPr>
          <a:xfrm>
            <a:off x="838200" y="2590800"/>
            <a:ext cx="7772400" cy="3886200"/>
          </a:xfrm>
          <a:prstGeom prst="rect">
            <a:avLst/>
          </a:prstGeom>
          <a:noFill/>
          <a:ln w="9525">
            <a:noFill/>
          </a:ln>
        </p:spPr>
        <p:txBody>
          <a:bodyPr/>
          <a:p>
            <a:pPr marL="342900" indent="-342900">
              <a:spcBef>
                <a:spcPct val="20000"/>
              </a:spcBef>
              <a:buClr>
                <a:schemeClr val="hlink"/>
              </a:buClr>
              <a:buSzPct val="110000"/>
              <a:buFont typeface="Wingdings" panose="05000000000000000000" pitchFamily="2" charset="2"/>
              <a:buBlip>
                <a:blip r:embed="rId1"/>
              </a:buBlip>
            </a:pPr>
            <a:r>
              <a:rPr lang="zh-CN" altLang="en-US" dirty="0">
                <a:latin typeface="Tahoma" panose="020B0604030504040204" pitchFamily="34" charset="0"/>
              </a:rPr>
              <a:t>晨会的内容提示：</a:t>
            </a:r>
            <a:endParaRPr lang="zh-CN" altLang="en-US"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000" dirty="0">
                <a:latin typeface="Tahoma" panose="020B0604030504040204" pitchFamily="34" charset="0"/>
              </a:rPr>
              <a:t>      发出号令，集合人员；</a:t>
            </a:r>
            <a:endParaRPr lang="zh-CN" altLang="en-US" sz="2000"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000" dirty="0">
                <a:latin typeface="Tahoma" panose="020B0604030504040204" pitchFamily="34" charset="0"/>
              </a:rPr>
              <a:t>      人员报数点到（通过报数声音确认人员精神状态）；</a:t>
            </a:r>
            <a:endParaRPr lang="zh-CN" altLang="en-US" sz="2000"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000" dirty="0">
                <a:latin typeface="Tahoma" panose="020B0604030504040204" pitchFamily="34" charset="0"/>
              </a:rPr>
              <a:t>      总结昨天的工作；</a:t>
            </a:r>
            <a:endParaRPr lang="zh-CN" altLang="en-US" sz="2000"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000" dirty="0">
                <a:latin typeface="Tahoma" panose="020B0604030504040204" pitchFamily="34" charset="0"/>
              </a:rPr>
              <a:t>      传达今天的生产计划和基本活动，说明注意事项；</a:t>
            </a:r>
            <a:endParaRPr lang="zh-CN" altLang="en-US" sz="2000"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000" dirty="0">
                <a:latin typeface="Tahoma" panose="020B0604030504040204" pitchFamily="34" charset="0"/>
              </a:rPr>
              <a:t>      公司指示事项的传达；</a:t>
            </a:r>
            <a:endParaRPr lang="zh-CN" altLang="en-US" sz="2000"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000" dirty="0">
                <a:latin typeface="Tahoma" panose="020B0604030504040204" pitchFamily="34" charset="0"/>
              </a:rPr>
              <a:t>      人员工作干劲的鼓舞；</a:t>
            </a:r>
            <a:endParaRPr lang="zh-CN" altLang="en-US" sz="2000"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000" dirty="0">
                <a:latin typeface="Tahoma" panose="020B0604030504040204" pitchFamily="34" charset="0"/>
              </a:rPr>
              <a:t>      宣布作业的开始</a:t>
            </a:r>
            <a:endParaRPr lang="zh-CN" altLang="en-US" sz="2000"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000" dirty="0">
                <a:latin typeface="Tahoma" panose="020B0604030504040204" pitchFamily="34" charset="0"/>
              </a:rPr>
              <a:t>      尤其是班组内有轮班或上班时间不一时，就特别要把晨会事项</a:t>
            </a:r>
            <a:endParaRPr lang="zh-CN" altLang="en-US" sz="2000" dirty="0">
              <a:latin typeface="Tahoma" panose="020B0604030504040204" pitchFamily="34" charset="0"/>
            </a:endParaRPr>
          </a:p>
          <a:p>
            <a:pPr marL="342900" indent="-342900">
              <a:spcBef>
                <a:spcPct val="20000"/>
              </a:spcBef>
              <a:buClr>
                <a:schemeClr val="hlink"/>
              </a:buClr>
              <a:buSzPct val="110000"/>
              <a:buFont typeface="Wingdings" panose="05000000000000000000" pitchFamily="2" charset="2"/>
              <a:buNone/>
            </a:pPr>
            <a:r>
              <a:rPr lang="zh-CN" altLang="en-US" sz="2000" dirty="0">
                <a:latin typeface="Tahoma" panose="020B0604030504040204" pitchFamily="34" charset="0"/>
              </a:rPr>
              <a:t>传达到下一班组。</a:t>
            </a:r>
            <a:endParaRPr lang="zh-CN" altLang="en-US" sz="2000" dirty="0">
              <a:latin typeface="Tahoma" panose="020B0604030504040204" pitchFamily="34" charset="0"/>
            </a:endParaRPr>
          </a:p>
        </p:txBody>
      </p:sp>
      <p:pic>
        <p:nvPicPr>
          <p:cNvPr id="214021" name="图片 214020" descr="图片1"/>
          <p:cNvPicPr>
            <a:picLocks noChangeAspect="1"/>
          </p:cNvPicPr>
          <p:nvPr/>
        </p:nvPicPr>
        <p:blipFill>
          <a:blip r:embed="rId2"/>
          <a:stretch>
            <a:fillRect/>
          </a:stretch>
        </p:blipFill>
        <p:spPr>
          <a:xfrm>
            <a:off x="468313" y="0"/>
            <a:ext cx="1079500" cy="981075"/>
          </a:xfrm>
          <a:prstGeom prst="rect">
            <a:avLst/>
          </a:prstGeom>
          <a:solidFill>
            <a:schemeClr val="tx1"/>
          </a:solid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101378"/>
                                        </p:tgtEl>
                                      </p:cBhvr>
                                    </p:animEffect>
                                    <p:animScale>
                                      <p:cBhvr>
                                        <p:cTn id="7" dur="250" autoRev="1" fill="hold"/>
                                        <p:tgtEl>
                                          <p:spTgt spid="1013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0595" name="图片 110594" descr="j0274886"/>
          <p:cNvPicPr>
            <a:picLocks noChangeAspect="1"/>
          </p:cNvPicPr>
          <p:nvPr/>
        </p:nvPicPr>
        <p:blipFill>
          <a:blip r:embed="rId1"/>
          <a:stretch>
            <a:fillRect/>
          </a:stretch>
        </p:blipFill>
        <p:spPr>
          <a:xfrm>
            <a:off x="4678363" y="1844675"/>
            <a:ext cx="4465637" cy="4391025"/>
          </a:xfrm>
          <a:prstGeom prst="rect">
            <a:avLst/>
          </a:prstGeom>
          <a:noFill/>
          <a:ln w="9525">
            <a:noFill/>
          </a:ln>
        </p:spPr>
      </p:pic>
      <p:sp>
        <p:nvSpPr>
          <p:cNvPr id="110600" name="文本框 110599"/>
          <p:cNvSpPr txBox="1"/>
          <p:nvPr/>
        </p:nvSpPr>
        <p:spPr>
          <a:xfrm>
            <a:off x="0" y="2924175"/>
            <a:ext cx="4787900" cy="2501900"/>
          </a:xfrm>
          <a:prstGeom prst="rect">
            <a:avLst/>
          </a:prstGeom>
          <a:noFill/>
          <a:ln w="9525">
            <a:noFill/>
          </a:ln>
        </p:spPr>
        <p:txBody>
          <a:bodyPr>
            <a:spAutoFit/>
          </a:bodyPr>
          <a:p>
            <a:pPr eaLnBrk="0" hangingPunct="0">
              <a:lnSpc>
                <a:spcPct val="140000"/>
              </a:lnSpc>
              <a:spcBef>
                <a:spcPct val="50000"/>
              </a:spcBef>
            </a:pPr>
            <a:r>
              <a:rPr lang="zh-CN" altLang="en-US" sz="2400" b="1" dirty="0">
                <a:latin typeface="Arial" panose="020B0604020202020204" pitchFamily="34" charset="0"/>
              </a:rPr>
              <a:t>题目：生产过程中车间一线管理人员具体要做些什么事？</a:t>
            </a:r>
            <a:endParaRPr lang="zh-CN" altLang="en-US" sz="2400" b="1" dirty="0">
              <a:latin typeface="Arial" panose="020B0604020202020204" pitchFamily="34" charset="0"/>
            </a:endParaRPr>
          </a:p>
          <a:p>
            <a:pPr eaLnBrk="0" hangingPunct="0">
              <a:lnSpc>
                <a:spcPct val="140000"/>
              </a:lnSpc>
              <a:spcBef>
                <a:spcPct val="50000"/>
              </a:spcBef>
            </a:pPr>
            <a:r>
              <a:rPr lang="zh-CN" altLang="en-US" sz="2400" b="1" dirty="0">
                <a:latin typeface="Arial" panose="020B0604020202020204" pitchFamily="34" charset="0"/>
              </a:rPr>
              <a:t>讨论时间：</a:t>
            </a:r>
            <a:r>
              <a:rPr lang="en-US" altLang="zh-CN" sz="2400" b="1">
                <a:latin typeface="Arial" panose="020B0604020202020204" pitchFamily="34" charset="0"/>
              </a:rPr>
              <a:t>5</a:t>
            </a:r>
            <a:r>
              <a:rPr lang="zh-CN" altLang="en-US" sz="2400" b="1" dirty="0">
                <a:latin typeface="Arial" panose="020B0604020202020204" pitchFamily="34" charset="0"/>
              </a:rPr>
              <a:t>分钟</a:t>
            </a:r>
            <a:endParaRPr lang="zh-CN" altLang="en-US" sz="2400" b="1" dirty="0">
              <a:latin typeface="Arial" panose="020B0604020202020204" pitchFamily="34" charset="0"/>
            </a:endParaRPr>
          </a:p>
          <a:p>
            <a:pPr eaLnBrk="0" hangingPunct="0">
              <a:lnSpc>
                <a:spcPct val="140000"/>
              </a:lnSpc>
              <a:spcBef>
                <a:spcPct val="50000"/>
              </a:spcBef>
            </a:pPr>
            <a:r>
              <a:rPr lang="zh-CN" altLang="en-US" sz="2400" b="1" dirty="0">
                <a:latin typeface="Arial" panose="020B0604020202020204" pitchFamily="34" charset="0"/>
              </a:rPr>
              <a:t>发言形式：每组派一名代表发言</a:t>
            </a:r>
            <a:endParaRPr lang="zh-CN" altLang="en-US" sz="2400" b="1" dirty="0">
              <a:latin typeface="Arial" panose="020B0604020202020204" pitchFamily="34" charset="0"/>
            </a:endParaRPr>
          </a:p>
        </p:txBody>
      </p:sp>
      <p:sp>
        <p:nvSpPr>
          <p:cNvPr id="110601" name="文本框 110600"/>
          <p:cNvSpPr txBox="1"/>
          <p:nvPr/>
        </p:nvSpPr>
        <p:spPr>
          <a:xfrm>
            <a:off x="2916238" y="981075"/>
            <a:ext cx="3960812" cy="519113"/>
          </a:xfrm>
          <a:prstGeom prst="rect">
            <a:avLst/>
          </a:prstGeom>
          <a:noFill/>
          <a:ln w="9525">
            <a:noFill/>
          </a:ln>
        </p:spPr>
        <p:txBody>
          <a:bodyPr>
            <a:spAutoFit/>
          </a:bodyPr>
          <a:p>
            <a:pPr eaLnBrk="0" hangingPunct="0">
              <a:spcBef>
                <a:spcPct val="50000"/>
              </a:spcBef>
            </a:pPr>
            <a:r>
              <a:rPr lang="zh-CN" altLang="en-US" sz="2800" b="1" dirty="0">
                <a:solidFill>
                  <a:schemeClr val="tx2"/>
                </a:solidFill>
                <a:latin typeface="Arial" panose="020B0604020202020204" pitchFamily="34" charset="0"/>
              </a:rPr>
              <a:t>生产过程（产中）</a:t>
            </a:r>
            <a:endParaRPr lang="zh-CN" altLang="en-US" sz="2800" b="1" dirty="0">
              <a:solidFill>
                <a:schemeClr val="tx2"/>
              </a:solidFill>
              <a:latin typeface="Arial" panose="020B0604020202020204" pitchFamily="34" charset="0"/>
            </a:endParaRPr>
          </a:p>
        </p:txBody>
      </p:sp>
      <p:sp>
        <p:nvSpPr>
          <p:cNvPr id="110602" name="文本框 110601"/>
          <p:cNvSpPr txBox="1"/>
          <p:nvPr/>
        </p:nvSpPr>
        <p:spPr>
          <a:xfrm>
            <a:off x="0" y="2349500"/>
            <a:ext cx="1727200" cy="457200"/>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Arial" panose="020B0604020202020204" pitchFamily="34" charset="0"/>
              </a:rPr>
              <a:t>讨论</a:t>
            </a:r>
            <a:endParaRPr lang="zh-CN" altLang="en-US" sz="2400" b="1" dirty="0">
              <a:solidFill>
                <a:schemeClr val="tx2"/>
              </a:solidFill>
              <a:latin typeface="Arial" panose="020B0604020202020204" pitchFamily="34" charset="0"/>
            </a:endParaRPr>
          </a:p>
        </p:txBody>
      </p:sp>
      <p:sp>
        <p:nvSpPr>
          <p:cNvPr id="110603" name="文本框 110602"/>
          <p:cNvSpPr txBox="1"/>
          <p:nvPr/>
        </p:nvSpPr>
        <p:spPr>
          <a:xfrm>
            <a:off x="8459788" y="6524625"/>
            <a:ext cx="684212" cy="366713"/>
          </a:xfrm>
          <a:prstGeom prst="rect">
            <a:avLst/>
          </a:prstGeom>
          <a:noFill/>
          <a:ln w="9525">
            <a:noFill/>
          </a:ln>
        </p:spPr>
        <p:txBody>
          <a:bodyPr>
            <a:spAutoFit/>
          </a:bodyPr>
          <a:p>
            <a:pPr eaLnBrk="0" hangingPunct="0">
              <a:spcBef>
                <a:spcPct val="50000"/>
              </a:spcBef>
            </a:pPr>
            <a:r>
              <a:rPr lang="en-US" altLang="zh-CN" sz="1800">
                <a:latin typeface="Arial" panose="020B0604020202020204" pitchFamily="34" charset="0"/>
              </a:rPr>
              <a:t>845</a:t>
            </a:r>
            <a:endParaRPr lang="en-US" altLang="zh-CN" sz="1800">
              <a:latin typeface="Arial" panose="020B0604020202020204" pitchFamily="34" charset="0"/>
            </a:endParaRPr>
          </a:p>
        </p:txBody>
      </p:sp>
      <p:pic>
        <p:nvPicPr>
          <p:cNvPr id="110604" name="图片 110603" descr="图片1"/>
          <p:cNvPicPr>
            <a:picLocks noChangeAspect="1"/>
          </p:cNvPicPr>
          <p:nvPr/>
        </p:nvPicPr>
        <p:blipFill>
          <a:blip r:embed="rId2"/>
          <a:stretch>
            <a:fillRect/>
          </a:stretch>
        </p:blipFill>
        <p:spPr>
          <a:xfrm>
            <a:off x="468313" y="0"/>
            <a:ext cx="1079500" cy="981075"/>
          </a:xfrm>
          <a:prstGeom prst="rect">
            <a:avLst/>
          </a:prstGeom>
          <a:solidFill>
            <a:schemeClr val="tx1"/>
          </a:solidFill>
          <a:ln w="9525">
            <a:noFill/>
          </a:ln>
        </p:spPr>
      </p:pic>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4.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天坛月色">
  <a:themeElements>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C0C0C0"/>
        </a:lt2>
        <a:accent1>
          <a:srgbClr val="93B090"/>
        </a:accent1>
        <a:accent2>
          <a:srgbClr val="CCECFF"/>
        </a:accent2>
        <a:accent3>
          <a:srgbClr val="AAB9CA"/>
        </a:accent3>
        <a:accent4>
          <a:srgbClr val="DCDCDC"/>
        </a:accent4>
        <a:accent5>
          <a:srgbClr val="C8D4C7"/>
        </a:accent5>
        <a:accent6>
          <a:srgbClr val="B7D3E5"/>
        </a:accent6>
        <a:hlink>
          <a:srgbClr val="FFFF66"/>
        </a:hlink>
        <a:folHlink>
          <a:srgbClr val="66FFFF"/>
        </a:folHlink>
      </a:clrScheme>
      <a:clrMap bg1="lt1" tx1="dk1" bg2="lt2" tx2="dk2" accent1="accent1" accent2="accent2" accent3="accent3" accent4="accent4" accent5="accent5" accent6="accent6" hlink="hlink" folHlink="folHlink"/>
    </a:extraClrScheme>
    <a:extraClrScheme>
      <a:clrScheme name="">
        <a:dk1>
          <a:srgbClr val="FFFFFF"/>
        </a:dk1>
        <a:lt1>
          <a:srgbClr val="7B7BA7"/>
        </a:lt1>
        <a:dk2>
          <a:srgbClr val="FFFF66"/>
        </a:dk2>
        <a:lt2>
          <a:srgbClr val="DDDDDD"/>
        </a:lt2>
        <a:accent1>
          <a:srgbClr val="78AE90"/>
        </a:accent1>
        <a:accent2>
          <a:srgbClr val="B8B8D0"/>
        </a:accent2>
        <a:accent3>
          <a:srgbClr val="BFBFD0"/>
        </a:accent3>
        <a:accent4>
          <a:srgbClr val="DCDCDC"/>
        </a:accent4>
        <a:accent5>
          <a:srgbClr val="BED3C7"/>
        </a:accent5>
        <a:accent6>
          <a:srgbClr val="A5A5BA"/>
        </a:accent6>
        <a:hlink>
          <a:srgbClr val="66FFCC"/>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00"/>
        </a:dk1>
        <a:lt1>
          <a:srgbClr val="6600CC"/>
        </a:lt1>
        <a:dk2>
          <a:srgbClr val="FFFFFF"/>
        </a:dk2>
        <a:lt2>
          <a:srgbClr val="DDDDDD"/>
        </a:lt2>
        <a:accent1>
          <a:srgbClr val="7296B6"/>
        </a:accent1>
        <a:accent2>
          <a:srgbClr val="FF6600"/>
        </a:accent2>
        <a:accent3>
          <a:srgbClr val="B9AAE2"/>
        </a:accent3>
        <a:accent4>
          <a:srgbClr val="DCDC00"/>
        </a:accent4>
        <a:accent5>
          <a:srgbClr val="BCC9D7"/>
        </a:accent5>
        <a:accent6>
          <a:srgbClr val="E55B00"/>
        </a:accent6>
        <a:hlink>
          <a:srgbClr val="99FFCC"/>
        </a:hlink>
        <a:folHlink>
          <a:srgbClr val="FFFFFF"/>
        </a:folHlink>
      </a:clrScheme>
      <a:clrMap bg1="lt1" tx1="dk1" bg2="lt2" tx2="dk2" accent1="accent1" accent2="accent2" accent3="accent3" accent4="accent4" accent5="accent5" accent6="accent6" hlink="hlink" folHlink="folHlink"/>
    </a:extraClrScheme>
    <a:extraClrScheme>
      <a:clrScheme name="">
        <a:dk1>
          <a:srgbClr val="FFFFFF"/>
        </a:dk1>
        <a:lt1>
          <a:srgbClr val="0099CC"/>
        </a:lt1>
        <a:dk2>
          <a:srgbClr val="CCECFF"/>
        </a:dk2>
        <a:lt2>
          <a:srgbClr val="DDDDDD"/>
        </a:lt2>
        <a:accent1>
          <a:srgbClr val="DD8A79"/>
        </a:accent1>
        <a:accent2>
          <a:srgbClr val="339966"/>
        </a:accent2>
        <a:accent3>
          <a:srgbClr val="AACAE2"/>
        </a:accent3>
        <a:accent4>
          <a:srgbClr val="DCDCDC"/>
        </a:accent4>
        <a:accent5>
          <a:srgbClr val="EBC4BE"/>
        </a:accent5>
        <a:accent6>
          <a:srgbClr val="2D895B"/>
        </a:accent6>
        <a:hlink>
          <a:srgbClr val="FFFF66"/>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FF"/>
        </a:dk1>
        <a:lt1>
          <a:srgbClr val="536DAD"/>
        </a:lt1>
        <a:dk2>
          <a:srgbClr val="66FF66"/>
        </a:dk2>
        <a:lt2>
          <a:srgbClr val="C0C0C0"/>
        </a:lt2>
        <a:accent1>
          <a:srgbClr val="C48AB6"/>
        </a:accent1>
        <a:accent2>
          <a:srgbClr val="FFCCFF"/>
        </a:accent2>
        <a:accent3>
          <a:srgbClr val="B4BBD3"/>
        </a:accent3>
        <a:accent4>
          <a:srgbClr val="DCDCDC"/>
        </a:accent4>
        <a:accent5>
          <a:srgbClr val="DEC4D7"/>
        </a:accent5>
        <a:accent6>
          <a:srgbClr val="E5B7E5"/>
        </a:accent6>
        <a:hlink>
          <a:srgbClr val="00FFFF"/>
        </a:hlink>
        <a:folHlink>
          <a:srgbClr val="FFFF66"/>
        </a:folHlink>
      </a:clrScheme>
      <a:clrMap bg1="lt1" tx1="dk1" bg2="lt2" tx2="dk2" accent1="accent1" accent2="accent2" accent3="accent3" accent4="accent4" accent5="accent5" accent6="accent6" hlink="hlink" folHlink="folHlink"/>
    </a:extraClrScheme>
    <a:extraClrScheme>
      <a:clrScheme name="">
        <a:dk1>
          <a:srgbClr val="FFFF00"/>
        </a:dk1>
        <a:lt1>
          <a:srgbClr val="996633"/>
        </a:lt1>
        <a:dk2>
          <a:srgbClr val="66FFFF"/>
        </a:dk2>
        <a:lt2>
          <a:srgbClr val="C0C0C0"/>
        </a:lt2>
        <a:accent1>
          <a:srgbClr val="CD7C73"/>
        </a:accent1>
        <a:accent2>
          <a:srgbClr val="B6B6CE"/>
        </a:accent2>
        <a:accent3>
          <a:srgbClr val="CAB9AD"/>
        </a:accent3>
        <a:accent4>
          <a:srgbClr val="DCDC00"/>
        </a:accent4>
        <a:accent5>
          <a:srgbClr val="E2BFBD"/>
        </a:accent5>
        <a:accent6>
          <a:srgbClr val="A3A3B8"/>
        </a:accent6>
        <a:hlink>
          <a:srgbClr val="000000"/>
        </a:hlink>
        <a:folHlink>
          <a:srgbClr val="CCECFF"/>
        </a:folHlink>
      </a:clrScheme>
      <a:clrMap bg1="lt1" tx1="dk1" bg2="lt2" tx2="dk2" accent1="accent1" accent2="accent2" accent3="accent3" accent4="accent4" accent5="accent5" accent6="accent6" hlink="hlink" folHlink="folHlink"/>
    </a:extraClrScheme>
    <a:extraClrScheme>
      <a:clrScheme name="">
        <a:dk1>
          <a:srgbClr val="FFFF66"/>
        </a:dk1>
        <a:lt1>
          <a:srgbClr val="008080"/>
        </a:lt1>
        <a:dk2>
          <a:srgbClr val="FFFF00"/>
        </a:dk2>
        <a:lt2>
          <a:srgbClr val="C0C0C0"/>
        </a:lt2>
        <a:accent1>
          <a:srgbClr val="859CC9"/>
        </a:accent1>
        <a:accent2>
          <a:srgbClr val="FFCCFF"/>
        </a:accent2>
        <a:accent3>
          <a:srgbClr val="AAC1C1"/>
        </a:accent3>
        <a:accent4>
          <a:srgbClr val="DCDC57"/>
        </a:accent4>
        <a:accent5>
          <a:srgbClr val="C3CBE0"/>
        </a:accent5>
        <a:accent6>
          <a:srgbClr val="E5B7E5"/>
        </a:accent6>
        <a:hlink>
          <a:srgbClr val="99FFCC"/>
        </a:hlink>
        <a:folHlink>
          <a:srgbClr val="CCE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Glass Layers</Template>
  <TotalTime>0</TotalTime>
  <Words>3532</Words>
  <Application>WPS 演示</Application>
  <PresentationFormat>在屏幕上显示</PresentationFormat>
  <Paragraphs>392</Paragraphs>
  <Slides>30</Slides>
  <Notes>0</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幻灯片标题</vt:lpstr>
      </vt:variant>
      <vt:variant>
        <vt:i4>30</vt:i4>
      </vt:variant>
      <vt:variant>
        <vt:lpstr>自定义放映</vt:lpstr>
      </vt:variant>
      <vt:variant>
        <vt:i4>1</vt:i4>
      </vt:variant>
    </vt:vector>
  </HeadingPairs>
  <TitlesOfParts>
    <vt:vector size="51" baseType="lpstr">
      <vt:lpstr>Arial</vt:lpstr>
      <vt:lpstr>宋体</vt:lpstr>
      <vt:lpstr>Wingdings</vt:lpstr>
      <vt:lpstr>Wingdings 2</vt:lpstr>
      <vt:lpstr>Wingdings</vt:lpstr>
      <vt:lpstr>隶书</vt:lpstr>
      <vt:lpstr>微软雅黑</vt:lpstr>
      <vt:lpstr>Tahoma</vt:lpstr>
      <vt:lpstr>Times New Roman</vt:lpstr>
      <vt:lpstr>Arial Narrow</vt:lpstr>
      <vt:lpstr>楷体_GB2312</vt:lpstr>
      <vt:lpstr>新宋体</vt:lpstr>
      <vt:lpstr>Arial Unicode MS</vt:lpstr>
      <vt:lpstr>Calibri</vt:lpstr>
      <vt:lpstr>GungsuhChe</vt:lpstr>
      <vt:lpstr>Malgun Gothic</vt:lpstr>
      <vt:lpstr>楷体</vt:lpstr>
      <vt:lpstr>汉仪旗黑-85S</vt:lpstr>
      <vt:lpstr>黑体</vt:lpstr>
      <vt:lpstr>天坛月色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lpstr>自定义放映 1</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如何开好班前会</dc:title>
  <dc:creator>黄朝</dc:creator>
  <cp:lastModifiedBy>little fairy</cp:lastModifiedBy>
  <cp:revision>110</cp:revision>
  <dcterms:created xsi:type="dcterms:W3CDTF">2010-04-11T04:51:07Z</dcterms:created>
  <dcterms:modified xsi:type="dcterms:W3CDTF">2023-11-09T07:38:09Z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9D4C00FA840D4066A929CCE8CDC76BF2_13</vt:lpwstr>
  </property>
  <property fmtid="{D5CDD505-2E9C-101B-9397-08002B2CF9AE}" pid="3" name="KSOProductBuildVer">
    <vt:lpwstr>2052-12.1.0.15933</vt:lpwstr>
  </property>
</Properties>
</file>