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8"/>
  </p:notesMasterIdLst>
  <p:sldIdLst>
    <p:sldId id="365" r:id="rId4"/>
    <p:sldId id="362" r:id="rId5"/>
    <p:sldId id="347" r:id="rId6"/>
    <p:sldId id="288" r:id="rId7"/>
    <p:sldId id="312" r:id="rId8"/>
    <p:sldId id="345" r:id="rId9"/>
    <p:sldId id="346" r:id="rId10"/>
    <p:sldId id="348" r:id="rId11"/>
    <p:sldId id="349" r:id="rId12"/>
    <p:sldId id="258" r:id="rId13"/>
    <p:sldId id="257" r:id="rId14"/>
    <p:sldId id="267" r:id="rId15"/>
    <p:sldId id="279" r:id="rId16"/>
    <p:sldId id="341" r:id="rId17"/>
    <p:sldId id="343" r:id="rId19"/>
    <p:sldId id="350" r:id="rId20"/>
    <p:sldId id="351" r:id="rId21"/>
    <p:sldId id="367" r:id="rId22"/>
  </p:sldIdLst>
  <p:sldSz cx="9906000" cy="6858000" type="A4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936" y="-78"/>
      </p:cViewPr>
      <p:guideLst>
        <p:guide orient="horz" pos="2183"/>
        <p:guide pos="31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6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C68D1F-9FE8-4505-B9E5-604969D961A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2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2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74546" y="804067"/>
            <a:ext cx="4389342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412993" y="1800369"/>
            <a:ext cx="2906658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70313" y="2662659"/>
            <a:ext cx="4293574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8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70313" y="3950373"/>
            <a:ext cx="4293574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7147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55975" y="190500"/>
            <a:ext cx="1005562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455930" y="678815"/>
            <a:ext cx="5108575" cy="5662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7" rIns="74295" bIns="3714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6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932338" y="2089484"/>
            <a:ext cx="435773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25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931363" y="3209187"/>
            <a:ext cx="435773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5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932003" y="3809063"/>
            <a:ext cx="4357092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14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280" y="443235"/>
            <a:ext cx="8817443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44280" y="952508"/>
            <a:ext cx="8817443" cy="5388907"/>
          </a:xfrm>
        </p:spPr>
        <p:txBody>
          <a:bodyPr vert="horz" lIns="90000" tIns="46800" rIns="90000" bIns="46800" rtlCol="0">
            <a:normAutofit/>
          </a:bodyPr>
          <a:lstStyle>
            <a:lvl1pPr marL="186055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29005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00480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71955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627960" y="1450649"/>
            <a:ext cx="527804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587943" y="-1074420"/>
            <a:ext cx="7318058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5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948709" y="1651651"/>
            <a:ext cx="1278468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05472" y="4583115"/>
            <a:ext cx="4546700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925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56" y="2437393"/>
            <a:ext cx="4479358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211514" y="4511499"/>
            <a:ext cx="53461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280" y="443235"/>
            <a:ext cx="8817443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44319" y="952508"/>
            <a:ext cx="4292635" cy="5388907"/>
          </a:xfrm>
        </p:spPr>
        <p:txBody>
          <a:bodyPr vert="horz" lIns="90000" tIns="46800" rIns="90000" bIns="46800" rtlCol="0">
            <a:normAutofit/>
          </a:bodyPr>
          <a:lstStyle>
            <a:lvl1pPr marL="186055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29005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00480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71955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69088" y="952508"/>
            <a:ext cx="4292635" cy="5388907"/>
          </a:xfrm>
        </p:spPr>
        <p:txBody>
          <a:bodyPr lIns="90000" tIns="46800" rIns="90000" bIns="46800">
            <a:normAutofit/>
          </a:bodyPr>
          <a:lstStyle>
            <a:lvl1pPr>
              <a:defRPr sz="1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280" y="443235"/>
            <a:ext cx="8817443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44319" y="952508"/>
            <a:ext cx="4292635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2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4314" y="1406525"/>
            <a:ext cx="4292600" cy="4934752"/>
          </a:xfrm>
        </p:spPr>
        <p:txBody>
          <a:bodyPr vert="horz" lIns="90000" tIns="46800" rIns="90000" bIns="46800" rtlCol="0">
            <a:normAutofit/>
          </a:bodyPr>
          <a:lstStyle>
            <a:lvl1pPr marL="186055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29005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00480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71955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066548" y="952508"/>
            <a:ext cx="4292635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2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066548" y="1406525"/>
            <a:ext cx="4292635" cy="4934752"/>
          </a:xfrm>
        </p:spPr>
        <p:txBody>
          <a:bodyPr vert="horz" lIns="90000" tIns="46800" rIns="90000" bIns="46800" rtlCol="0">
            <a:normAutofit/>
          </a:bodyPr>
          <a:lstStyle>
            <a:lvl1pPr marL="186055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29005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00480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671955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46271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25" tIns="38025" rIns="73125" bIns="38025" rtlCol="0" anchor="ctr">
            <a:normAutofit/>
          </a:bodyPr>
          <a:lstStyle/>
          <a:p>
            <a:pPr algn="ctr"/>
            <a:endParaRPr lang="zh-CN" altLang="en-US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319" y="443235"/>
            <a:ext cx="8817443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44319" y="952508"/>
            <a:ext cx="4292635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29005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0480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1955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069127" y="952508"/>
            <a:ext cx="4292635" cy="5388907"/>
          </a:xfrm>
        </p:spPr>
        <p:txBody>
          <a:bodyPr vert="horz" lIns="90000" tIns="46800" rIns="90000" bIns="46800" rtlCol="0">
            <a:normAutofit/>
          </a:bodyPr>
          <a:lstStyle>
            <a:lvl1pPr marL="186055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589047" y="952508"/>
            <a:ext cx="772675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44314" y="952500"/>
            <a:ext cx="7985332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44319" y="952508"/>
            <a:ext cx="8817443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622935" y="1125220"/>
            <a:ext cx="4592955" cy="4689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412993" y="1800369"/>
            <a:ext cx="2906658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70313" y="2662659"/>
            <a:ext cx="4293574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8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70313" y="3950373"/>
            <a:ext cx="4293574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7147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55975" y="190500"/>
            <a:ext cx="1005562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7565192" y="6246495"/>
            <a:ext cx="2214920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25" tIns="38025" rIns="73125" bIns="38025" rtlCol="0" anchor="ctr">
            <a:normAutofit/>
          </a:bodyPr>
          <a:lstStyle/>
          <a:p>
            <a:pPr algn="ctr"/>
            <a:endParaRPr lang="zh-CN" altLang="en-US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37900" y="980728"/>
            <a:ext cx="939562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25" tIns="38025" rIns="73125" bIns="38025" rtlCol="0" anchor="ctr">
            <a:normAutofit/>
          </a:bodyPr>
          <a:lstStyle/>
          <a:p>
            <a:pPr algn="ctr"/>
            <a:endParaRPr lang="zh-CN" altLang="en-US" sz="1465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41300" y="1249200"/>
            <a:ext cx="782145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40904" y="2163600"/>
            <a:ext cx="7821613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926624" y="-1856740"/>
            <a:ext cx="2406333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8422164" y="5610225"/>
            <a:ext cx="2406333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919061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25" tIns="38025" rIns="73125" bIns="38025" rtlCol="0" anchor="ctr">
            <a:normAutofit/>
          </a:bodyPr>
          <a:lstStyle/>
          <a:p>
            <a:pPr lvl="0" algn="ctr"/>
            <a:endParaRPr lang="en-US" altLang="zh-CN" sz="1465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73850" y="770400"/>
            <a:ext cx="32175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9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144725" y="769939"/>
            <a:ext cx="5265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917853" y="5607051"/>
            <a:ext cx="2406333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76775" y="1764000"/>
            <a:ext cx="3214575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906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25" tIns="38025" rIns="73125" bIns="38025" rtlCol="0" anchor="ctr">
            <a:normAutofit/>
          </a:bodyPr>
          <a:lstStyle/>
          <a:p>
            <a:pPr lvl="0" algn="ctr"/>
            <a:endParaRPr lang="en-US" altLang="zh-CN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97880" y="2808000"/>
            <a:ext cx="890955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926624" y="-1856740"/>
            <a:ext cx="2406333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97250" y="781200"/>
            <a:ext cx="8918325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92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97250" y="1659600"/>
            <a:ext cx="8917980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96" y="188595"/>
            <a:ext cx="972937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906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25" tIns="38025" rIns="73125" bIns="38025" rtlCol="0" anchor="ctr">
            <a:normAutofit/>
          </a:bodyPr>
          <a:lstStyle/>
          <a:p>
            <a:pPr lvl="0" algn="ctr"/>
            <a:endParaRPr lang="en-US" altLang="zh-CN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91430" y="1681200"/>
            <a:ext cx="8930025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82625" y="5180400"/>
            <a:ext cx="89388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8431967" y="-1854835"/>
            <a:ext cx="2406333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91400" y="669600"/>
            <a:ext cx="8918325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906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25" tIns="38025" rIns="73125" bIns="38025" rtlCol="0" anchor="ctr">
            <a:normAutofit/>
          </a:bodyPr>
          <a:lstStyle/>
          <a:p>
            <a:pPr lvl="0" algn="ctr"/>
            <a:endParaRPr lang="en-US" altLang="zh-CN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0925" y="237600"/>
            <a:ext cx="896805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70925" y="1663200"/>
            <a:ext cx="4340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071950" y="1663200"/>
            <a:ext cx="4361175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65075" y="4816800"/>
            <a:ext cx="4340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5080725" y="4813200"/>
            <a:ext cx="4361175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8422164" y="5610225"/>
            <a:ext cx="2406333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96" y="188595"/>
            <a:ext cx="972937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906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25" tIns="38025" rIns="73125" bIns="38025" rtlCol="0" anchor="ctr">
            <a:normAutofit/>
          </a:bodyPr>
          <a:lstStyle/>
          <a:p>
            <a:pPr lvl="0" algn="ctr"/>
            <a:endParaRPr lang="en-US" altLang="zh-CN" sz="1465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37275" y="1339200"/>
            <a:ext cx="74295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8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236961" y="3862800"/>
            <a:ext cx="74295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8422164" y="5610225"/>
            <a:ext cx="2406333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912693" y="-1883409"/>
            <a:ext cx="2406333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25" tIns="38025" rIns="73125" bIns="38025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465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tags" Target="../tags/tag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8" Type="http://schemas.openxmlformats.org/officeDocument/2006/relationships/theme" Target="../theme/theme2.xml"/><Relationship Id="rId27" Type="http://schemas.openxmlformats.org/officeDocument/2006/relationships/image" Target="../media/image2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31" y="332621"/>
            <a:ext cx="972937" cy="491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44280" y="443231"/>
            <a:ext cx="8817443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44280" y="952508"/>
            <a:ext cx="8817443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22743" y="6349833"/>
            <a:ext cx="219375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344250" y="6349833"/>
            <a:ext cx="32175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996113" y="6349833"/>
            <a:ext cx="219375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96" y="188595"/>
            <a:ext cx="972937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742950" rtl="0" eaLnBrk="1" fontAlgn="auto" latinLnBrk="0" hangingPunct="1">
        <a:lnSpc>
          <a:spcPct val="100000"/>
        </a:lnSpc>
        <a:spcBef>
          <a:spcPct val="0"/>
        </a:spcBef>
        <a:buNone/>
        <a:defRPr sz="195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86055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57530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08100" algn="l"/>
        </a:tabLst>
        <a:defRPr sz="13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29005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00480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671955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04343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4.xml"/><Relationship Id="rId6" Type="http://schemas.openxmlformats.org/officeDocument/2006/relationships/image" Target="../media/image45.jpeg"/><Relationship Id="rId5" Type="http://schemas.openxmlformats.org/officeDocument/2006/relationships/tags" Target="../tags/tag163.xml"/><Relationship Id="rId4" Type="http://schemas.openxmlformats.org/officeDocument/2006/relationships/image" Target="../media/image44.jpe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0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5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6713" y="1699062"/>
            <a:ext cx="4876641" cy="14291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16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安全管理必备</a:t>
            </a:r>
            <a:br>
              <a:rPr lang="zh-CN" altLang="en-US" sz="4160" b="1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lang="zh-CN" altLang="en-US" sz="416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工具--TPM概论</a:t>
            </a:r>
            <a:endParaRPr lang="zh-CN" altLang="en-US" sz="416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114828" y="3644037"/>
            <a:ext cx="1921351" cy="3879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95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95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95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749203" y="4657981"/>
            <a:ext cx="731250" cy="73125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65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6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2759234" y="4658479"/>
            <a:ext cx="731250" cy="73125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65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6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769265" y="4657981"/>
            <a:ext cx="731250" cy="73125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65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65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273050" y="228600"/>
          <a:ext cx="9361488" cy="6440759"/>
        </p:xfrm>
        <a:graphic>
          <a:graphicData uri="http://schemas.openxmlformats.org/drawingml/2006/table">
            <a:tbl>
              <a:tblPr/>
              <a:tblGrid>
                <a:gridCol w="2015654"/>
                <a:gridCol w="1584176"/>
                <a:gridCol w="413370"/>
                <a:gridCol w="2301875"/>
                <a:gridCol w="519113"/>
                <a:gridCol w="2527300"/>
              </a:tblGrid>
              <a:tr h="186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源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称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叉车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危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险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1、车辆灯光失效、喇叭不响,离合器、制动、方向等性能失效;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2、未按规定时速运行或车辆带故障行驶;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3、车辆倒车、行驶时对周边环境观察不仔细或判断失误;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4、未按“叉车作业”规定要求作业.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917711">
                <a:tc rowSpan="2"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应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对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措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施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1、驾驶人员每日开始工作前对叉车性能进行检查,发现车辆灯光失效、喇叭不响,离合器、制动、方向等性能失效等异常状况立即停止作业,并反馈维修工;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2、叉车在厂区道路行驶应小于15公里/小时,车间内部行驶应小于5公里/小时。出现故障立即停止,严禁带故障行驶;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3、起步时应察看周围有无人员和障碍物，然后鸣笛起步;在叉车流转频繁的路口和路段设立人行通道,并保留安全距离;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4、严格按照“叉车作业”规定要求作业，并在现场目视化.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654647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导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致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后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果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可能发生车辆伤害事故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41" name="Picture 29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1288" y="5084763"/>
            <a:ext cx="1076325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2" name="Picture 30" descr="照片 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173288"/>
            <a:ext cx="3384550" cy="240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654550"/>
            <a:ext cx="3384550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273050" y="115888"/>
          <a:ext cx="9361488" cy="6553200"/>
        </p:xfrm>
        <a:graphic>
          <a:graphicData uri="http://schemas.openxmlformats.org/drawingml/2006/table">
            <a:tbl>
              <a:tblPr/>
              <a:tblGrid>
                <a:gridCol w="1799630"/>
                <a:gridCol w="1728192"/>
                <a:gridCol w="485378"/>
                <a:gridCol w="2301875"/>
                <a:gridCol w="519113"/>
                <a:gridCol w="2527300"/>
              </a:tblGrid>
              <a:tr h="1340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危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险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源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称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电气柜</a:t>
                      </a: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箱</a:t>
                      </a: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危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险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、配电箱外露带电部分无屏护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、配电箱内插座接线不正确或电气元件、线路凌乱、蓬松、裸露，接触不良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.;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、配电箱内有纱头或其它杂物、积水等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 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、电器柜门随意开启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、金属外壳与电网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PE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线连接不可靠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84562">
                <a:tc rowSpan="2"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应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对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措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施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、由专业维修电工对外露部分使用有机玻璃屏护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 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、维修电工按要求对配电箱内线路进行连接，并每月检查一次。是否有线路凌乱、蓬松、裸露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,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接触不良等现象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、维修电工每月对电器柜检查清理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,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确保电器柜内无杂物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,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积水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 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、非专业人员严禁打开电器柜门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;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、金属外壳应与电网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PE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线可靠连接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501070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导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致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后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果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可能发生电击伤事故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5" name="Picture 29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1288" y="4797425"/>
            <a:ext cx="1100137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4292600"/>
            <a:ext cx="324167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1930400"/>
            <a:ext cx="3241675" cy="2290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128588" y="228600"/>
          <a:ext cx="9649070" cy="6296745"/>
        </p:xfrm>
        <a:graphic>
          <a:graphicData uri="http://schemas.openxmlformats.org/drawingml/2006/table">
            <a:tbl>
              <a:tblPr/>
              <a:tblGrid>
                <a:gridCol w="2114333"/>
                <a:gridCol w="1652533"/>
                <a:gridCol w="497510"/>
                <a:gridCol w="2377840"/>
                <a:gridCol w="512372"/>
                <a:gridCol w="2494482"/>
              </a:tblGrid>
              <a:tr h="158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源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称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危险化学品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危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险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、化学品使用，化学品泄漏，可能造成中毒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、化学品储量存放超标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、明火、电气火灾等可能导致火灾因素。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926364">
                <a:tc rowSpan="2"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应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对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措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施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、化学品应定点存放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保证通风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存放中的化学品应处于密封状态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避免泄露。作业现场应有稀释水源并备有公用防毒面具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、化学品存放应指定责任人，并在现场明确标明储量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、化学品存放区域严禁烟火，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必须配备灭火器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消防砂等应急物资。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784939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导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致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后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果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可能发生火灾或爆炸伤害事故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289" name="Picture 2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2013" y="4868863"/>
            <a:ext cx="973137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0" name="Picture 30" descr="照片 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087563"/>
            <a:ext cx="3113088" cy="414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Picture 31" descr="2-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5445125"/>
            <a:ext cx="87312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273050" y="228600"/>
          <a:ext cx="9361488" cy="6440761"/>
        </p:xfrm>
        <a:graphic>
          <a:graphicData uri="http://schemas.openxmlformats.org/drawingml/2006/table">
            <a:tbl>
              <a:tblPr/>
              <a:tblGrid>
                <a:gridCol w="1511598"/>
                <a:gridCol w="1944216"/>
                <a:gridCol w="557386"/>
                <a:gridCol w="2301875"/>
                <a:gridCol w="519113"/>
                <a:gridCol w="2527300"/>
              </a:tblGrid>
              <a:tr h="1737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危险源名称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空压机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储气罐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素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、储气罐未在检验期内使用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、安全阀失效或未定期校验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储气罐内积水未定期排放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921582">
                <a:tc rowSpan="2"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应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措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施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储气罐、导管接头内外部检查每年一次，全部定期检验和水压强度试验每三年一次，并要做好详细记录，在储气罐上注明工作压力，下次检验日期并经专业检验单位发放“定检合格证”，未经定检合格的储气罐不得使用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、安全阀必须按使用工作压力定压，每班拉动、检查一次；每周做一次自动启动试验和每六个月与标准压力表校证一次，并加铅封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、每班下班后要按时对储气罐进行积水排放。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782022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导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致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后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果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可能发生爆炸事故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313" name="Picture 2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0" y="5157788"/>
            <a:ext cx="1087438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4" name="Picture 2"/>
          <p:cNvPicPr>
            <a:picLocks noChangeAspect="1"/>
          </p:cNvPicPr>
          <p:nvPr/>
        </p:nvPicPr>
        <p:blipFill>
          <a:blip r:embed="rId2"/>
          <a:srcRect b="28407"/>
          <a:stretch>
            <a:fillRect/>
          </a:stretch>
        </p:blipFill>
        <p:spPr>
          <a:xfrm>
            <a:off x="339725" y="2062163"/>
            <a:ext cx="3244850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5" name="Picture 5"/>
          <p:cNvPicPr>
            <a:picLocks noChangeAspect="1"/>
          </p:cNvPicPr>
          <p:nvPr/>
        </p:nvPicPr>
        <p:blipFill>
          <a:blip r:embed="rId3"/>
          <a:srcRect t="19778" r="2521" b="17126"/>
          <a:stretch>
            <a:fillRect/>
          </a:stretch>
        </p:blipFill>
        <p:spPr>
          <a:xfrm>
            <a:off x="344488" y="4410075"/>
            <a:ext cx="3240087" cy="218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内容占位符 13313"/>
          <p:cNvGraphicFramePr/>
          <p:nvPr>
            <p:ph sz="quarter" idx="1"/>
          </p:nvPr>
        </p:nvGraphicFramePr>
        <p:xfrm>
          <a:off x="58738" y="119063"/>
          <a:ext cx="9720263" cy="6550025"/>
        </p:xfrm>
        <a:graphic>
          <a:graphicData uri="http://schemas.openxmlformats.org/drawingml/2006/table">
            <a:tbl>
              <a:tblPr/>
              <a:tblGrid>
                <a:gridCol w="1581150"/>
                <a:gridCol w="2017713"/>
                <a:gridCol w="566737"/>
                <a:gridCol w="2390775"/>
                <a:gridCol w="539750"/>
                <a:gridCol w="2624138"/>
              </a:tblGrid>
              <a:tr h="1535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危险源名称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公共通道环境</a:t>
                      </a:r>
                      <a:endParaRPr lang="zh-CN" altLang="en-US" sz="1800" dirty="0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素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因违章吸烟或引入明火导致辅材区燃烧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
</a:t>
                      </a: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作业区域地面有突出绊脚物等
</a:t>
                      </a: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器具占道，地面有积油、积水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超速、违章行驶引发事故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超高、超重导致物品倾倒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搬运物料时料车刮伤行人或压伤脚</a:t>
                      </a:r>
                      <a:endParaRPr lang="zh-CN" altLang="en-US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1020762">
                <a:tc rowSpan="3"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3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06663">
                <a:tc vMerge="1" gridSpan="2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应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fontAlgn="ctr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fontAlgn="ctr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措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fontAlgn="ctr" hangingPunct="1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施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车间内严禁吸烟</a:t>
                      </a: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
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2. </a:t>
                      </a: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清除绊脚物等，或设置盖板或护栏
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3. </a:t>
                      </a:r>
                      <a:r>
                        <a:rPr lang="zh-CN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保持通道畅通，及时清理地面积油、积水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342900" lvl="0" indent="-3429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车间内车辆按要求速度行驶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342900" lvl="0" indent="-3429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物品按要求堆放，不可超高、超重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endParaRPr lang="en-US" altLang="zh-CN" sz="16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342900" lvl="0" indent="-342900" eaLnBrk="1" hangingPunct="1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6. </a:t>
                      </a:r>
                      <a:r>
                        <a:rPr lang="zh-CN" altLang="en-US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料车行驶注意左右行人，穿好劳保鞋</a:t>
                      </a:r>
                      <a:r>
                        <a:rPr lang="en-US" altLang="zh-CN" sz="16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		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87487">
                <a:tc vMerge="1" gridSpan="2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导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致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后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果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dirty="0">
                          <a:solidFill>
                            <a:srgbClr val="FF505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可能发生其他伤害事故</a:t>
                      </a:r>
                      <a:endParaRPr lang="zh-CN" altLang="en-US" sz="1600" dirty="0">
                        <a:solidFill>
                          <a:srgbClr val="FF505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警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示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标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lvl="0"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志</a:t>
                      </a:r>
                      <a:endParaRPr lang="zh-CN" altLang="en-US" sz="18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38" name="Picture 29" descr="2-1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8482013" y="5445125"/>
            <a:ext cx="1050925" cy="936625"/>
          </a:xfrm>
        </p:spPr>
      </p:pic>
      <p:pic>
        <p:nvPicPr>
          <p:cNvPr id="13339" name="Picture 31" descr="2-15"/>
          <p:cNvPicPr>
            <a:picLocks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7329488" y="5445125"/>
            <a:ext cx="1020762" cy="936625"/>
          </a:xfrm>
        </p:spPr>
      </p:pic>
      <p:pic>
        <p:nvPicPr>
          <p:cNvPr id="13340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4437063"/>
            <a:ext cx="3313113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773238"/>
            <a:ext cx="1801813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13" y="1773238"/>
            <a:ext cx="1616075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0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0350"/>
          <a:ext cx="9648825" cy="6264994"/>
        </p:xfrm>
        <a:graphic>
          <a:graphicData uri="http://schemas.openxmlformats.org/drawingml/2006/table">
            <a:tbl>
              <a:tblPr/>
              <a:tblGrid>
                <a:gridCol w="1582465"/>
                <a:gridCol w="1800200"/>
                <a:gridCol w="648072"/>
                <a:gridCol w="2478013"/>
                <a:gridCol w="536575"/>
                <a:gridCol w="2603500"/>
              </a:tblGrid>
              <a:tr h="1569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危险源名称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维修作业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素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断电时未按规定在闸刀处挂警示牌、派人现场监护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2、机床、模具维修时，机床为停止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3、压力机维修，机床滑块未降至下死点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4、模具维修未戴护目镜		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</a:tr>
              <a:tr h="519593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vMerge="1">
                  <a:tcPr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2686473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应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措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施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断电时，在闸刀处悬挂警示牌并派人现场监护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2、机床、模具维修时，必须断电停机维修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3、将机床滑块降至下死点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4、模具维修时，必须佩戴护目镜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5、严格执行安全操作规程			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489821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导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致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后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果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可能发生其他伤害事故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62" name="Picture 29" descr="1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9488" y="5445125"/>
            <a:ext cx="795337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3" name="Picture 30" descr="3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13" y="5445125"/>
            <a:ext cx="890587" cy="84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205038"/>
            <a:ext cx="2976562" cy="396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0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0350"/>
          <a:ext cx="9648825" cy="6337300"/>
        </p:xfrm>
        <a:graphic>
          <a:graphicData uri="http://schemas.openxmlformats.org/drawingml/2006/table">
            <a:tbl>
              <a:tblPr/>
              <a:tblGrid>
                <a:gridCol w="1510457"/>
                <a:gridCol w="1872208"/>
                <a:gridCol w="576064"/>
                <a:gridCol w="2550021"/>
                <a:gridCol w="536575"/>
                <a:gridCol w="2603500"/>
              </a:tblGrid>
              <a:tr h="2054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危险源名称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      生活健康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（食堂、宿舍）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素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变质食品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违章使用煤气设施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高温防暑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躺在床上吸烟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乱拉乱接电线、使用电炉子、在电线上挂物品等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		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</a:tr>
              <a:tr h="366887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vMerge="1">
                  <a:tcPr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2518549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应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措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施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保障食物的新鲜供应，定期检查和留样管理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煤气定期检查，不用时及时关闭。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保证休息调整作息时间，避开高温，配防暑药品及茶水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禁止在宿舍内吸烟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禁止在宿舍乱拉乱接电线等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			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96697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导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致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后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果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可能发生其他伤害事故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86" name="Picture 29" descr="1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9488" y="5445125"/>
            <a:ext cx="795337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Picture 30" descr="3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13" y="5445125"/>
            <a:ext cx="890587" cy="842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420938"/>
            <a:ext cx="3082925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0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0350"/>
          <a:ext cx="9648825" cy="6409010"/>
        </p:xfrm>
        <a:graphic>
          <a:graphicData uri="http://schemas.openxmlformats.org/drawingml/2006/table">
            <a:tbl>
              <a:tblPr/>
              <a:tblGrid>
                <a:gridCol w="1870497"/>
                <a:gridCol w="1800200"/>
                <a:gridCol w="485378"/>
                <a:gridCol w="2352675"/>
                <a:gridCol w="536575"/>
                <a:gridCol w="2603500"/>
              </a:tblGrid>
              <a:tr h="1542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危险源名称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 上下班交通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危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险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因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素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违章超速行驶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违章逆向行驶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驾驶电动车、摩托车没有佩戴安全帽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</a:tr>
              <a:tr h="761314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vMerge="1">
                  <a:tcPr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2640787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应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措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施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严格按照交通规则行驶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.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驾驶电动车、摩托车需佩戴安全帽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			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464486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导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致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后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果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可能发生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交通意外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事故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警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示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标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志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410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4292600"/>
            <a:ext cx="3457575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916113"/>
            <a:ext cx="3457575" cy="230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3904" y="1849290"/>
            <a:ext cx="4293574" cy="958431"/>
          </a:xfrm>
        </p:spPr>
        <p:txBody>
          <a:bodyPr>
            <a:noAutofit/>
          </a:bodyPr>
          <a:lstStyle/>
          <a:p>
            <a:r>
              <a:rPr sz="5365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5365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372225" y="4013835"/>
            <a:ext cx="3192145" cy="12871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5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58" y="4066175"/>
            <a:ext cx="965250" cy="9652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483985" y="4298315"/>
            <a:ext cx="1056005" cy="706120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14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14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14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14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8580557" y="4110030"/>
            <a:ext cx="899217" cy="8775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240958" y="4130872"/>
            <a:ext cx="3266290" cy="864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3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14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1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14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14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14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2818" y="3077961"/>
            <a:ext cx="2556470" cy="851813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3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3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14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3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3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44299" y="5031425"/>
            <a:ext cx="7605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95" dirty="0"/>
              <a:t>微信公众号</a:t>
            </a:r>
            <a:endParaRPr lang="zh-CN" altLang="en-US" sz="895" dirty="0"/>
          </a:p>
        </p:txBody>
      </p:sp>
      <p:sp>
        <p:nvSpPr>
          <p:cNvPr id="9" name="文本框 8"/>
          <p:cNvSpPr txBox="1"/>
          <p:nvPr/>
        </p:nvSpPr>
        <p:spPr>
          <a:xfrm>
            <a:off x="8604374" y="5030405"/>
            <a:ext cx="7605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95" dirty="0"/>
              <a:t>抖音</a:t>
            </a:r>
            <a:endParaRPr lang="zh-CN" altLang="en-US" sz="895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874" y="1571625"/>
            <a:ext cx="6030278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14750" y="4171950"/>
            <a:ext cx="5577800" cy="1218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75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6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6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6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625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9585" y="3862388"/>
            <a:ext cx="3057962" cy="2038160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08902" y="1571625"/>
            <a:ext cx="3043515" cy="2028666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96996" y="796171"/>
            <a:ext cx="5537557" cy="484981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275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275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1938"/>
          <a:ext cx="9578975" cy="6407422"/>
        </p:xfrm>
        <a:graphic>
          <a:graphicData uri="http://schemas.openxmlformats.org/drawingml/2006/table">
            <a:tbl>
              <a:tblPr/>
              <a:tblGrid>
                <a:gridCol w="2014513"/>
                <a:gridCol w="1656184"/>
                <a:gridCol w="504056"/>
                <a:gridCol w="2736304"/>
                <a:gridCol w="432048"/>
                <a:gridCol w="2235870"/>
              </a:tblGrid>
              <a:tr h="172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切割机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1.切割机工作时手伸进锯片工作范围内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2.设备运转发出的噪声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3.机床切割时手伸进气缸工作范围内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4.工作中铝屑飞溅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5.未正确穿戴劳保防护用品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24818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作业指导书、操作规程作业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佩戴耳塞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佩戴防护镜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4. 严格执行班前检查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5.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按要求穿好劳保鞋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431711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发生物体打击、划伤事故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（脚、手或眼睛受伤）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3" name="Picture 49" descr="2-10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977188" y="4868863"/>
            <a:ext cx="1146175" cy="1001712"/>
          </a:xfrm>
        </p:spPr>
      </p:pic>
      <p:pic>
        <p:nvPicPr>
          <p:cNvPr id="2074" name="Picture 4"/>
          <p:cNvPicPr>
            <a:picLocks noChangeAspect="1"/>
          </p:cNvPicPr>
          <p:nvPr/>
        </p:nvPicPr>
        <p:blipFill>
          <a:blip r:embed="rId2"/>
          <a:srcRect r="-1149" b="15675"/>
          <a:stretch>
            <a:fillRect/>
          </a:stretch>
        </p:blipFill>
        <p:spPr>
          <a:xfrm>
            <a:off x="273050" y="2060575"/>
            <a:ext cx="3311525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149725"/>
            <a:ext cx="3240087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4" name="内容占位符 3073"/>
          <p:cNvGraphicFramePr/>
          <p:nvPr>
            <p:ph sz="half" idx="1"/>
          </p:nvPr>
        </p:nvGraphicFramePr>
        <p:xfrm>
          <a:off x="201613" y="117475"/>
          <a:ext cx="9577388" cy="6551613"/>
        </p:xfrm>
        <a:graphic>
          <a:graphicData uri="http://schemas.openxmlformats.org/drawingml/2006/table">
            <a:tbl>
              <a:tblPr/>
              <a:tblGrid>
                <a:gridCol w="2014538"/>
                <a:gridCol w="1728787"/>
                <a:gridCol w="431800"/>
                <a:gridCol w="2316163"/>
                <a:gridCol w="579437"/>
                <a:gridCol w="2506663"/>
              </a:tblGrid>
              <a:tr h="1538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</a:t>
                      </a:r>
                      <a:r>
                        <a:rPr lang="en-US" altLang="zh-CN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名</a:t>
                      </a:r>
                      <a:r>
                        <a:rPr lang="en-US" altLang="zh-CN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称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切割机</a:t>
                      </a:r>
                      <a:r>
                        <a:rPr lang="zh-CN" altLang="zh-CN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lang="zh-CN" altLang="en-US" sz="18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危险因素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锯片更换时操作不当</a:t>
                      </a:r>
                      <a:endParaRPr lang="en-US" altLang="zh-CN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切割机工作时手伸进锯片、气缸工作范围内</a:t>
                      </a:r>
                      <a:endParaRPr lang="en-US" altLang="zh-CN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设备运转发出的噪声</a:t>
                      </a:r>
                      <a:endParaRPr lang="en-US" altLang="zh-CN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4.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切割机工作中铝屑飞溅</a:t>
                      </a:r>
                      <a:endParaRPr lang="en-US" altLang="zh-CN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5.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原材料车压到脚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54300">
                <a:tc rowSpan="2"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按作业指导书、操作规程作业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佩戴耳塞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佩戴防护镜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4.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严格执行班前检查</a:t>
                      </a:r>
                      <a:endParaRPr lang="en-US" altLang="zh-CN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5. </a:t>
                      </a:r>
                      <a:r>
                        <a:rPr lang="zh-CN" altLang="en-US" sz="16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按要求穿好劳保鞋</a:t>
                      </a:r>
                      <a:endParaRPr lang="zh-CN" altLang="en-US" sz="1600" b="1" dirty="0"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59025">
                <a:tc vMerge="1" gridSpan="2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 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发生机械伤害事故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（压伤手、伤眼、声聋）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800" b="1" dirty="0"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dirty="0">
                        <a:latin typeface="Arial" panose="020B0604020202020204" pitchFamily="34" charset="0"/>
                      </a:endParaRPr>
                    </a:p>
                  </a:txBody>
                  <a:tcPr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7" name="图片 8" descr="切断手指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4435475"/>
            <a:ext cx="3527425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Picture 49" descr="2-10"/>
          <p:cNvPicPr>
            <a:picLocks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977188" y="5013325"/>
            <a:ext cx="1146175" cy="1001713"/>
          </a:xfrm>
        </p:spPr>
      </p:pic>
      <p:pic>
        <p:nvPicPr>
          <p:cNvPr id="3099" name="Picture 3"/>
          <p:cNvPicPr>
            <a:picLocks noChangeAspect="1"/>
          </p:cNvPicPr>
          <p:nvPr/>
        </p:nvPicPr>
        <p:blipFill>
          <a:blip r:embed="rId3"/>
          <a:srcRect t="11963" r="4451" b="16260"/>
          <a:stretch>
            <a:fillRect/>
          </a:stretch>
        </p:blipFill>
        <p:spPr>
          <a:xfrm>
            <a:off x="273050" y="1700213"/>
            <a:ext cx="3552825" cy="2449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3081338" y="2997200"/>
            <a:ext cx="35877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5925" y="2708275"/>
            <a:ext cx="3603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2073275" y="4005263"/>
            <a:ext cx="792163" cy="431800"/>
          </a:xfrm>
          <a:prstGeom prst="cloudCallout">
            <a:avLst>
              <a:gd name="adj1" fmla="val 76382"/>
              <a:gd name="adj2" fmla="val -197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急停开关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98438" y="188913"/>
          <a:ext cx="9578975" cy="6216650"/>
        </p:xfrm>
        <a:graphic>
          <a:graphicData uri="http://schemas.openxmlformats.org/drawingml/2006/table">
            <a:tbl>
              <a:tblPr/>
              <a:tblGrid>
                <a:gridCol w="1874119"/>
                <a:gridCol w="1800200"/>
                <a:gridCol w="432048"/>
                <a:gridCol w="2599233"/>
                <a:gridCol w="436563"/>
                <a:gridCol w="2436812"/>
              </a:tblGrid>
              <a:tr h="194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冲压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机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1.电线破损、短路等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2.机床运行手伸入机床工作范围内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3.模具未紧固导致模具掉落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4.工作中铝屑飞溅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5.架模时将模具抬到冲床上，抬入时模具滑落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6</a:t>
                      </a: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.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未正确穿戴劳保防护用品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13583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冲压加工作业指导书作业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开机前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认真检查确认，及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时发现问题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架模时注意模具滑落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，采取防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滑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措施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4. 正确穿戴劳保防护用品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135836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发生物体打击、划伤事故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（脚、手或眼睛受伤）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21" name="Picture 49" descr="2-10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977188" y="4868863"/>
            <a:ext cx="1146175" cy="1001712"/>
          </a:xfrm>
        </p:spPr>
      </p:pic>
      <p:pic>
        <p:nvPicPr>
          <p:cNvPr id="41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205038"/>
            <a:ext cx="347503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4292600"/>
            <a:ext cx="3455988" cy="207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1938"/>
          <a:ext cx="9578975" cy="6263406"/>
        </p:xfrm>
        <a:graphic>
          <a:graphicData uri="http://schemas.openxmlformats.org/drawingml/2006/table">
            <a:tbl>
              <a:tblPr/>
              <a:tblGrid>
                <a:gridCol w="2014513"/>
                <a:gridCol w="1728192"/>
                <a:gridCol w="432048"/>
                <a:gridCol w="2530847"/>
                <a:gridCol w="436563"/>
                <a:gridCol w="2436812"/>
              </a:tblGrid>
              <a:tr h="172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 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折弯机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1.电线破损、短路等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2.机床运行手伸入机床工作范围内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3.模具未紧固导致模具掉落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4.工作中铝屑飞溅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5.未正确穿戴劳保防护用品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22715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作业指导书作业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开机前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认真检查确认，及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发现问题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正确穿戴劳保防护用品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31141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发生物体打击、划伤事故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（脚、手或眼睛受伤）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5" name="Picture 49" descr="2-10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977188" y="4868863"/>
            <a:ext cx="1146175" cy="1001712"/>
          </a:xfrm>
        </p:spPr>
      </p:pic>
      <p:pic>
        <p:nvPicPr>
          <p:cNvPr id="514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060575"/>
            <a:ext cx="3455988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4221163"/>
            <a:ext cx="3384550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1938"/>
          <a:ext cx="9578975" cy="6335713"/>
        </p:xfrm>
        <a:graphic>
          <a:graphicData uri="http://schemas.openxmlformats.org/drawingml/2006/table">
            <a:tbl>
              <a:tblPr/>
              <a:tblGrid>
                <a:gridCol w="1870497"/>
                <a:gridCol w="1800200"/>
                <a:gridCol w="504056"/>
                <a:gridCol w="2530847"/>
                <a:gridCol w="436563"/>
                <a:gridCol w="2436812"/>
              </a:tblGrid>
              <a:tr h="174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 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钻床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1.设备运转发出的噪声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2.线路漏电、线路破损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3.刀具旋转、断裂、破损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4.工作中铝屑飞溅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5.未正确穿戴劳保防护用品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25275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作业指导书作业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定期检查线路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，及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发现问题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3.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正确穿戴劳保防护用品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337992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发生物体打击、划伤事故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（脚、手或眼睛受伤）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9" name="Picture 49" descr="2-10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977188" y="4868863"/>
            <a:ext cx="1146175" cy="1001712"/>
          </a:xfrm>
        </p:spPr>
      </p:pic>
      <p:pic>
        <p:nvPicPr>
          <p:cNvPr id="6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4508500"/>
            <a:ext cx="3529013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3"/>
          <a:srcRect r="2000" b="15625"/>
          <a:stretch>
            <a:fillRect/>
          </a:stretch>
        </p:blipFill>
        <p:spPr>
          <a:xfrm>
            <a:off x="200025" y="2060575"/>
            <a:ext cx="3529013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1938"/>
          <a:ext cx="9578975" cy="6263406"/>
        </p:xfrm>
        <a:graphic>
          <a:graphicData uri="http://schemas.openxmlformats.org/drawingml/2006/table">
            <a:tbl>
              <a:tblPr/>
              <a:tblGrid>
                <a:gridCol w="1798489"/>
                <a:gridCol w="1800200"/>
                <a:gridCol w="576064"/>
                <a:gridCol w="2530847"/>
                <a:gridCol w="436563"/>
                <a:gridCol w="2436812"/>
              </a:tblGrid>
              <a:tr h="172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 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铣床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1.切割机工作时手伸进锯片工作范围内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2.设备运转发出的噪声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3.机床切割时手伸进气缸工作范围内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4.工作中铝屑飞溅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5.未正确穿戴劳保防护用品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22715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作业指导书作业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正确穿戴劳保防护用品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31141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发生物体打击、划伤事故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（脚、手或眼睛受伤）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3" name="Picture 49" descr="2-10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7977188" y="4868863"/>
            <a:ext cx="1146175" cy="1001712"/>
          </a:xfrm>
        </p:spPr>
      </p:pic>
      <p:pic>
        <p:nvPicPr>
          <p:cNvPr id="7194" name="Picture 2"/>
          <p:cNvPicPr>
            <a:picLocks noChangeAspect="1"/>
          </p:cNvPicPr>
          <p:nvPr/>
        </p:nvPicPr>
        <p:blipFill>
          <a:blip r:embed="rId2"/>
          <a:srcRect r="5556"/>
          <a:stretch>
            <a:fillRect/>
          </a:stretch>
        </p:blipFill>
        <p:spPr>
          <a:xfrm>
            <a:off x="273050" y="4437063"/>
            <a:ext cx="33115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2060575"/>
            <a:ext cx="33115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Group 2"/>
          <p:cNvGraphicFramePr>
            <a:graphicFrameLocks noGrp="1"/>
          </p:cNvGraphicFramePr>
          <p:nvPr>
            <p:ph sz="half" idx="1"/>
          </p:nvPr>
        </p:nvGraphicFramePr>
        <p:xfrm>
          <a:off x="130175" y="261938"/>
          <a:ext cx="9578975" cy="6407422"/>
        </p:xfrm>
        <a:graphic>
          <a:graphicData uri="http://schemas.openxmlformats.org/drawingml/2006/table">
            <a:tbl>
              <a:tblPr/>
              <a:tblGrid>
                <a:gridCol w="1942505"/>
                <a:gridCol w="1584176"/>
                <a:gridCol w="504056"/>
                <a:gridCol w="2674863"/>
                <a:gridCol w="436563"/>
                <a:gridCol w="2436812"/>
              </a:tblGrid>
              <a:tr h="1501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危 险 源 名 称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CNC</a:t>
                      </a: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危险因素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1.循环加工中手撞到旋转的刀具上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2.设备运转发出的噪声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3.旋转的刀具容易卷入手套、毛巾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  <a:sym typeface="黑体" panose="02010609060101010101" pitchFamily="2" charset="-122"/>
                        </a:rPr>
                        <a:t>4.未正确穿戴劳保防护用品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  <a:sym typeface="黑体" panose="0201060906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40718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应对措施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1. 按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作业指导书作业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2.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 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正确穿戴劳保防护用品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498261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导致后果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发生物体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卷入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事故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（手受伤）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黑体" panose="02010609060101010101" pitchFamily="2" charset="-122"/>
                        </a:rPr>
                        <a:t>警示标识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7" name="Picture 2"/>
          <p:cNvPicPr>
            <a:picLocks noChangeAspect="1"/>
          </p:cNvPicPr>
          <p:nvPr/>
        </p:nvPicPr>
        <p:blipFill>
          <a:blip r:embed="rId1"/>
          <a:srcRect r="5556"/>
          <a:stretch>
            <a:fillRect/>
          </a:stretch>
        </p:blipFill>
        <p:spPr>
          <a:xfrm>
            <a:off x="200025" y="4221163"/>
            <a:ext cx="3384550" cy="233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844675"/>
            <a:ext cx="3384550" cy="228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9" name="Picture 30" descr="2-9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048625" y="4941888"/>
            <a:ext cx="957263" cy="863600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5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6.xml><?xml version="1.0" encoding="utf-8"?>
<p:tagLst xmlns:p="http://schemas.openxmlformats.org/presentationml/2006/main">
  <p:tag name="commondata" val="eyJoZGlkIjoiNDY1MmY4MTY3YzFkZTg4NGM1MWI4N2I1NTA1MWI4MWE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8741</Words>
  <Application>WPS 演示</Application>
  <PresentationFormat>A4 纸张(210x297 毫米)</PresentationFormat>
  <Paragraphs>966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黑体</vt:lpstr>
      <vt:lpstr>Times New Roman</vt:lpstr>
      <vt:lpstr>微软雅黑</vt:lpstr>
      <vt:lpstr>Arial Unicode MS</vt:lpstr>
      <vt:lpstr>Calibri</vt:lpstr>
      <vt:lpstr>楷体</vt:lpstr>
      <vt:lpstr>汉仪旗黑-85S</vt:lpstr>
      <vt:lpstr>默认设计模板</vt:lpstr>
      <vt:lpstr>6_Office 主题​​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little fairy</cp:lastModifiedBy>
  <cp:revision>261</cp:revision>
  <dcterms:created xsi:type="dcterms:W3CDTF">2002-12-31T22:27:00Z</dcterms:created>
  <dcterms:modified xsi:type="dcterms:W3CDTF">2023-11-10T07:49:10Z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A68640F8A9684670BD4B98C6A40D21B4_13</vt:lpwstr>
  </property>
</Properties>
</file>