
<file path=[Content_Types].xml><?xml version="1.0" encoding="utf-8"?>
<Types xmlns="http://schemas.openxmlformats.org/package/2006/content-types">
  <Default Extension="vml" ContentType="application/vnd.openxmlformats-officedocument.vmlDrawing"/>
  <Default Extension="doc" ContentType="application/msword"/>
  <Default Extension="bin" ContentType="application/vnd.openxmlformats-officedocument.oleObject"/>
  <Default Extension="png" ContentType="image/png"/>
  <Default Extension="wmf" ContentType="image/x-w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7"/>
  </p:notesMasterIdLst>
  <p:handoutMasterIdLst>
    <p:handoutMasterId r:id="rId41"/>
  </p:handoutMasterIdLst>
  <p:sldIdLst>
    <p:sldId id="352" r:id="rId4"/>
    <p:sldId id="353" r:id="rId5"/>
    <p:sldId id="286" r:id="rId6"/>
    <p:sldId id="258" r:id="rId8"/>
    <p:sldId id="259" r:id="rId9"/>
    <p:sldId id="266" r:id="rId10"/>
    <p:sldId id="267" r:id="rId11"/>
    <p:sldId id="268" r:id="rId12"/>
    <p:sldId id="269" r:id="rId13"/>
    <p:sldId id="270" r:id="rId14"/>
    <p:sldId id="261" r:id="rId15"/>
    <p:sldId id="262" r:id="rId16"/>
    <p:sldId id="272" r:id="rId17"/>
    <p:sldId id="273" r:id="rId18"/>
    <p:sldId id="275" r:id="rId19"/>
    <p:sldId id="276" r:id="rId20"/>
    <p:sldId id="277" r:id="rId21"/>
    <p:sldId id="291" r:id="rId22"/>
    <p:sldId id="278" r:id="rId23"/>
    <p:sldId id="293" r:id="rId24"/>
    <p:sldId id="279" r:id="rId25"/>
    <p:sldId id="302" r:id="rId26"/>
    <p:sldId id="303" r:id="rId27"/>
    <p:sldId id="304" r:id="rId28"/>
    <p:sldId id="305" r:id="rId29"/>
    <p:sldId id="306" r:id="rId30"/>
    <p:sldId id="307" r:id="rId31"/>
    <p:sldId id="308" r:id="rId32"/>
    <p:sldId id="309" r:id="rId33"/>
    <p:sldId id="280" r:id="rId34"/>
    <p:sldId id="282" r:id="rId35"/>
    <p:sldId id="284" r:id="rId36"/>
    <p:sldId id="285" r:id="rId37"/>
    <p:sldId id="287" r:id="rId38"/>
    <p:sldId id="289" r:id="rId39"/>
    <p:sldId id="354" r:id="rId40"/>
  </p:sldIdLst>
  <p:sldSz cx="12192000" cy="6858000"/>
  <p:notesSz cx="6886575" cy="9626600"/>
  <p:custDataLst>
    <p:tags r:id="rId46"/>
  </p:custDataLst>
  <p:defaultTextStyle>
    <a:defPPr>
      <a:defRPr lang="en-US"/>
    </a:defPPr>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9pPr>
  </p:defaultTextStyle>
  <p:extLst>
    <p:ext uri="{EFAFB233-063F-42B5-8137-9DF3F51BA10A}">
      <p15:sldGuideLst xmlns:p15="http://schemas.microsoft.com/office/powerpoint/2012/main">
        <p15:guide id="1" orient="horz" pos="232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Rg st="1" end="35"/>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5"/>
    <p:restoredTop sz="96318" autoAdjust="0"/>
  </p:normalViewPr>
  <p:slideViewPr>
    <p:cSldViewPr showGuides="1">
      <p:cViewPr varScale="1">
        <p:scale>
          <a:sx n="113" d="100"/>
          <a:sy n="113" d="100"/>
        </p:scale>
        <p:origin x="1872" y="96"/>
      </p:cViewPr>
      <p:guideLst>
        <p:guide orient="horz" pos="2326"/>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gs" Target="tags/tag209.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Header Placeholder 139265"/>
          <p:cNvSpPr>
            <a:spLocks noGrp="1"/>
          </p:cNvSpPr>
          <p:nvPr>
            <p:ph type="hdr" sz="quarter"/>
          </p:nvPr>
        </p:nvSpPr>
        <p:spPr>
          <a:xfrm>
            <a:off x="0" y="0"/>
            <a:ext cx="2984500" cy="481013"/>
          </a:xfrm>
          <a:prstGeom prst="rect">
            <a:avLst/>
          </a:prstGeom>
          <a:noFill/>
          <a:ln w="12700">
            <a:noFill/>
          </a:ln>
        </p:spPr>
        <p:txBody>
          <a:bodyPr wrap="none" lIns="94357" tIns="47178" rIns="94357" bIns="47178"/>
          <a:lstStyle/>
          <a:p>
            <a:pPr lvl="0" defTabSz="942975"/>
            <a:endParaRPr lang="zh-CN" sz="1200" dirty="0"/>
          </a:p>
        </p:txBody>
      </p:sp>
      <p:sp>
        <p:nvSpPr>
          <p:cNvPr id="139267" name="Date Placeholder 139266"/>
          <p:cNvSpPr>
            <a:spLocks noGrp="1"/>
          </p:cNvSpPr>
          <p:nvPr>
            <p:ph type="dt" sz="quarter" idx="1"/>
          </p:nvPr>
        </p:nvSpPr>
        <p:spPr>
          <a:xfrm>
            <a:off x="3902075" y="0"/>
            <a:ext cx="2984500" cy="481013"/>
          </a:xfrm>
          <a:prstGeom prst="rect">
            <a:avLst/>
          </a:prstGeom>
          <a:noFill/>
          <a:ln w="12700">
            <a:noFill/>
          </a:ln>
        </p:spPr>
        <p:txBody>
          <a:bodyPr wrap="none" lIns="94357" tIns="47178" rIns="94357" bIns="47178"/>
          <a:lstStyle/>
          <a:p>
            <a:pPr lvl="0" algn="r" defTabSz="942975"/>
            <a:endParaRPr lang="zh-CN" altLang="en-US" sz="1200" dirty="0"/>
          </a:p>
        </p:txBody>
      </p:sp>
      <p:sp>
        <p:nvSpPr>
          <p:cNvPr id="139268" name="Footer Placeholder 139267"/>
          <p:cNvSpPr>
            <a:spLocks noGrp="1"/>
          </p:cNvSpPr>
          <p:nvPr>
            <p:ph type="ftr" sz="quarter" idx="2"/>
          </p:nvPr>
        </p:nvSpPr>
        <p:spPr>
          <a:xfrm>
            <a:off x="0" y="9145588"/>
            <a:ext cx="2984500" cy="481012"/>
          </a:xfrm>
          <a:prstGeom prst="rect">
            <a:avLst/>
          </a:prstGeom>
          <a:noFill/>
          <a:ln w="12700">
            <a:noFill/>
          </a:ln>
        </p:spPr>
        <p:txBody>
          <a:bodyPr wrap="none" lIns="94357" tIns="47178" rIns="94357" bIns="47178" anchor="b"/>
          <a:lstStyle/>
          <a:p>
            <a:pPr lvl="0" defTabSz="942975"/>
            <a:endParaRPr lang="zh-CN" sz="1200" dirty="0"/>
          </a:p>
        </p:txBody>
      </p:sp>
      <p:sp>
        <p:nvSpPr>
          <p:cNvPr id="139269" name="Slide Number Placeholder 139268"/>
          <p:cNvSpPr>
            <a:spLocks noGrp="1"/>
          </p:cNvSpPr>
          <p:nvPr>
            <p:ph type="sldNum" sz="quarter" idx="3"/>
          </p:nvPr>
        </p:nvSpPr>
        <p:spPr>
          <a:xfrm>
            <a:off x="3902075" y="9145588"/>
            <a:ext cx="2984500" cy="481012"/>
          </a:xfrm>
          <a:prstGeom prst="rect">
            <a:avLst/>
          </a:prstGeom>
          <a:noFill/>
          <a:ln w="12700">
            <a:noFill/>
          </a:ln>
        </p:spPr>
        <p:txBody>
          <a:bodyPr wrap="none" lIns="94357" tIns="47178" rIns="94357" bIns="47178" anchor="b"/>
          <a:lstStyle/>
          <a:p>
            <a:pPr lvl="0" algn="r" defTabSz="942975"/>
            <a:fld id="{9A0DB2DC-4C9A-4742-B13C-FB6460FD3503}" type="slidenum">
              <a:rPr lang="en-US" altLang="zh-CN" sz="1200" dirty="0"/>
            </a:fld>
            <a:endParaRPr lang="zh-CN"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Header Placeholder 32769"/>
          <p:cNvSpPr>
            <a:spLocks noGrp="1"/>
          </p:cNvSpPr>
          <p:nvPr>
            <p:ph type="hdr" sz="quarter"/>
          </p:nvPr>
        </p:nvSpPr>
        <p:spPr>
          <a:xfrm>
            <a:off x="0" y="0"/>
            <a:ext cx="2984500" cy="481013"/>
          </a:xfrm>
          <a:prstGeom prst="rect">
            <a:avLst/>
          </a:prstGeom>
          <a:noFill/>
          <a:ln w="9525">
            <a:noFill/>
          </a:ln>
        </p:spPr>
        <p:txBody>
          <a:bodyPr lIns="94357" tIns="47178" rIns="94357" bIns="47178"/>
          <a:lstStyle/>
          <a:p>
            <a:pPr lvl="0" defTabSz="942975" latinLnBrk="1"/>
            <a:endParaRPr lang="zh-CN" sz="1200" dirty="0"/>
          </a:p>
        </p:txBody>
      </p:sp>
      <p:sp>
        <p:nvSpPr>
          <p:cNvPr id="32771" name="Date Placeholder 32770"/>
          <p:cNvSpPr>
            <a:spLocks noGrp="1"/>
          </p:cNvSpPr>
          <p:nvPr>
            <p:ph type="dt" idx="1"/>
          </p:nvPr>
        </p:nvSpPr>
        <p:spPr>
          <a:xfrm>
            <a:off x="3902075" y="0"/>
            <a:ext cx="2984500" cy="481013"/>
          </a:xfrm>
          <a:prstGeom prst="rect">
            <a:avLst/>
          </a:prstGeom>
          <a:noFill/>
          <a:ln w="9525">
            <a:noFill/>
          </a:ln>
        </p:spPr>
        <p:txBody>
          <a:bodyPr lIns="94357" tIns="47178" rIns="94357" bIns="47178"/>
          <a:lstStyle/>
          <a:p>
            <a:pPr lvl="0" algn="r" defTabSz="942975" latinLnBrk="1"/>
            <a:endParaRPr lang="zh-CN" altLang="en-US" sz="1200" dirty="0"/>
          </a:p>
        </p:txBody>
      </p:sp>
      <p:sp>
        <p:nvSpPr>
          <p:cNvPr id="32772" name="Slide Image Placeholder 32771"/>
          <p:cNvSpPr>
            <a:spLocks noGrp="1" noRot="1" noChangeAspect="1" noTextEdit="1"/>
          </p:cNvSpPr>
          <p:nvPr>
            <p:ph type="sldImg" idx="2"/>
          </p:nvPr>
        </p:nvSpPr>
        <p:spPr>
          <a:xfrm>
            <a:off x="234421" y="722313"/>
            <a:ext cx="6417733" cy="3609975"/>
          </a:xfrm>
          <a:prstGeom prst="rect">
            <a:avLst/>
          </a:prstGeom>
          <a:ln w="9525" cap="flat" cmpd="sng">
            <a:solidFill>
              <a:srgbClr val="000000"/>
            </a:solidFill>
            <a:prstDash val="solid"/>
            <a:miter/>
            <a:headEnd type="none" w="med" len="med"/>
            <a:tailEnd type="none" w="med" len="med"/>
          </a:ln>
        </p:spPr>
      </p:sp>
      <p:sp>
        <p:nvSpPr>
          <p:cNvPr id="32773" name="Text Placeholder 32772"/>
          <p:cNvSpPr>
            <a:spLocks noGrp="1"/>
          </p:cNvSpPr>
          <p:nvPr>
            <p:ph type="body" sz="quarter" idx="3"/>
          </p:nvPr>
        </p:nvSpPr>
        <p:spPr>
          <a:xfrm>
            <a:off x="917575" y="4572000"/>
            <a:ext cx="5051425" cy="4332288"/>
          </a:xfrm>
          <a:prstGeom prst="rect">
            <a:avLst/>
          </a:prstGeom>
          <a:noFill/>
          <a:ln w="9525">
            <a:noFill/>
          </a:ln>
        </p:spPr>
        <p:txBody>
          <a:bodyPr lIns="94357" tIns="47178" rIns="94357" bIns="47178"/>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2774" name="Footer Placeholder 32773"/>
          <p:cNvSpPr>
            <a:spLocks noGrp="1"/>
          </p:cNvSpPr>
          <p:nvPr>
            <p:ph type="ftr" sz="quarter" idx="4"/>
          </p:nvPr>
        </p:nvSpPr>
        <p:spPr>
          <a:xfrm>
            <a:off x="0" y="9145588"/>
            <a:ext cx="2984500" cy="481012"/>
          </a:xfrm>
          <a:prstGeom prst="rect">
            <a:avLst/>
          </a:prstGeom>
          <a:noFill/>
          <a:ln w="9525">
            <a:noFill/>
          </a:ln>
        </p:spPr>
        <p:txBody>
          <a:bodyPr lIns="94357" tIns="47178" rIns="94357" bIns="47178" anchor="b"/>
          <a:lstStyle/>
          <a:p>
            <a:pPr lvl="0" defTabSz="942975" latinLnBrk="1"/>
            <a:endParaRPr lang="zh-CN" sz="1200" dirty="0"/>
          </a:p>
        </p:txBody>
      </p:sp>
      <p:sp>
        <p:nvSpPr>
          <p:cNvPr id="32775" name="Slide Number Placeholder 32774"/>
          <p:cNvSpPr>
            <a:spLocks noGrp="1"/>
          </p:cNvSpPr>
          <p:nvPr>
            <p:ph type="sldNum" sz="quarter" idx="5"/>
          </p:nvPr>
        </p:nvSpPr>
        <p:spPr>
          <a:xfrm>
            <a:off x="3902075" y="9145588"/>
            <a:ext cx="2984500" cy="481012"/>
          </a:xfrm>
          <a:prstGeom prst="rect">
            <a:avLst/>
          </a:prstGeom>
          <a:noFill/>
          <a:ln w="9525">
            <a:noFill/>
          </a:ln>
        </p:spPr>
        <p:txBody>
          <a:bodyPr lIns="94357" tIns="47178" rIns="94357" bIns="47178" anchor="b"/>
          <a:lstStyle/>
          <a:p>
            <a:pPr lvl="0" algn="r" defTabSz="942975" latinLnBrk="1"/>
            <a:fld id="{9A0DB2DC-4C9A-4742-B13C-FB6460FD3503}" type="slidenum">
              <a:rPr lang="en-US" altLang="zh-CN" sz="1200" dirty="0"/>
            </a:fld>
            <a:endParaRPr lang="zh-CN" sz="1200" dirty="0"/>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38241"/>
          <p:cNvSpPr>
            <a:spLocks noGrp="1" noRot="1" noChangeAspect="1" noTextEdit="1"/>
          </p:cNvSpPr>
          <p:nvPr>
            <p:ph type="sldImg"/>
          </p:nvPr>
        </p:nvSpPr>
        <p:spPr/>
      </p:sp>
      <p:sp>
        <p:nvSpPr>
          <p:cNvPr id="138243" name="Text Placeholder 138242"/>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67937"/>
          <p:cNvSpPr>
            <a:spLocks noGrp="1" noRot="1" noChangeAspect="1" noTextEdit="1"/>
          </p:cNvSpPr>
          <p:nvPr>
            <p:ph type="sldImg"/>
          </p:nvPr>
        </p:nvSpPr>
        <p:spPr/>
      </p:sp>
      <p:sp>
        <p:nvSpPr>
          <p:cNvPr id="167939" name="Text Placeholder 167938"/>
          <p:cNvSpPr>
            <a:spLocks noGrp="1"/>
          </p:cNvSpPr>
          <p:nvPr>
            <p:ph type="body" idx="1"/>
          </p:nvPr>
        </p:nvSpPr>
        <p:spPr/>
        <p:txBody>
          <a:bodyPr lIns="94357" tIns="47178" rIns="94357" bIns="47178"/>
          <a:lstStyle/>
          <a:p>
            <a:pPr marL="0" marR="0" lvl="0" indent="0" algn="l" defTabSz="914400" eaLnBrk="1" fontAlgn="base" latinLnBrk="0" hangingPunct="1">
              <a:lnSpc>
                <a:spcPct val="100000"/>
              </a:lnSpc>
              <a:spcBef>
                <a:spcPct val="30000"/>
              </a:spcBef>
              <a:spcAft>
                <a:spcPct val="0"/>
              </a:spcAft>
              <a:buClrTx/>
              <a:buSzTx/>
              <a:buFontTx/>
              <a:buNone/>
              <a:defRPr/>
            </a:pPr>
            <a:r>
              <a:rPr lang="zh-CN" altLang="en-US" dirty="0" smtClean="0"/>
              <a:t>来源微信公众号：青铜安全课堂</a:t>
            </a:r>
            <a:endParaRPr lang="zh-CN" altLang="en-US" dirty="0" smtClean="0"/>
          </a:p>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68961"/>
          <p:cNvSpPr>
            <a:spLocks noGrp="1" noRot="1" noChangeAspect="1" noTextEdit="1"/>
          </p:cNvSpPr>
          <p:nvPr>
            <p:ph type="sldImg"/>
          </p:nvPr>
        </p:nvSpPr>
        <p:spPr/>
      </p:sp>
      <p:sp>
        <p:nvSpPr>
          <p:cNvPr id="168963" name="Text Placeholder 168962"/>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69985"/>
          <p:cNvSpPr>
            <a:spLocks noGrp="1" noRot="1" noChangeAspect="1" noTextEdit="1"/>
          </p:cNvSpPr>
          <p:nvPr>
            <p:ph type="sldImg"/>
          </p:nvPr>
        </p:nvSpPr>
        <p:spPr/>
      </p:sp>
      <p:sp>
        <p:nvSpPr>
          <p:cNvPr id="169987" name="Text Placeholder 169986"/>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71009"/>
          <p:cNvSpPr>
            <a:spLocks noGrp="1" noRot="1" noChangeAspect="1" noTextEdit="1"/>
          </p:cNvSpPr>
          <p:nvPr>
            <p:ph type="sldImg"/>
          </p:nvPr>
        </p:nvSpPr>
        <p:spPr/>
      </p:sp>
      <p:sp>
        <p:nvSpPr>
          <p:cNvPr id="171011" name="Text Placeholder 171010"/>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72033"/>
          <p:cNvSpPr>
            <a:spLocks noGrp="1" noRot="1" noChangeAspect="1" noTextEdit="1"/>
          </p:cNvSpPr>
          <p:nvPr>
            <p:ph type="sldImg"/>
          </p:nvPr>
        </p:nvSpPr>
        <p:spPr/>
      </p:sp>
      <p:sp>
        <p:nvSpPr>
          <p:cNvPr id="172035" name="Text Placeholder 172034"/>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73057"/>
          <p:cNvSpPr>
            <a:spLocks noGrp="1" noRot="1" noChangeAspect="1" noTextEdit="1"/>
          </p:cNvSpPr>
          <p:nvPr>
            <p:ph type="sldImg"/>
          </p:nvPr>
        </p:nvSpPr>
        <p:spPr/>
      </p:sp>
      <p:sp>
        <p:nvSpPr>
          <p:cNvPr id="173059" name="Text Placeholder 173058"/>
          <p:cNvSpPr>
            <a:spLocks noGrp="1"/>
          </p:cNvSpPr>
          <p:nvPr>
            <p:ph type="body" idx="1"/>
          </p:nvPr>
        </p:nvSpPr>
        <p:spPr/>
        <p:txBody>
          <a:bodyPr lIns="94357" tIns="47178" rIns="94357" bIns="47178"/>
          <a:lstStyle/>
          <a:p>
            <a:pPr marL="0" marR="0" lvl="0" indent="0" algn="l" defTabSz="914400" eaLnBrk="1" fontAlgn="base" latinLnBrk="0" hangingPunct="1">
              <a:lnSpc>
                <a:spcPct val="100000"/>
              </a:lnSpc>
              <a:spcBef>
                <a:spcPct val="30000"/>
              </a:spcBef>
              <a:spcAft>
                <a:spcPct val="0"/>
              </a:spcAft>
              <a:buClrTx/>
              <a:buSzTx/>
              <a:buFontTx/>
              <a:buNone/>
              <a:defRPr/>
            </a:pPr>
            <a:r>
              <a:rPr lang="zh-CN" altLang="en-US" dirty="0" smtClean="0"/>
              <a:t>来源微信公众号：青铜安全课堂</a:t>
            </a:r>
            <a:endParaRPr lang="zh-CN" altLang="en-US" dirty="0" smtClean="0"/>
          </a:p>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74081"/>
          <p:cNvSpPr>
            <a:spLocks noGrp="1" noRot="1" noChangeAspect="1" noTextEdit="1"/>
          </p:cNvSpPr>
          <p:nvPr>
            <p:ph type="sldImg"/>
          </p:nvPr>
        </p:nvSpPr>
        <p:spPr/>
      </p:sp>
      <p:sp>
        <p:nvSpPr>
          <p:cNvPr id="174083" name="Text Placeholder 174082"/>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75105"/>
          <p:cNvSpPr>
            <a:spLocks noGrp="1" noRot="1" noChangeAspect="1" noTextEdit="1"/>
          </p:cNvSpPr>
          <p:nvPr>
            <p:ph type="sldImg"/>
          </p:nvPr>
        </p:nvSpPr>
        <p:spPr/>
      </p:sp>
      <p:sp>
        <p:nvSpPr>
          <p:cNvPr id="175107" name="Text Placeholder 175106"/>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76129"/>
          <p:cNvSpPr>
            <a:spLocks noGrp="1" noRot="1" noChangeAspect="1" noTextEdit="1"/>
          </p:cNvSpPr>
          <p:nvPr>
            <p:ph type="sldImg"/>
          </p:nvPr>
        </p:nvSpPr>
        <p:spPr/>
      </p:sp>
      <p:sp>
        <p:nvSpPr>
          <p:cNvPr id="176131" name="Text Placeholder 176130"/>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77153"/>
          <p:cNvSpPr>
            <a:spLocks noGrp="1" noRot="1" noChangeAspect="1" noTextEdit="1"/>
          </p:cNvSpPr>
          <p:nvPr>
            <p:ph type="sldImg"/>
          </p:nvPr>
        </p:nvSpPr>
        <p:spPr/>
      </p:sp>
      <p:sp>
        <p:nvSpPr>
          <p:cNvPr id="177155" name="Text Placeholder 177154"/>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41313"/>
          <p:cNvSpPr>
            <a:spLocks noGrp="1" noRot="1" noChangeAspect="1" noTextEdit="1"/>
          </p:cNvSpPr>
          <p:nvPr>
            <p:ph type="sldImg"/>
          </p:nvPr>
        </p:nvSpPr>
        <p:spPr/>
      </p:sp>
      <p:sp>
        <p:nvSpPr>
          <p:cNvPr id="141315" name="Text Placeholder 141314"/>
          <p:cNvSpPr>
            <a:spLocks noGrp="1"/>
          </p:cNvSpPr>
          <p:nvPr>
            <p:ph type="body" idx="1"/>
          </p:nvPr>
        </p:nvSpPr>
        <p:spPr/>
        <p:txBody>
          <a:bodyPr lIns="94357" tIns="47178" rIns="94357" bIns="47178"/>
          <a:lstStyle/>
          <a:p>
            <a:pPr marL="0" marR="0" lvl="0" indent="0" algn="l" defTabSz="914400" eaLnBrk="1" fontAlgn="base" latinLnBrk="0" hangingPunct="1">
              <a:lnSpc>
                <a:spcPct val="100000"/>
              </a:lnSpc>
              <a:spcBef>
                <a:spcPct val="30000"/>
              </a:spcBef>
              <a:spcAft>
                <a:spcPct val="0"/>
              </a:spcAft>
              <a:buClrTx/>
              <a:buSzTx/>
              <a:buFontTx/>
              <a:buNone/>
              <a:defRPr/>
            </a:pPr>
            <a:r>
              <a:rPr lang="zh-CN" altLang="en-US" dirty="0" smtClean="0"/>
              <a:t>来源微信公众号：青铜安全课堂</a:t>
            </a:r>
            <a:endParaRPr lang="zh-CN" altLang="en-US" dirty="0" smtClean="0"/>
          </a:p>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eaLnBrk="1" fontAlgn="base" latinLnBrk="0" hangingPunct="1">
              <a:lnSpc>
                <a:spcPct val="100000"/>
              </a:lnSpc>
              <a:spcBef>
                <a:spcPct val="30000"/>
              </a:spcBef>
              <a:spcAft>
                <a:spcPct val="0"/>
              </a:spcAft>
              <a:buClrTx/>
              <a:buSzTx/>
              <a:buFontTx/>
              <a:buNone/>
              <a:defRPr/>
            </a:pPr>
            <a:r>
              <a:rPr lang="zh-CN" altLang="en-US" dirty="0" smtClean="0"/>
              <a:t>来源微信公众号：青铜安全课堂</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lvl="0" algn="r" defTabSz="942975" latinLnBrk="1"/>
            <a:fld id="{9A0DB2DC-4C9A-4742-B13C-FB6460FD3503}" type="slidenum">
              <a:rPr lang="en-US" altLang="zh-CN" sz="1200" smtClean="0"/>
            </a:fld>
            <a:endParaRPr lang="zh-CN"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eaLnBrk="1" fontAlgn="base" latinLnBrk="0" hangingPunct="1">
              <a:lnSpc>
                <a:spcPct val="100000"/>
              </a:lnSpc>
              <a:spcBef>
                <a:spcPct val="30000"/>
              </a:spcBef>
              <a:spcAft>
                <a:spcPct val="0"/>
              </a:spcAft>
              <a:buClrTx/>
              <a:buSzTx/>
              <a:buFontTx/>
              <a:buNone/>
              <a:defRPr/>
            </a:pPr>
            <a:r>
              <a:rPr lang="zh-CN" altLang="en-US" dirty="0" smtClean="0"/>
              <a:t>来源微信公众号：青铜安全课堂</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lvl="0" algn="r" defTabSz="942975" latinLnBrk="1"/>
            <a:fld id="{9A0DB2DC-4C9A-4742-B13C-FB6460FD3503}" type="slidenum">
              <a:rPr lang="en-US" altLang="zh-CN" sz="1200" smtClean="0"/>
            </a:fld>
            <a:endParaRPr lang="zh-CN"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78177"/>
          <p:cNvSpPr>
            <a:spLocks noGrp="1" noRot="1" noChangeAspect="1" noTextEdit="1"/>
          </p:cNvSpPr>
          <p:nvPr>
            <p:ph type="sldImg"/>
          </p:nvPr>
        </p:nvSpPr>
        <p:spPr/>
      </p:sp>
      <p:sp>
        <p:nvSpPr>
          <p:cNvPr id="178179" name="Text Placeholder 178178"/>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79201"/>
          <p:cNvSpPr>
            <a:spLocks noGrp="1" noRot="1" noChangeAspect="1" noTextEdit="1"/>
          </p:cNvSpPr>
          <p:nvPr>
            <p:ph type="sldImg"/>
          </p:nvPr>
        </p:nvSpPr>
        <p:spPr/>
      </p:sp>
      <p:sp>
        <p:nvSpPr>
          <p:cNvPr id="179203" name="Text Placeholder 179202"/>
          <p:cNvSpPr>
            <a:spLocks noGrp="1"/>
          </p:cNvSpPr>
          <p:nvPr>
            <p:ph type="body" idx="1"/>
          </p:nvPr>
        </p:nvSpPr>
        <p:spPr/>
        <p:txBody>
          <a:bodyPr lIns="94357" tIns="47178" rIns="94357" bIns="47178"/>
          <a:lstStyle/>
          <a:p>
            <a:pPr marL="0" marR="0" lvl="0" indent="0" algn="l" defTabSz="914400" eaLnBrk="1" fontAlgn="base" latinLnBrk="0" hangingPunct="1">
              <a:lnSpc>
                <a:spcPct val="100000"/>
              </a:lnSpc>
              <a:spcBef>
                <a:spcPct val="30000"/>
              </a:spcBef>
              <a:spcAft>
                <a:spcPct val="0"/>
              </a:spcAft>
              <a:buClrTx/>
              <a:buSzTx/>
              <a:buFontTx/>
              <a:buNone/>
              <a:defRPr/>
            </a:pPr>
            <a:r>
              <a:rPr lang="zh-CN" altLang="en-US" dirty="0" smtClean="0"/>
              <a:t>来源微信公众号：青铜安全课堂</a:t>
            </a:r>
            <a:endParaRPr lang="zh-CN" altLang="en-US" dirty="0" smtClean="0"/>
          </a:p>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83297"/>
          <p:cNvSpPr>
            <a:spLocks noGrp="1" noRot="1" noChangeAspect="1" noTextEdit="1"/>
          </p:cNvSpPr>
          <p:nvPr>
            <p:ph type="sldImg"/>
          </p:nvPr>
        </p:nvSpPr>
        <p:spPr/>
      </p:sp>
      <p:sp>
        <p:nvSpPr>
          <p:cNvPr id="183299" name="Text Placeholder 183298"/>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84321"/>
          <p:cNvSpPr>
            <a:spLocks noGrp="1" noRot="1" noChangeAspect="1" noTextEdit="1"/>
          </p:cNvSpPr>
          <p:nvPr>
            <p:ph type="sldImg"/>
          </p:nvPr>
        </p:nvSpPr>
        <p:spPr/>
      </p:sp>
      <p:sp>
        <p:nvSpPr>
          <p:cNvPr id="184323" name="Text Placeholder 184322"/>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85345"/>
          <p:cNvSpPr>
            <a:spLocks noGrp="1" noRot="1" noChangeAspect="1" noTextEdit="1"/>
          </p:cNvSpPr>
          <p:nvPr>
            <p:ph type="sldImg"/>
          </p:nvPr>
        </p:nvSpPr>
        <p:spPr/>
      </p:sp>
      <p:sp>
        <p:nvSpPr>
          <p:cNvPr id="185347" name="Text Placeholder 185346"/>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52577"/>
          <p:cNvSpPr>
            <a:spLocks noGrp="1" noRot="1" noChangeAspect="1" noTextEdit="1"/>
          </p:cNvSpPr>
          <p:nvPr>
            <p:ph type="sldImg"/>
          </p:nvPr>
        </p:nvSpPr>
        <p:spPr/>
      </p:sp>
      <p:sp>
        <p:nvSpPr>
          <p:cNvPr id="152579" name="Text Placeholder 152578"/>
          <p:cNvSpPr>
            <a:spLocks noGrp="1"/>
          </p:cNvSpPr>
          <p:nvPr>
            <p:ph type="body" idx="1"/>
          </p:nvPr>
        </p:nvSpPr>
        <p:spPr/>
        <p:txBody>
          <a:bodyPr lIns="94357" tIns="47178" rIns="94357" bIns="47178"/>
          <a:lstStyle/>
          <a:p>
            <a:pPr lvl="0"/>
            <a:r>
              <a:rPr lang="zh-CN" altLang="en-US" dirty="0" smtClean="0"/>
              <a:t>来源微信公众号：青铜安全课堂</a:t>
            </a:r>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58721"/>
          <p:cNvSpPr>
            <a:spLocks noGrp="1" noRot="1" noChangeAspect="1" noTextEdit="1"/>
          </p:cNvSpPr>
          <p:nvPr>
            <p:ph type="sldImg"/>
          </p:nvPr>
        </p:nvSpPr>
        <p:spPr/>
      </p:sp>
      <p:sp>
        <p:nvSpPr>
          <p:cNvPr id="158723" name="Text Placeholder 158722"/>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59745"/>
          <p:cNvSpPr>
            <a:spLocks noGrp="1" noRot="1" noChangeAspect="1" noTextEdit="1"/>
          </p:cNvSpPr>
          <p:nvPr>
            <p:ph type="sldImg"/>
          </p:nvPr>
        </p:nvSpPr>
        <p:spPr/>
      </p:sp>
      <p:sp>
        <p:nvSpPr>
          <p:cNvPr id="159747" name="Text Placeholder 159746"/>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42337"/>
          <p:cNvSpPr>
            <a:spLocks noGrp="1" noRot="1" noChangeAspect="1" noTextEdit="1"/>
          </p:cNvSpPr>
          <p:nvPr>
            <p:ph type="sldImg"/>
          </p:nvPr>
        </p:nvSpPr>
        <p:spPr/>
      </p:sp>
      <p:sp>
        <p:nvSpPr>
          <p:cNvPr id="142339" name="Text Placeholder 142338"/>
          <p:cNvSpPr>
            <a:spLocks noGrp="1"/>
          </p:cNvSpPr>
          <p:nvPr>
            <p:ph type="body" idx="1"/>
          </p:nvPr>
        </p:nvSpPr>
        <p:spPr/>
        <p:txBody>
          <a:bodyPr lIns="94357" tIns="47178" rIns="94357" bIns="47178"/>
          <a:lstStyle/>
          <a:p>
            <a:pPr marL="0" marR="0" lvl="0" indent="0" algn="l" defTabSz="914400" eaLnBrk="1" fontAlgn="base" latinLnBrk="0" hangingPunct="1">
              <a:lnSpc>
                <a:spcPct val="100000"/>
              </a:lnSpc>
              <a:spcBef>
                <a:spcPct val="30000"/>
              </a:spcBef>
              <a:spcAft>
                <a:spcPct val="0"/>
              </a:spcAft>
              <a:buClrTx/>
              <a:buSzTx/>
              <a:buFontTx/>
              <a:buNone/>
              <a:defRPr/>
            </a:pPr>
            <a:r>
              <a:rPr lang="zh-CN" altLang="en-US" dirty="0" smtClean="0"/>
              <a:t>来源微信公众号：青铜安全课堂</a:t>
            </a:r>
            <a:endParaRPr lang="zh-CN" altLang="en-US" dirty="0" smtClean="0"/>
          </a:p>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61793"/>
          <p:cNvSpPr>
            <a:spLocks noGrp="1" noRot="1" noChangeAspect="1" noTextEdit="1"/>
          </p:cNvSpPr>
          <p:nvPr>
            <p:ph type="sldImg"/>
          </p:nvPr>
        </p:nvSpPr>
        <p:spPr/>
      </p:sp>
      <p:sp>
        <p:nvSpPr>
          <p:cNvPr id="161795" name="Text Placeholder 161794"/>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21857"/>
          <p:cNvSpPr>
            <a:spLocks noGrp="1" noRot="1" noChangeAspect="1" noTextEdit="1"/>
          </p:cNvSpPr>
          <p:nvPr>
            <p:ph type="sldImg"/>
          </p:nvPr>
        </p:nvSpPr>
        <p:spPr/>
      </p:sp>
      <p:sp>
        <p:nvSpPr>
          <p:cNvPr id="121859" name="Text Placeholder 121858"/>
          <p:cNvSpPr>
            <a:spLocks noGrp="1"/>
          </p:cNvSpPr>
          <p:nvPr>
            <p:ph type="body" idx="1"/>
          </p:nvPr>
        </p:nvSpPr>
        <p:spPr/>
        <p:txBody>
          <a:bodyPr lIns="94357" tIns="47178" rIns="94357" bIns="47178"/>
          <a:lstStyle/>
          <a:p>
            <a:pPr marL="228600" lvl="0" indent="-228600">
              <a:buAutoNum type="arabicPeriod"/>
            </a:pPr>
            <a:r>
              <a:rPr lang="zh-CN" altLang="en-US" dirty="0"/>
              <a:t>整定压力</a:t>
            </a:r>
            <a:r>
              <a:rPr lang="en-US" altLang="zh-CN" dirty="0"/>
              <a:t>——</a:t>
            </a:r>
            <a:r>
              <a:rPr lang="zh-CN" altLang="en-US" dirty="0"/>
              <a:t>整定压力亦称开启压力或初始开启压力，是安全阀阀瓣在运行条件下开始从阀座上升起时的进         口压力。所谓阀瓣开始升起，通常可以用下列来加以判断：一是在测量阀瓣开启高度的位移变换器上出现首次位移指示，二是凭人视觉或听觉感知介质开始连续地排出。</a:t>
            </a:r>
            <a:endParaRPr lang="zh-CN" altLang="en-US" dirty="0"/>
          </a:p>
          <a:p>
            <a:pPr marL="228600" lvl="0" indent="-228600">
              <a:buAutoNum type="arabicPeriod"/>
            </a:pPr>
            <a:r>
              <a:rPr lang="zh-CN" altLang="en-US" dirty="0"/>
              <a:t>排放压力</a:t>
            </a:r>
            <a:r>
              <a:rPr lang="en-US" altLang="zh-CN" dirty="0"/>
              <a:t>——</a:t>
            </a:r>
            <a:r>
              <a:rPr lang="zh-CN" altLang="en-US" dirty="0"/>
              <a:t>阀瓣达到规定开启高度时的阀进口压力。</a:t>
            </a:r>
            <a:endParaRPr lang="zh-CN" altLang="en-US" dirty="0"/>
          </a:p>
          <a:p>
            <a:pPr marL="228600" lvl="0" indent="-228600">
              <a:buAutoNum type="arabicPeriod"/>
            </a:pPr>
            <a:r>
              <a:rPr lang="zh-CN" altLang="en-US" dirty="0"/>
              <a:t>超过压力</a:t>
            </a:r>
            <a:r>
              <a:rPr lang="en-US" altLang="zh-CN" dirty="0"/>
              <a:t>——</a:t>
            </a:r>
            <a:r>
              <a:rPr lang="zh-CN" altLang="en-US" dirty="0"/>
              <a:t>排放压力与整定压力之差。</a:t>
            </a:r>
            <a:endParaRPr lang="zh-CN" altLang="en-US" dirty="0"/>
          </a:p>
          <a:p>
            <a:pPr marL="228600" lvl="0" indent="-228600">
              <a:buAutoNum type="arabicPeriod"/>
            </a:pPr>
            <a:r>
              <a:rPr lang="zh-CN" altLang="en-US" dirty="0"/>
              <a:t>额定排放压力</a:t>
            </a:r>
            <a:r>
              <a:rPr lang="en-US" altLang="zh-CN" dirty="0"/>
              <a:t>——</a:t>
            </a:r>
            <a:r>
              <a:rPr lang="zh-CN" altLang="en-US" dirty="0"/>
              <a:t>亦称额定排量压力，是标准或规范中规定的排放压力上限值。</a:t>
            </a:r>
            <a:endParaRPr lang="zh-CN" altLang="en-US" dirty="0"/>
          </a:p>
          <a:p>
            <a:pPr marL="228600" lvl="0" indent="-228600">
              <a:buAutoNum type="arabicPeriod"/>
            </a:pPr>
            <a:r>
              <a:rPr lang="zh-CN" altLang="en-US" dirty="0"/>
              <a:t>回座压力</a:t>
            </a:r>
            <a:r>
              <a:rPr lang="en-US" altLang="zh-CN" dirty="0"/>
              <a:t>——</a:t>
            </a:r>
            <a:r>
              <a:rPr lang="zh-CN" altLang="en-US" dirty="0"/>
              <a:t>安全阀排放后阀瓣重新与阀座接触，即开启高度再变为零时的进口压力。</a:t>
            </a:r>
            <a:endParaRPr lang="zh-CN" altLang="en-US" dirty="0"/>
          </a:p>
          <a:p>
            <a:pPr marL="228600" lvl="0" indent="-228600">
              <a:buAutoNum type="arabicPeriod"/>
            </a:pPr>
            <a:r>
              <a:rPr lang="zh-CN" altLang="en-US" dirty="0"/>
              <a:t>启闭压差</a:t>
            </a:r>
            <a:r>
              <a:rPr lang="en-US" altLang="zh-CN" dirty="0"/>
              <a:t>——</a:t>
            </a:r>
            <a:r>
              <a:rPr lang="zh-CN" altLang="en-US" dirty="0"/>
              <a:t>整定压力与回座压力之差。</a:t>
            </a:r>
            <a:endParaRPr lang="zh-CN" altLang="en-US" dirty="0"/>
          </a:p>
          <a:p>
            <a:pPr marL="228600" lvl="0" indent="-228600">
              <a:buAutoNum type="arabicPeriod"/>
            </a:pPr>
            <a:r>
              <a:rPr lang="zh-CN" altLang="en-US" dirty="0"/>
              <a:t>密封试验压力</a:t>
            </a:r>
            <a:r>
              <a:rPr lang="en-US" altLang="zh-CN" dirty="0"/>
              <a:t>——</a:t>
            </a:r>
            <a:r>
              <a:rPr lang="zh-CN" altLang="en-US" dirty="0"/>
              <a:t>进行密封试验时的阀进口压力。在该压力下测量通过关闭件密封面的泄露率。</a:t>
            </a:r>
            <a:endParaRPr lang="zh-CN" altLang="en-US" dirty="0"/>
          </a:p>
          <a:p>
            <a:pPr marL="228600" lvl="0" indent="-228600">
              <a:buAutoNum type="arabicPeriod"/>
            </a:pPr>
            <a:r>
              <a:rPr lang="zh-CN" altLang="en-US" dirty="0"/>
              <a:t>背压力</a:t>
            </a:r>
            <a:r>
              <a:rPr lang="en-US" altLang="zh-CN" dirty="0"/>
              <a:t>——</a:t>
            </a:r>
            <a:r>
              <a:rPr lang="zh-CN" altLang="en-US" dirty="0"/>
              <a:t>阀门出口处压力。</a:t>
            </a:r>
            <a:endParaRPr lang="zh-CN" altLang="en-US" dirty="0"/>
          </a:p>
          <a:p>
            <a:pPr marL="228600" lvl="0" indent="-228600">
              <a:buAutoNum type="arabicPeriod"/>
            </a:pPr>
            <a:r>
              <a:rPr lang="zh-CN" altLang="en-US" dirty="0"/>
              <a:t>附加背压力</a:t>
            </a:r>
            <a:r>
              <a:rPr lang="en-US" altLang="zh-CN" dirty="0"/>
              <a:t>——</a:t>
            </a:r>
            <a:r>
              <a:rPr lang="zh-CN" altLang="en-US" dirty="0"/>
              <a:t>安全阀开启之前在阀出口处已存在的压力。是由其他压力源在排放系统中引起的，通常也称为静背压。</a:t>
            </a:r>
            <a:endParaRPr lang="zh-CN" altLang="en-US" dirty="0"/>
          </a:p>
          <a:p>
            <a:pPr marL="228600" lvl="0" indent="-228600">
              <a:buAutoNum type="arabicPeriod"/>
            </a:pPr>
            <a:r>
              <a:rPr lang="zh-CN" altLang="en-US" dirty="0"/>
              <a:t>排放背压力</a:t>
            </a:r>
            <a:r>
              <a:rPr lang="en-US" altLang="zh-CN" dirty="0"/>
              <a:t>——</a:t>
            </a:r>
            <a:r>
              <a:rPr lang="zh-CN" altLang="en-US" dirty="0"/>
              <a:t>安全阀开启后，由于介质通过阀门排入排放系统而在阀出口处形成的压力。它是由排放系统对排放介质的阻力而引起的。通常也称为动背压。</a:t>
            </a:r>
            <a:endParaRPr lang="zh-CN" altLang="en-US" dirty="0"/>
          </a:p>
          <a:p>
            <a:pPr marL="228600" lvl="0" indent="-228600">
              <a:buAutoNum type="arabicPeriod"/>
            </a:pPr>
            <a:r>
              <a:rPr lang="zh-CN" altLang="en-US" dirty="0"/>
              <a:t>流道面积</a:t>
            </a:r>
            <a:r>
              <a:rPr lang="en-US" altLang="zh-CN" dirty="0"/>
              <a:t>——</a:t>
            </a:r>
            <a:r>
              <a:rPr lang="zh-CN" altLang="en-US" dirty="0"/>
              <a:t>阀进口端到关闭件密封面之间流道的最小截面积。亦称喉部面积。</a:t>
            </a:r>
            <a:endParaRPr lang="zh-CN" altLang="en-US" dirty="0"/>
          </a:p>
          <a:p>
            <a:pPr marL="228600" lvl="0" indent="-228600">
              <a:buAutoNum type="arabicPeriod"/>
            </a:pPr>
            <a:r>
              <a:rPr lang="zh-CN" altLang="en-US" dirty="0"/>
              <a:t>流道直径</a:t>
            </a:r>
            <a:r>
              <a:rPr lang="en-US" altLang="zh-CN" dirty="0"/>
              <a:t>——</a:t>
            </a:r>
            <a:r>
              <a:rPr lang="zh-CN" altLang="en-US" dirty="0"/>
              <a:t>对应于流道面积的直径，亦称喉径。</a:t>
            </a:r>
            <a:endParaRPr lang="zh-CN" altLang="en-US"/>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22881"/>
          <p:cNvSpPr>
            <a:spLocks noGrp="1" noRot="1" noChangeAspect="1" noTextEdit="1"/>
          </p:cNvSpPr>
          <p:nvPr>
            <p:ph type="sldImg"/>
          </p:nvPr>
        </p:nvSpPr>
        <p:spPr/>
      </p:sp>
      <p:sp>
        <p:nvSpPr>
          <p:cNvPr id="122883" name="Text Placeholder 122882"/>
          <p:cNvSpPr>
            <a:spLocks noGrp="1"/>
          </p:cNvSpPr>
          <p:nvPr>
            <p:ph type="body" idx="1"/>
          </p:nvPr>
        </p:nvSpPr>
        <p:spPr/>
        <p:txBody>
          <a:bodyPr lIns="94357" tIns="47178" rIns="94357" bIns="47178"/>
          <a:lstStyle/>
          <a:p>
            <a:pPr marL="228600" lvl="0" indent="-228600">
              <a:buClr>
                <a:schemeClr val="tx1"/>
              </a:buClr>
              <a:buAutoNum type="arabicPeriod" startAt="13"/>
            </a:pPr>
            <a:r>
              <a:rPr lang="zh-CN" altLang="en-US" dirty="0"/>
              <a:t>开启高度</a:t>
            </a:r>
            <a:r>
              <a:rPr lang="en-US" altLang="zh-CN" dirty="0"/>
              <a:t>——</a:t>
            </a:r>
            <a:endParaRPr lang="en-US" altLang="zh-CN" dirty="0"/>
          </a:p>
          <a:p>
            <a:pPr marL="228600" lvl="0" indent="-228600">
              <a:buClr>
                <a:schemeClr val="tx1"/>
              </a:buClr>
              <a:buAutoNum type="arabicPeriod" startAt="13"/>
            </a:pPr>
            <a:r>
              <a:rPr lang="zh-CN" altLang="en-US" dirty="0"/>
              <a:t>帘面积</a:t>
            </a:r>
            <a:r>
              <a:rPr lang="en-US" altLang="zh-CN" dirty="0"/>
              <a:t>——</a:t>
            </a:r>
            <a:r>
              <a:rPr lang="zh-CN" altLang="en-US" dirty="0"/>
              <a:t>当阀瓣在阀座上方升起时，在它们的密封面之间形成的圆柱面形或圆锥面形通道面积。</a:t>
            </a:r>
            <a:endParaRPr lang="zh-CN" altLang="en-US" dirty="0"/>
          </a:p>
          <a:p>
            <a:pPr marL="228600" lvl="0" indent="-228600">
              <a:buClr>
                <a:schemeClr val="tx1"/>
              </a:buClr>
              <a:buAutoNum type="arabicPeriod" startAt="13"/>
            </a:pPr>
            <a:r>
              <a:rPr lang="zh-CN" altLang="en-US" dirty="0"/>
              <a:t>排放面积</a:t>
            </a:r>
            <a:r>
              <a:rPr lang="en-US" altLang="zh-CN" dirty="0"/>
              <a:t>——</a:t>
            </a:r>
            <a:r>
              <a:rPr lang="zh-CN" altLang="en-US" dirty="0"/>
              <a:t>阀门排放时流体通道的最小截面积。对于全启式安全阀，排放面积等于流道面积；对微启式和中启式安全阀，排放面积等于帘面积。</a:t>
            </a:r>
            <a:endParaRPr lang="zh-CN" altLang="en-US" dirty="0"/>
          </a:p>
          <a:p>
            <a:pPr marL="228600" lvl="0" indent="-228600">
              <a:buClr>
                <a:schemeClr val="tx1"/>
              </a:buClr>
              <a:buAutoNum type="arabicPeriod" startAt="13"/>
            </a:pPr>
            <a:r>
              <a:rPr lang="zh-CN" altLang="en-US" dirty="0"/>
              <a:t>理论排量</a:t>
            </a:r>
            <a:r>
              <a:rPr lang="en-US" altLang="zh-CN" dirty="0"/>
              <a:t>——</a:t>
            </a:r>
            <a:r>
              <a:rPr lang="zh-CN" altLang="en-US" dirty="0"/>
              <a:t>一个流道截面积与安全阀流道面积相等的理想喷管的计算排量。计算理论排量时，假定喷管无阻力，介质作等熵流动，喷管前压力为额定排放压力。</a:t>
            </a:r>
            <a:endParaRPr lang="zh-CN" altLang="en-US" dirty="0"/>
          </a:p>
          <a:p>
            <a:pPr marL="228600" lvl="0" indent="-228600">
              <a:buClr>
                <a:schemeClr val="tx1"/>
              </a:buClr>
              <a:buAutoNum type="arabicPeriod" startAt="13"/>
            </a:pPr>
            <a:r>
              <a:rPr lang="zh-CN" altLang="en-US" dirty="0"/>
              <a:t>实际排量</a:t>
            </a:r>
            <a:r>
              <a:rPr lang="en-US" altLang="zh-CN" dirty="0"/>
              <a:t>——</a:t>
            </a:r>
            <a:r>
              <a:rPr lang="zh-CN" altLang="en-US" dirty="0"/>
              <a:t>当阀前压力为额定排放压力时实际通过安全阀的排量。是由试验测定的。由于安全阀流道与喷管流道有差别，由于实际上存在流动阻力，因而实际排量小于理论排量。</a:t>
            </a:r>
            <a:endParaRPr lang="zh-CN" altLang="en-US" dirty="0"/>
          </a:p>
          <a:p>
            <a:pPr marL="228600" lvl="0" indent="-228600">
              <a:buClr>
                <a:schemeClr val="tx1"/>
              </a:buClr>
              <a:buAutoNum type="arabicPeriod" startAt="13"/>
            </a:pPr>
            <a:r>
              <a:rPr lang="zh-CN" altLang="en-US" dirty="0"/>
              <a:t>排量系数</a:t>
            </a:r>
            <a:r>
              <a:rPr lang="en-US" altLang="zh-CN" dirty="0"/>
              <a:t>——</a:t>
            </a:r>
            <a:r>
              <a:rPr lang="zh-CN" altLang="en-US" dirty="0"/>
              <a:t>实际排量与理论排量的比值。</a:t>
            </a:r>
            <a:endParaRPr lang="zh-CN" altLang="en-US" dirty="0"/>
          </a:p>
          <a:p>
            <a:pPr marL="228600" lvl="0" indent="-228600">
              <a:buClr>
                <a:schemeClr val="tx1"/>
              </a:buClr>
              <a:buAutoNum type="arabicPeriod" startAt="13"/>
            </a:pPr>
            <a:r>
              <a:rPr lang="zh-CN" altLang="en-US" dirty="0"/>
              <a:t>额定排量</a:t>
            </a:r>
            <a:r>
              <a:rPr lang="en-US" altLang="zh-CN" dirty="0"/>
              <a:t>——</a:t>
            </a:r>
            <a:r>
              <a:rPr lang="zh-CN" altLang="en-US" dirty="0"/>
              <a:t>实际排量中允许作为安全阀使用基准的那一部分，其值为实际排量乘以减低系数（通常取</a:t>
            </a:r>
            <a:r>
              <a:rPr lang="en-US" altLang="zh-CN" dirty="0"/>
              <a:t>0.9</a:t>
            </a:r>
            <a:r>
              <a:rPr lang="zh-CN" altLang="en-US" dirty="0"/>
              <a:t>）。</a:t>
            </a:r>
            <a:endParaRPr lang="zh-CN" altLang="en-US" dirty="0"/>
          </a:p>
          <a:p>
            <a:pPr marL="228600" lvl="0" indent="-228600">
              <a:buClr>
                <a:schemeClr val="tx1"/>
              </a:buClr>
              <a:buAutoNum type="arabicPeriod" startAt="13"/>
            </a:pPr>
            <a:r>
              <a:rPr lang="zh-CN" altLang="en-US" dirty="0"/>
              <a:t>额定排量系数</a:t>
            </a:r>
            <a:r>
              <a:rPr lang="en-US" altLang="zh-CN" dirty="0"/>
              <a:t>——</a:t>
            </a:r>
            <a:r>
              <a:rPr lang="zh-CN" altLang="en-US" dirty="0"/>
              <a:t>额定排量与理论排量的比值。通常是把几次测定的排量系数的平均值乘以减低系数后作为额定排量系数。</a:t>
            </a:r>
            <a:endParaRPr lang="zh-CN" altLang="en-US" dirty="0"/>
          </a:p>
          <a:p>
            <a:pPr marL="228600" lvl="0" indent="-228600">
              <a:buClr>
                <a:schemeClr val="tx1"/>
              </a:buClr>
              <a:buAutoNum type="arabicPeriod" startAt="13"/>
            </a:pPr>
            <a:r>
              <a:rPr lang="zh-CN" altLang="en-US" dirty="0"/>
              <a:t>机械特性</a:t>
            </a:r>
            <a:r>
              <a:rPr lang="en-US" altLang="zh-CN" dirty="0"/>
              <a:t>——</a:t>
            </a:r>
            <a:r>
              <a:rPr lang="zh-CN" altLang="en-US" dirty="0"/>
              <a:t>指阀门机械动作的特性，包括回座特性是否良好，以及有无频跳、颤振、卡阻等现象。</a:t>
            </a:r>
            <a:endParaRPr lang="zh-CN" altLang="en-US" dirty="0"/>
          </a:p>
          <a:p>
            <a:pPr marL="228600" lvl="0" indent="-228600">
              <a:buClr>
                <a:schemeClr val="tx1"/>
              </a:buClr>
              <a:buAutoNum type="arabicPeriod" startAt="13"/>
            </a:pPr>
            <a:r>
              <a:rPr lang="zh-CN" altLang="en-US" dirty="0"/>
              <a:t>频跳</a:t>
            </a:r>
            <a:r>
              <a:rPr lang="en-US" altLang="zh-CN" dirty="0"/>
              <a:t>——</a:t>
            </a:r>
            <a:r>
              <a:rPr lang="zh-CN" altLang="en-US" dirty="0"/>
              <a:t>阀瓣迅速、异常地来回运动，在运动中阀瓣接触阀座。</a:t>
            </a:r>
            <a:endParaRPr lang="zh-CN" altLang="en-US" dirty="0"/>
          </a:p>
          <a:p>
            <a:pPr marL="228600" lvl="0" indent="-228600">
              <a:buClr>
                <a:schemeClr val="tx1"/>
              </a:buClr>
              <a:buAutoNum type="arabicPeriod" startAt="13"/>
            </a:pPr>
            <a:r>
              <a:rPr lang="zh-CN" altLang="en-US" dirty="0"/>
              <a:t>颤振</a:t>
            </a:r>
            <a:r>
              <a:rPr lang="en-US" altLang="zh-CN" dirty="0"/>
              <a:t>——</a:t>
            </a:r>
            <a:r>
              <a:rPr lang="zh-CN" altLang="en-US" dirty="0"/>
              <a:t>阀瓣迅速、异常地来回运动，在运动中阀瓣不接触阀座。</a:t>
            </a:r>
            <a:endParaRPr lang="zh-CN" altLang="en-US" dirty="0"/>
          </a:p>
          <a:p>
            <a:pPr marL="228600" lvl="0" indent="-228600"/>
            <a:endParaRPr lang="zh-CN" altLang="en-US"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62817"/>
          <p:cNvSpPr>
            <a:spLocks noGrp="1" noRot="1" noChangeAspect="1" noTextEdit="1"/>
          </p:cNvSpPr>
          <p:nvPr>
            <p:ph type="sldImg"/>
          </p:nvPr>
        </p:nvSpPr>
        <p:spPr/>
      </p:sp>
      <p:sp>
        <p:nvSpPr>
          <p:cNvPr id="162819" name="Text Placeholder 162818"/>
          <p:cNvSpPr>
            <a:spLocks noGrp="1"/>
          </p:cNvSpPr>
          <p:nvPr>
            <p:ph type="body" idx="1"/>
          </p:nvPr>
        </p:nvSpPr>
        <p:spPr/>
        <p:txBody>
          <a:bodyPr lIns="94357" tIns="47178" rIns="94357" bIns="47178"/>
          <a:lstStyle/>
          <a:p>
            <a:pPr lvl="0"/>
            <a:endParaRPr dirty="0"/>
          </a:p>
        </p:txBody>
      </p:sp>
      <p:sp>
        <p:nvSpPr>
          <p:cNvPr id="2" name="Slide Number Placeholder 1"/>
          <p:cNvSpPr>
            <a:spLocks noGrp="1"/>
          </p:cNvSpPr>
          <p:nvPr>
            <p:ph type="sldNum" sz="quarter"/>
          </p:nvPr>
        </p:nvSpPr>
        <p:spPr/>
        <p:txBody>
          <a:bodyPr/>
          <a:lstStyle/>
          <a:p>
            <a:pPr lvl="0" algn="r" defTabSz="942975" latinLnBrk="1"/>
            <a:fld id="{9A0DB2DC-4C9A-4742-B13C-FB6460FD3503}" type="slidenum">
              <a:rPr lang="en-US" altLang="zh-CN" sz="1200" dirty="0"/>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1" Type="http://schemas.openxmlformats.org/officeDocument/2006/relationships/tags" Target="../tags/tag3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3" Type="http://schemas.openxmlformats.org/officeDocument/2006/relationships/image" Target="../media/image1.png"/><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5" Type="http://schemas.openxmlformats.org/officeDocument/2006/relationships/image" Target="../media/image1.png"/><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spTree>
      <p:nvGrpSpPr>
        <p:cNvPr id="1" name=""/>
        <p:cNvGrpSpPr/>
        <p:nvPr/>
      </p:nvGrpSpPr>
      <p:grpSpPr>
        <a:xfrm>
          <a:off x="0" y="0"/>
          <a:ext cx="0" cy="0"/>
          <a:chOff x="0" y="0"/>
          <a:chExt cx="0" cy="0"/>
        </a:xfrm>
      </p:grpSpPr>
      <p:sp>
        <p:nvSpPr>
          <p:cNvPr id="100375" name="Title 100374"/>
          <p:cNvSpPr>
            <a:spLocks noGrp="1"/>
          </p:cNvSpPr>
          <p:nvPr>
            <p:ph type="ctrTitle" sz="quarter"/>
          </p:nvPr>
        </p:nvSpPr>
        <p:spPr>
          <a:xfrm>
            <a:off x="4267200" y="304800"/>
            <a:ext cx="7721600" cy="1143000"/>
          </a:xfrm>
          <a:prstGeom prst="rect">
            <a:avLst/>
          </a:prstGeom>
          <a:noFill/>
          <a:ln w="9525">
            <a:noFill/>
          </a:ln>
        </p:spPr>
        <p:txBody>
          <a:bodyPr lIns="92075" tIns="46038" rIns="92075" bIns="46038" anchor="ctr"/>
          <a:lstStyle>
            <a:lvl1pPr marL="0" lvl="0" indent="0" algn="l" defTabSz="914400" eaLnBrk="1" fontAlgn="base" latinLnBrk="0" hangingPunct="1">
              <a:lnSpc>
                <a:spcPct val="100000"/>
              </a:lnSpc>
              <a:spcBef>
                <a:spcPct val="0"/>
              </a:spcBef>
              <a:spcAft>
                <a:spcPct val="0"/>
              </a:spcAft>
              <a:buClr>
                <a:srgbClr val="000000"/>
              </a:buClr>
              <a:buNone/>
              <a:defRPr sz="4800" b="0" i="0" u="none" kern="1200" baseline="0">
                <a:solidFill>
                  <a:schemeClr val="tx2"/>
                </a:solidFill>
                <a:latin typeface="+mj-lt"/>
                <a:ea typeface="+mj-ea"/>
                <a:cs typeface="+mj-cs"/>
              </a:defRPr>
            </a:lvl1pPr>
          </a:lstStyle>
          <a:p>
            <a:pPr lvl="0"/>
            <a:r>
              <a:rPr lang="zh-CN" altLang="en-US" dirty="0"/>
              <a:t>单击此处编辑母版标题样式</a:t>
            </a:r>
            <a:endParaRPr lang="zh-CN" altLang="en-US" dirty="0"/>
          </a:p>
        </p:txBody>
      </p:sp>
      <p:sp>
        <p:nvSpPr>
          <p:cNvPr id="100376" name="Subtitle 100375"/>
          <p:cNvSpPr>
            <a:spLocks noGrp="1"/>
          </p:cNvSpPr>
          <p:nvPr>
            <p:ph type="subTitle" sz="quarter" idx="1"/>
          </p:nvPr>
        </p:nvSpPr>
        <p:spPr>
          <a:xfrm>
            <a:off x="3048000" y="3352800"/>
            <a:ext cx="8534400" cy="1752600"/>
          </a:xfrm>
          <a:prstGeom prst="rect">
            <a:avLst/>
          </a:prstGeom>
          <a:noFill/>
          <a:ln w="9525">
            <a:noFill/>
          </a:ln>
        </p:spPr>
        <p:txBody>
          <a:bodyPr lIns="92075" tIns="46038" rIns="92075" bIns="46038" anchor="t"/>
          <a:lstStyle>
            <a:lvl1pPr marL="0" lvl="0" indent="0" algn="ctr"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sz="3200" b="0" i="0" u="none" kern="1200" baseline="0">
                <a:solidFill>
                  <a:schemeClr val="tx1"/>
                </a:solidFill>
                <a:latin typeface="+mn-lt"/>
                <a:ea typeface="+mn-ea"/>
                <a:cs typeface="+mn-cs"/>
              </a:defRPr>
            </a:lvl1pPr>
            <a:lvl2pPr marL="457200" lvl="1" indent="-457200" algn="ctr" defTabSz="914400" eaLnBrk="1" fontAlgn="base" latinLnBrk="0" hangingPunct="1">
              <a:lnSpc>
                <a:spcPct val="100000"/>
              </a:lnSpc>
              <a:spcBef>
                <a:spcPct val="20000"/>
              </a:spcBef>
              <a:spcAft>
                <a:spcPct val="0"/>
              </a:spcAft>
              <a:buFont typeface="Wingdings" panose="05000000000000000000" pitchFamily="2" charset="2"/>
              <a:buNone/>
              <a:defRPr sz="2800" b="0" i="0" u="none" kern="1200" baseline="0">
                <a:solidFill>
                  <a:schemeClr val="tx1"/>
                </a:solidFill>
                <a:latin typeface="+mn-lt"/>
                <a:ea typeface="+mn-ea"/>
                <a:cs typeface="+mn-cs"/>
              </a:defRPr>
            </a:lvl2pPr>
            <a:lvl3pPr marL="914400" lvl="2" indent="-914400" algn="ctr" defTabSz="914400" eaLnBrk="1" fontAlgn="base" latinLnBrk="0" hangingPunct="1">
              <a:lnSpc>
                <a:spcPct val="100000"/>
              </a:lnSpc>
              <a:spcBef>
                <a:spcPct val="20000"/>
              </a:spcBef>
              <a:spcAft>
                <a:spcPct val="0"/>
              </a:spcAft>
              <a:buFont typeface="Wingdings" panose="05000000000000000000" pitchFamily="2" charset="2"/>
              <a:buNone/>
              <a:defRPr sz="2400" b="0" i="0" u="none" kern="1200" baseline="0">
                <a:solidFill>
                  <a:schemeClr val="tx1"/>
                </a:solidFill>
                <a:latin typeface="+mn-lt"/>
                <a:ea typeface="+mn-ea"/>
                <a:cs typeface="+mn-cs"/>
              </a:defRPr>
            </a:lvl3pPr>
            <a:lvl4pPr marL="1371600" lvl="3" indent="-1371600" algn="ctr" defTabSz="914400" eaLnBrk="1" fontAlgn="base" latinLnBrk="0" hangingPunct="1">
              <a:lnSpc>
                <a:spcPct val="100000"/>
              </a:lnSpc>
              <a:spcBef>
                <a:spcPct val="20000"/>
              </a:spcBef>
              <a:spcAft>
                <a:spcPct val="0"/>
              </a:spcAft>
              <a:buFont typeface="Wingdings" panose="05000000000000000000" pitchFamily="2" charset="2"/>
              <a:buNone/>
              <a:defRPr sz="2000" b="0" i="0" u="none" kern="1200" baseline="0">
                <a:solidFill>
                  <a:schemeClr val="tx1"/>
                </a:solidFill>
                <a:latin typeface="+mn-lt"/>
                <a:ea typeface="+mn-ea"/>
                <a:cs typeface="+mn-cs"/>
              </a:defRPr>
            </a:lvl4pPr>
            <a:lvl5pPr marL="1828800" lvl="4" indent="-1828800" algn="ctr" defTabSz="914400" eaLnBrk="1" fontAlgn="base" latinLnBrk="0" hangingPunct="1">
              <a:lnSpc>
                <a:spcPct val="100000"/>
              </a:lnSpc>
              <a:spcBef>
                <a:spcPct val="20000"/>
              </a:spcBef>
              <a:spcAft>
                <a:spcPct val="0"/>
              </a:spcAft>
              <a:buFont typeface="Wingdings" panose="05000000000000000000" pitchFamily="2" charset="2"/>
              <a:buNone/>
              <a:defRPr sz="2000" b="0" i="0" u="none" kern="1200" baseline="0">
                <a:solidFill>
                  <a:schemeClr val="tx1"/>
                </a:solidFill>
                <a:latin typeface="+mn-lt"/>
                <a:ea typeface="+mn-ea"/>
                <a:cs typeface="+mn-cs"/>
              </a:defRPr>
            </a:lvl5pPr>
          </a:lstStyle>
          <a:p>
            <a:pPr lvl="0"/>
            <a:r>
              <a:rPr lang="zh-CN" altLang="en-US" dirty="0"/>
              <a:t>单击此处编辑母版副标题样式</a:t>
            </a:r>
            <a:endParaRPr lang="zh-CN" altLang="en-US" dirty="0"/>
          </a:p>
        </p:txBody>
      </p:sp>
      <p:sp>
        <p:nvSpPr>
          <p:cNvPr id="100400" name="Date Placeholder 100399"/>
          <p:cNvSpPr>
            <a:spLocks noGrp="1"/>
          </p:cNvSpPr>
          <p:nvPr>
            <p:ph type="dt" sz="quarter" idx="2"/>
          </p:nvPr>
        </p:nvSpPr>
        <p:spPr>
          <a:xfrm>
            <a:off x="1727200" y="6172200"/>
            <a:ext cx="2540000" cy="457200"/>
          </a:xfrm>
          <a:prstGeom prst="rect">
            <a:avLst/>
          </a:prstGeom>
          <a:noFill/>
          <a:ln w="12700">
            <a:noFill/>
          </a:ln>
        </p:spPr>
        <p:txBody>
          <a:bodyPr anchor="t"/>
          <a:lstStyle/>
          <a:p>
            <a:endParaRPr lang="zh-CN" altLang="en-US" dirty="0"/>
          </a:p>
        </p:txBody>
      </p:sp>
      <p:sp>
        <p:nvSpPr>
          <p:cNvPr id="100401" name="Footer Placeholder 100400"/>
          <p:cNvSpPr>
            <a:spLocks noGrp="1"/>
          </p:cNvSpPr>
          <p:nvPr>
            <p:ph type="ftr" sz="quarter" idx="3"/>
          </p:nvPr>
        </p:nvSpPr>
        <p:spPr>
          <a:xfrm>
            <a:off x="4267200" y="6172200"/>
            <a:ext cx="4775200" cy="457200"/>
          </a:xfrm>
          <a:prstGeom prst="rect">
            <a:avLst/>
          </a:prstGeom>
          <a:noFill/>
          <a:ln w="12700">
            <a:noFill/>
          </a:ln>
        </p:spPr>
        <p:txBody>
          <a:bodyPr anchor="t"/>
          <a:lstStyle/>
          <a:p>
            <a:endParaRPr lang="zh-CN" dirty="0"/>
          </a:p>
        </p:txBody>
      </p:sp>
      <p:sp>
        <p:nvSpPr>
          <p:cNvPr id="100402" name="Slide Number Placeholder 100401"/>
          <p:cNvSpPr>
            <a:spLocks noGrp="1"/>
          </p:cNvSpPr>
          <p:nvPr>
            <p:ph type="sldNum" sz="quarter" idx="4"/>
          </p:nvPr>
        </p:nvSpPr>
        <p:spPr>
          <a:xfrm>
            <a:off x="9042400" y="6172200"/>
            <a:ext cx="2540000" cy="457200"/>
          </a:xfrm>
          <a:prstGeom prst="rect">
            <a:avLst/>
          </a:prstGeom>
          <a:noFill/>
          <a:ln w="12700">
            <a:noFill/>
          </a:ln>
        </p:spPr>
        <p:txBody>
          <a:bodyPr anchor="t"/>
          <a:lstStyle/>
          <a:p>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376">
                                            <p:txEl>
                                              <p:pRg st="0" end="0"/>
                                            </p:txEl>
                                          </p:spTgt>
                                        </p:tgtEl>
                                        <p:attrNameLst>
                                          <p:attrName>style.visibility</p:attrName>
                                        </p:attrNameLst>
                                      </p:cBhvr>
                                      <p:to>
                                        <p:strVal val="visible"/>
                                      </p:to>
                                    </p:set>
                                    <p:animEffect transition="in" filter="fade">
                                      <p:cBhvr>
                                        <p:cTn id="7" dur="1000"/>
                                        <p:tgtEl>
                                          <p:spTgt spid="100376">
                                            <p:txEl>
                                              <p:pRg st="0" end="0"/>
                                            </p:txEl>
                                          </p:spTgt>
                                        </p:tgtEl>
                                      </p:cBhvr>
                                    </p:animEffect>
                                    <p:anim calcmode="lin" valueType="num">
                                      <p:cBhvr>
                                        <p:cTn id="8" dur="1000" fill="hold"/>
                                        <p:tgtEl>
                                          <p:spTgt spid="1003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3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6" grpId="0" build="p"/>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42400" y="304800"/>
            <a:ext cx="2438400" cy="5867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27200" y="304800"/>
            <a:ext cx="7173844" cy="5867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showMasterSp="0">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showMasterSp="0">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838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half" idx="3"/>
          </p:nvPr>
        </p:nvSpPr>
        <p:spPr>
          <a:xfrm>
            <a:off x="838200" y="4076700"/>
            <a:ext cx="10515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endParaRPr lang="zh-CN" altLang="en-US" dirty="0"/>
          </a:p>
        </p:txBody>
      </p:sp>
      <p:sp>
        <p:nvSpPr>
          <p:cNvPr id="7" name="页脚占位符 6"/>
          <p:cNvSpPr>
            <a:spLocks noGrp="1"/>
          </p:cNvSpPr>
          <p:nvPr>
            <p:ph type="ftr" sz="quarter" idx="11"/>
          </p:nvPr>
        </p:nvSpPr>
        <p:spPr/>
        <p:txBody>
          <a:bodyPr/>
          <a:lstStyle/>
          <a:p>
            <a:pPr lvl="0"/>
            <a:endParaRPr lang="zh-CN" dirty="0"/>
          </a:p>
        </p:txBody>
      </p:sp>
      <p:sp>
        <p:nvSpPr>
          <p:cNvPr id="8" name="灯片编号占位符 7"/>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9" name="图片 8"/>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showMasterSp="0">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endParaRPr lang="zh-CN" altLang="en-US" dirty="0"/>
          </a:p>
        </p:txBody>
      </p:sp>
      <p:sp>
        <p:nvSpPr>
          <p:cNvPr id="7" name="页脚占位符 6"/>
          <p:cNvSpPr>
            <a:spLocks noGrp="1"/>
          </p:cNvSpPr>
          <p:nvPr>
            <p:ph type="ftr" sz="quarter" idx="11"/>
          </p:nvPr>
        </p:nvSpPr>
        <p:spPr/>
        <p:txBody>
          <a:bodyPr/>
          <a:lstStyle/>
          <a:p>
            <a:pPr lvl="0"/>
            <a:endParaRPr lang="zh-CN" dirty="0"/>
          </a:p>
        </p:txBody>
      </p:sp>
      <p:sp>
        <p:nvSpPr>
          <p:cNvPr id="8" name="灯片编号占位符 7"/>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9" name="图片 8"/>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showMasterSp="0">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10515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38200" y="4076700"/>
            <a:ext cx="10515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showMasterSp="0">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showMasterSp="0">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联机映像占位符 3"/>
          <p:cNvSpPr>
            <a:spLocks noGrp="1"/>
          </p:cNvSpPr>
          <p:nvPr>
            <p:ph type="clipArt" sz="half" idx="2"/>
          </p:nvPr>
        </p:nvSpPr>
        <p:spPr>
          <a:xfrm>
            <a:off x="6172200" y="1825625"/>
            <a:ext cx="5181600" cy="4351338"/>
          </a:xfrm>
        </p:spPr>
        <p:txBody>
          <a:bodyPr/>
          <a:lstStyle/>
          <a:p>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27200" y="1828800"/>
            <a:ext cx="4778227" cy="4343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700457" y="1828800"/>
            <a:ext cx="4778227" cy="4343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p>
        </p:txBody>
      </p:sp>
      <p:sp>
        <p:nvSpPr>
          <p:cNvPr id="8" name="页脚占位符 7"/>
          <p:cNvSpPr>
            <a:spLocks noGrp="1"/>
          </p:cNvSpPr>
          <p:nvPr>
            <p:ph type="ftr" sz="quarter" idx="11"/>
          </p:nvPr>
        </p:nvSpPr>
        <p:spPr/>
        <p:txBody>
          <a:bodyPr/>
          <a:lstStyle/>
          <a:p>
            <a:pPr lvl="0"/>
            <a:endParaRPr lang="zh-CN" dirty="0"/>
          </a:p>
        </p:txBody>
      </p:sp>
      <p:sp>
        <p:nvSpPr>
          <p:cNvPr id="9" name="灯片编号占位符 8"/>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10" name="图片 9"/>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p>
        </p:txBody>
      </p:sp>
      <p:sp>
        <p:nvSpPr>
          <p:cNvPr id="4" name="页脚占位符 3"/>
          <p:cNvSpPr>
            <a:spLocks noGrp="1"/>
          </p:cNvSpPr>
          <p:nvPr>
            <p:ph type="ftr" sz="quarter" idx="11"/>
          </p:nvPr>
        </p:nvSpPr>
        <p:spPr/>
        <p:txBody>
          <a:bodyPr/>
          <a:lstStyle/>
          <a:p>
            <a:pPr lvl="0"/>
            <a:endParaRPr lang="zh-CN" dirty="0"/>
          </a:p>
        </p:txBody>
      </p:sp>
      <p:sp>
        <p:nvSpPr>
          <p:cNvPr id="5" name="灯片编号占位符 4"/>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p>
        </p:txBody>
      </p:sp>
      <p:sp>
        <p:nvSpPr>
          <p:cNvPr id="3" name="页脚占位符 2"/>
          <p:cNvSpPr>
            <a:spLocks noGrp="1"/>
          </p:cNvSpPr>
          <p:nvPr>
            <p:ph type="ftr" sz="quarter" idx="11"/>
          </p:nvPr>
        </p:nvSpPr>
        <p:spPr/>
        <p:txBody>
          <a:bodyPr/>
          <a:lstStyle/>
          <a:p>
            <a:pPr lvl="0"/>
            <a:endParaRPr lang="zh-CN" dirty="0"/>
          </a:p>
        </p:txBody>
      </p:sp>
      <p:sp>
        <p:nvSpPr>
          <p:cNvPr id="4" name="灯片编号占位符 3"/>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tags" Target="../tags/tag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62.xml"/><Relationship Id="rId25" Type="http://schemas.openxmlformats.org/officeDocument/2006/relationships/tags" Target="../tags/tag161.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slideLayout" Target="../slideLayouts/slideLayout19.xml"/><Relationship Id="rId19" Type="http://schemas.openxmlformats.org/officeDocument/2006/relationships/image" Target="../media/image3.png"/><Relationship Id="rId18" Type="http://schemas.openxmlformats.org/officeDocument/2006/relationships/slideLayout" Target="../slideLayouts/slideLayout35.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9351" name="Title 99350"/>
          <p:cNvSpPr>
            <a:spLocks noGrp="1"/>
          </p:cNvSpPr>
          <p:nvPr>
            <p:ph type="title"/>
          </p:nvPr>
        </p:nvSpPr>
        <p:spPr>
          <a:xfrm>
            <a:off x="1828800" y="304800"/>
            <a:ext cx="9652000" cy="1143000"/>
          </a:xfrm>
          <a:prstGeom prst="rect">
            <a:avLst/>
          </a:prstGeom>
          <a:noFill/>
          <a:ln w="9525">
            <a:noFill/>
          </a:ln>
        </p:spPr>
        <p:txBody>
          <a:bodyPr lIns="92075" tIns="46038" rIns="92075" bIns="46038" anchor="ctr"/>
          <a:lstStyle/>
          <a:p>
            <a:pPr lvl="0"/>
            <a:r>
              <a:rPr lang="zh-CN" altLang="en-US" dirty="0"/>
              <a:t>单击此处编辑母版标题样式</a:t>
            </a:r>
            <a:endParaRPr lang="zh-CN" altLang="en-US" dirty="0"/>
          </a:p>
        </p:txBody>
      </p:sp>
      <p:sp>
        <p:nvSpPr>
          <p:cNvPr id="99352" name="Text Placeholder 99351"/>
          <p:cNvSpPr>
            <a:spLocks noGrp="1"/>
          </p:cNvSpPr>
          <p:nvPr>
            <p:ph type="body" idx="1"/>
          </p:nvPr>
        </p:nvSpPr>
        <p:spPr>
          <a:xfrm>
            <a:off x="1727200" y="1828800"/>
            <a:ext cx="9751484" cy="4343400"/>
          </a:xfrm>
          <a:prstGeom prst="rect">
            <a:avLst/>
          </a:prstGeom>
          <a:noFill/>
          <a:ln w="9525">
            <a:noFill/>
          </a:ln>
        </p:spPr>
        <p:txBody>
          <a:bodyPr lIns="92075" tIns="46038" rIns="92075" bIns="46038"/>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9353" name="Date Placeholder 99352"/>
          <p:cNvSpPr>
            <a:spLocks noGrp="1"/>
          </p:cNvSpPr>
          <p:nvPr>
            <p:ph type="dt" sz="half" idx="2"/>
          </p:nvPr>
        </p:nvSpPr>
        <p:spPr>
          <a:xfrm>
            <a:off x="1727200" y="6248400"/>
            <a:ext cx="2540000" cy="457200"/>
          </a:xfrm>
          <a:prstGeom prst="rect">
            <a:avLst/>
          </a:prstGeom>
          <a:noFill/>
          <a:ln w="12700">
            <a:noFill/>
          </a:ln>
        </p:spPr>
        <p:txBody>
          <a:bodyPr/>
          <a:lstStyle>
            <a:lvl1pPr>
              <a:defRPr sz="1400"/>
            </a:lvl1pPr>
          </a:lstStyle>
          <a:p>
            <a:pPr lvl="0"/>
            <a:endParaRPr lang="zh-CN" altLang="en-US" dirty="0"/>
          </a:p>
        </p:txBody>
      </p:sp>
      <p:sp>
        <p:nvSpPr>
          <p:cNvPr id="99354" name="Footer Placeholder 99353"/>
          <p:cNvSpPr>
            <a:spLocks noGrp="1"/>
          </p:cNvSpPr>
          <p:nvPr>
            <p:ph type="ftr" sz="quarter" idx="3"/>
          </p:nvPr>
        </p:nvSpPr>
        <p:spPr>
          <a:xfrm>
            <a:off x="4267200" y="6248400"/>
            <a:ext cx="4673600" cy="457200"/>
          </a:xfrm>
          <a:prstGeom prst="rect">
            <a:avLst/>
          </a:prstGeom>
          <a:noFill/>
          <a:ln w="12700">
            <a:noFill/>
          </a:ln>
        </p:spPr>
        <p:txBody>
          <a:bodyPr/>
          <a:lstStyle>
            <a:lvl1pPr algn="ctr">
              <a:defRPr sz="1400"/>
            </a:lvl1pPr>
          </a:lstStyle>
          <a:p>
            <a:pPr lvl="0"/>
            <a:endParaRPr lang="zh-CN" dirty="0"/>
          </a:p>
        </p:txBody>
      </p:sp>
      <p:sp>
        <p:nvSpPr>
          <p:cNvPr id="99355" name="Slide Number Placeholder 99354"/>
          <p:cNvSpPr>
            <a:spLocks noGrp="1"/>
          </p:cNvSpPr>
          <p:nvPr>
            <p:ph type="sldNum" sz="quarter" idx="4"/>
          </p:nvPr>
        </p:nvSpPr>
        <p:spPr>
          <a:xfrm>
            <a:off x="8940800" y="6248400"/>
            <a:ext cx="2540000" cy="457200"/>
          </a:xfrm>
          <a:prstGeom prst="rect">
            <a:avLst/>
          </a:prstGeom>
          <a:noFill/>
          <a:ln w="12700">
            <a:noFill/>
          </a:ln>
        </p:spPr>
        <p:txBody>
          <a:bodyPr/>
          <a:lstStyle>
            <a:lvl1pPr algn="r">
              <a:defRPr sz="1400"/>
            </a:lvl1pPr>
          </a:lstStyle>
          <a:p>
            <a:pPr lvl="0"/>
            <a:fld id="{9A0DB2DC-4C9A-4742-B13C-FB6460FD3503}" type="slidenum">
              <a:rPr lang="en-US" altLang="zh-CN" dirty="0"/>
            </a:fld>
            <a:endParaRPr lang="zh-CN" dirty="0"/>
          </a:p>
        </p:txBody>
      </p:sp>
      <p:pic>
        <p:nvPicPr>
          <p:cNvPr id="8" name="图片 7"/>
          <p:cNvPicPr>
            <a:picLocks noChangeAspect="1"/>
          </p:cNvPicPr>
          <p:nvPr userDrawn="1">
            <p:custDataLst>
              <p:tags r:id="rId18"/>
            </p:custDataLst>
          </p:nvPr>
        </p:nvPicPr>
        <p:blipFill>
          <a:blip r:embed="rId1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352">
                                            <p:txEl>
                                              <p:pRg st="0" end="0"/>
                                            </p:txEl>
                                          </p:spTgt>
                                        </p:tgtEl>
                                        <p:attrNameLst>
                                          <p:attrName>style.visibility</p:attrName>
                                        </p:attrNameLst>
                                      </p:cBhvr>
                                      <p:to>
                                        <p:strVal val="visible"/>
                                      </p:to>
                                    </p:set>
                                    <p:animEffect transition="in" filter="fade">
                                      <p:cBhvr>
                                        <p:cTn id="7" dur="1000"/>
                                        <p:tgtEl>
                                          <p:spTgt spid="99352">
                                            <p:txEl>
                                              <p:pRg st="0" end="0"/>
                                            </p:txEl>
                                          </p:spTgt>
                                        </p:tgtEl>
                                      </p:cBhvr>
                                    </p:animEffect>
                                    <p:anim calcmode="lin" valueType="num">
                                      <p:cBhvr>
                                        <p:cTn id="8" dur="1000" fill="hold"/>
                                        <p:tgtEl>
                                          <p:spTgt spid="9935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935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352">
                                            <p:txEl>
                                              <p:pRg st="1" end="1"/>
                                            </p:txEl>
                                          </p:spTgt>
                                        </p:tgtEl>
                                        <p:attrNameLst>
                                          <p:attrName>style.visibility</p:attrName>
                                        </p:attrNameLst>
                                      </p:cBhvr>
                                      <p:to>
                                        <p:strVal val="visible"/>
                                      </p:to>
                                    </p:set>
                                    <p:animEffect transition="in" filter="fade">
                                      <p:cBhvr>
                                        <p:cTn id="12" dur="1000"/>
                                        <p:tgtEl>
                                          <p:spTgt spid="99352">
                                            <p:txEl>
                                              <p:pRg st="1" end="1"/>
                                            </p:txEl>
                                          </p:spTgt>
                                        </p:tgtEl>
                                      </p:cBhvr>
                                    </p:animEffect>
                                    <p:anim calcmode="lin" valueType="num">
                                      <p:cBhvr>
                                        <p:cTn id="13" dur="1000" fill="hold"/>
                                        <p:tgtEl>
                                          <p:spTgt spid="9935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935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9352">
                                            <p:txEl>
                                              <p:pRg st="2" end="2"/>
                                            </p:txEl>
                                          </p:spTgt>
                                        </p:tgtEl>
                                        <p:attrNameLst>
                                          <p:attrName>style.visibility</p:attrName>
                                        </p:attrNameLst>
                                      </p:cBhvr>
                                      <p:to>
                                        <p:strVal val="visible"/>
                                      </p:to>
                                    </p:set>
                                    <p:animEffect transition="in" filter="fade">
                                      <p:cBhvr>
                                        <p:cTn id="17" dur="1000"/>
                                        <p:tgtEl>
                                          <p:spTgt spid="99352">
                                            <p:txEl>
                                              <p:pRg st="2" end="2"/>
                                            </p:txEl>
                                          </p:spTgt>
                                        </p:tgtEl>
                                      </p:cBhvr>
                                    </p:animEffect>
                                    <p:anim calcmode="lin" valueType="num">
                                      <p:cBhvr>
                                        <p:cTn id="18" dur="1000" fill="hold"/>
                                        <p:tgtEl>
                                          <p:spTgt spid="9935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935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9352">
                                            <p:txEl>
                                              <p:pRg st="3" end="3"/>
                                            </p:txEl>
                                          </p:spTgt>
                                        </p:tgtEl>
                                        <p:attrNameLst>
                                          <p:attrName>style.visibility</p:attrName>
                                        </p:attrNameLst>
                                      </p:cBhvr>
                                      <p:to>
                                        <p:strVal val="visible"/>
                                      </p:to>
                                    </p:set>
                                    <p:animEffect transition="in" filter="fade">
                                      <p:cBhvr>
                                        <p:cTn id="22" dur="1000"/>
                                        <p:tgtEl>
                                          <p:spTgt spid="99352">
                                            <p:txEl>
                                              <p:pRg st="3" end="3"/>
                                            </p:txEl>
                                          </p:spTgt>
                                        </p:tgtEl>
                                      </p:cBhvr>
                                    </p:animEffect>
                                    <p:anim calcmode="lin" valueType="num">
                                      <p:cBhvr>
                                        <p:cTn id="23" dur="1000" fill="hold"/>
                                        <p:tgtEl>
                                          <p:spTgt spid="9935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935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9352">
                                            <p:txEl>
                                              <p:pRg st="4" end="4"/>
                                            </p:txEl>
                                          </p:spTgt>
                                        </p:tgtEl>
                                        <p:attrNameLst>
                                          <p:attrName>style.visibility</p:attrName>
                                        </p:attrNameLst>
                                      </p:cBhvr>
                                      <p:to>
                                        <p:strVal val="visible"/>
                                      </p:to>
                                    </p:set>
                                    <p:animEffect transition="in" filter="fade">
                                      <p:cBhvr>
                                        <p:cTn id="27" dur="1000"/>
                                        <p:tgtEl>
                                          <p:spTgt spid="99352">
                                            <p:txEl>
                                              <p:pRg st="4" end="4"/>
                                            </p:txEl>
                                          </p:spTgt>
                                        </p:tgtEl>
                                      </p:cBhvr>
                                    </p:animEffect>
                                    <p:anim calcmode="lin" valueType="num">
                                      <p:cBhvr>
                                        <p:cTn id="28" dur="1000" fill="hold"/>
                                        <p:tgtEl>
                                          <p:spTgt spid="9935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935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2" grpId="0" build="p"/>
    </p:bldLst>
  </p:timing>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48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8.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9.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vmlDrawing" Target="../drawings/vmlDrawing3.vml"/><Relationship Id="rId7"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ags" Target="../tags/tag180.xml"/><Relationship Id="rId4" Type="http://schemas.openxmlformats.org/officeDocument/2006/relationships/image" Target="../media/image11.png"/><Relationship Id="rId3" Type="http://schemas.openxmlformats.org/officeDocument/2006/relationships/oleObject" Target="../embeddings/oleObject4.bin"/><Relationship Id="rId2" Type="http://schemas.openxmlformats.org/officeDocument/2006/relationships/image" Target="../media/image10.wmf"/><Relationship Id="rId1"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vmlDrawing" Target="../drawings/vmlDrawing4.vml"/><Relationship Id="rId7"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ags" Target="../tags/tag181.xml"/><Relationship Id="rId4" Type="http://schemas.openxmlformats.org/officeDocument/2006/relationships/image" Target="../media/image11.png"/><Relationship Id="rId3" Type="http://schemas.openxmlformats.org/officeDocument/2006/relationships/oleObject" Target="../embeddings/oleObject5.bin"/><Relationship Id="rId2" Type="http://schemas.openxmlformats.org/officeDocument/2006/relationships/image" Target="../media/image12.wmf"/><Relationship Id="rId1" Type="http://schemas.openxmlformats.org/officeDocument/2006/relationships/oleObject" Target="file:////" TargetMode="Externa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image" Target="../media/image1.png"/><Relationship Id="rId1" Type="http://schemas.openxmlformats.org/officeDocument/2006/relationships/tags" Target="../tags/tag182.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vmlDrawing" Target="../drawings/vmlDrawing5.vml"/><Relationship Id="rId5" Type="http://schemas.openxmlformats.org/officeDocument/2006/relationships/slideLayout" Target="../slideLayouts/slideLayout14.xml"/><Relationship Id="rId4" Type="http://schemas.openxmlformats.org/officeDocument/2006/relationships/image" Target="../media/image1.png"/><Relationship Id="rId3" Type="http://schemas.openxmlformats.org/officeDocument/2006/relationships/tags" Target="../tags/tag183.xml"/><Relationship Id="rId2" Type="http://schemas.openxmlformats.org/officeDocument/2006/relationships/image" Target="../media/image13.wmf"/><Relationship Id="rId1"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vmlDrawing" Target="../drawings/vmlDrawing6.vml"/><Relationship Id="rId6"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ags" Target="../tags/tag184.xml"/><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oleObject" Target="file:////" TargetMode="Externa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vmlDrawing" Target="../drawings/vmlDrawing7.vml"/><Relationship Id="rId6"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ags" Target="../tags/tag185.xml"/><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oleObject" Target="file:////" TargetMode="Externa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vmlDrawing" Target="../drawings/vmlDrawing8.vml"/><Relationship Id="rId6"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ags" Target="../tags/tag186.xml"/><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oleObject" Target="file:////" TargetMode="Externa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vmlDrawing" Target="../drawings/vmlDrawing9.vml"/><Relationship Id="rId6"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ags" Target="../tags/tag187.xml"/><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oleObject" Target="file:////" TargetMode="Externa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17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69.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vmlDrawing" Target="../drawings/vmlDrawing10.vml"/><Relationship Id="rId7"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ags" Target="../tags/tag188.xml"/><Relationship Id="rId4" Type="http://schemas.openxmlformats.org/officeDocument/2006/relationships/image" Target="../media/image23.wmf"/><Relationship Id="rId3" Type="http://schemas.openxmlformats.org/officeDocument/2006/relationships/oleObject" Target="../embeddings/oleObject8.bin"/><Relationship Id="rId2" Type="http://schemas.openxmlformats.org/officeDocument/2006/relationships/image" Target="../media/image22.wmf"/><Relationship Id="rId1"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5.xml"/><Relationship Id="rId2" Type="http://schemas.openxmlformats.org/officeDocument/2006/relationships/image" Target="../media/image1.png"/><Relationship Id="rId1" Type="http://schemas.openxmlformats.org/officeDocument/2006/relationships/tags" Target="../tags/tag189.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3.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1.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6.xml"/><Relationship Id="rId2" Type="http://schemas.openxmlformats.org/officeDocument/2006/relationships/image" Target="../media/image1.png"/><Relationship Id="rId1" Type="http://schemas.openxmlformats.org/officeDocument/2006/relationships/tags" Target="../tags/tag198.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9.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0.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7.xml"/><Relationship Id="rId2" Type="http://schemas.openxmlformats.org/officeDocument/2006/relationships/image" Target="../media/image1.png"/><Relationship Id="rId1" Type="http://schemas.openxmlformats.org/officeDocument/2006/relationships/tags" Target="../tags/tag201.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7.xml"/><Relationship Id="rId2" Type="http://schemas.openxmlformats.org/officeDocument/2006/relationships/image" Target="../media/image1.png"/><Relationship Id="rId1" Type="http://schemas.openxmlformats.org/officeDocument/2006/relationships/tags" Target="../tags/tag202.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3.xml"/></Relationships>
</file>

<file path=ppt/slides/_rels/slide36.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hyperlink" Target="http://www.bofety.com/" TargetMode="External"/><Relationship Id="rId7" Type="http://schemas.openxmlformats.org/officeDocument/2006/relationships/tags" Target="../tags/tag207.xml"/><Relationship Id="rId6" Type="http://schemas.openxmlformats.org/officeDocument/2006/relationships/image" Target="../media/image26.jpeg"/><Relationship Id="rId5" Type="http://schemas.openxmlformats.org/officeDocument/2006/relationships/tags" Target="../tags/tag206.xml"/><Relationship Id="rId4" Type="http://schemas.openxmlformats.org/officeDocument/2006/relationships/image" Target="../media/image25.jpeg"/><Relationship Id="rId3" Type="http://schemas.openxmlformats.org/officeDocument/2006/relationships/tags" Target="../tags/tag205.xml"/><Relationship Id="rId2" Type="http://schemas.openxmlformats.org/officeDocument/2006/relationships/tags" Target="../tags/tag204.xml"/><Relationship Id="rId10" Type="http://schemas.openxmlformats.org/officeDocument/2006/relationships/slideLayout" Target="../slideLayouts/slideLayout28.xml"/><Relationship Id="rId1" Type="http://schemas.openxmlformats.org/officeDocument/2006/relationships/image" Target="../media/image24.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2.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vmlDrawing" Target="../drawings/vmlDrawing1.vml"/><Relationship Id="rId5" Type="http://schemas.openxmlformats.org/officeDocument/2006/relationships/slideLayout" Target="../slideLayouts/slideLayout12.xml"/><Relationship Id="rId4" Type="http://schemas.openxmlformats.org/officeDocument/2006/relationships/image" Target="../media/image1.png"/><Relationship Id="rId3" Type="http://schemas.openxmlformats.org/officeDocument/2006/relationships/tags" Target="../tags/tag173.xml"/><Relationship Id="rId2" Type="http://schemas.openxmlformats.org/officeDocument/2006/relationships/image" Target="../media/image7.wmf"/><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vmlDrawing" Target="../drawings/vmlDrawing2.vml"/><Relationship Id="rId7"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ags" Target="../tags/tag174.xml"/><Relationship Id="rId4" Type="http://schemas.openxmlformats.org/officeDocument/2006/relationships/image" Target="../media/image9.wmf"/><Relationship Id="rId3" Type="http://schemas.openxmlformats.org/officeDocument/2006/relationships/oleObject" Target="../embeddings/oleObject2.bin"/><Relationship Id="rId2" Type="http://schemas.openxmlformats.org/officeDocument/2006/relationships/image" Target="../media/image8.wmf"/><Relationship Id="rId1" Type="http://schemas.openxmlformats.org/officeDocument/2006/relationships/oleObject" Target="../embeddings/Document1.doc"/></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6.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47090" y="1673225"/>
            <a:ext cx="6000750" cy="77724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安全阀基本知识</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57345"/>
          <p:cNvSpPr>
            <a:spLocks noGrp="1"/>
          </p:cNvSpPr>
          <p:nvPr>
            <p:ph type="title"/>
          </p:nvPr>
        </p:nvSpPr>
        <p:spPr>
          <a:xfrm>
            <a:off x="3276600" y="990600"/>
            <a:ext cx="6553200" cy="609600"/>
          </a:xfrm>
        </p:spPr>
        <p:txBody>
          <a:bodyPr lIns="92075" tIns="46038" rIns="92075" bIns="46038" anchor="ctr"/>
          <a:lstStyle/>
          <a:p>
            <a:r>
              <a:rPr lang="en-US" altLang="zh-CN" sz="3600">
                <a:solidFill>
                  <a:srgbClr val="800000"/>
                </a:solidFill>
              </a:rPr>
              <a:t>2.  </a:t>
            </a:r>
            <a:r>
              <a:rPr lang="zh-CN" altLang="en-US" sz="3600" b="1" dirty="0">
                <a:solidFill>
                  <a:srgbClr val="800000"/>
                </a:solidFill>
                <a:ea typeface="楷体_GB2312" pitchFamily="49" charset="-122"/>
              </a:rPr>
              <a:t>对安全阀的基本要求（续</a:t>
            </a:r>
            <a:r>
              <a:rPr lang="en-US" altLang="zh-CN" sz="3600" b="1" dirty="0">
                <a:solidFill>
                  <a:srgbClr val="800000"/>
                </a:solidFill>
                <a:ea typeface="楷体_GB2312" pitchFamily="49" charset="-122"/>
              </a:rPr>
              <a:t>3</a:t>
            </a:r>
            <a:r>
              <a:rPr lang="zh-CN" altLang="en-US" sz="3600" b="1" dirty="0">
                <a:solidFill>
                  <a:srgbClr val="800000"/>
                </a:solidFill>
                <a:ea typeface="楷体_GB2312" pitchFamily="49" charset="-122"/>
              </a:rPr>
              <a:t>）</a:t>
            </a:r>
            <a:endParaRPr lang="zh-CN" altLang="en-US" sz="3600">
              <a:solidFill>
                <a:srgbClr val="800000"/>
              </a:solidFill>
            </a:endParaRPr>
          </a:p>
        </p:txBody>
      </p:sp>
      <p:sp>
        <p:nvSpPr>
          <p:cNvPr id="57347" name="Text Placeholder 57346"/>
          <p:cNvSpPr>
            <a:spLocks noGrp="1"/>
          </p:cNvSpPr>
          <p:nvPr>
            <p:ph type="body" idx="1"/>
          </p:nvPr>
        </p:nvSpPr>
        <p:spPr/>
        <p:txBody>
          <a:bodyPr lIns="92075" tIns="46038" rIns="92075" bIns="46038"/>
          <a:lstStyle/>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开启高度（</a:t>
            </a:r>
            <a:r>
              <a:rPr lang="en-US" altLang="zh-CN" sz="2000">
                <a:latin typeface="宋体" panose="02010600030101010101" pitchFamily="2" charset="-122"/>
              </a:rPr>
              <a:t>Lift</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帘面积（</a:t>
            </a:r>
            <a:r>
              <a:rPr lang="en-US" altLang="zh-CN" sz="2000">
                <a:latin typeface="宋体" panose="02010600030101010101" pitchFamily="2" charset="-122"/>
              </a:rPr>
              <a:t>Curtain area</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排放面积（</a:t>
            </a:r>
            <a:r>
              <a:rPr lang="en-US" altLang="zh-CN" sz="2000">
                <a:latin typeface="宋体" panose="02010600030101010101" pitchFamily="2" charset="-122"/>
              </a:rPr>
              <a:t>Discharge area</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理论排量（</a:t>
            </a:r>
            <a:r>
              <a:rPr lang="en-US" altLang="zh-CN" sz="2000">
                <a:latin typeface="宋体" panose="02010600030101010101" pitchFamily="2" charset="-122"/>
              </a:rPr>
              <a:t>Theoretical flowing capacity</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实际排量</a:t>
            </a:r>
            <a:r>
              <a:rPr lang="zh-CN" altLang="en-US" sz="2000">
                <a:latin typeface="宋体" panose="02010600030101010101" pitchFamily="2" charset="-122"/>
              </a:rPr>
              <a:t>（</a:t>
            </a:r>
            <a:r>
              <a:rPr lang="en-US" altLang="zh-CN" sz="2000">
                <a:latin typeface="宋体" panose="02010600030101010101" pitchFamily="2" charset="-122"/>
              </a:rPr>
              <a:t>Measured flowing capacity</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排量系数</a:t>
            </a:r>
            <a:r>
              <a:rPr lang="zh-CN" altLang="en-US" sz="2000">
                <a:latin typeface="宋体" panose="02010600030101010101" pitchFamily="2" charset="-122"/>
              </a:rPr>
              <a:t>（</a:t>
            </a:r>
            <a:r>
              <a:rPr lang="en-US" altLang="zh-CN" sz="2000">
                <a:latin typeface="宋体" panose="02010600030101010101" pitchFamily="2" charset="-122"/>
              </a:rPr>
              <a:t>Coefficient of discharge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额定排量（</a:t>
            </a:r>
            <a:r>
              <a:rPr lang="en-US" altLang="zh-CN" sz="2000">
                <a:latin typeface="宋体" panose="02010600030101010101" pitchFamily="2" charset="-122"/>
              </a:rPr>
              <a:t>Certified capacity</a:t>
            </a:r>
            <a:r>
              <a:rPr lang="zh-CN" altLang="en-US" sz="2000">
                <a:latin typeface="宋体" panose="02010600030101010101" pitchFamily="2" charset="-122"/>
              </a:rPr>
              <a:t>）</a:t>
            </a:r>
            <a:r>
              <a:rPr lang="en-US" altLang="zh-CN" sz="2000">
                <a:latin typeface="宋体" panose="02010600030101010101" pitchFamily="2" charset="-122"/>
              </a:rPr>
              <a:t>(Rated relieving capacity) </a:t>
            </a:r>
            <a:endParaRPr lang="en-US" altLang="zh-CN"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额定排量系数（</a:t>
            </a:r>
            <a:r>
              <a:rPr lang="en-US" altLang="zh-CN" sz="2000">
                <a:latin typeface="宋体" panose="02010600030101010101" pitchFamily="2" charset="-122"/>
              </a:rPr>
              <a:t>Rated coefficient of discharge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机械特性（</a:t>
            </a:r>
            <a:r>
              <a:rPr lang="en-US" altLang="zh-CN" sz="2000">
                <a:latin typeface="宋体" panose="02010600030101010101" pitchFamily="2" charset="-122"/>
              </a:rPr>
              <a:t>Mechanical characteristics</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频跳</a:t>
            </a:r>
            <a:r>
              <a:rPr lang="zh-CN" altLang="en-US" sz="2000">
                <a:latin typeface="宋体" panose="02010600030101010101" pitchFamily="2" charset="-122"/>
              </a:rPr>
              <a:t>（</a:t>
            </a:r>
            <a:r>
              <a:rPr lang="en-US" altLang="zh-CN" sz="2000">
                <a:latin typeface="宋体" panose="02010600030101010101" pitchFamily="2" charset="-122"/>
              </a:rPr>
              <a:t>Chatter</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startAt="13"/>
            </a:pPr>
            <a:r>
              <a:rPr lang="zh-CN" altLang="en-US" sz="2000" dirty="0">
                <a:latin typeface="宋体" panose="02010600030101010101" pitchFamily="2" charset="-122"/>
              </a:rPr>
              <a:t>颤振（</a:t>
            </a:r>
            <a:r>
              <a:rPr lang="en-US" altLang="zh-CN" sz="2000">
                <a:latin typeface="宋体" panose="02010600030101010101" pitchFamily="2" charset="-122"/>
              </a:rPr>
              <a:t>Flutter</a:t>
            </a:r>
            <a:r>
              <a:rPr lang="zh-CN" altLang="en-US" sz="2000">
                <a:latin typeface="宋体" panose="02010600030101010101" pitchFamily="2" charset="-122"/>
              </a:rPr>
              <a:t>）</a:t>
            </a:r>
            <a:endParaRPr lang="zh-CN" altLang="en-US" sz="2000">
              <a:latin typeface="宋体" panose="02010600030101010101" pitchFamily="2" charset="-122"/>
            </a:endParaRPr>
          </a:p>
        </p:txBody>
      </p:sp>
      <p:sp>
        <p:nvSpPr>
          <p:cNvPr id="57349" name="文本框 57348"/>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Text Placeholder 14338"/>
          <p:cNvSpPr>
            <a:spLocks noGrp="1"/>
          </p:cNvSpPr>
          <p:nvPr>
            <p:ph type="body" idx="1"/>
          </p:nvPr>
        </p:nvSpPr>
        <p:spPr>
          <a:xfrm>
            <a:off x="2286000" y="1524000"/>
            <a:ext cx="8153400" cy="4876800"/>
          </a:xfrm>
        </p:spPr>
        <p:txBody>
          <a:bodyPr lIns="92075" tIns="46038" rIns="92075" bIns="46038"/>
          <a:lstStyle/>
          <a:p>
            <a:pPr>
              <a:lnSpc>
                <a:spcPct val="90000"/>
              </a:lnSpc>
              <a:buNone/>
            </a:pPr>
            <a:r>
              <a:rPr lang="en-US" altLang="zh-CN" sz="2400" b="1" dirty="0">
                <a:latin typeface="仿宋_GB2312" pitchFamily="49" charset="-122"/>
                <a:ea typeface="仿宋_GB2312" pitchFamily="49" charset="-122"/>
              </a:rPr>
              <a:t>2.3  </a:t>
            </a:r>
            <a:r>
              <a:rPr lang="zh-CN" altLang="en-US" sz="2400" b="1" dirty="0">
                <a:latin typeface="仿宋_GB2312" pitchFamily="49" charset="-122"/>
                <a:ea typeface="仿宋_GB2312" pitchFamily="49" charset="-122"/>
              </a:rPr>
              <a:t>安全阀的主要性能指标</a:t>
            </a:r>
            <a:endParaRPr lang="zh-CN" altLang="en-US" sz="2400" b="1" dirty="0">
              <a:latin typeface="仿宋_GB2312" pitchFamily="49" charset="-122"/>
              <a:ea typeface="仿宋_GB2312" pitchFamily="49" charset="-122"/>
            </a:endParaRPr>
          </a:p>
          <a:p>
            <a:pPr>
              <a:lnSpc>
                <a:spcPct val="90000"/>
              </a:lnSpc>
              <a:buNone/>
            </a:pPr>
            <a:r>
              <a:rPr lang="zh-CN" altLang="en-US" sz="2000" dirty="0"/>
              <a:t>         性能指标是对安全阀性能要求的具体化。这些指标在安全阀的技术</a:t>
            </a:r>
            <a:endParaRPr lang="zh-CN" altLang="en-US" sz="2000" dirty="0"/>
          </a:p>
          <a:p>
            <a:pPr>
              <a:lnSpc>
                <a:spcPct val="90000"/>
              </a:lnSpc>
              <a:buNone/>
            </a:pPr>
            <a:r>
              <a:rPr lang="zh-CN" altLang="en-US" sz="2000" dirty="0"/>
              <a:t>标准以及在有关锅炉和压力容器的规范中作了规定。以下是一些主要的</a:t>
            </a:r>
            <a:endParaRPr lang="zh-CN" altLang="en-US" sz="2000" dirty="0"/>
          </a:p>
          <a:p>
            <a:pPr>
              <a:lnSpc>
                <a:spcPct val="90000"/>
              </a:lnSpc>
              <a:buNone/>
            </a:pPr>
            <a:r>
              <a:rPr lang="zh-CN" altLang="en-US" sz="2000" dirty="0"/>
              <a:t>标准和规范：</a:t>
            </a:r>
            <a:endParaRPr lang="zh-CN" altLang="en-US" sz="2000" dirty="0"/>
          </a:p>
          <a:p>
            <a:pPr>
              <a:lnSpc>
                <a:spcPct val="90000"/>
              </a:lnSpc>
              <a:buNone/>
            </a:pPr>
            <a:r>
              <a:rPr lang="zh-CN" altLang="en-US" sz="2000" dirty="0"/>
              <a:t>     </a:t>
            </a:r>
            <a:r>
              <a:rPr lang="en-US" altLang="zh-CN" sz="2000" dirty="0"/>
              <a:t>GB12241《</a:t>
            </a:r>
            <a:r>
              <a:rPr lang="zh-CN" altLang="en-US" sz="2000" dirty="0"/>
              <a:t>安全阀一般要求</a:t>
            </a:r>
            <a:r>
              <a:rPr lang="en-US" altLang="zh-CN" sz="2000"/>
              <a:t>》</a:t>
            </a:r>
            <a:endParaRPr lang="en-US" altLang="zh-CN" sz="2000"/>
          </a:p>
          <a:p>
            <a:pPr>
              <a:lnSpc>
                <a:spcPct val="90000"/>
              </a:lnSpc>
              <a:buNone/>
            </a:pPr>
            <a:r>
              <a:rPr lang="en-US" altLang="zh-CN" sz="2000" dirty="0"/>
              <a:t>     GB12243《</a:t>
            </a:r>
            <a:r>
              <a:rPr lang="zh-CN" altLang="en-US" sz="2000" dirty="0"/>
              <a:t>弹簧直接载荷式安全阀</a:t>
            </a:r>
            <a:r>
              <a:rPr lang="en-US" altLang="zh-CN" sz="2000"/>
              <a:t>》</a:t>
            </a:r>
            <a:endParaRPr lang="en-US" altLang="zh-CN" sz="2000"/>
          </a:p>
          <a:p>
            <a:pPr>
              <a:lnSpc>
                <a:spcPct val="90000"/>
              </a:lnSpc>
              <a:buNone/>
            </a:pPr>
            <a:r>
              <a:rPr lang="en-US" altLang="zh-CN" sz="2000" dirty="0"/>
              <a:t>     </a:t>
            </a:r>
            <a:r>
              <a:rPr lang="zh-CN" altLang="en-US" sz="2000" dirty="0"/>
              <a:t>劳动部</a:t>
            </a:r>
            <a:r>
              <a:rPr lang="en-US" altLang="zh-CN" sz="2000" dirty="0"/>
              <a:t>《</a:t>
            </a:r>
            <a:r>
              <a:rPr lang="zh-CN" altLang="en-US" sz="2000" dirty="0"/>
              <a:t>压力容器安全技术监察规程</a:t>
            </a:r>
            <a:r>
              <a:rPr lang="en-US" altLang="zh-CN" sz="2000"/>
              <a:t>》</a:t>
            </a:r>
            <a:endParaRPr lang="en-US" altLang="zh-CN" sz="2000"/>
          </a:p>
          <a:p>
            <a:pPr>
              <a:lnSpc>
                <a:spcPct val="90000"/>
              </a:lnSpc>
              <a:buNone/>
            </a:pPr>
            <a:r>
              <a:rPr lang="en-US" altLang="zh-CN" sz="2000" dirty="0"/>
              <a:t>     </a:t>
            </a:r>
            <a:r>
              <a:rPr lang="zh-CN" altLang="en-US" sz="2000" dirty="0"/>
              <a:t>劳动人事部</a:t>
            </a:r>
            <a:r>
              <a:rPr lang="en-US" altLang="zh-CN" sz="2000" dirty="0"/>
              <a:t>《</a:t>
            </a:r>
            <a:r>
              <a:rPr lang="zh-CN" altLang="en-US" sz="2000" dirty="0"/>
              <a:t>蒸汽锅炉安全技术监察规程</a:t>
            </a:r>
            <a:r>
              <a:rPr lang="en-US" altLang="zh-CN" sz="2000"/>
              <a:t>》</a:t>
            </a:r>
            <a:endParaRPr lang="en-US" altLang="zh-CN" sz="2000"/>
          </a:p>
          <a:p>
            <a:pPr>
              <a:lnSpc>
                <a:spcPct val="90000"/>
              </a:lnSpc>
              <a:buNone/>
            </a:pPr>
            <a:r>
              <a:rPr lang="en-US" altLang="zh-CN" sz="2000" dirty="0"/>
              <a:t>      ZBJ 98013《</a:t>
            </a:r>
            <a:r>
              <a:rPr lang="zh-CN" altLang="en-US" sz="2000" dirty="0"/>
              <a:t>电站安全阀技术条件</a:t>
            </a:r>
            <a:r>
              <a:rPr lang="en-US" altLang="zh-CN" sz="2000"/>
              <a:t>》</a:t>
            </a:r>
            <a:endParaRPr lang="en-US" altLang="zh-CN" sz="2000"/>
          </a:p>
          <a:p>
            <a:pPr>
              <a:lnSpc>
                <a:spcPct val="90000"/>
              </a:lnSpc>
              <a:buNone/>
            </a:pPr>
            <a:r>
              <a:rPr lang="en-US" altLang="zh-CN" sz="2000" dirty="0"/>
              <a:t>      ISO 4126-1《</a:t>
            </a:r>
            <a:r>
              <a:rPr lang="zh-CN" altLang="en-US" sz="2000" dirty="0"/>
              <a:t>安全阀    第一部分    一般要求</a:t>
            </a:r>
            <a:r>
              <a:rPr lang="en-US" altLang="zh-CN" sz="2000"/>
              <a:t>》</a:t>
            </a:r>
            <a:endParaRPr lang="en-US" altLang="zh-CN" sz="2000"/>
          </a:p>
          <a:p>
            <a:pPr>
              <a:lnSpc>
                <a:spcPct val="90000"/>
              </a:lnSpc>
              <a:buNone/>
            </a:pPr>
            <a:r>
              <a:rPr lang="en-US" altLang="zh-CN" sz="2000" dirty="0"/>
              <a:t>      ASME</a:t>
            </a:r>
            <a:r>
              <a:rPr lang="zh-CN" altLang="en-US" sz="2000" dirty="0"/>
              <a:t>锅炉和压力容器规范    第</a:t>
            </a:r>
            <a:r>
              <a:rPr lang="en-US" altLang="zh-CN" sz="2000" dirty="0"/>
              <a:t>Ⅰ</a:t>
            </a:r>
            <a:r>
              <a:rPr lang="zh-CN" altLang="en-US" sz="2000" dirty="0"/>
              <a:t>卷</a:t>
            </a:r>
            <a:r>
              <a:rPr lang="en-US" altLang="zh-CN" sz="2000" dirty="0"/>
              <a:t>《</a:t>
            </a:r>
            <a:r>
              <a:rPr lang="zh-CN" altLang="en-US" sz="2000" dirty="0"/>
              <a:t>动力锅炉</a:t>
            </a:r>
            <a:r>
              <a:rPr lang="en-US" altLang="zh-CN" sz="2000" dirty="0"/>
              <a:t>》</a:t>
            </a:r>
            <a:r>
              <a:rPr lang="zh-CN" altLang="en-US" sz="2000" dirty="0"/>
              <a:t>，第</a:t>
            </a:r>
            <a:r>
              <a:rPr lang="en-US" altLang="zh-CN" sz="2000" dirty="0"/>
              <a:t>Ⅷ</a:t>
            </a:r>
            <a:r>
              <a:rPr lang="zh-CN" altLang="en-US" sz="2000" dirty="0"/>
              <a:t>卷</a:t>
            </a:r>
            <a:r>
              <a:rPr lang="en-US" altLang="zh-CN" sz="2000" dirty="0"/>
              <a:t>《</a:t>
            </a:r>
            <a:r>
              <a:rPr lang="zh-CN" altLang="en-US" sz="2000" dirty="0"/>
              <a:t>压力容器</a:t>
            </a:r>
            <a:r>
              <a:rPr lang="en-US" altLang="zh-CN" sz="2000"/>
              <a:t>》</a:t>
            </a:r>
            <a:endParaRPr lang="en-US" altLang="zh-CN" sz="2000"/>
          </a:p>
          <a:p>
            <a:pPr>
              <a:lnSpc>
                <a:spcPct val="90000"/>
              </a:lnSpc>
              <a:buNone/>
            </a:pPr>
            <a:r>
              <a:rPr lang="en-US" altLang="zh-CN" sz="2000" dirty="0"/>
              <a:t>      API RP 520《</a:t>
            </a:r>
            <a:r>
              <a:rPr lang="zh-CN" altLang="en-US" sz="2000" dirty="0"/>
              <a:t>炼厂泄压系统设计和安装推荐实施方法</a:t>
            </a:r>
            <a:r>
              <a:rPr lang="en-US" altLang="zh-CN" sz="2000"/>
              <a:t>》</a:t>
            </a:r>
            <a:endParaRPr lang="en-US" altLang="zh-CN" sz="2000"/>
          </a:p>
          <a:p>
            <a:pPr>
              <a:lnSpc>
                <a:spcPct val="90000"/>
              </a:lnSpc>
              <a:buNone/>
            </a:pPr>
            <a:r>
              <a:rPr lang="en-US" altLang="zh-CN" sz="2000" dirty="0"/>
              <a:t>      API 527《</a:t>
            </a:r>
            <a:r>
              <a:rPr lang="zh-CN" altLang="en-US" sz="2000" dirty="0"/>
              <a:t>工业用金属对金属密封面安全阀的密封性能标准</a:t>
            </a:r>
            <a:r>
              <a:rPr lang="en-US" altLang="zh-CN" sz="2000"/>
              <a:t>》</a:t>
            </a:r>
            <a:endParaRPr lang="en-US" altLang="zh-CN" sz="2000"/>
          </a:p>
        </p:txBody>
      </p:sp>
      <p:sp>
        <p:nvSpPr>
          <p:cNvPr id="14345" name="Title 14344"/>
          <p:cNvSpPr>
            <a:spLocks noGrp="1"/>
          </p:cNvSpPr>
          <p:nvPr>
            <p:ph type="title"/>
          </p:nvPr>
        </p:nvSpPr>
        <p:spPr>
          <a:xfrm>
            <a:off x="3352800" y="990600"/>
            <a:ext cx="6553200" cy="609600"/>
          </a:xfrm>
        </p:spPr>
        <p:txBody>
          <a:bodyPr lIns="92075" tIns="46038" rIns="92075" bIns="46038" anchor="ctr"/>
          <a:lstStyle/>
          <a:p>
            <a:r>
              <a:rPr lang="en-US" altLang="zh-CN" sz="3600">
                <a:solidFill>
                  <a:srgbClr val="800000"/>
                </a:solidFill>
              </a:rPr>
              <a:t>2.  </a:t>
            </a:r>
            <a:r>
              <a:rPr lang="zh-CN" altLang="en-US" sz="3600" b="1" dirty="0">
                <a:solidFill>
                  <a:srgbClr val="800000"/>
                </a:solidFill>
                <a:ea typeface="楷体_GB2312" pitchFamily="49" charset="-122"/>
              </a:rPr>
              <a:t>对安全阀的基本要求（续</a:t>
            </a:r>
            <a:r>
              <a:rPr lang="en-US" altLang="zh-CN" sz="3600" b="1" dirty="0">
                <a:solidFill>
                  <a:srgbClr val="800000"/>
                </a:solidFill>
                <a:ea typeface="楷体_GB2312" pitchFamily="49" charset="-122"/>
              </a:rPr>
              <a:t>4</a:t>
            </a:r>
            <a:r>
              <a:rPr lang="zh-CN" altLang="en-US" sz="3600" b="1" dirty="0">
                <a:solidFill>
                  <a:srgbClr val="800000"/>
                </a:solidFill>
                <a:ea typeface="楷体_GB2312" pitchFamily="49" charset="-122"/>
              </a:rPr>
              <a:t>）</a:t>
            </a:r>
            <a:endParaRPr lang="zh-CN" altLang="en-US" sz="3600">
              <a:solidFill>
                <a:srgbClr val="800000"/>
              </a:solidFill>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6385"/>
          <p:cNvSpPr>
            <a:spLocks noGrp="1"/>
          </p:cNvSpPr>
          <p:nvPr>
            <p:ph type="title"/>
          </p:nvPr>
        </p:nvSpPr>
        <p:spPr>
          <a:xfrm>
            <a:off x="4191000" y="914400"/>
            <a:ext cx="5638800" cy="685800"/>
          </a:xfrm>
        </p:spPr>
        <p:txBody>
          <a:bodyPr lIns="92075" tIns="46038" rIns="92075" bIns="46038" anchor="ctr"/>
          <a:lstStyle/>
          <a:p>
            <a:r>
              <a:rPr lang="en-US" altLang="zh-CN" sz="3600" b="1" dirty="0">
                <a:solidFill>
                  <a:srgbClr val="FF0066"/>
                </a:solidFill>
                <a:ea typeface="楷体_GB2312" pitchFamily="49" charset="-122"/>
              </a:rPr>
              <a:t>3.  </a:t>
            </a:r>
            <a:r>
              <a:rPr lang="zh-CN" altLang="en-US" sz="3600" b="1" dirty="0">
                <a:solidFill>
                  <a:srgbClr val="FF0066"/>
                </a:solidFill>
                <a:ea typeface="楷体_GB2312" pitchFamily="49" charset="-122"/>
              </a:rPr>
              <a:t>安全阀的种类及其特点</a:t>
            </a:r>
            <a:endParaRPr lang="zh-CN" altLang="en-US" sz="3600" b="1" dirty="0">
              <a:solidFill>
                <a:srgbClr val="FF0066"/>
              </a:solidFill>
              <a:ea typeface="楷体_GB2312" pitchFamily="49" charset="-122"/>
            </a:endParaRPr>
          </a:p>
        </p:txBody>
      </p:sp>
      <p:sp>
        <p:nvSpPr>
          <p:cNvPr id="16387" name="Text Placeholder 16386"/>
          <p:cNvSpPr>
            <a:spLocks noGrp="1"/>
          </p:cNvSpPr>
          <p:nvPr>
            <p:ph type="body" sz="half" idx="3"/>
          </p:nvPr>
        </p:nvSpPr>
        <p:spPr>
          <a:xfrm>
            <a:off x="2895600" y="1905000"/>
            <a:ext cx="7313613" cy="1828800"/>
          </a:xfrm>
        </p:spPr>
        <p:txBody>
          <a:bodyPr lIns="92075" tIns="46038" rIns="92075" bIns="46038"/>
          <a:lstStyle/>
          <a:p>
            <a:pPr marL="609600" indent="-609600">
              <a:buNone/>
            </a:pPr>
            <a:r>
              <a:rPr lang="en-US" altLang="zh-CN" sz="2400" b="1" kern="1200" dirty="0">
                <a:solidFill>
                  <a:srgbClr val="000099"/>
                </a:solidFill>
                <a:latin typeface="仿宋_GB2312" pitchFamily="49" charset="-122"/>
                <a:ea typeface="仿宋_GB2312" pitchFamily="49" charset="-122"/>
              </a:rPr>
              <a:t>3.1  </a:t>
            </a:r>
            <a:r>
              <a:rPr lang="zh-CN" altLang="en-US" sz="2400" b="1" kern="1200" dirty="0">
                <a:solidFill>
                  <a:srgbClr val="000099"/>
                </a:solidFill>
                <a:latin typeface="仿宋_GB2312" pitchFamily="49" charset="-122"/>
                <a:ea typeface="仿宋_GB2312" pitchFamily="49" charset="-122"/>
              </a:rPr>
              <a:t>按作用原理分</a:t>
            </a:r>
            <a:endParaRPr lang="zh-CN" altLang="en-US" sz="2400" b="1" kern="1200" dirty="0">
              <a:solidFill>
                <a:srgbClr val="000099"/>
              </a:solidFill>
              <a:latin typeface="仿宋_GB2312" pitchFamily="49" charset="-122"/>
              <a:ea typeface="仿宋_GB2312" pitchFamily="49" charset="-122"/>
            </a:endParaRPr>
          </a:p>
          <a:p>
            <a:pPr marL="609600" indent="-609600">
              <a:buNone/>
            </a:pPr>
            <a:r>
              <a:rPr lang="en-US" altLang="zh-CN" sz="1800" kern="1200">
                <a:solidFill>
                  <a:srgbClr val="000099"/>
                </a:solidFill>
                <a:latin typeface="宋体" panose="02010600030101010101" pitchFamily="2" charset="-122"/>
              </a:rPr>
              <a:t>3.1.1</a:t>
            </a:r>
            <a:r>
              <a:rPr lang="en-US" altLang="zh-CN" sz="2000" kern="1200">
                <a:solidFill>
                  <a:srgbClr val="000099"/>
                </a:solidFill>
                <a:latin typeface="宋体" panose="02010600030101010101" pitchFamily="2" charset="-122"/>
              </a:rPr>
              <a:t>  </a:t>
            </a:r>
            <a:r>
              <a:rPr lang="zh-CN" altLang="en-US" sz="1800" kern="1200" dirty="0">
                <a:solidFill>
                  <a:srgbClr val="000099"/>
                </a:solidFill>
                <a:latin typeface="宋体" panose="02010600030101010101" pitchFamily="2" charset="-122"/>
              </a:rPr>
              <a:t>直接作用式安全阀</a:t>
            </a:r>
            <a:endParaRPr lang="zh-CN" altLang="en-US" sz="1800" kern="1200" dirty="0">
              <a:solidFill>
                <a:srgbClr val="000099"/>
              </a:solidFill>
              <a:latin typeface="宋体" panose="02010600030101010101" pitchFamily="2" charset="-122"/>
            </a:endParaRPr>
          </a:p>
          <a:p>
            <a:pPr marL="609600" indent="-609600">
              <a:buClr>
                <a:schemeClr val="tx1"/>
              </a:buClr>
            </a:pPr>
            <a:r>
              <a:rPr lang="zh-CN" altLang="en-US" sz="1800" kern="1200" dirty="0">
                <a:solidFill>
                  <a:srgbClr val="000099"/>
                </a:solidFill>
                <a:latin typeface="宋体" panose="02010600030101010101" pitchFamily="2" charset="-122"/>
              </a:rPr>
              <a:t>直接载荷式安全阀（见图</a:t>
            </a:r>
            <a:r>
              <a:rPr lang="en-US" altLang="zh-CN" sz="1800" kern="1200" dirty="0">
                <a:solidFill>
                  <a:srgbClr val="000099"/>
                </a:solidFill>
                <a:latin typeface="宋体" panose="02010600030101010101" pitchFamily="2" charset="-122"/>
              </a:rPr>
              <a:t>3</a:t>
            </a:r>
            <a:r>
              <a:rPr lang="zh-CN" altLang="en-US" sz="1800" kern="1200" dirty="0">
                <a:solidFill>
                  <a:srgbClr val="000099"/>
                </a:solidFill>
                <a:latin typeface="宋体" panose="02010600030101010101" pitchFamily="2" charset="-122"/>
              </a:rPr>
              <a:t>）</a:t>
            </a:r>
            <a:r>
              <a:rPr lang="zh-CN" altLang="en-US" sz="1800" kern="1200">
                <a:solidFill>
                  <a:srgbClr val="000099"/>
                </a:solidFill>
                <a:latin typeface="宋体" panose="02010600030101010101" pitchFamily="2" charset="-122"/>
              </a:rPr>
              <a:t>（</a:t>
            </a:r>
            <a:r>
              <a:rPr lang="en-US" altLang="zh-CN" sz="1800" kern="1200">
                <a:solidFill>
                  <a:srgbClr val="000099"/>
                </a:solidFill>
                <a:latin typeface="宋体" panose="02010600030101010101" pitchFamily="2" charset="-122"/>
              </a:rPr>
              <a:t>Direct loaded safety valve</a:t>
            </a:r>
            <a:r>
              <a:rPr lang="zh-CN" altLang="en-US" sz="1800" kern="1200">
                <a:solidFill>
                  <a:srgbClr val="000099"/>
                </a:solidFill>
                <a:latin typeface="宋体" panose="02010600030101010101" pitchFamily="2" charset="-122"/>
              </a:rPr>
              <a:t>）</a:t>
            </a:r>
            <a:endParaRPr lang="zh-CN" altLang="en-US" sz="1800" kern="1200">
              <a:solidFill>
                <a:srgbClr val="000099"/>
              </a:solidFill>
              <a:latin typeface="宋体" panose="02010600030101010101" pitchFamily="2" charset="-122"/>
            </a:endParaRPr>
          </a:p>
          <a:p>
            <a:pPr marL="609600" indent="-609600">
              <a:buClr>
                <a:schemeClr val="tx1"/>
              </a:buClr>
            </a:pPr>
            <a:r>
              <a:rPr lang="zh-CN" altLang="en-US" sz="1800" kern="1200" dirty="0">
                <a:solidFill>
                  <a:srgbClr val="000099"/>
                </a:solidFill>
                <a:latin typeface="宋体" panose="02010600030101010101" pitchFamily="2" charset="-122"/>
              </a:rPr>
              <a:t>带补充载荷的安全阀（见图</a:t>
            </a:r>
            <a:r>
              <a:rPr lang="en-US" altLang="zh-CN" sz="1800" kern="1200" dirty="0">
                <a:solidFill>
                  <a:srgbClr val="000099"/>
                </a:solidFill>
                <a:latin typeface="宋体" panose="02010600030101010101" pitchFamily="2" charset="-122"/>
              </a:rPr>
              <a:t>4</a:t>
            </a:r>
            <a:r>
              <a:rPr lang="zh-CN" altLang="en-US" sz="1800" kern="1200" dirty="0">
                <a:solidFill>
                  <a:srgbClr val="000099"/>
                </a:solidFill>
                <a:latin typeface="宋体" panose="02010600030101010101" pitchFamily="2" charset="-122"/>
              </a:rPr>
              <a:t>）（</a:t>
            </a:r>
            <a:r>
              <a:rPr lang="en-US" altLang="zh-CN" sz="1800" kern="1200">
                <a:solidFill>
                  <a:srgbClr val="000099"/>
                </a:solidFill>
                <a:latin typeface="宋体" panose="02010600030101010101" pitchFamily="2" charset="-122"/>
              </a:rPr>
              <a:t>Supplementary loaded safety valve</a:t>
            </a:r>
            <a:r>
              <a:rPr lang="zh-CN" altLang="en-US" sz="1800" kern="1200">
                <a:solidFill>
                  <a:srgbClr val="000099"/>
                </a:solidFill>
                <a:latin typeface="宋体" panose="02010600030101010101" pitchFamily="2" charset="-122"/>
              </a:rPr>
              <a:t>）</a:t>
            </a:r>
            <a:endParaRPr lang="zh-CN" altLang="en-US" sz="1800" kern="1200">
              <a:solidFill>
                <a:srgbClr val="0000CC"/>
              </a:solidFill>
              <a:latin typeface="宋体" panose="02010600030101010101" pitchFamily="2" charset="-122"/>
            </a:endParaRPr>
          </a:p>
        </p:txBody>
      </p:sp>
      <p:sp>
        <p:nvSpPr>
          <p:cNvPr id="16393" name="文本框 16392"/>
          <p:cNvSpPr txBox="1"/>
          <p:nvPr/>
        </p:nvSpPr>
        <p:spPr>
          <a:xfrm>
            <a:off x="3581400" y="4724400"/>
            <a:ext cx="609600" cy="398780"/>
          </a:xfrm>
          <a:prstGeom prst="rect">
            <a:avLst/>
          </a:prstGeom>
          <a:noFill/>
          <a:ln w="12700">
            <a:noFill/>
          </a:ln>
        </p:spPr>
        <p:txBody>
          <a:bodyPr>
            <a:spAutoFit/>
          </a:bodyPr>
          <a:lstStyle/>
          <a:p>
            <a:pPr lvl="0">
              <a:spcBef>
                <a:spcPct val="50000"/>
              </a:spcBef>
            </a:pPr>
            <a:r>
              <a:rPr lang="zh-CN" altLang="en-US" sz="2000" b="1">
                <a:latin typeface="Times New Roman" panose="02020603050405020304" pitchFamily="18" charset="0"/>
                <a:ea typeface="宋体" panose="02010600030101010101" pitchFamily="2" charset="-122"/>
              </a:rPr>
              <a:t>图</a:t>
            </a:r>
            <a:r>
              <a:rPr lang="en-US" altLang="zh-CN" sz="2000" b="1">
                <a:latin typeface="Times New Roman" panose="02020603050405020304" pitchFamily="18" charset="0"/>
                <a:ea typeface="宋体" panose="02010600030101010101" pitchFamily="2" charset="-122"/>
              </a:rPr>
              <a:t>3</a:t>
            </a:r>
            <a:endParaRPr lang="en-US" altLang="zh-CN" sz="2000" b="1">
              <a:latin typeface="Times New Roman" panose="02020603050405020304" pitchFamily="18" charset="0"/>
              <a:ea typeface="宋体" panose="02010600030101010101" pitchFamily="2" charset="-122"/>
            </a:endParaRPr>
          </a:p>
        </p:txBody>
      </p:sp>
      <p:sp>
        <p:nvSpPr>
          <p:cNvPr id="16394" name="文本框 16393"/>
          <p:cNvSpPr txBox="1"/>
          <p:nvPr/>
        </p:nvSpPr>
        <p:spPr>
          <a:xfrm>
            <a:off x="7010400" y="4724400"/>
            <a:ext cx="609600" cy="398780"/>
          </a:xfrm>
          <a:prstGeom prst="rect">
            <a:avLst/>
          </a:prstGeom>
          <a:noFill/>
          <a:ln w="12700">
            <a:noFill/>
          </a:ln>
        </p:spPr>
        <p:txBody>
          <a:bodyPr>
            <a:spAutoFit/>
          </a:bodyPr>
          <a:lstStyle/>
          <a:p>
            <a:pPr lvl="0">
              <a:spcBef>
                <a:spcPct val="50000"/>
              </a:spcBef>
            </a:pPr>
            <a:r>
              <a:rPr lang="zh-CN" altLang="en-US" sz="2000" b="1">
                <a:latin typeface="Times New Roman" panose="02020603050405020304" pitchFamily="18" charset="0"/>
                <a:ea typeface="宋体" panose="02010600030101010101" pitchFamily="2" charset="-122"/>
              </a:rPr>
              <a:t>图</a:t>
            </a:r>
            <a:r>
              <a:rPr lang="en-US" altLang="zh-CN" sz="2000" b="1">
                <a:latin typeface="Times New Roman" panose="02020603050405020304" pitchFamily="18" charset="0"/>
                <a:ea typeface="宋体" panose="02010600030101010101" pitchFamily="2" charset="-122"/>
              </a:rPr>
              <a:t>4</a:t>
            </a:r>
            <a:endParaRPr lang="en-US" altLang="zh-CN" sz="2000" b="1">
              <a:latin typeface="Times New Roman" panose="02020603050405020304" pitchFamily="18" charset="0"/>
              <a:ea typeface="宋体" panose="02010600030101010101" pitchFamily="2" charset="-122"/>
            </a:endParaRPr>
          </a:p>
        </p:txBody>
      </p:sp>
      <p:sp>
        <p:nvSpPr>
          <p:cNvPr id="16398" name="文本框 16397"/>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graphicFrame>
        <p:nvGraphicFramePr>
          <p:cNvPr id="16402" name="Content Placeholder 16401"/>
          <p:cNvGraphicFramePr>
            <a:graphicFrameLocks noGrp="1"/>
          </p:cNvGraphicFramePr>
          <p:nvPr>
            <p:ph sz="quarter" idx="1"/>
          </p:nvPr>
        </p:nvGraphicFramePr>
        <p:xfrm>
          <a:off x="4495800" y="3505200"/>
          <a:ext cx="1847850" cy="3048000"/>
        </p:xfrm>
        <a:graphic>
          <a:graphicData uri="http://schemas.openxmlformats.org/presentationml/2006/ole">
            <mc:AlternateContent xmlns:mc="http://schemas.openxmlformats.org/markup-compatibility/2006">
              <mc:Choice xmlns:v="urn:schemas-microsoft-com:vml" Requires="v">
                <p:oleObj spid="_x0000_s11271" name="" r:id="rId1" imgW="311896125" imgH="189604650" progId="AutoCAD.Drawing.14">
                  <p:embed/>
                </p:oleObj>
              </mc:Choice>
              <mc:Fallback>
                <p:oleObj name="" r:id="rId1" imgW="311896125" imgH="189604650" progId="AutoCAD.Drawing.14">
                  <p:embed/>
                  <p:pic>
                    <p:nvPicPr>
                      <p:cNvPr id="0" name="图片 3079"/>
                      <p:cNvPicPr/>
                      <p:nvPr/>
                    </p:nvPicPr>
                    <p:blipFill>
                      <a:blip r:embed="rId2"/>
                      <a:srcRect l="29893" r="29893"/>
                      <a:stretch>
                        <a:fillRect/>
                      </a:stretch>
                    </p:blipFill>
                    <p:spPr>
                      <a:xfrm>
                        <a:off x="4495800" y="3505200"/>
                        <a:ext cx="1847850" cy="3048000"/>
                      </a:xfrm>
                      <a:prstGeom prst="rect">
                        <a:avLst/>
                      </a:prstGeom>
                      <a:noFill/>
                      <a:ln w="6350">
                        <a:miter/>
                      </a:ln>
                    </p:spPr>
                  </p:pic>
                </p:oleObj>
              </mc:Fallback>
            </mc:AlternateContent>
          </a:graphicData>
        </a:graphic>
      </p:graphicFrame>
      <p:graphicFrame>
        <p:nvGraphicFramePr>
          <p:cNvPr id="16403" name="Content Placeholder 16402"/>
          <p:cNvGraphicFramePr>
            <a:graphicFrameLocks noGrp="1"/>
          </p:cNvGraphicFramePr>
          <p:nvPr>
            <p:ph sz="quarter" idx="2"/>
          </p:nvPr>
        </p:nvGraphicFramePr>
        <p:xfrm>
          <a:off x="7993063" y="3505200"/>
          <a:ext cx="1946275" cy="2971800"/>
        </p:xfrm>
        <a:graphic>
          <a:graphicData uri="http://schemas.openxmlformats.org/presentationml/2006/ole">
            <mc:AlternateContent xmlns:mc="http://schemas.openxmlformats.org/markup-compatibility/2006">
              <mc:Choice xmlns:v="urn:schemas-microsoft-com:vml" Requires="v">
                <p:oleObj spid="_x0000_s11272" name="" r:id="rId3" imgW="18973800" imgH="28965525" progId="Paint.Picture">
                  <p:embed/>
                </p:oleObj>
              </mc:Choice>
              <mc:Fallback>
                <p:oleObj name="" r:id="rId3" imgW="18973800" imgH="28965525" progId="Paint.Picture">
                  <p:embed/>
                  <p:pic>
                    <p:nvPicPr>
                      <p:cNvPr id="0" name="图片 3080"/>
                      <p:cNvPicPr/>
                      <p:nvPr/>
                    </p:nvPicPr>
                    <p:blipFill>
                      <a:blip r:embed="rId4"/>
                      <a:stretch>
                        <a:fillRect/>
                      </a:stretch>
                    </p:blipFill>
                    <p:spPr>
                      <a:xfrm>
                        <a:off x="7993063" y="3505200"/>
                        <a:ext cx="1946275" cy="2971800"/>
                      </a:xfrm>
                      <a:prstGeom prst="rect">
                        <a:avLst/>
                      </a:prstGeom>
                      <a:noFill/>
                      <a:ln w="6350">
                        <a:miter/>
                      </a:ln>
                    </p:spPr>
                  </p:pic>
                </p:oleObj>
              </mc:Fallback>
            </mc:AlternateContent>
          </a:graphicData>
        </a:graphic>
      </p:graphicFrame>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 calcmode="lin" valueType="num">
                                      <p:cBhvr additive="base">
                                        <p:cTn id="7" dur="500" fill="hold"/>
                                        <p:tgtEl>
                                          <p:spTgt spid="16393"/>
                                        </p:tgtEl>
                                        <p:attrNameLst>
                                          <p:attrName>ppt_x</p:attrName>
                                        </p:attrNameLst>
                                      </p:cBhvr>
                                      <p:tavLst>
                                        <p:tav tm="0">
                                          <p:val>
                                            <p:strVal val="0-#ppt_w/2"/>
                                          </p:val>
                                        </p:tav>
                                        <p:tav tm="100000">
                                          <p:val>
                                            <p:strVal val="#ppt_x"/>
                                          </p:val>
                                        </p:tav>
                                      </p:tavLst>
                                    </p:anim>
                                    <p:anim calcmode="lin" valueType="num">
                                      <p:cBhvr additive="base">
                                        <p:cTn id="8"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402"/>
                                        </p:tgtEl>
                                        <p:attrNameLst>
                                          <p:attrName>style.visibility</p:attrName>
                                        </p:attrNameLst>
                                      </p:cBhvr>
                                      <p:to>
                                        <p:strVal val="visible"/>
                                      </p:to>
                                    </p:set>
                                    <p:anim calcmode="lin" valueType="num">
                                      <p:cBhvr additive="base">
                                        <p:cTn id="13" dur="500" fill="hold"/>
                                        <p:tgtEl>
                                          <p:spTgt spid="16402"/>
                                        </p:tgtEl>
                                        <p:attrNameLst>
                                          <p:attrName>ppt_x</p:attrName>
                                        </p:attrNameLst>
                                      </p:cBhvr>
                                      <p:tavLst>
                                        <p:tav tm="0">
                                          <p:val>
                                            <p:strVal val="0-#ppt_w/2"/>
                                          </p:val>
                                        </p:tav>
                                        <p:tav tm="100000">
                                          <p:val>
                                            <p:strVal val="#ppt_x"/>
                                          </p:val>
                                        </p:tav>
                                      </p:tavLst>
                                    </p:anim>
                                    <p:anim calcmode="lin" valueType="num">
                                      <p:cBhvr additive="base">
                                        <p:cTn id="14" dur="500" fill="hold"/>
                                        <p:tgtEl>
                                          <p:spTgt spid="164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94"/>
                                        </p:tgtEl>
                                        <p:attrNameLst>
                                          <p:attrName>style.visibility</p:attrName>
                                        </p:attrNameLst>
                                      </p:cBhvr>
                                      <p:to>
                                        <p:strVal val="visible"/>
                                      </p:to>
                                    </p:set>
                                    <p:anim calcmode="lin" valueType="num">
                                      <p:cBhvr additive="base">
                                        <p:cTn id="19" dur="500" fill="hold"/>
                                        <p:tgtEl>
                                          <p:spTgt spid="16394"/>
                                        </p:tgtEl>
                                        <p:attrNameLst>
                                          <p:attrName>ppt_x</p:attrName>
                                        </p:attrNameLst>
                                      </p:cBhvr>
                                      <p:tavLst>
                                        <p:tav tm="0">
                                          <p:val>
                                            <p:strVal val="0-#ppt_w/2"/>
                                          </p:val>
                                        </p:tav>
                                        <p:tav tm="100000">
                                          <p:val>
                                            <p:strVal val="#ppt_x"/>
                                          </p:val>
                                        </p:tav>
                                      </p:tavLst>
                                    </p:anim>
                                    <p:anim calcmode="lin" valueType="num">
                                      <p:cBhvr additive="base">
                                        <p:cTn id="20" dur="500" fill="hold"/>
                                        <p:tgtEl>
                                          <p:spTgt spid="163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6403"/>
                                        </p:tgtEl>
                                        <p:attrNameLst>
                                          <p:attrName>style.visibility</p:attrName>
                                        </p:attrNameLst>
                                      </p:cBhvr>
                                      <p:to>
                                        <p:strVal val="visible"/>
                                      </p:to>
                                    </p:set>
                                    <p:anim calcmode="lin" valueType="num">
                                      <p:cBhvr additive="base">
                                        <p:cTn id="25" dur="500" fill="hold"/>
                                        <p:tgtEl>
                                          <p:spTgt spid="16403"/>
                                        </p:tgtEl>
                                        <p:attrNameLst>
                                          <p:attrName>ppt_x</p:attrName>
                                        </p:attrNameLst>
                                      </p:cBhvr>
                                      <p:tavLst>
                                        <p:tav tm="0">
                                          <p:val>
                                            <p:strVal val="1+#ppt_w/2"/>
                                          </p:val>
                                        </p:tav>
                                        <p:tav tm="100000">
                                          <p:val>
                                            <p:strVal val="#ppt_x"/>
                                          </p:val>
                                        </p:tav>
                                      </p:tavLst>
                                    </p:anim>
                                    <p:anim calcmode="lin" valueType="num">
                                      <p:cBhvr additive="base">
                                        <p:cTn id="26" dur="500" fill="hold"/>
                                        <p:tgtEl>
                                          <p:spTgt spid="16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61441"/>
          <p:cNvSpPr>
            <a:spLocks noGrp="1"/>
          </p:cNvSpPr>
          <p:nvPr>
            <p:ph type="title"/>
          </p:nvPr>
        </p:nvSpPr>
        <p:spPr>
          <a:xfrm>
            <a:off x="2971800" y="914400"/>
            <a:ext cx="7391400" cy="685800"/>
          </a:xfrm>
        </p:spPr>
        <p:txBody>
          <a:bodyPr lIns="92075" tIns="46038" rIns="92075" bIns="46038" anchor="ctr"/>
          <a:lstStyle/>
          <a:p>
            <a:pPr marL="914400" indent="-914400"/>
            <a:r>
              <a:rPr lang="en-US" altLang="zh-CN" sz="3600" b="1" dirty="0">
                <a:solidFill>
                  <a:srgbClr val="FF0066"/>
                </a:solidFill>
                <a:ea typeface="楷体_GB2312" pitchFamily="49" charset="-122"/>
              </a:rPr>
              <a:t>3.  </a:t>
            </a:r>
            <a:r>
              <a:rPr lang="zh-CN" altLang="en-US" sz="3600" b="1" dirty="0">
                <a:solidFill>
                  <a:srgbClr val="FF0066"/>
                </a:solidFill>
                <a:ea typeface="楷体_GB2312" pitchFamily="49" charset="-122"/>
              </a:rPr>
              <a:t>安全阀的种类及其特点（续</a:t>
            </a:r>
            <a:r>
              <a:rPr lang="en-US" altLang="zh-CN" sz="3600" b="1" dirty="0">
                <a:solidFill>
                  <a:srgbClr val="FF0066"/>
                </a:solidFill>
                <a:ea typeface="楷体_GB2312" pitchFamily="49" charset="-122"/>
              </a:rPr>
              <a:t>1</a:t>
            </a:r>
            <a:r>
              <a:rPr lang="zh-CN" altLang="en-US" sz="3600" b="1" dirty="0">
                <a:solidFill>
                  <a:srgbClr val="FF0066"/>
                </a:solidFill>
                <a:ea typeface="楷体_GB2312" pitchFamily="49" charset="-122"/>
              </a:rPr>
              <a:t>）</a:t>
            </a:r>
            <a:endParaRPr lang="zh-CN" altLang="en-US" sz="3600" b="1" dirty="0">
              <a:solidFill>
                <a:srgbClr val="FF0066"/>
              </a:solidFill>
              <a:ea typeface="楷体_GB2312" pitchFamily="49" charset="-122"/>
            </a:endParaRPr>
          </a:p>
        </p:txBody>
      </p:sp>
      <p:sp>
        <p:nvSpPr>
          <p:cNvPr id="61449" name="Text Placeholder 61448"/>
          <p:cNvSpPr>
            <a:spLocks noGrp="1"/>
          </p:cNvSpPr>
          <p:nvPr>
            <p:ph type="body" sz="half" idx="3"/>
          </p:nvPr>
        </p:nvSpPr>
        <p:spPr>
          <a:xfrm>
            <a:off x="2971800" y="1828800"/>
            <a:ext cx="7313613" cy="1447800"/>
          </a:xfrm>
        </p:spPr>
        <p:txBody>
          <a:bodyPr lIns="92075" tIns="46038" rIns="92075" bIns="46038"/>
          <a:lstStyle/>
          <a:p>
            <a:pPr>
              <a:lnSpc>
                <a:spcPct val="90000"/>
              </a:lnSpc>
              <a:buClr>
                <a:schemeClr val="tx1"/>
              </a:buClr>
              <a:buNone/>
            </a:pPr>
            <a:r>
              <a:rPr lang="en-US" altLang="zh-CN" sz="2000" kern="1200" dirty="0">
                <a:solidFill>
                  <a:srgbClr val="000099"/>
                </a:solidFill>
                <a:latin typeface="宋体" panose="02010600030101010101" pitchFamily="2" charset="-122"/>
              </a:rPr>
              <a:t>3.1.2  </a:t>
            </a:r>
            <a:r>
              <a:rPr lang="zh-CN" altLang="en-US" sz="2000" kern="1200" dirty="0">
                <a:solidFill>
                  <a:srgbClr val="000099"/>
                </a:solidFill>
                <a:latin typeface="宋体" panose="02010600030101010101" pitchFamily="2" charset="-122"/>
              </a:rPr>
              <a:t>非直接作用式安全阀</a:t>
            </a:r>
            <a:endParaRPr lang="zh-CN" altLang="en-US" sz="2000" kern="1200" dirty="0">
              <a:solidFill>
                <a:srgbClr val="000099"/>
              </a:solidFill>
              <a:latin typeface="宋体" panose="02010600030101010101" pitchFamily="2" charset="-122"/>
            </a:endParaRPr>
          </a:p>
          <a:p>
            <a:pPr>
              <a:lnSpc>
                <a:spcPct val="90000"/>
              </a:lnSpc>
              <a:buClr>
                <a:schemeClr val="tx1"/>
              </a:buClr>
            </a:pPr>
            <a:r>
              <a:rPr lang="zh-CN" altLang="en-US" sz="2000" kern="1200" dirty="0">
                <a:solidFill>
                  <a:srgbClr val="000099"/>
                </a:solidFill>
                <a:latin typeface="宋体" panose="02010600030101010101" pitchFamily="2" charset="-122"/>
              </a:rPr>
              <a:t>先导式安全阀（</a:t>
            </a:r>
            <a:r>
              <a:rPr lang="en-US" altLang="zh-CN" sz="2000" kern="1200">
                <a:solidFill>
                  <a:srgbClr val="000099"/>
                </a:solidFill>
                <a:latin typeface="宋体" panose="02010600030101010101" pitchFamily="2" charset="-122"/>
              </a:rPr>
              <a:t>Pilot operated safety valve</a:t>
            </a:r>
            <a:r>
              <a:rPr lang="zh-CN" altLang="en-US" sz="2000" kern="1200">
                <a:solidFill>
                  <a:srgbClr val="000099"/>
                </a:solidFill>
                <a:latin typeface="宋体" panose="02010600030101010101" pitchFamily="2" charset="-122"/>
              </a:rPr>
              <a:t>）</a:t>
            </a:r>
            <a:endParaRPr lang="zh-CN" altLang="en-US" sz="2000" kern="1200">
              <a:solidFill>
                <a:srgbClr val="000099"/>
              </a:solidFill>
              <a:latin typeface="宋体" panose="02010600030101010101" pitchFamily="2" charset="-122"/>
            </a:endParaRPr>
          </a:p>
          <a:p>
            <a:pPr>
              <a:lnSpc>
                <a:spcPct val="90000"/>
              </a:lnSpc>
              <a:buClr>
                <a:schemeClr val="tx1"/>
              </a:buClr>
            </a:pPr>
            <a:r>
              <a:rPr lang="zh-CN" altLang="en-US" sz="2000" kern="1200" dirty="0">
                <a:solidFill>
                  <a:srgbClr val="000099"/>
                </a:solidFill>
                <a:latin typeface="宋体" panose="02010600030101010101" pitchFamily="2" charset="-122"/>
              </a:rPr>
              <a:t>带动力辅助装置的安全阀（见图</a:t>
            </a:r>
            <a:r>
              <a:rPr lang="en-US" altLang="zh-CN" sz="2000" kern="1200" dirty="0">
                <a:solidFill>
                  <a:srgbClr val="000099"/>
                </a:solidFill>
                <a:latin typeface="宋体" panose="02010600030101010101" pitchFamily="2" charset="-122"/>
              </a:rPr>
              <a:t>5</a:t>
            </a:r>
            <a:r>
              <a:rPr lang="zh-CN" altLang="en-US" sz="2000" kern="1200" dirty="0">
                <a:solidFill>
                  <a:srgbClr val="000099"/>
                </a:solidFill>
                <a:latin typeface="宋体" panose="02010600030101010101" pitchFamily="2" charset="-122"/>
              </a:rPr>
              <a:t>）</a:t>
            </a:r>
            <a:endParaRPr lang="zh-CN" altLang="en-US" sz="2000" kern="1200" dirty="0">
              <a:solidFill>
                <a:srgbClr val="000099"/>
              </a:solidFill>
              <a:latin typeface="宋体" panose="02010600030101010101" pitchFamily="2" charset="-122"/>
            </a:endParaRPr>
          </a:p>
          <a:p>
            <a:pPr>
              <a:lnSpc>
                <a:spcPct val="90000"/>
              </a:lnSpc>
              <a:buClr>
                <a:schemeClr val="tx1"/>
              </a:buClr>
              <a:buNone/>
            </a:pPr>
            <a:r>
              <a:rPr lang="zh-CN" altLang="en-US" sz="2000" kern="1200" dirty="0">
                <a:solidFill>
                  <a:srgbClr val="000099"/>
                </a:solidFill>
                <a:latin typeface="宋体" panose="02010600030101010101" pitchFamily="2" charset="-122"/>
              </a:rPr>
              <a:t>   （</a:t>
            </a:r>
            <a:r>
              <a:rPr lang="en-US" altLang="zh-CN" sz="2000" kern="1200">
                <a:solidFill>
                  <a:srgbClr val="000099"/>
                </a:solidFill>
                <a:latin typeface="宋体" panose="02010600030101010101" pitchFamily="2" charset="-122"/>
              </a:rPr>
              <a:t>Assisted safety valve</a:t>
            </a:r>
            <a:r>
              <a:rPr lang="zh-CN" altLang="en-US" sz="2000" kern="1200">
                <a:solidFill>
                  <a:srgbClr val="0000CC"/>
                </a:solidFill>
                <a:latin typeface="宋体" panose="02010600030101010101" pitchFamily="2" charset="-122"/>
              </a:rPr>
              <a:t>）</a:t>
            </a:r>
            <a:endParaRPr lang="zh-CN" altLang="en-US" sz="1800" b="1" kern="1200">
              <a:solidFill>
                <a:srgbClr val="FF0066"/>
              </a:solidFill>
              <a:ea typeface="楷体_GB2312" pitchFamily="49" charset="-122"/>
            </a:endParaRPr>
          </a:p>
        </p:txBody>
      </p:sp>
      <p:graphicFrame>
        <p:nvGraphicFramePr>
          <p:cNvPr id="61452" name="Content Placeholder 61451"/>
          <p:cNvGraphicFramePr>
            <a:graphicFrameLocks noGrp="1"/>
          </p:cNvGraphicFramePr>
          <p:nvPr>
            <p:ph sz="quarter" idx="1"/>
          </p:nvPr>
        </p:nvGraphicFramePr>
        <p:xfrm>
          <a:off x="3200400" y="3352800"/>
          <a:ext cx="4038600" cy="2963863"/>
        </p:xfrm>
        <a:graphic>
          <a:graphicData uri="http://schemas.openxmlformats.org/presentationml/2006/ole">
            <mc:AlternateContent xmlns:mc="http://schemas.openxmlformats.org/markup-compatibility/2006">
              <mc:Choice xmlns:v="urn:schemas-microsoft-com:vml" Requires="v">
                <p:oleObj spid="_x0000_s4103" name="" r:id="rId1" imgW="311896125" imgH="189604650" progId="AutoCAD.Drawing.14">
                  <p:link updateAutomatic="1"/>
                </p:oleObj>
              </mc:Choice>
              <mc:Fallback>
                <p:oleObj name="" r:id="rId1" imgW="311896125" imgH="189604650" progId="AutoCAD.Drawing.14">
                  <p:link updateAutomatic="1"/>
                  <p:pic>
                    <p:nvPicPr>
                      <p:cNvPr id="0" name="图片 3081"/>
                      <p:cNvPicPr/>
                      <p:nvPr/>
                    </p:nvPicPr>
                    <p:blipFill>
                      <a:blip r:embed="rId2"/>
                      <a:srcRect l="8542" r="8542"/>
                      <a:stretch>
                        <a:fillRect/>
                      </a:stretch>
                    </p:blipFill>
                    <p:spPr>
                      <a:xfrm>
                        <a:off x="3200400" y="3352800"/>
                        <a:ext cx="4038600" cy="2963863"/>
                      </a:xfrm>
                      <a:prstGeom prst="rect">
                        <a:avLst/>
                      </a:prstGeom>
                      <a:noFill/>
                      <a:ln w="6350">
                        <a:miter/>
                      </a:ln>
                    </p:spPr>
                  </p:pic>
                </p:oleObj>
              </mc:Fallback>
            </mc:AlternateContent>
          </a:graphicData>
        </a:graphic>
      </p:graphicFrame>
      <p:sp>
        <p:nvSpPr>
          <p:cNvPr id="61455" name="文本框 61454"/>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sp>
        <p:nvSpPr>
          <p:cNvPr id="61457" name="文本框 61456"/>
          <p:cNvSpPr txBox="1"/>
          <p:nvPr/>
        </p:nvSpPr>
        <p:spPr>
          <a:xfrm>
            <a:off x="8458200" y="6172200"/>
            <a:ext cx="838200" cy="460375"/>
          </a:xfrm>
          <a:prstGeom prst="rect">
            <a:avLst/>
          </a:prstGeom>
          <a:noFill/>
          <a:ln w="12700">
            <a:noFill/>
          </a:ln>
        </p:spPr>
        <p:txBody>
          <a:bodyPr>
            <a:spAutoFit/>
          </a:bodyPr>
          <a:lstStyle/>
          <a:p>
            <a:pPr lvl="0">
              <a:spcBef>
                <a:spcPct val="50000"/>
              </a:spcBef>
            </a:pPr>
            <a:r>
              <a:rPr lang="zh-CN" altLang="en-US" dirty="0">
                <a:latin typeface="Times New Roman" panose="02020603050405020304" pitchFamily="18" charset="0"/>
                <a:ea typeface="宋体" panose="02010600030101010101" pitchFamily="2" charset="-122"/>
              </a:rPr>
              <a:t>图 </a:t>
            </a:r>
            <a:r>
              <a:rPr lang="en-US" altLang="zh-CN">
                <a:latin typeface="Times New Roman" panose="02020603050405020304" pitchFamily="18" charset="0"/>
                <a:ea typeface="宋体" panose="02010600030101010101" pitchFamily="2" charset="-122"/>
              </a:rPr>
              <a:t>5</a:t>
            </a:r>
            <a:endParaRPr lang="en-US" altLang="zh-CN">
              <a:latin typeface="Times New Roman" panose="02020603050405020304" pitchFamily="18" charset="0"/>
              <a:ea typeface="宋体" panose="02010600030101010101" pitchFamily="2" charset="-122"/>
            </a:endParaRPr>
          </a:p>
        </p:txBody>
      </p:sp>
      <p:graphicFrame>
        <p:nvGraphicFramePr>
          <p:cNvPr id="61458" name="Content Placeholder 61457"/>
          <p:cNvGraphicFramePr>
            <a:graphicFrameLocks noGrp="1"/>
          </p:cNvGraphicFramePr>
          <p:nvPr>
            <p:ph sz="quarter" idx="2"/>
          </p:nvPr>
        </p:nvGraphicFramePr>
        <p:xfrm>
          <a:off x="7467600" y="2895600"/>
          <a:ext cx="2417763" cy="3230563"/>
        </p:xfrm>
        <a:graphic>
          <a:graphicData uri="http://schemas.openxmlformats.org/presentationml/2006/ole">
            <mc:AlternateContent xmlns:mc="http://schemas.openxmlformats.org/markup-compatibility/2006">
              <mc:Choice xmlns:v="urn:schemas-microsoft-com:vml" Requires="v">
                <p:oleObj spid="_x0000_s4104" name="" r:id="rId3" imgW="18973800" imgH="28965525" progId="Paint.Picture">
                  <p:embed/>
                </p:oleObj>
              </mc:Choice>
              <mc:Fallback>
                <p:oleObj name="" r:id="rId3" imgW="18973800" imgH="28965525" progId="Paint.Picture">
                  <p:embed/>
                  <p:pic>
                    <p:nvPicPr>
                      <p:cNvPr id="0" name="图片 3082"/>
                      <p:cNvPicPr/>
                      <p:nvPr/>
                    </p:nvPicPr>
                    <p:blipFill>
                      <a:blip r:embed="rId4"/>
                      <a:srcRect b="12430"/>
                      <a:stretch>
                        <a:fillRect/>
                      </a:stretch>
                    </p:blipFill>
                    <p:spPr>
                      <a:xfrm>
                        <a:off x="7467600" y="2895600"/>
                        <a:ext cx="2417763" cy="3230563"/>
                      </a:xfrm>
                      <a:prstGeom prst="rect">
                        <a:avLst/>
                      </a:prstGeom>
                      <a:noFill/>
                      <a:ln w="6350">
                        <a:miter/>
                      </a:ln>
                    </p:spPr>
                  </p:pic>
                </p:oleObj>
              </mc:Fallback>
            </mc:AlternateContent>
          </a:graphicData>
        </a:graphic>
      </p:graphicFrame>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57"/>
                                        </p:tgtEl>
                                        <p:attrNameLst>
                                          <p:attrName>style.visibility</p:attrName>
                                        </p:attrNameLst>
                                      </p:cBhvr>
                                      <p:to>
                                        <p:strVal val="visible"/>
                                      </p:to>
                                    </p:set>
                                    <p:anim calcmode="lin" valueType="num">
                                      <p:cBhvr additive="base">
                                        <p:cTn id="7" dur="500" fill="hold"/>
                                        <p:tgtEl>
                                          <p:spTgt spid="61457"/>
                                        </p:tgtEl>
                                        <p:attrNameLst>
                                          <p:attrName>ppt_x</p:attrName>
                                        </p:attrNameLst>
                                      </p:cBhvr>
                                      <p:tavLst>
                                        <p:tav tm="0">
                                          <p:val>
                                            <p:strVal val="#ppt_x"/>
                                          </p:val>
                                        </p:tav>
                                        <p:tav tm="100000">
                                          <p:val>
                                            <p:strVal val="#ppt_x"/>
                                          </p:val>
                                        </p:tav>
                                      </p:tavLst>
                                    </p:anim>
                                    <p:anim calcmode="lin" valueType="num">
                                      <p:cBhvr additive="base">
                                        <p:cTn id="8" dur="500" fill="hold"/>
                                        <p:tgtEl>
                                          <p:spTgt spid="614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61452"/>
                                        </p:tgtEl>
                                        <p:attrNameLst>
                                          <p:attrName>style.visibility</p:attrName>
                                        </p:attrNameLst>
                                      </p:cBhvr>
                                      <p:to>
                                        <p:strVal val="visible"/>
                                      </p:to>
                                    </p:set>
                                    <p:anim calcmode="lin" valueType="num">
                                      <p:cBhvr>
                                        <p:cTn id="13" dur="1000" fill="hold"/>
                                        <p:tgtEl>
                                          <p:spTgt spid="61452"/>
                                        </p:tgtEl>
                                        <p:attrNameLst>
                                          <p:attrName>ppt_w</p:attrName>
                                        </p:attrNameLst>
                                      </p:cBhvr>
                                      <p:tavLst>
                                        <p:tav tm="0">
                                          <p:val>
                                            <p:fltVal val="0"/>
                                          </p:val>
                                        </p:tav>
                                        <p:tav tm="100000">
                                          <p:val>
                                            <p:strVal val="#ppt_w"/>
                                          </p:val>
                                        </p:tav>
                                      </p:tavLst>
                                    </p:anim>
                                    <p:anim calcmode="lin" valueType="num">
                                      <p:cBhvr>
                                        <p:cTn id="14" dur="1000" fill="hold"/>
                                        <p:tgtEl>
                                          <p:spTgt spid="61452"/>
                                        </p:tgtEl>
                                        <p:attrNameLst>
                                          <p:attrName>ppt_h</p:attrName>
                                        </p:attrNameLst>
                                      </p:cBhvr>
                                      <p:tavLst>
                                        <p:tav tm="0">
                                          <p:val>
                                            <p:fltVal val="0"/>
                                          </p:val>
                                        </p:tav>
                                        <p:tav tm="100000">
                                          <p:val>
                                            <p:strVal val="#ppt_h"/>
                                          </p:val>
                                        </p:tav>
                                      </p:tavLst>
                                    </p:anim>
                                    <p:anim calcmode="lin" valueType="num">
                                      <p:cBhvr>
                                        <p:cTn id="15" dur="1000" fill="hold"/>
                                        <p:tgtEl>
                                          <p:spTgt spid="6145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14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61458"/>
                                        </p:tgtEl>
                                        <p:attrNameLst>
                                          <p:attrName>style.visibility</p:attrName>
                                        </p:attrNameLst>
                                      </p:cBhvr>
                                      <p:to>
                                        <p:strVal val="visible"/>
                                      </p:to>
                                    </p:set>
                                    <p:animEffect transition="in" filter="slide(fromBottom)">
                                      <p:cBhvr>
                                        <p:cTn id="21" dur="500"/>
                                        <p:tgtEl>
                                          <p:spTgt spid="61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Text Placeholder 63490"/>
          <p:cNvSpPr>
            <a:spLocks noGrp="1"/>
          </p:cNvSpPr>
          <p:nvPr>
            <p:ph type="body" sz="half" idx="3"/>
          </p:nvPr>
        </p:nvSpPr>
        <p:spPr>
          <a:xfrm>
            <a:off x="2362200" y="1524000"/>
            <a:ext cx="7924800" cy="1752600"/>
          </a:xfrm>
        </p:spPr>
        <p:txBody>
          <a:bodyPr lIns="92075" tIns="46038" rIns="92075" bIns="46038"/>
          <a:lstStyle/>
          <a:p>
            <a:pPr>
              <a:lnSpc>
                <a:spcPct val="90000"/>
              </a:lnSpc>
              <a:buNone/>
            </a:pPr>
            <a:r>
              <a:rPr lang="en-US" altLang="zh-CN" sz="2400" b="1" kern="1200" dirty="0">
                <a:solidFill>
                  <a:srgbClr val="000099"/>
                </a:solidFill>
                <a:latin typeface="仿宋_GB2312" pitchFamily="49" charset="-122"/>
                <a:ea typeface="仿宋_GB2312" pitchFamily="49" charset="-122"/>
              </a:rPr>
              <a:t>3.2  </a:t>
            </a:r>
            <a:r>
              <a:rPr lang="zh-CN" altLang="en-US" sz="2400" b="1" kern="1200" dirty="0">
                <a:solidFill>
                  <a:srgbClr val="000099"/>
                </a:solidFill>
                <a:latin typeface="仿宋_GB2312" pitchFamily="49" charset="-122"/>
                <a:ea typeface="仿宋_GB2312" pitchFamily="49" charset="-122"/>
              </a:rPr>
              <a:t>按动作特性分</a:t>
            </a:r>
            <a:endParaRPr lang="zh-CN" altLang="en-US" sz="2800" kern="1200" dirty="0">
              <a:solidFill>
                <a:srgbClr val="000099"/>
              </a:solidFill>
            </a:endParaRPr>
          </a:p>
          <a:p>
            <a:pPr>
              <a:lnSpc>
                <a:spcPct val="90000"/>
              </a:lnSpc>
              <a:buClr>
                <a:schemeClr val="tx1"/>
              </a:buClr>
            </a:pPr>
            <a:r>
              <a:rPr lang="en-US" altLang="zh-CN" sz="2000" kern="1200" dirty="0">
                <a:solidFill>
                  <a:srgbClr val="000099"/>
                </a:solidFill>
                <a:latin typeface="宋体" panose="02010600030101010101" pitchFamily="2" charset="-122"/>
              </a:rPr>
              <a:t>3.2.1 </a:t>
            </a:r>
            <a:r>
              <a:rPr lang="zh-CN" altLang="en-US" sz="2000" kern="1200" dirty="0">
                <a:solidFill>
                  <a:srgbClr val="000099"/>
                </a:solidFill>
                <a:latin typeface="宋体" panose="02010600030101010101" pitchFamily="2" charset="-122"/>
              </a:rPr>
              <a:t>比例作用式安全阀（或称泄放阀，</a:t>
            </a:r>
            <a:r>
              <a:rPr lang="en-US" altLang="zh-CN" sz="2000" kern="1200">
                <a:solidFill>
                  <a:srgbClr val="000099"/>
                </a:solidFill>
                <a:latin typeface="宋体" panose="02010600030101010101" pitchFamily="2" charset="-122"/>
              </a:rPr>
              <a:t>Relief valve</a:t>
            </a:r>
            <a:r>
              <a:rPr lang="zh-CN" altLang="en-US" sz="2000" kern="1200">
                <a:solidFill>
                  <a:srgbClr val="000099"/>
                </a:solidFill>
                <a:latin typeface="宋体" panose="02010600030101010101" pitchFamily="2" charset="-122"/>
              </a:rPr>
              <a:t>）</a:t>
            </a:r>
            <a:endParaRPr lang="zh-CN" altLang="en-US" sz="2000" kern="1200">
              <a:solidFill>
                <a:srgbClr val="000099"/>
              </a:solidFill>
            </a:endParaRPr>
          </a:p>
          <a:p>
            <a:pPr>
              <a:lnSpc>
                <a:spcPct val="90000"/>
              </a:lnSpc>
              <a:buNone/>
            </a:pPr>
            <a:r>
              <a:rPr lang="zh-CN" altLang="en-US" sz="2000" kern="1200" dirty="0">
                <a:solidFill>
                  <a:srgbClr val="000099"/>
                </a:solidFill>
              </a:rPr>
              <a:t>             比例式安全阀的动作特性见图</a:t>
            </a:r>
            <a:r>
              <a:rPr lang="en-US" altLang="zh-CN" sz="2000" kern="1200">
                <a:solidFill>
                  <a:srgbClr val="000099"/>
                </a:solidFill>
                <a:latin typeface="宋体" panose="02010600030101010101" pitchFamily="2" charset="-122"/>
              </a:rPr>
              <a:t>6</a:t>
            </a:r>
            <a:r>
              <a:rPr lang="zh-CN" altLang="en-US" sz="2000" kern="1200" dirty="0">
                <a:solidFill>
                  <a:srgbClr val="000099"/>
                </a:solidFill>
              </a:rPr>
              <a:t>。</a:t>
            </a:r>
            <a:endParaRPr lang="zh-CN" altLang="en-US" sz="2000" kern="1200" dirty="0">
              <a:solidFill>
                <a:srgbClr val="000099"/>
              </a:solidFill>
            </a:endParaRPr>
          </a:p>
          <a:p>
            <a:pPr>
              <a:lnSpc>
                <a:spcPct val="90000"/>
              </a:lnSpc>
              <a:buClr>
                <a:schemeClr val="tx1"/>
              </a:buClr>
            </a:pPr>
            <a:r>
              <a:rPr lang="en-US" altLang="zh-CN" sz="2000" kern="1200">
                <a:solidFill>
                  <a:srgbClr val="000099"/>
                </a:solidFill>
                <a:latin typeface="宋体" panose="02010600030101010101" pitchFamily="2" charset="-122"/>
              </a:rPr>
              <a:t>3.2.2</a:t>
            </a:r>
            <a:r>
              <a:rPr lang="en-US" altLang="zh-CN" sz="2000" kern="1200" dirty="0">
                <a:solidFill>
                  <a:srgbClr val="000099"/>
                </a:solidFill>
              </a:rPr>
              <a:t>  </a:t>
            </a:r>
            <a:r>
              <a:rPr lang="zh-CN" altLang="en-US" sz="2000" kern="1200" dirty="0">
                <a:solidFill>
                  <a:srgbClr val="000099"/>
                </a:solidFill>
              </a:rPr>
              <a:t>两</a:t>
            </a:r>
            <a:r>
              <a:rPr lang="zh-CN" altLang="en-US" sz="2000" kern="1200" dirty="0">
                <a:solidFill>
                  <a:srgbClr val="000099"/>
                </a:solidFill>
                <a:latin typeface="宋体" panose="02010600030101010101" pitchFamily="2" charset="-122"/>
              </a:rPr>
              <a:t>段作用式安全阀（或称突开动作式安全阀，</a:t>
            </a:r>
            <a:r>
              <a:rPr lang="en-US" altLang="zh-CN" sz="2000" kern="1200" dirty="0">
                <a:solidFill>
                  <a:srgbClr val="000099"/>
                </a:solidFill>
                <a:latin typeface="宋体" panose="02010600030101010101" pitchFamily="2" charset="-122"/>
              </a:rPr>
              <a:t>Safety valve</a:t>
            </a:r>
            <a:r>
              <a:rPr lang="zh-CN" altLang="en-US" sz="2000" kern="1200" dirty="0">
                <a:solidFill>
                  <a:srgbClr val="000099"/>
                </a:solidFill>
                <a:latin typeface="宋体" panose="02010600030101010101" pitchFamily="2" charset="-122"/>
              </a:rPr>
              <a:t>）</a:t>
            </a:r>
            <a:endParaRPr lang="zh-CN" altLang="en-US" sz="2000" kern="1200" dirty="0">
              <a:solidFill>
                <a:srgbClr val="000099"/>
              </a:solidFill>
              <a:latin typeface="宋体" panose="02010600030101010101" pitchFamily="2" charset="-122"/>
            </a:endParaRPr>
          </a:p>
          <a:p>
            <a:pPr>
              <a:lnSpc>
                <a:spcPct val="90000"/>
              </a:lnSpc>
              <a:buClr>
                <a:schemeClr val="tx1"/>
              </a:buClr>
              <a:buNone/>
            </a:pPr>
            <a:r>
              <a:rPr lang="zh-CN" altLang="en-US" sz="2000" kern="1200" dirty="0">
                <a:solidFill>
                  <a:srgbClr val="000099"/>
                </a:solidFill>
                <a:latin typeface="宋体" panose="02010600030101010101" pitchFamily="2" charset="-122"/>
              </a:rPr>
              <a:t>      两段作用式安全阀的动作特性见图</a:t>
            </a:r>
            <a:r>
              <a:rPr lang="en-US" altLang="zh-CN" sz="2000" kern="1200" dirty="0">
                <a:solidFill>
                  <a:srgbClr val="000099"/>
                </a:solidFill>
                <a:latin typeface="宋体" panose="02010600030101010101" pitchFamily="2" charset="-122"/>
              </a:rPr>
              <a:t>7</a:t>
            </a:r>
            <a:r>
              <a:rPr lang="zh-CN" altLang="en-US" sz="2000" kern="1200" dirty="0">
                <a:solidFill>
                  <a:srgbClr val="000099"/>
                </a:solidFill>
                <a:latin typeface="宋体" panose="02010600030101010101" pitchFamily="2" charset="-122"/>
              </a:rPr>
              <a:t>。</a:t>
            </a:r>
            <a:endParaRPr lang="zh-CN" altLang="en-US" sz="2000" kern="1200" dirty="0">
              <a:solidFill>
                <a:srgbClr val="000099"/>
              </a:solidFill>
              <a:latin typeface="宋体" panose="02010600030101010101" pitchFamily="2" charset="-122"/>
            </a:endParaRPr>
          </a:p>
        </p:txBody>
      </p:sp>
      <p:sp>
        <p:nvSpPr>
          <p:cNvPr id="63499" name="文本框 63498"/>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sp>
        <p:nvSpPr>
          <p:cNvPr id="63495" name="文本框 63494"/>
          <p:cNvSpPr txBox="1"/>
          <p:nvPr/>
        </p:nvSpPr>
        <p:spPr>
          <a:xfrm>
            <a:off x="4170363" y="5840413"/>
            <a:ext cx="685800" cy="460375"/>
          </a:xfrm>
          <a:prstGeom prst="rect">
            <a:avLst/>
          </a:prstGeom>
          <a:noFill/>
          <a:ln w="12700">
            <a:noFill/>
          </a:ln>
        </p:spPr>
        <p:txBody>
          <a:bodyPr>
            <a:spAutoFit/>
          </a:bodyPr>
          <a:lstStyle/>
          <a:p>
            <a:pPr lvl="0">
              <a:spcBef>
                <a:spcPct val="50000"/>
              </a:spcBef>
            </a:pPr>
            <a:r>
              <a:rPr lang="zh-CN" altLang="en-US">
                <a:solidFill>
                  <a:srgbClr val="660033"/>
                </a:solidFill>
                <a:latin typeface="Times New Roman" panose="02020603050405020304" pitchFamily="18" charset="0"/>
                <a:ea typeface="宋体" panose="02010600030101010101" pitchFamily="2" charset="-122"/>
              </a:rPr>
              <a:t>图</a:t>
            </a:r>
            <a:r>
              <a:rPr lang="en-US" altLang="zh-CN">
                <a:solidFill>
                  <a:srgbClr val="660033"/>
                </a:solidFill>
                <a:latin typeface="Times New Roman" panose="02020603050405020304" pitchFamily="18" charset="0"/>
                <a:ea typeface="宋体" panose="02010600030101010101" pitchFamily="2" charset="-122"/>
              </a:rPr>
              <a:t>6</a:t>
            </a:r>
            <a:endParaRPr lang="en-US" altLang="zh-CN">
              <a:solidFill>
                <a:srgbClr val="660033"/>
              </a:solidFill>
              <a:latin typeface="Times New Roman" panose="02020603050405020304" pitchFamily="18" charset="0"/>
              <a:ea typeface="宋体" panose="02010600030101010101" pitchFamily="2" charset="-122"/>
            </a:endParaRPr>
          </a:p>
        </p:txBody>
      </p:sp>
      <p:sp>
        <p:nvSpPr>
          <p:cNvPr id="63496" name="文本框 63495"/>
          <p:cNvSpPr txBox="1"/>
          <p:nvPr/>
        </p:nvSpPr>
        <p:spPr>
          <a:xfrm>
            <a:off x="8001000" y="5867400"/>
            <a:ext cx="685800" cy="460375"/>
          </a:xfrm>
          <a:prstGeom prst="rect">
            <a:avLst/>
          </a:prstGeom>
          <a:noFill/>
          <a:ln w="12700">
            <a:noFill/>
          </a:ln>
        </p:spPr>
        <p:txBody>
          <a:bodyPr>
            <a:spAutoFit/>
          </a:bodyPr>
          <a:lstStyle/>
          <a:p>
            <a:pPr lvl="0">
              <a:spcBef>
                <a:spcPct val="50000"/>
              </a:spcBef>
            </a:pPr>
            <a:r>
              <a:rPr lang="zh-CN" altLang="en-US">
                <a:solidFill>
                  <a:srgbClr val="660033"/>
                </a:solidFill>
                <a:latin typeface="Times New Roman" panose="02020603050405020304" pitchFamily="18" charset="0"/>
                <a:ea typeface="宋体" panose="02010600030101010101" pitchFamily="2" charset="-122"/>
              </a:rPr>
              <a:t>图</a:t>
            </a:r>
            <a:r>
              <a:rPr lang="en-US" altLang="zh-CN">
                <a:solidFill>
                  <a:srgbClr val="660033"/>
                </a:solidFill>
                <a:latin typeface="Times New Roman" panose="02020603050405020304" pitchFamily="18" charset="0"/>
                <a:ea typeface="宋体" panose="02010600030101010101" pitchFamily="2" charset="-122"/>
              </a:rPr>
              <a:t>7</a:t>
            </a:r>
            <a:endParaRPr lang="en-US" altLang="zh-CN">
              <a:solidFill>
                <a:srgbClr val="660033"/>
              </a:solidFill>
              <a:latin typeface="Times New Roman" panose="02020603050405020304" pitchFamily="18" charset="0"/>
              <a:ea typeface="宋体" panose="02010600030101010101" pitchFamily="2" charset="-122"/>
            </a:endParaRPr>
          </a:p>
        </p:txBody>
      </p:sp>
      <p:grpSp>
        <p:nvGrpSpPr>
          <p:cNvPr id="63656" name="组合 63655"/>
          <p:cNvGrpSpPr/>
          <p:nvPr/>
        </p:nvGrpSpPr>
        <p:grpSpPr>
          <a:xfrm>
            <a:off x="3252788" y="3429000"/>
            <a:ext cx="2563812" cy="1998663"/>
            <a:chOff x="1089" y="2160"/>
            <a:chExt cx="1615" cy="1259"/>
          </a:xfrm>
        </p:grpSpPr>
        <p:grpSp>
          <p:nvGrpSpPr>
            <p:cNvPr id="63556" name="组合 63555"/>
            <p:cNvGrpSpPr/>
            <p:nvPr/>
          </p:nvGrpSpPr>
          <p:grpSpPr>
            <a:xfrm>
              <a:off x="1248" y="2355"/>
              <a:ext cx="65" cy="965"/>
              <a:chOff x="1453" y="2372"/>
              <a:chExt cx="65" cy="965"/>
            </a:xfrm>
          </p:grpSpPr>
          <p:sp>
            <p:nvSpPr>
              <p:cNvPr id="63554" name="直接连接符 63553"/>
              <p:cNvSpPr/>
              <p:nvPr/>
            </p:nvSpPr>
            <p:spPr>
              <a:xfrm flipV="1">
                <a:off x="1483" y="2443"/>
                <a:ext cx="1" cy="894"/>
              </a:xfrm>
              <a:prstGeom prst="line">
                <a:avLst/>
              </a:prstGeom>
              <a:ln w="9525" cap="flat" cmpd="sng">
                <a:solidFill>
                  <a:srgbClr val="000000"/>
                </a:solidFill>
                <a:prstDash val="solid"/>
                <a:headEnd type="none" w="med" len="med"/>
                <a:tailEnd type="none" w="med" len="med"/>
              </a:ln>
            </p:spPr>
          </p:sp>
          <p:sp>
            <p:nvSpPr>
              <p:cNvPr id="63555" name="DRAWING2STR_FREEFORM 63554"/>
              <p:cNvSpPr/>
              <p:nvPr/>
            </p:nvSpPr>
            <p:spPr>
              <a:xfrm>
                <a:off x="1453" y="2372"/>
                <a:ext cx="65" cy="89"/>
              </a:xfrm>
              <a:custGeom>
                <a:avLst/>
                <a:gdLst/>
                <a:ahLst/>
                <a:cxnLst/>
                <a:rect l="0" t="0" r="0" b="0"/>
                <a:pathLst>
                  <a:path w="65" h="89">
                    <a:moveTo>
                      <a:pt x="65" y="89"/>
                    </a:moveTo>
                    <a:lnTo>
                      <a:pt x="30" y="0"/>
                    </a:lnTo>
                    <a:lnTo>
                      <a:pt x="0" y="89"/>
                    </a:lnTo>
                    <a:lnTo>
                      <a:pt x="65" y="89"/>
                    </a:lnTo>
                    <a:close/>
                  </a:path>
                </a:pathLst>
              </a:custGeom>
              <a:solidFill>
                <a:srgbClr val="000000"/>
              </a:solidFill>
              <a:ln w="9525">
                <a:noFill/>
              </a:ln>
            </p:spPr>
            <p:txBody>
              <a:bodyPr/>
              <a:lstStyle/>
              <a:p>
                <a:endParaRPr lang="zh-CN" altLang="en-US"/>
              </a:p>
            </p:txBody>
          </p:sp>
        </p:grpSp>
        <p:grpSp>
          <p:nvGrpSpPr>
            <p:cNvPr id="63559" name="组合 63558"/>
            <p:cNvGrpSpPr/>
            <p:nvPr/>
          </p:nvGrpSpPr>
          <p:grpSpPr>
            <a:xfrm>
              <a:off x="1278" y="3290"/>
              <a:ext cx="1324" cy="66"/>
              <a:chOff x="1483" y="3307"/>
              <a:chExt cx="1324" cy="66"/>
            </a:xfrm>
          </p:grpSpPr>
          <p:sp>
            <p:nvSpPr>
              <p:cNvPr id="63557" name="直接连接符 63556"/>
              <p:cNvSpPr/>
              <p:nvPr/>
            </p:nvSpPr>
            <p:spPr>
              <a:xfrm>
                <a:off x="1483" y="3337"/>
                <a:ext cx="1241" cy="1"/>
              </a:xfrm>
              <a:prstGeom prst="line">
                <a:avLst/>
              </a:prstGeom>
              <a:ln w="9525" cap="flat" cmpd="sng">
                <a:solidFill>
                  <a:srgbClr val="000000"/>
                </a:solidFill>
                <a:prstDash val="solid"/>
                <a:headEnd type="none" w="med" len="med"/>
                <a:tailEnd type="none" w="med" len="med"/>
              </a:ln>
            </p:spPr>
          </p:sp>
          <p:sp>
            <p:nvSpPr>
              <p:cNvPr id="63558" name="DRAWING2STR_FREEFORM 63557"/>
              <p:cNvSpPr/>
              <p:nvPr/>
            </p:nvSpPr>
            <p:spPr>
              <a:xfrm>
                <a:off x="2712" y="3307"/>
                <a:ext cx="95" cy="66"/>
              </a:xfrm>
              <a:custGeom>
                <a:avLst/>
                <a:gdLst/>
                <a:ahLst/>
                <a:cxnLst/>
                <a:rect l="0" t="0" r="0" b="0"/>
                <a:pathLst>
                  <a:path w="95" h="66">
                    <a:moveTo>
                      <a:pt x="0" y="66"/>
                    </a:moveTo>
                    <a:lnTo>
                      <a:pt x="95" y="36"/>
                    </a:lnTo>
                    <a:lnTo>
                      <a:pt x="0" y="0"/>
                    </a:lnTo>
                    <a:lnTo>
                      <a:pt x="0" y="66"/>
                    </a:lnTo>
                    <a:close/>
                  </a:path>
                </a:pathLst>
              </a:custGeom>
              <a:solidFill>
                <a:srgbClr val="000000"/>
              </a:solidFill>
              <a:ln w="9525">
                <a:noFill/>
              </a:ln>
            </p:spPr>
            <p:txBody>
              <a:bodyPr/>
              <a:lstStyle/>
              <a:p>
                <a:endParaRPr lang="zh-CN" altLang="en-US"/>
              </a:p>
            </p:txBody>
          </p:sp>
        </p:grpSp>
        <p:sp>
          <p:nvSpPr>
            <p:cNvPr id="63564" name="矩形 63563"/>
            <p:cNvSpPr/>
            <p:nvPr/>
          </p:nvSpPr>
          <p:spPr>
            <a:xfrm>
              <a:off x="2640" y="3264"/>
              <a:ext cx="64" cy="155"/>
            </a:xfrm>
            <a:prstGeom prst="rect">
              <a:avLst/>
            </a:prstGeom>
            <a:noFill/>
            <a:ln w="9525">
              <a:noFill/>
            </a:ln>
          </p:spPr>
          <p:txBody>
            <a:bodyPr wrap="none" lIns="0" tIns="0" rIns="0" bIns="0">
              <a:spAutoFit/>
            </a:bodyPr>
            <a:lstStyle/>
            <a:p>
              <a:pPr lvl="0"/>
              <a:r>
                <a:rPr lang="en-US" altLang="zh-CN" sz="1600">
                  <a:solidFill>
                    <a:srgbClr val="000000"/>
                  </a:solidFill>
                  <a:latin typeface="宋体" panose="02010600030101010101" pitchFamily="2" charset="-122"/>
                  <a:ea typeface="宋体" panose="02010600030101010101" pitchFamily="2" charset="-122"/>
                </a:rPr>
                <a:t>t</a:t>
              </a:r>
              <a:endParaRPr lang="en-US" altLang="zh-CN">
                <a:latin typeface="Times New Roman" panose="02020603050405020304" pitchFamily="18" charset="0"/>
                <a:ea typeface="宋体" panose="02010600030101010101" pitchFamily="2" charset="-122"/>
              </a:endParaRPr>
            </a:p>
          </p:txBody>
        </p:sp>
        <p:sp>
          <p:nvSpPr>
            <p:cNvPr id="63570" name="矩形 63569"/>
            <p:cNvSpPr/>
            <p:nvPr/>
          </p:nvSpPr>
          <p:spPr>
            <a:xfrm>
              <a:off x="1177" y="2160"/>
              <a:ext cx="192" cy="155"/>
            </a:xfrm>
            <a:prstGeom prst="rect">
              <a:avLst/>
            </a:prstGeom>
            <a:noFill/>
            <a:ln w="9525">
              <a:noFill/>
            </a:ln>
          </p:spPr>
          <p:txBody>
            <a:bodyPr wrap="none" lIns="0" tIns="0" rIns="0" bIns="0">
              <a:spAutoFit/>
            </a:bodyPr>
            <a:lstStyle/>
            <a:p>
              <a:pPr lvl="0"/>
              <a:r>
                <a:rPr lang="en-US" altLang="zh-CN" sz="1600">
                  <a:solidFill>
                    <a:srgbClr val="000000"/>
                  </a:solidFill>
                  <a:latin typeface="宋体" panose="02010600030101010101" pitchFamily="2" charset="-122"/>
                  <a:ea typeface="宋体" panose="02010600030101010101" pitchFamily="2" charset="-122"/>
                </a:rPr>
                <a:t>P,h</a:t>
              </a:r>
              <a:endParaRPr lang="en-US" altLang="zh-CN">
                <a:latin typeface="Times New Roman" panose="02020603050405020304" pitchFamily="18" charset="0"/>
                <a:ea typeface="宋体" panose="02010600030101010101" pitchFamily="2" charset="-122"/>
              </a:endParaRPr>
            </a:p>
          </p:txBody>
        </p:sp>
        <p:sp>
          <p:nvSpPr>
            <p:cNvPr id="63572" name="矩形 63571"/>
            <p:cNvSpPr/>
            <p:nvPr/>
          </p:nvSpPr>
          <p:spPr>
            <a:xfrm>
              <a:off x="1313" y="2160"/>
              <a:ext cx="64" cy="155"/>
            </a:xfrm>
            <a:prstGeom prst="rect">
              <a:avLst/>
            </a:prstGeom>
            <a:noFill/>
            <a:ln w="9525">
              <a:noFill/>
            </a:ln>
          </p:spPr>
          <p:txBody>
            <a:bodyPr wrap="none" lIns="0" tIns="0" rIns="0" bIns="0">
              <a:spAutoFit/>
            </a:bodyPr>
            <a:lstStyle/>
            <a:p>
              <a:pPr lvl="0"/>
              <a:r>
                <a:rPr lang="en-US" altLang="zh-CN" sz="1600" dirty="0">
                  <a:solidFill>
                    <a:srgbClr val="000000"/>
                  </a:solidFill>
                  <a:latin typeface="宋体" panose="02010600030101010101" pitchFamily="2" charset="-122"/>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63581" name="矩形 63580"/>
            <p:cNvSpPr/>
            <p:nvPr/>
          </p:nvSpPr>
          <p:spPr>
            <a:xfrm>
              <a:off x="2064" y="2976"/>
              <a:ext cx="64" cy="155"/>
            </a:xfrm>
            <a:prstGeom prst="rect">
              <a:avLst/>
            </a:prstGeom>
            <a:noFill/>
            <a:ln w="9525">
              <a:noFill/>
            </a:ln>
          </p:spPr>
          <p:txBody>
            <a:bodyPr wrap="none" lIns="0" tIns="0" rIns="0" bIns="0">
              <a:spAutoFit/>
            </a:bodyPr>
            <a:lstStyle/>
            <a:p>
              <a:pPr lvl="0"/>
              <a:r>
                <a:rPr lang="en-US" altLang="zh-CN" sz="1600">
                  <a:solidFill>
                    <a:srgbClr val="0000FF"/>
                  </a:solidFill>
                  <a:latin typeface="宋体" panose="02010600030101010101" pitchFamily="2" charset="-122"/>
                  <a:ea typeface="宋体" panose="02010600030101010101" pitchFamily="2" charset="-122"/>
                </a:rPr>
                <a:t>h</a:t>
              </a:r>
              <a:endParaRPr lang="en-US" altLang="zh-CN" sz="1600">
                <a:solidFill>
                  <a:srgbClr val="0000FF"/>
                </a:solidFill>
                <a:latin typeface="宋体" panose="02010600030101010101" pitchFamily="2" charset="-122"/>
                <a:ea typeface="宋体" panose="02010600030101010101" pitchFamily="2" charset="-122"/>
              </a:endParaRPr>
            </a:p>
          </p:txBody>
        </p:sp>
        <p:sp>
          <p:nvSpPr>
            <p:cNvPr id="63601" name="矩形 63600"/>
            <p:cNvSpPr/>
            <p:nvPr/>
          </p:nvSpPr>
          <p:spPr>
            <a:xfrm>
              <a:off x="1089" y="3154"/>
              <a:ext cx="64" cy="155"/>
            </a:xfrm>
            <a:prstGeom prst="rect">
              <a:avLst/>
            </a:prstGeom>
            <a:noFill/>
            <a:ln w="9525">
              <a:noFill/>
            </a:ln>
          </p:spPr>
          <p:txBody>
            <a:bodyPr wrap="none" lIns="0" tIns="0" rIns="0" bIns="0">
              <a:spAutoFit/>
            </a:bodyPr>
            <a:lstStyle/>
            <a:p>
              <a:pPr lvl="0"/>
              <a:r>
                <a:rPr lang="en-US" altLang="zh-CN" sz="1600" dirty="0">
                  <a:solidFill>
                    <a:srgbClr val="FF00FF"/>
                  </a:solidFill>
                  <a:latin typeface="宋体" panose="02010600030101010101" pitchFamily="2" charset="-122"/>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63625" name="DRAWING2STR_FREEFORM 63624"/>
            <p:cNvSpPr/>
            <p:nvPr/>
          </p:nvSpPr>
          <p:spPr>
            <a:xfrm>
              <a:off x="1575" y="3232"/>
              <a:ext cx="894" cy="80"/>
            </a:xfrm>
            <a:custGeom>
              <a:avLst/>
              <a:gdLst/>
              <a:ahLst/>
              <a:cxnLst/>
              <a:rect l="0" t="0" r="0" b="0"/>
              <a:pathLst>
                <a:path w="894" h="80">
                  <a:moveTo>
                    <a:pt x="0" y="44"/>
                  </a:moveTo>
                  <a:cubicBezTo>
                    <a:pt x="29" y="39"/>
                    <a:pt x="124" y="17"/>
                    <a:pt x="180" y="11"/>
                  </a:cubicBezTo>
                  <a:cubicBezTo>
                    <a:pt x="236" y="5"/>
                    <a:pt x="270" y="0"/>
                    <a:pt x="337" y="8"/>
                  </a:cubicBezTo>
                  <a:cubicBezTo>
                    <a:pt x="404" y="16"/>
                    <a:pt x="520" y="49"/>
                    <a:pt x="581" y="60"/>
                  </a:cubicBezTo>
                  <a:cubicBezTo>
                    <a:pt x="642" y="71"/>
                    <a:pt x="667" y="74"/>
                    <a:pt x="706" y="77"/>
                  </a:cubicBezTo>
                  <a:cubicBezTo>
                    <a:pt x="745" y="80"/>
                    <a:pt x="785" y="80"/>
                    <a:pt x="816" y="80"/>
                  </a:cubicBezTo>
                  <a:cubicBezTo>
                    <a:pt x="847" y="80"/>
                    <a:pt x="878" y="80"/>
                    <a:pt x="894" y="80"/>
                  </a:cubicBezTo>
                </a:path>
              </a:pathLst>
            </a:custGeom>
            <a:noFill/>
            <a:ln w="25400" cap="sq" cmpd="sng">
              <a:solidFill>
                <a:srgbClr val="0000FF">
                  <a:alpha val="100000"/>
                </a:srgbClr>
              </a:solidFill>
              <a:prstDash val="solid"/>
              <a:headEnd type="none" w="sm" len="sm"/>
              <a:tailEnd type="none" w="sm" len="sm"/>
            </a:ln>
          </p:spPr>
          <p:txBody>
            <a:bodyPr/>
            <a:lstStyle/>
            <a:p>
              <a:endParaRPr lang="zh-CN" altLang="en-US"/>
            </a:p>
          </p:txBody>
        </p:sp>
        <p:sp>
          <p:nvSpPr>
            <p:cNvPr id="63626" name="DRAWING2STR_FREEFORM 63625"/>
            <p:cNvSpPr/>
            <p:nvPr/>
          </p:nvSpPr>
          <p:spPr>
            <a:xfrm>
              <a:off x="1284" y="3282"/>
              <a:ext cx="276" cy="30"/>
            </a:xfrm>
            <a:custGeom>
              <a:avLst/>
              <a:gdLst/>
              <a:ahLst/>
              <a:cxnLst/>
              <a:rect l="0" t="0" r="0" b="0"/>
              <a:pathLst>
                <a:path w="276" h="30">
                  <a:moveTo>
                    <a:pt x="0" y="30"/>
                  </a:moveTo>
                  <a:lnTo>
                    <a:pt x="135" y="27"/>
                  </a:lnTo>
                  <a:lnTo>
                    <a:pt x="276" y="0"/>
                  </a:lnTo>
                </a:path>
              </a:pathLst>
            </a:custGeom>
            <a:noFill/>
            <a:ln w="25400" cap="sq" cmpd="sng">
              <a:solidFill>
                <a:srgbClr val="0000FF">
                  <a:alpha val="100000"/>
                </a:srgbClr>
              </a:solidFill>
              <a:prstDash val="solid"/>
              <a:headEnd type="none" w="sm" len="sm"/>
              <a:tailEnd type="none" w="sm" len="sm"/>
            </a:ln>
          </p:spPr>
          <p:txBody>
            <a:bodyPr/>
            <a:lstStyle/>
            <a:p>
              <a:endParaRPr lang="zh-CN" altLang="en-US"/>
            </a:p>
          </p:txBody>
        </p:sp>
        <p:sp>
          <p:nvSpPr>
            <p:cNvPr id="63627" name="DRAWING2STR_FREEFORM 63626"/>
            <p:cNvSpPr/>
            <p:nvPr/>
          </p:nvSpPr>
          <p:spPr>
            <a:xfrm>
              <a:off x="1280" y="2775"/>
              <a:ext cx="1216" cy="119"/>
            </a:xfrm>
            <a:custGeom>
              <a:avLst/>
              <a:gdLst/>
              <a:ahLst/>
              <a:cxnLst/>
              <a:rect l="0" t="0" r="0" b="0"/>
              <a:pathLst>
                <a:path w="1216" h="119">
                  <a:moveTo>
                    <a:pt x="0" y="93"/>
                  </a:moveTo>
                  <a:cubicBezTo>
                    <a:pt x="35" y="89"/>
                    <a:pt x="113" y="84"/>
                    <a:pt x="208" y="69"/>
                  </a:cubicBezTo>
                  <a:cubicBezTo>
                    <a:pt x="303" y="54"/>
                    <a:pt x="444" y="0"/>
                    <a:pt x="568" y="5"/>
                  </a:cubicBezTo>
                  <a:cubicBezTo>
                    <a:pt x="692" y="10"/>
                    <a:pt x="866" y="83"/>
                    <a:pt x="955" y="101"/>
                  </a:cubicBezTo>
                  <a:cubicBezTo>
                    <a:pt x="1044" y="119"/>
                    <a:pt x="1059" y="111"/>
                    <a:pt x="1102" y="113"/>
                  </a:cubicBezTo>
                  <a:cubicBezTo>
                    <a:pt x="1145" y="115"/>
                    <a:pt x="1192" y="113"/>
                    <a:pt x="1216" y="113"/>
                  </a:cubicBezTo>
                </a:path>
              </a:pathLst>
            </a:custGeom>
            <a:noFill/>
            <a:ln w="25400" cap="sq" cmpd="sng">
              <a:solidFill>
                <a:srgbClr val="FF0000"/>
              </a:solidFill>
              <a:prstDash val="solid"/>
              <a:headEnd type="none" w="sm" len="sm"/>
              <a:tailEnd type="none" w="sm" len="sm"/>
            </a:ln>
          </p:spPr>
          <p:txBody>
            <a:bodyPr/>
            <a:lstStyle/>
            <a:p>
              <a:endParaRPr lang="zh-CN" altLang="en-US"/>
            </a:p>
          </p:txBody>
        </p:sp>
        <p:sp>
          <p:nvSpPr>
            <p:cNvPr id="63630" name="DRAWING2STR_FREEFORM 63629"/>
            <p:cNvSpPr/>
            <p:nvPr/>
          </p:nvSpPr>
          <p:spPr>
            <a:xfrm>
              <a:off x="1986" y="3120"/>
              <a:ext cx="78" cy="126"/>
            </a:xfrm>
            <a:custGeom>
              <a:avLst/>
              <a:gdLst/>
              <a:ahLst/>
              <a:cxnLst/>
              <a:rect l="0" t="0" r="0" b="0"/>
              <a:pathLst>
                <a:path w="78" h="126">
                  <a:moveTo>
                    <a:pt x="0" y="126"/>
                  </a:moveTo>
                  <a:lnTo>
                    <a:pt x="78" y="0"/>
                  </a:lnTo>
                </a:path>
              </a:pathLst>
            </a:custGeom>
            <a:noFill/>
            <a:ln w="6350" cap="sq" cmpd="sng">
              <a:solidFill>
                <a:srgbClr val="FF00FF">
                  <a:alpha val="100000"/>
                </a:srgbClr>
              </a:solidFill>
              <a:prstDash val="solid"/>
              <a:headEnd type="none" w="sm" len="sm"/>
              <a:tailEnd type="none" w="sm" len="sm"/>
            </a:ln>
          </p:spPr>
          <p:txBody>
            <a:bodyPr/>
            <a:lstStyle/>
            <a:p>
              <a:endParaRPr lang="zh-CN" altLang="en-US"/>
            </a:p>
          </p:txBody>
        </p:sp>
        <p:sp>
          <p:nvSpPr>
            <p:cNvPr id="63631" name="矩形 63630"/>
            <p:cNvSpPr/>
            <p:nvPr/>
          </p:nvSpPr>
          <p:spPr>
            <a:xfrm>
              <a:off x="2160" y="2496"/>
              <a:ext cx="64" cy="155"/>
            </a:xfrm>
            <a:prstGeom prst="rect">
              <a:avLst/>
            </a:prstGeom>
            <a:noFill/>
            <a:ln w="9525">
              <a:noFill/>
            </a:ln>
          </p:spPr>
          <p:txBody>
            <a:bodyPr wrap="none" lIns="0" tIns="0" rIns="0" bIns="0">
              <a:spAutoFit/>
            </a:bodyPr>
            <a:lstStyle/>
            <a:p>
              <a:pPr lvl="0"/>
              <a:r>
                <a:rPr lang="en-US" altLang="zh-CN" sz="1600">
                  <a:solidFill>
                    <a:srgbClr val="FF0000"/>
                  </a:solidFill>
                  <a:latin typeface="宋体" panose="02010600030101010101" pitchFamily="2" charset="-122"/>
                  <a:ea typeface="宋体" panose="02010600030101010101" pitchFamily="2" charset="-122"/>
                </a:rPr>
                <a:t>P</a:t>
              </a:r>
              <a:endParaRPr lang="en-US" altLang="zh-CN" sz="1600">
                <a:solidFill>
                  <a:srgbClr val="FF0000"/>
                </a:solidFill>
                <a:latin typeface="宋体" panose="02010600030101010101" pitchFamily="2" charset="-122"/>
                <a:ea typeface="宋体" panose="02010600030101010101" pitchFamily="2" charset="-122"/>
              </a:endParaRPr>
            </a:p>
          </p:txBody>
        </p:sp>
        <p:sp>
          <p:nvSpPr>
            <p:cNvPr id="63632" name="DRAWING2STR_FREEFORM 63631"/>
            <p:cNvSpPr/>
            <p:nvPr/>
          </p:nvSpPr>
          <p:spPr>
            <a:xfrm>
              <a:off x="2034" y="2640"/>
              <a:ext cx="108" cy="174"/>
            </a:xfrm>
            <a:custGeom>
              <a:avLst/>
              <a:gdLst/>
              <a:ahLst/>
              <a:cxnLst/>
              <a:rect l="0" t="0" r="0" b="0"/>
              <a:pathLst>
                <a:path w="108" h="174">
                  <a:moveTo>
                    <a:pt x="30" y="126"/>
                  </a:moveTo>
                  <a:lnTo>
                    <a:pt x="0" y="174"/>
                  </a:lnTo>
                  <a:lnTo>
                    <a:pt x="108" y="0"/>
                  </a:lnTo>
                </a:path>
              </a:pathLst>
            </a:custGeom>
            <a:noFill/>
            <a:ln w="6350" cap="sq" cmpd="sng">
              <a:solidFill>
                <a:srgbClr val="FF00FF">
                  <a:alpha val="100000"/>
                </a:srgbClr>
              </a:solidFill>
              <a:prstDash val="solid"/>
              <a:headEnd type="none" w="sm" len="sm"/>
              <a:tailEnd type="none" w="sm" len="sm"/>
            </a:ln>
          </p:spPr>
          <p:txBody>
            <a:bodyPr/>
            <a:lstStyle/>
            <a:p>
              <a:endParaRPr lang="zh-CN" altLang="en-US"/>
            </a:p>
          </p:txBody>
        </p:sp>
      </p:grpSp>
      <p:grpSp>
        <p:nvGrpSpPr>
          <p:cNvPr id="63655" name="组合 63654"/>
          <p:cNvGrpSpPr/>
          <p:nvPr/>
        </p:nvGrpSpPr>
        <p:grpSpPr>
          <a:xfrm>
            <a:off x="6923088" y="3465513"/>
            <a:ext cx="2976562" cy="2257425"/>
            <a:chOff x="3401" y="2183"/>
            <a:chExt cx="1875" cy="1422"/>
          </a:xfrm>
        </p:grpSpPr>
        <p:sp>
          <p:nvSpPr>
            <p:cNvPr id="63548" name="矩形 63547"/>
            <p:cNvSpPr/>
            <p:nvPr/>
          </p:nvSpPr>
          <p:spPr>
            <a:xfrm>
              <a:off x="3408" y="2832"/>
              <a:ext cx="580" cy="245"/>
            </a:xfrm>
            <a:prstGeom prst="rect">
              <a:avLst/>
            </a:prstGeom>
            <a:noFill/>
            <a:ln w="9525">
              <a:noFill/>
            </a:ln>
          </p:spPr>
          <p:txBody>
            <a:bodyPr/>
            <a:lstStyle/>
            <a:p>
              <a:endParaRPr lang="zh-CN" altLang="en-US"/>
            </a:p>
          </p:txBody>
        </p:sp>
        <p:sp>
          <p:nvSpPr>
            <p:cNvPr id="63551" name="矩形 63550"/>
            <p:cNvSpPr/>
            <p:nvPr/>
          </p:nvSpPr>
          <p:spPr>
            <a:xfrm>
              <a:off x="3401" y="2183"/>
              <a:ext cx="192" cy="155"/>
            </a:xfrm>
            <a:prstGeom prst="rect">
              <a:avLst/>
            </a:prstGeom>
            <a:noFill/>
            <a:ln w="9525">
              <a:noFill/>
            </a:ln>
          </p:spPr>
          <p:txBody>
            <a:bodyPr wrap="none" lIns="0" tIns="0" rIns="0" bIns="0">
              <a:spAutoFit/>
            </a:bodyPr>
            <a:lstStyle/>
            <a:p>
              <a:pPr lvl="0"/>
              <a:r>
                <a:rPr lang="en-US" altLang="zh-CN" sz="1600">
                  <a:solidFill>
                    <a:srgbClr val="000000"/>
                  </a:solidFill>
                  <a:latin typeface="宋体" panose="02010600030101010101" pitchFamily="2" charset="-122"/>
                  <a:ea typeface="宋体" panose="02010600030101010101" pitchFamily="2" charset="-122"/>
                </a:rPr>
                <a:t>P,h</a:t>
              </a:r>
              <a:endParaRPr lang="en-US" altLang="zh-CN">
                <a:latin typeface="Times New Roman" panose="02020603050405020304" pitchFamily="18" charset="0"/>
                <a:ea typeface="宋体" panose="02010600030101010101" pitchFamily="2" charset="-122"/>
              </a:endParaRPr>
            </a:p>
          </p:txBody>
        </p:sp>
        <p:sp>
          <p:nvSpPr>
            <p:cNvPr id="63553" name="矩形 63552"/>
            <p:cNvSpPr/>
            <p:nvPr/>
          </p:nvSpPr>
          <p:spPr>
            <a:xfrm>
              <a:off x="3539" y="2183"/>
              <a:ext cx="64" cy="155"/>
            </a:xfrm>
            <a:prstGeom prst="rect">
              <a:avLst/>
            </a:prstGeom>
            <a:noFill/>
            <a:ln w="9525">
              <a:noFill/>
            </a:ln>
          </p:spPr>
          <p:txBody>
            <a:bodyPr wrap="none" lIns="0" tIns="0" rIns="0" bIns="0">
              <a:spAutoFit/>
            </a:bodyPr>
            <a:lstStyle/>
            <a:p>
              <a:pPr lvl="0"/>
              <a:r>
                <a:rPr lang="en-US" altLang="zh-CN" sz="1600" dirty="0">
                  <a:solidFill>
                    <a:srgbClr val="000000"/>
                  </a:solidFill>
                  <a:latin typeface="宋体" panose="02010600030101010101" pitchFamily="2" charset="-122"/>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63501" name="DRAWING2STR_FREEFORM 63500"/>
            <p:cNvSpPr/>
            <p:nvPr/>
          </p:nvSpPr>
          <p:spPr>
            <a:xfrm>
              <a:off x="3543" y="2412"/>
              <a:ext cx="1" cy="930"/>
            </a:xfrm>
            <a:custGeom>
              <a:avLst/>
              <a:gdLst/>
              <a:ahLst/>
              <a:cxnLst/>
              <a:rect l="0" t="0" r="0" b="0"/>
              <a:pathLst>
                <a:path w="1" h="930">
                  <a:moveTo>
                    <a:pt x="0" y="930"/>
                  </a:moveTo>
                  <a:lnTo>
                    <a:pt x="1" y="0"/>
                  </a:lnTo>
                </a:path>
              </a:pathLst>
            </a:custGeom>
            <a:solidFill>
              <a:srgbClr val="FFFFFF"/>
            </a:solidFill>
            <a:ln w="9525" cap="flat" cmpd="sng">
              <a:solidFill>
                <a:srgbClr val="000000"/>
              </a:solidFill>
              <a:prstDash val="solid"/>
              <a:headEnd type="none" w="med" len="med"/>
              <a:tailEnd type="none" w="med" len="med"/>
            </a:ln>
          </p:spPr>
          <p:txBody>
            <a:bodyPr/>
            <a:lstStyle/>
            <a:p>
              <a:endParaRPr lang="zh-CN" altLang="en-US"/>
            </a:p>
          </p:txBody>
        </p:sp>
        <p:sp>
          <p:nvSpPr>
            <p:cNvPr id="63502" name="DRAWING2STR_FREEFORM 63501"/>
            <p:cNvSpPr/>
            <p:nvPr/>
          </p:nvSpPr>
          <p:spPr>
            <a:xfrm>
              <a:off x="3515" y="2339"/>
              <a:ext cx="65" cy="90"/>
            </a:xfrm>
            <a:custGeom>
              <a:avLst/>
              <a:gdLst/>
              <a:ahLst/>
              <a:cxnLst/>
              <a:rect l="0" t="0" r="0" b="0"/>
              <a:pathLst>
                <a:path w="65" h="90">
                  <a:moveTo>
                    <a:pt x="65" y="90"/>
                  </a:moveTo>
                  <a:lnTo>
                    <a:pt x="35" y="0"/>
                  </a:lnTo>
                  <a:lnTo>
                    <a:pt x="0" y="90"/>
                  </a:lnTo>
                  <a:lnTo>
                    <a:pt x="65" y="90"/>
                  </a:lnTo>
                  <a:close/>
                </a:path>
              </a:pathLst>
            </a:custGeom>
            <a:solidFill>
              <a:srgbClr val="000000"/>
            </a:solidFill>
            <a:ln w="9525">
              <a:noFill/>
            </a:ln>
          </p:spPr>
          <p:txBody>
            <a:bodyPr/>
            <a:lstStyle/>
            <a:p>
              <a:endParaRPr lang="zh-CN" altLang="en-US"/>
            </a:p>
          </p:txBody>
        </p:sp>
        <p:grpSp>
          <p:nvGrpSpPr>
            <p:cNvPr id="63620" name="组合 63619"/>
            <p:cNvGrpSpPr/>
            <p:nvPr/>
          </p:nvGrpSpPr>
          <p:grpSpPr>
            <a:xfrm>
              <a:off x="3544" y="3312"/>
              <a:ext cx="1732" cy="66"/>
              <a:chOff x="3736" y="3312"/>
              <a:chExt cx="1732" cy="66"/>
            </a:xfrm>
          </p:grpSpPr>
          <p:sp>
            <p:nvSpPr>
              <p:cNvPr id="63504" name="DRAWING2STR_FREEFORM 63503"/>
              <p:cNvSpPr/>
              <p:nvPr/>
            </p:nvSpPr>
            <p:spPr>
              <a:xfrm>
                <a:off x="3736" y="3343"/>
                <a:ext cx="1649" cy="1"/>
              </a:xfrm>
              <a:custGeom>
                <a:avLst/>
                <a:gdLst/>
                <a:ahLst/>
                <a:cxnLst/>
                <a:rect l="0" t="0" r="0" b="0"/>
                <a:pathLst>
                  <a:path w="1649" h="1">
                    <a:moveTo>
                      <a:pt x="0" y="1"/>
                    </a:moveTo>
                    <a:lnTo>
                      <a:pt x="1649" y="0"/>
                    </a:lnTo>
                  </a:path>
                </a:pathLst>
              </a:custGeom>
              <a:solidFill>
                <a:srgbClr val="FFFFFF"/>
              </a:solidFill>
              <a:ln w="9525" cap="flat" cmpd="sng">
                <a:solidFill>
                  <a:srgbClr val="000000"/>
                </a:solidFill>
                <a:prstDash val="solid"/>
                <a:headEnd type="none" w="med" len="med"/>
                <a:tailEnd type="none" w="med" len="med"/>
              </a:ln>
            </p:spPr>
            <p:txBody>
              <a:bodyPr/>
              <a:lstStyle/>
              <a:p>
                <a:endParaRPr lang="zh-CN" altLang="en-US"/>
              </a:p>
            </p:txBody>
          </p:sp>
          <p:sp>
            <p:nvSpPr>
              <p:cNvPr id="63505" name="DRAWING2STR_FREEFORM 63504"/>
              <p:cNvSpPr/>
              <p:nvPr/>
            </p:nvSpPr>
            <p:spPr>
              <a:xfrm>
                <a:off x="5373" y="3312"/>
                <a:ext cx="95" cy="66"/>
              </a:xfrm>
              <a:custGeom>
                <a:avLst/>
                <a:gdLst/>
                <a:ahLst/>
                <a:cxnLst/>
                <a:rect l="0" t="0" r="0" b="0"/>
                <a:pathLst>
                  <a:path w="95" h="66">
                    <a:moveTo>
                      <a:pt x="0" y="66"/>
                    </a:moveTo>
                    <a:lnTo>
                      <a:pt x="95" y="36"/>
                    </a:lnTo>
                    <a:lnTo>
                      <a:pt x="0" y="0"/>
                    </a:lnTo>
                    <a:lnTo>
                      <a:pt x="0" y="66"/>
                    </a:lnTo>
                    <a:close/>
                  </a:path>
                </a:pathLst>
              </a:custGeom>
              <a:solidFill>
                <a:srgbClr val="000000"/>
              </a:solidFill>
              <a:ln w="9525">
                <a:noFill/>
              </a:ln>
            </p:spPr>
            <p:txBody>
              <a:bodyPr/>
              <a:lstStyle/>
              <a:p>
                <a:endParaRPr lang="zh-CN" altLang="en-US"/>
              </a:p>
            </p:txBody>
          </p:sp>
        </p:grpSp>
        <p:sp>
          <p:nvSpPr>
            <p:cNvPr id="63522" name="矩形 63521"/>
            <p:cNvSpPr/>
            <p:nvPr/>
          </p:nvSpPr>
          <p:spPr>
            <a:xfrm>
              <a:off x="3419" y="3182"/>
              <a:ext cx="72" cy="174"/>
            </a:xfrm>
            <a:prstGeom prst="rect">
              <a:avLst/>
            </a:prstGeom>
            <a:noFill/>
            <a:ln w="9525">
              <a:noFill/>
            </a:ln>
          </p:spPr>
          <p:txBody>
            <a:bodyPr wrap="none" lIns="0" tIns="0" rIns="0" bIns="0">
              <a:spAutoFit/>
            </a:bodyPr>
            <a:lstStyle/>
            <a:p>
              <a:pPr lvl="0"/>
              <a:r>
                <a:rPr lang="en-US" altLang="zh-CN" sz="1800" dirty="0">
                  <a:solidFill>
                    <a:srgbClr val="FF00FF"/>
                  </a:solidFill>
                  <a:latin typeface="宋体" panose="02010600030101010101" pitchFamily="2" charset="-122"/>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63526" name="矩形 63525"/>
            <p:cNvSpPr/>
            <p:nvPr/>
          </p:nvSpPr>
          <p:spPr>
            <a:xfrm>
              <a:off x="3419" y="3038"/>
              <a:ext cx="72" cy="174"/>
            </a:xfrm>
            <a:prstGeom prst="rect">
              <a:avLst/>
            </a:prstGeom>
            <a:noFill/>
            <a:ln w="9525">
              <a:noFill/>
            </a:ln>
          </p:spPr>
          <p:txBody>
            <a:bodyPr wrap="none" lIns="0" tIns="0" rIns="0" bIns="0">
              <a:spAutoFit/>
            </a:bodyPr>
            <a:lstStyle/>
            <a:p>
              <a:pPr lvl="0"/>
              <a:r>
                <a:rPr lang="en-US" altLang="zh-CN" sz="1800" dirty="0">
                  <a:solidFill>
                    <a:srgbClr val="0000FF"/>
                  </a:solidFill>
                  <a:latin typeface="宋体" panose="02010600030101010101" pitchFamily="2" charset="-122"/>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63534" name="矩形 63533"/>
            <p:cNvSpPr/>
            <p:nvPr/>
          </p:nvSpPr>
          <p:spPr>
            <a:xfrm>
              <a:off x="3550" y="2208"/>
              <a:ext cx="766" cy="245"/>
            </a:xfrm>
            <a:prstGeom prst="rect">
              <a:avLst/>
            </a:prstGeom>
            <a:noFill/>
            <a:ln w="9525">
              <a:noFill/>
            </a:ln>
          </p:spPr>
          <p:txBody>
            <a:bodyPr/>
            <a:lstStyle/>
            <a:p>
              <a:endParaRPr lang="zh-CN" altLang="en-US"/>
            </a:p>
          </p:txBody>
        </p:sp>
        <p:sp>
          <p:nvSpPr>
            <p:cNvPr id="63536" name="矩形 63535"/>
            <p:cNvSpPr/>
            <p:nvPr/>
          </p:nvSpPr>
          <p:spPr>
            <a:xfrm>
              <a:off x="4512" y="2304"/>
              <a:ext cx="64" cy="155"/>
            </a:xfrm>
            <a:prstGeom prst="rect">
              <a:avLst/>
            </a:prstGeom>
            <a:noFill/>
            <a:ln w="9525">
              <a:noFill/>
            </a:ln>
          </p:spPr>
          <p:txBody>
            <a:bodyPr wrap="none" lIns="0" tIns="0" rIns="0" bIns="0">
              <a:spAutoFit/>
            </a:bodyPr>
            <a:lstStyle/>
            <a:p>
              <a:pPr lvl="0"/>
              <a:r>
                <a:rPr lang="en-US" altLang="zh-CN" sz="1600">
                  <a:solidFill>
                    <a:srgbClr val="FF0000"/>
                  </a:solidFill>
                  <a:latin typeface="宋体" panose="02010600030101010101" pitchFamily="2" charset="-122"/>
                  <a:ea typeface="宋体" panose="02010600030101010101" pitchFamily="2" charset="-122"/>
                </a:rPr>
                <a:t>h</a:t>
              </a:r>
              <a:endParaRPr lang="en-US" altLang="zh-CN">
                <a:latin typeface="Times New Roman" panose="02020603050405020304" pitchFamily="18" charset="0"/>
                <a:ea typeface="宋体" panose="02010600030101010101" pitchFamily="2" charset="-122"/>
              </a:endParaRPr>
            </a:p>
          </p:txBody>
        </p:sp>
        <p:sp>
          <p:nvSpPr>
            <p:cNvPr id="63538" name="矩形 63537"/>
            <p:cNvSpPr/>
            <p:nvPr/>
          </p:nvSpPr>
          <p:spPr>
            <a:xfrm>
              <a:off x="4191" y="2279"/>
              <a:ext cx="64" cy="155"/>
            </a:xfrm>
            <a:prstGeom prst="rect">
              <a:avLst/>
            </a:prstGeom>
            <a:noFill/>
            <a:ln w="9525">
              <a:noFill/>
            </a:ln>
          </p:spPr>
          <p:txBody>
            <a:bodyPr wrap="none" lIns="0" tIns="0" rIns="0" bIns="0">
              <a:spAutoFit/>
            </a:bodyPr>
            <a:lstStyle/>
            <a:p>
              <a:pPr lvl="0"/>
              <a:r>
                <a:rPr lang="en-US" altLang="zh-CN" sz="1600" dirty="0">
                  <a:solidFill>
                    <a:srgbClr val="FF0000"/>
                  </a:solidFill>
                  <a:latin typeface="宋体" panose="02010600030101010101" pitchFamily="2" charset="-122"/>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63542" name="矩形 63541"/>
            <p:cNvSpPr/>
            <p:nvPr/>
          </p:nvSpPr>
          <p:spPr>
            <a:xfrm>
              <a:off x="4368" y="3360"/>
              <a:ext cx="580" cy="245"/>
            </a:xfrm>
            <a:prstGeom prst="rect">
              <a:avLst/>
            </a:prstGeom>
            <a:noFill/>
            <a:ln w="9525">
              <a:noFill/>
            </a:ln>
          </p:spPr>
          <p:txBody>
            <a:bodyPr/>
            <a:lstStyle/>
            <a:p>
              <a:endParaRPr lang="zh-CN" altLang="en-US"/>
            </a:p>
          </p:txBody>
        </p:sp>
        <p:sp>
          <p:nvSpPr>
            <p:cNvPr id="63545" name="矩形 63544"/>
            <p:cNvSpPr/>
            <p:nvPr/>
          </p:nvSpPr>
          <p:spPr>
            <a:xfrm>
              <a:off x="5184" y="3408"/>
              <a:ext cx="64" cy="155"/>
            </a:xfrm>
            <a:prstGeom prst="rect">
              <a:avLst/>
            </a:prstGeom>
            <a:noFill/>
            <a:ln w="9525">
              <a:noFill/>
            </a:ln>
          </p:spPr>
          <p:txBody>
            <a:bodyPr wrap="none" lIns="0" tIns="0" rIns="0" bIns="0">
              <a:spAutoFit/>
            </a:bodyPr>
            <a:lstStyle/>
            <a:p>
              <a:pPr lvl="0"/>
              <a:r>
                <a:rPr lang="en-US" altLang="zh-CN" sz="1600">
                  <a:solidFill>
                    <a:srgbClr val="000000"/>
                  </a:solidFill>
                  <a:latin typeface="宋体" panose="02010600030101010101" pitchFamily="2" charset="-122"/>
                  <a:ea typeface="宋体" panose="02010600030101010101" pitchFamily="2" charset="-122"/>
                </a:rPr>
                <a:t>t</a:t>
              </a:r>
              <a:endParaRPr lang="en-US" altLang="zh-CN">
                <a:latin typeface="Times New Roman" panose="02020603050405020304" pitchFamily="18" charset="0"/>
                <a:ea typeface="宋体" panose="02010600030101010101" pitchFamily="2" charset="-122"/>
              </a:endParaRPr>
            </a:p>
          </p:txBody>
        </p:sp>
        <p:sp>
          <p:nvSpPr>
            <p:cNvPr id="63547" name="矩形 63546"/>
            <p:cNvSpPr/>
            <p:nvPr/>
          </p:nvSpPr>
          <p:spPr>
            <a:xfrm>
              <a:off x="4873" y="3427"/>
              <a:ext cx="64" cy="155"/>
            </a:xfrm>
            <a:prstGeom prst="rect">
              <a:avLst/>
            </a:prstGeom>
            <a:noFill/>
            <a:ln w="9525">
              <a:noFill/>
            </a:ln>
          </p:spPr>
          <p:txBody>
            <a:bodyPr wrap="none" lIns="0" tIns="0" rIns="0" bIns="0">
              <a:spAutoFit/>
            </a:bodyPr>
            <a:lstStyle/>
            <a:p>
              <a:pPr lvl="0"/>
              <a:r>
                <a:rPr lang="en-US" altLang="zh-CN" sz="1600" dirty="0">
                  <a:solidFill>
                    <a:srgbClr val="000000"/>
                  </a:solidFill>
                  <a:latin typeface="宋体" panose="02010600030101010101" pitchFamily="2" charset="-122"/>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63613" name="DRAWING2STR_FREEFORM 63612"/>
            <p:cNvSpPr/>
            <p:nvPr/>
          </p:nvSpPr>
          <p:spPr>
            <a:xfrm>
              <a:off x="3555" y="3339"/>
              <a:ext cx="240" cy="3"/>
            </a:xfrm>
            <a:custGeom>
              <a:avLst/>
              <a:gdLst/>
              <a:ahLst/>
              <a:cxnLst/>
              <a:rect l="0" t="0" r="0" b="0"/>
              <a:pathLst>
                <a:path w="240" h="3">
                  <a:moveTo>
                    <a:pt x="0" y="0"/>
                  </a:moveTo>
                  <a:lnTo>
                    <a:pt x="240" y="3"/>
                  </a:lnTo>
                </a:path>
              </a:pathLst>
            </a:custGeom>
            <a:noFill/>
            <a:ln w="25400" cap="sq" cmpd="sng">
              <a:solidFill>
                <a:srgbClr val="FF0000"/>
              </a:solidFill>
              <a:prstDash val="solid"/>
              <a:headEnd type="none" w="sm" len="sm"/>
              <a:tailEnd type="none" w="sm" len="sm"/>
            </a:ln>
          </p:spPr>
          <p:txBody>
            <a:bodyPr/>
            <a:lstStyle/>
            <a:p>
              <a:endParaRPr lang="zh-CN" altLang="en-US"/>
            </a:p>
          </p:txBody>
        </p:sp>
        <p:sp>
          <p:nvSpPr>
            <p:cNvPr id="63615" name="DRAWING2STR_FREEFORM 63614"/>
            <p:cNvSpPr/>
            <p:nvPr/>
          </p:nvSpPr>
          <p:spPr>
            <a:xfrm>
              <a:off x="4080" y="2680"/>
              <a:ext cx="40" cy="536"/>
            </a:xfrm>
            <a:custGeom>
              <a:avLst/>
              <a:gdLst/>
              <a:ahLst/>
              <a:cxnLst/>
              <a:rect l="0" t="0" r="0" b="0"/>
              <a:pathLst>
                <a:path w="40" h="536">
                  <a:moveTo>
                    <a:pt x="0" y="536"/>
                  </a:moveTo>
                  <a:lnTo>
                    <a:pt x="40" y="0"/>
                  </a:lnTo>
                </a:path>
              </a:pathLst>
            </a:custGeom>
            <a:noFill/>
            <a:ln w="25400" cap="sq" cmpd="sng">
              <a:solidFill>
                <a:srgbClr val="FF0000">
                  <a:alpha val="100000"/>
                </a:srgbClr>
              </a:solidFill>
              <a:prstDash val="solid"/>
              <a:headEnd type="none" w="sm" len="sm"/>
              <a:tailEnd type="none" w="sm" len="sm"/>
            </a:ln>
          </p:spPr>
          <p:txBody>
            <a:bodyPr/>
            <a:lstStyle/>
            <a:p>
              <a:endParaRPr lang="zh-CN" altLang="en-US"/>
            </a:p>
          </p:txBody>
        </p:sp>
        <p:sp>
          <p:nvSpPr>
            <p:cNvPr id="63616" name="直接连接符 63615"/>
            <p:cNvSpPr/>
            <p:nvPr/>
          </p:nvSpPr>
          <p:spPr>
            <a:xfrm>
              <a:off x="4320" y="2544"/>
              <a:ext cx="288" cy="0"/>
            </a:xfrm>
            <a:prstGeom prst="line">
              <a:avLst/>
            </a:prstGeom>
            <a:ln w="25400" cap="sq" cmpd="sng">
              <a:solidFill>
                <a:srgbClr val="FF0000"/>
              </a:solidFill>
              <a:prstDash val="solid"/>
              <a:headEnd type="none" w="sm" len="sm"/>
              <a:tailEnd type="none" w="sm" len="sm"/>
            </a:ln>
          </p:spPr>
        </p:sp>
        <p:sp>
          <p:nvSpPr>
            <p:cNvPr id="63617" name="直接连接符 63616"/>
            <p:cNvSpPr/>
            <p:nvPr/>
          </p:nvSpPr>
          <p:spPr>
            <a:xfrm>
              <a:off x="4656" y="2592"/>
              <a:ext cx="48" cy="480"/>
            </a:xfrm>
            <a:prstGeom prst="line">
              <a:avLst/>
            </a:prstGeom>
            <a:ln w="25400" cap="sq" cmpd="sng">
              <a:solidFill>
                <a:srgbClr val="FF0000"/>
              </a:solidFill>
              <a:prstDash val="solid"/>
              <a:headEnd type="none" w="sm" len="sm"/>
              <a:tailEnd type="none" w="sm" len="sm"/>
            </a:ln>
          </p:spPr>
        </p:sp>
        <p:sp>
          <p:nvSpPr>
            <p:cNvPr id="63618" name="DRAWING2STR_FREEFORM 63617"/>
            <p:cNvSpPr/>
            <p:nvPr/>
          </p:nvSpPr>
          <p:spPr>
            <a:xfrm>
              <a:off x="4704" y="3072"/>
              <a:ext cx="436" cy="277"/>
            </a:xfrm>
            <a:custGeom>
              <a:avLst/>
              <a:gdLst/>
              <a:ahLst/>
              <a:cxnLst/>
              <a:rect l="0" t="0" r="0" b="0"/>
              <a:pathLst>
                <a:path w="436" h="277">
                  <a:moveTo>
                    <a:pt x="0" y="0"/>
                  </a:moveTo>
                  <a:cubicBezTo>
                    <a:pt x="8" y="30"/>
                    <a:pt x="24" y="139"/>
                    <a:pt x="48" y="180"/>
                  </a:cubicBezTo>
                  <a:cubicBezTo>
                    <a:pt x="72" y="221"/>
                    <a:pt x="112" y="229"/>
                    <a:pt x="144" y="244"/>
                  </a:cubicBezTo>
                  <a:cubicBezTo>
                    <a:pt x="176" y="259"/>
                    <a:pt x="207" y="267"/>
                    <a:pt x="240" y="272"/>
                  </a:cubicBezTo>
                  <a:cubicBezTo>
                    <a:pt x="273" y="277"/>
                    <a:pt x="311" y="272"/>
                    <a:pt x="344" y="272"/>
                  </a:cubicBezTo>
                  <a:cubicBezTo>
                    <a:pt x="377" y="272"/>
                    <a:pt x="417" y="272"/>
                    <a:pt x="436" y="272"/>
                  </a:cubicBezTo>
                </a:path>
              </a:pathLst>
            </a:custGeom>
            <a:noFill/>
            <a:ln w="25400" cap="sq" cmpd="sng">
              <a:solidFill>
                <a:srgbClr val="FF0000">
                  <a:alpha val="100000"/>
                </a:srgbClr>
              </a:solidFill>
              <a:prstDash val="solid"/>
              <a:headEnd type="none" w="sm" len="sm"/>
              <a:tailEnd type="none" w="sm" len="sm"/>
            </a:ln>
          </p:spPr>
          <p:txBody>
            <a:bodyPr/>
            <a:lstStyle/>
            <a:p>
              <a:endParaRPr lang="zh-CN" altLang="en-US"/>
            </a:p>
          </p:txBody>
        </p:sp>
        <p:sp>
          <p:nvSpPr>
            <p:cNvPr id="63619" name="DRAWING2STR_FREEFORM 63618"/>
            <p:cNvSpPr/>
            <p:nvPr/>
          </p:nvSpPr>
          <p:spPr>
            <a:xfrm>
              <a:off x="4119" y="2542"/>
              <a:ext cx="215" cy="146"/>
            </a:xfrm>
            <a:custGeom>
              <a:avLst/>
              <a:gdLst/>
              <a:ahLst/>
              <a:cxnLst/>
              <a:rect l="0" t="0" r="0" b="0"/>
              <a:pathLst>
                <a:path w="215" h="146">
                  <a:moveTo>
                    <a:pt x="0" y="146"/>
                  </a:moveTo>
                  <a:cubicBezTo>
                    <a:pt x="5" y="131"/>
                    <a:pt x="14" y="76"/>
                    <a:pt x="33" y="54"/>
                  </a:cubicBezTo>
                  <a:cubicBezTo>
                    <a:pt x="52" y="32"/>
                    <a:pt x="89" y="20"/>
                    <a:pt x="117" y="11"/>
                  </a:cubicBezTo>
                  <a:cubicBezTo>
                    <a:pt x="145" y="2"/>
                    <a:pt x="187" y="4"/>
                    <a:pt x="201" y="2"/>
                  </a:cubicBezTo>
                  <a:cubicBezTo>
                    <a:pt x="215" y="0"/>
                    <a:pt x="201" y="2"/>
                    <a:pt x="201" y="2"/>
                  </a:cubicBezTo>
                </a:path>
              </a:pathLst>
            </a:custGeom>
            <a:noFill/>
            <a:ln w="25400" cap="sq" cmpd="sng">
              <a:solidFill>
                <a:srgbClr val="FF0000">
                  <a:alpha val="100000"/>
                </a:srgbClr>
              </a:solidFill>
              <a:prstDash val="solid"/>
              <a:headEnd type="none" w="sm" len="sm"/>
              <a:tailEnd type="none" w="sm" len="sm"/>
            </a:ln>
          </p:spPr>
          <p:txBody>
            <a:bodyPr/>
            <a:lstStyle/>
            <a:p>
              <a:endParaRPr lang="zh-CN" altLang="en-US"/>
            </a:p>
          </p:txBody>
        </p:sp>
        <p:sp>
          <p:nvSpPr>
            <p:cNvPr id="63622" name="DRAWING2STR_FREEFORM 63621"/>
            <p:cNvSpPr/>
            <p:nvPr/>
          </p:nvSpPr>
          <p:spPr>
            <a:xfrm>
              <a:off x="3548" y="2895"/>
              <a:ext cx="1608" cy="129"/>
            </a:xfrm>
            <a:custGeom>
              <a:avLst/>
              <a:gdLst/>
              <a:ahLst/>
              <a:cxnLst/>
              <a:rect l="0" t="0" r="0" b="0"/>
              <a:pathLst>
                <a:path w="1608" h="129">
                  <a:moveTo>
                    <a:pt x="0" y="105"/>
                  </a:moveTo>
                  <a:cubicBezTo>
                    <a:pt x="44" y="100"/>
                    <a:pt x="179" y="90"/>
                    <a:pt x="264" y="77"/>
                  </a:cubicBezTo>
                  <a:cubicBezTo>
                    <a:pt x="349" y="64"/>
                    <a:pt x="429" y="41"/>
                    <a:pt x="508" y="29"/>
                  </a:cubicBezTo>
                  <a:cubicBezTo>
                    <a:pt x="587" y="17"/>
                    <a:pt x="632" y="0"/>
                    <a:pt x="736" y="5"/>
                  </a:cubicBezTo>
                  <a:cubicBezTo>
                    <a:pt x="840" y="10"/>
                    <a:pt x="1019" y="38"/>
                    <a:pt x="1132" y="57"/>
                  </a:cubicBezTo>
                  <a:cubicBezTo>
                    <a:pt x="1245" y="76"/>
                    <a:pt x="1333" y="105"/>
                    <a:pt x="1412" y="117"/>
                  </a:cubicBezTo>
                  <a:cubicBezTo>
                    <a:pt x="1491" y="129"/>
                    <a:pt x="1567" y="127"/>
                    <a:pt x="1608" y="129"/>
                  </a:cubicBezTo>
                </a:path>
              </a:pathLst>
            </a:custGeom>
            <a:noFill/>
            <a:ln w="19050" cap="sq" cmpd="sng">
              <a:solidFill>
                <a:srgbClr val="0000FF"/>
              </a:solidFill>
              <a:prstDash val="solid"/>
              <a:headEnd type="none" w="sm" len="sm"/>
              <a:tailEnd type="none" w="sm" len="sm"/>
            </a:ln>
          </p:spPr>
          <p:txBody>
            <a:bodyPr/>
            <a:lstStyle/>
            <a:p>
              <a:endParaRPr lang="zh-CN" altLang="en-US"/>
            </a:p>
          </p:txBody>
        </p:sp>
        <p:sp>
          <p:nvSpPr>
            <p:cNvPr id="63639" name="DRAWING2STR_FREEFORM 63638"/>
            <p:cNvSpPr/>
            <p:nvPr/>
          </p:nvSpPr>
          <p:spPr>
            <a:xfrm>
              <a:off x="3807" y="3216"/>
              <a:ext cx="269" cy="126"/>
            </a:xfrm>
            <a:custGeom>
              <a:avLst/>
              <a:gdLst/>
              <a:ahLst/>
              <a:cxnLst/>
              <a:rect l="0" t="0" r="0" b="0"/>
              <a:pathLst>
                <a:path w="269" h="126">
                  <a:moveTo>
                    <a:pt x="0" y="126"/>
                  </a:moveTo>
                  <a:cubicBezTo>
                    <a:pt x="34" y="118"/>
                    <a:pt x="160" y="97"/>
                    <a:pt x="205" y="76"/>
                  </a:cubicBezTo>
                  <a:cubicBezTo>
                    <a:pt x="250" y="55"/>
                    <a:pt x="256" y="16"/>
                    <a:pt x="269" y="0"/>
                  </a:cubicBezTo>
                </a:path>
              </a:pathLst>
            </a:custGeom>
            <a:noFill/>
            <a:ln w="25400" cap="sq" cmpd="sng">
              <a:solidFill>
                <a:srgbClr val="FF0000">
                  <a:alpha val="100000"/>
                </a:srgbClr>
              </a:solidFill>
              <a:prstDash val="solid"/>
              <a:headEnd type="none" w="sm" len="sm"/>
              <a:tailEnd type="none" w="sm" len="sm"/>
            </a:ln>
          </p:spPr>
          <p:txBody>
            <a:bodyPr/>
            <a:lstStyle/>
            <a:p>
              <a:endParaRPr lang="zh-CN" altLang="en-US"/>
            </a:p>
          </p:txBody>
        </p:sp>
        <p:sp>
          <p:nvSpPr>
            <p:cNvPr id="63640" name="DRAWING2STR_FREEFORM 63639"/>
            <p:cNvSpPr/>
            <p:nvPr/>
          </p:nvSpPr>
          <p:spPr>
            <a:xfrm>
              <a:off x="4605" y="2547"/>
              <a:ext cx="48" cy="42"/>
            </a:xfrm>
            <a:custGeom>
              <a:avLst/>
              <a:gdLst/>
              <a:ahLst/>
              <a:cxnLst/>
              <a:rect l="0" t="0" r="0" b="0"/>
              <a:pathLst>
                <a:path w="48" h="42">
                  <a:moveTo>
                    <a:pt x="0" y="0"/>
                  </a:moveTo>
                  <a:cubicBezTo>
                    <a:pt x="6" y="2"/>
                    <a:pt x="28" y="5"/>
                    <a:pt x="36" y="12"/>
                  </a:cubicBezTo>
                  <a:cubicBezTo>
                    <a:pt x="44" y="19"/>
                    <a:pt x="46" y="36"/>
                    <a:pt x="48" y="42"/>
                  </a:cubicBezTo>
                </a:path>
              </a:pathLst>
            </a:custGeom>
            <a:noFill/>
            <a:ln w="25400" cap="sq" cmpd="sng">
              <a:solidFill>
                <a:srgbClr val="FF0000">
                  <a:alpha val="100000"/>
                </a:srgbClr>
              </a:solidFill>
              <a:prstDash val="solid"/>
              <a:headEnd type="none" w="sm" len="sm"/>
              <a:tailEnd type="none" w="sm" len="sm"/>
            </a:ln>
          </p:spPr>
          <p:txBody>
            <a:bodyPr/>
            <a:lstStyle/>
            <a:p>
              <a:endParaRPr lang="zh-CN" altLang="en-US"/>
            </a:p>
          </p:txBody>
        </p:sp>
        <p:sp>
          <p:nvSpPr>
            <p:cNvPr id="63643" name="直接连接符 63642"/>
            <p:cNvSpPr/>
            <p:nvPr/>
          </p:nvSpPr>
          <p:spPr>
            <a:xfrm flipV="1">
              <a:off x="4416" y="2448"/>
              <a:ext cx="96" cy="96"/>
            </a:xfrm>
            <a:prstGeom prst="line">
              <a:avLst/>
            </a:prstGeom>
            <a:ln w="6350" cap="sq" cmpd="sng">
              <a:solidFill>
                <a:srgbClr val="FF00FF"/>
              </a:solidFill>
              <a:prstDash val="solid"/>
              <a:headEnd type="none" w="sm" len="sm"/>
              <a:tailEnd type="none" w="sm" len="sm"/>
            </a:ln>
          </p:spPr>
        </p:sp>
        <p:sp>
          <p:nvSpPr>
            <p:cNvPr id="63644" name="DRAWING2STR_FREEFORM 63643"/>
            <p:cNvSpPr/>
            <p:nvPr/>
          </p:nvSpPr>
          <p:spPr>
            <a:xfrm>
              <a:off x="4772" y="2736"/>
              <a:ext cx="172" cy="236"/>
            </a:xfrm>
            <a:custGeom>
              <a:avLst/>
              <a:gdLst/>
              <a:ahLst/>
              <a:cxnLst/>
              <a:rect l="0" t="0" r="0" b="0"/>
              <a:pathLst>
                <a:path w="172" h="236">
                  <a:moveTo>
                    <a:pt x="0" y="236"/>
                  </a:moveTo>
                  <a:lnTo>
                    <a:pt x="172" y="0"/>
                  </a:lnTo>
                </a:path>
              </a:pathLst>
            </a:custGeom>
            <a:noFill/>
            <a:ln w="6350" cap="sq" cmpd="sng">
              <a:solidFill>
                <a:srgbClr val="FF00FF">
                  <a:alpha val="100000"/>
                </a:srgbClr>
              </a:solidFill>
              <a:prstDash val="solid"/>
              <a:headEnd type="none" w="sm" len="sm"/>
              <a:tailEnd type="none" w="sm" len="sm"/>
            </a:ln>
          </p:spPr>
          <p:txBody>
            <a:bodyPr/>
            <a:lstStyle/>
            <a:p>
              <a:endParaRPr lang="zh-CN" altLang="en-US"/>
            </a:p>
          </p:txBody>
        </p:sp>
        <p:sp>
          <p:nvSpPr>
            <p:cNvPr id="63645" name="矩形 63644"/>
            <p:cNvSpPr/>
            <p:nvPr/>
          </p:nvSpPr>
          <p:spPr>
            <a:xfrm>
              <a:off x="4944" y="2592"/>
              <a:ext cx="64" cy="155"/>
            </a:xfrm>
            <a:prstGeom prst="rect">
              <a:avLst/>
            </a:prstGeom>
            <a:noFill/>
            <a:ln w="9525">
              <a:noFill/>
            </a:ln>
          </p:spPr>
          <p:txBody>
            <a:bodyPr wrap="none" lIns="0" tIns="0" rIns="0" bIns="0">
              <a:spAutoFit/>
            </a:bodyPr>
            <a:lstStyle/>
            <a:p>
              <a:pPr lvl="0"/>
              <a:r>
                <a:rPr lang="en-US" altLang="zh-CN" sz="1600">
                  <a:solidFill>
                    <a:srgbClr val="FF0000"/>
                  </a:solidFill>
                  <a:latin typeface="宋体" panose="02010600030101010101" pitchFamily="2" charset="-122"/>
                  <a:ea typeface="宋体" panose="02010600030101010101" pitchFamily="2" charset="-122"/>
                </a:rPr>
                <a:t>P</a:t>
              </a:r>
              <a:endParaRPr lang="en-US" altLang="zh-CN">
                <a:latin typeface="Times New Roman" panose="02020603050405020304" pitchFamily="18" charset="0"/>
                <a:ea typeface="宋体" panose="02010600030101010101" pitchFamily="2" charset="-122"/>
              </a:endParaRPr>
            </a:p>
          </p:txBody>
        </p:sp>
      </p:grpSp>
      <p:sp>
        <p:nvSpPr>
          <p:cNvPr id="63653" name="Title 63652"/>
          <p:cNvSpPr>
            <a:spLocks noGrp="1"/>
          </p:cNvSpPr>
          <p:nvPr>
            <p:ph type="title"/>
          </p:nvPr>
        </p:nvSpPr>
        <p:spPr>
          <a:xfrm>
            <a:off x="2971800" y="914400"/>
            <a:ext cx="7391400" cy="685800"/>
          </a:xfrm>
        </p:spPr>
        <p:txBody>
          <a:bodyPr lIns="92075" tIns="46038" rIns="92075" bIns="46038" anchor="ctr"/>
          <a:lstStyle/>
          <a:p>
            <a:pPr marL="914400" indent="-914400"/>
            <a:r>
              <a:rPr lang="en-US" altLang="zh-CN" sz="3600" b="1" dirty="0">
                <a:solidFill>
                  <a:srgbClr val="FF0066"/>
                </a:solidFill>
                <a:ea typeface="楷体_GB2312" pitchFamily="49" charset="-122"/>
              </a:rPr>
              <a:t>3.  </a:t>
            </a:r>
            <a:r>
              <a:rPr lang="zh-CN" altLang="en-US" sz="3600" b="1" dirty="0">
                <a:solidFill>
                  <a:srgbClr val="FF0066"/>
                </a:solidFill>
                <a:ea typeface="楷体_GB2312" pitchFamily="49" charset="-122"/>
              </a:rPr>
              <a:t>安全阀的种类及其特点（续</a:t>
            </a:r>
            <a:r>
              <a:rPr lang="en-US" altLang="zh-CN" sz="3600" b="1" dirty="0">
                <a:solidFill>
                  <a:srgbClr val="FF0066"/>
                </a:solidFill>
                <a:ea typeface="楷体_GB2312" pitchFamily="49" charset="-122"/>
              </a:rPr>
              <a:t>2</a:t>
            </a:r>
            <a:r>
              <a:rPr lang="zh-CN" altLang="en-US" sz="3600" b="1" dirty="0">
                <a:solidFill>
                  <a:srgbClr val="FF0066"/>
                </a:solidFill>
                <a:ea typeface="楷体_GB2312" pitchFamily="49" charset="-122"/>
              </a:rPr>
              <a:t>）</a:t>
            </a:r>
            <a:endParaRPr lang="zh-CN" altLang="en-US" sz="3600" b="1" dirty="0">
              <a:solidFill>
                <a:srgbClr val="FF0066"/>
              </a:solidFill>
              <a:ea typeface="楷体_GB2312" pitchFamily="49"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anim calcmode="lin" valueType="num">
                                      <p:cBhvr additive="base">
                                        <p:cTn id="7" dur="500" fill="hold"/>
                                        <p:tgtEl>
                                          <p:spTgt spid="63495"/>
                                        </p:tgtEl>
                                        <p:attrNameLst>
                                          <p:attrName>ppt_x</p:attrName>
                                        </p:attrNameLst>
                                      </p:cBhvr>
                                      <p:tavLst>
                                        <p:tav tm="0">
                                          <p:val>
                                            <p:strVal val="1+#ppt_w/2"/>
                                          </p:val>
                                        </p:tav>
                                        <p:tav tm="100000">
                                          <p:val>
                                            <p:strVal val="#ppt_x"/>
                                          </p:val>
                                        </p:tav>
                                      </p:tavLst>
                                    </p:anim>
                                    <p:anim calcmode="lin" valueType="num">
                                      <p:cBhvr additive="base">
                                        <p:cTn id="8" dur="500" fill="hold"/>
                                        <p:tgtEl>
                                          <p:spTgt spid="6349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3656"/>
                                        </p:tgtEl>
                                        <p:attrNameLst>
                                          <p:attrName>style.visibility</p:attrName>
                                        </p:attrNameLst>
                                      </p:cBhvr>
                                      <p:to>
                                        <p:strVal val="visible"/>
                                      </p:to>
                                    </p:set>
                                    <p:anim calcmode="lin" valueType="num">
                                      <p:cBhvr additive="base">
                                        <p:cTn id="13" dur="500" fill="hold"/>
                                        <p:tgtEl>
                                          <p:spTgt spid="63656"/>
                                        </p:tgtEl>
                                        <p:attrNameLst>
                                          <p:attrName>ppt_x</p:attrName>
                                        </p:attrNameLst>
                                      </p:cBhvr>
                                      <p:tavLst>
                                        <p:tav tm="0">
                                          <p:val>
                                            <p:strVal val="0-#ppt_w/2"/>
                                          </p:val>
                                        </p:tav>
                                        <p:tav tm="100000">
                                          <p:val>
                                            <p:strVal val="#ppt_x"/>
                                          </p:val>
                                        </p:tav>
                                      </p:tavLst>
                                    </p:anim>
                                    <p:anim calcmode="lin" valueType="num">
                                      <p:cBhvr additive="base">
                                        <p:cTn id="14" dur="500" fill="hold"/>
                                        <p:tgtEl>
                                          <p:spTgt spid="636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3496"/>
                                        </p:tgtEl>
                                        <p:attrNameLst>
                                          <p:attrName>style.visibility</p:attrName>
                                        </p:attrNameLst>
                                      </p:cBhvr>
                                      <p:to>
                                        <p:strVal val="visible"/>
                                      </p:to>
                                    </p:set>
                                    <p:anim calcmode="lin" valueType="num">
                                      <p:cBhvr additive="base">
                                        <p:cTn id="19" dur="500" fill="hold"/>
                                        <p:tgtEl>
                                          <p:spTgt spid="63496"/>
                                        </p:tgtEl>
                                        <p:attrNameLst>
                                          <p:attrName>ppt_x</p:attrName>
                                        </p:attrNameLst>
                                      </p:cBhvr>
                                      <p:tavLst>
                                        <p:tav tm="0">
                                          <p:val>
                                            <p:strVal val="0-#ppt_w/2"/>
                                          </p:val>
                                        </p:tav>
                                        <p:tav tm="100000">
                                          <p:val>
                                            <p:strVal val="#ppt_x"/>
                                          </p:val>
                                        </p:tav>
                                      </p:tavLst>
                                    </p:anim>
                                    <p:anim calcmode="lin" valueType="num">
                                      <p:cBhvr additive="base">
                                        <p:cTn id="20" dur="500" fill="hold"/>
                                        <p:tgtEl>
                                          <p:spTgt spid="6349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3655"/>
                                        </p:tgtEl>
                                        <p:attrNameLst>
                                          <p:attrName>style.visibility</p:attrName>
                                        </p:attrNameLst>
                                      </p:cBhvr>
                                      <p:to>
                                        <p:strVal val="visible"/>
                                      </p:to>
                                    </p:set>
                                    <p:anim calcmode="lin" valueType="num">
                                      <p:cBhvr additive="base">
                                        <p:cTn id="25" dur="500" fill="hold"/>
                                        <p:tgtEl>
                                          <p:spTgt spid="63655"/>
                                        </p:tgtEl>
                                        <p:attrNameLst>
                                          <p:attrName>ppt_x</p:attrName>
                                        </p:attrNameLst>
                                      </p:cBhvr>
                                      <p:tavLst>
                                        <p:tav tm="0">
                                          <p:val>
                                            <p:strVal val="0-#ppt_w/2"/>
                                          </p:val>
                                        </p:tav>
                                        <p:tav tm="100000">
                                          <p:val>
                                            <p:strVal val="#ppt_x"/>
                                          </p:val>
                                        </p:tav>
                                      </p:tavLst>
                                    </p:anim>
                                    <p:anim calcmode="lin" valueType="num">
                                      <p:cBhvr additive="base">
                                        <p:cTn id="26" dur="500" fill="hold"/>
                                        <p:tgtEl>
                                          <p:spTgt spid="636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p:bldP spid="6349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72705"/>
          <p:cNvSpPr>
            <a:spLocks noGrp="1"/>
          </p:cNvSpPr>
          <p:nvPr>
            <p:ph type="title"/>
          </p:nvPr>
        </p:nvSpPr>
        <p:spPr>
          <a:xfrm>
            <a:off x="3429000" y="914400"/>
            <a:ext cx="7239000" cy="685800"/>
          </a:xfrm>
        </p:spPr>
        <p:txBody>
          <a:bodyPr lIns="92075" tIns="46038" rIns="92075" bIns="46038" anchor="ctr"/>
          <a:lstStyle/>
          <a:p>
            <a:pPr>
              <a:buClr>
                <a:schemeClr val="tx1"/>
              </a:buClr>
            </a:pPr>
            <a:r>
              <a:rPr lang="en-US" altLang="zh-CN" sz="3600" b="1" dirty="0">
                <a:solidFill>
                  <a:srgbClr val="FF0066"/>
                </a:solidFill>
                <a:ea typeface="楷体_GB2312" pitchFamily="49" charset="-122"/>
              </a:rPr>
              <a:t>3.  </a:t>
            </a:r>
            <a:r>
              <a:rPr lang="zh-CN" altLang="en-US" sz="3600" b="1" dirty="0">
                <a:solidFill>
                  <a:srgbClr val="FF0066"/>
                </a:solidFill>
                <a:ea typeface="楷体_GB2312" pitchFamily="49" charset="-122"/>
              </a:rPr>
              <a:t>安全阀的种类及其特点（续</a:t>
            </a:r>
            <a:r>
              <a:rPr lang="en-US" altLang="zh-CN" sz="3600" b="1" dirty="0">
                <a:solidFill>
                  <a:srgbClr val="FF0066"/>
                </a:solidFill>
                <a:ea typeface="楷体_GB2312" pitchFamily="49" charset="-122"/>
              </a:rPr>
              <a:t>3</a:t>
            </a:r>
            <a:r>
              <a:rPr lang="zh-CN" altLang="en-US" sz="3600" b="1" dirty="0">
                <a:solidFill>
                  <a:srgbClr val="FF0066"/>
                </a:solidFill>
                <a:ea typeface="楷体_GB2312" pitchFamily="49" charset="-122"/>
              </a:rPr>
              <a:t>）</a:t>
            </a:r>
            <a:endParaRPr lang="zh-CN" altLang="en-US" sz="3600" b="1">
              <a:solidFill>
                <a:srgbClr val="FF0066"/>
              </a:solidFill>
              <a:ea typeface="楷体_GB2312" pitchFamily="49" charset="-122"/>
            </a:endParaRPr>
          </a:p>
        </p:txBody>
      </p:sp>
      <p:sp>
        <p:nvSpPr>
          <p:cNvPr id="72707" name="Text Placeholder 72706"/>
          <p:cNvSpPr>
            <a:spLocks noGrp="1"/>
          </p:cNvSpPr>
          <p:nvPr>
            <p:ph type="body" sz="half" idx="1"/>
          </p:nvPr>
        </p:nvSpPr>
        <p:spPr>
          <a:xfrm>
            <a:off x="2743200" y="1600200"/>
            <a:ext cx="5334000" cy="1447800"/>
          </a:xfrm>
        </p:spPr>
        <p:txBody>
          <a:bodyPr lIns="92075" tIns="46038" rIns="92075" bIns="46038"/>
          <a:lstStyle/>
          <a:p>
            <a:pPr>
              <a:lnSpc>
                <a:spcPct val="90000"/>
              </a:lnSpc>
              <a:buNone/>
            </a:pPr>
            <a:r>
              <a:rPr lang="en-US" altLang="zh-CN" sz="2400" b="1" kern="1200" dirty="0">
                <a:solidFill>
                  <a:srgbClr val="000099"/>
                </a:solidFill>
                <a:latin typeface="仿宋_GB2312" pitchFamily="49" charset="-122"/>
                <a:ea typeface="仿宋_GB2312" pitchFamily="49" charset="-122"/>
              </a:rPr>
              <a:t>3.4  </a:t>
            </a:r>
            <a:r>
              <a:rPr lang="zh-CN" altLang="en-US" sz="2400" b="1" kern="1200" dirty="0">
                <a:solidFill>
                  <a:srgbClr val="000099"/>
                </a:solidFill>
                <a:latin typeface="仿宋_GB2312" pitchFamily="49" charset="-122"/>
                <a:ea typeface="仿宋_GB2312" pitchFamily="49" charset="-122"/>
              </a:rPr>
              <a:t>按有无背压平衡机构分</a:t>
            </a:r>
            <a:endParaRPr lang="zh-CN" altLang="en-US" sz="2400" b="1" kern="1200" dirty="0">
              <a:solidFill>
                <a:srgbClr val="000099"/>
              </a:solidFill>
              <a:latin typeface="仿宋_GB2312" pitchFamily="49" charset="-122"/>
              <a:ea typeface="仿宋_GB2312" pitchFamily="49" charset="-122"/>
            </a:endParaRPr>
          </a:p>
          <a:p>
            <a:pPr>
              <a:lnSpc>
                <a:spcPct val="90000"/>
              </a:lnSpc>
              <a:buNone/>
            </a:pPr>
            <a:r>
              <a:rPr lang="en-US" altLang="zh-CN" sz="2000" kern="1200" dirty="0">
                <a:solidFill>
                  <a:srgbClr val="000099"/>
                </a:solidFill>
                <a:latin typeface="宋体" panose="02010600030101010101" pitchFamily="2" charset="-122"/>
              </a:rPr>
              <a:t>3.4.1 </a:t>
            </a:r>
            <a:r>
              <a:rPr lang="zh-CN" altLang="en-US" sz="2000" kern="1200" dirty="0">
                <a:solidFill>
                  <a:srgbClr val="000099"/>
                </a:solidFill>
                <a:latin typeface="宋体" panose="02010600030101010101" pitchFamily="2" charset="-122"/>
              </a:rPr>
              <a:t>背压平衡式安全阀</a:t>
            </a:r>
            <a:endParaRPr lang="zh-CN" altLang="en-US" sz="2000" kern="1200" dirty="0">
              <a:solidFill>
                <a:srgbClr val="000099"/>
              </a:solidFill>
              <a:latin typeface="宋体" panose="02010600030101010101" pitchFamily="2" charset="-122"/>
            </a:endParaRPr>
          </a:p>
          <a:p>
            <a:pPr>
              <a:lnSpc>
                <a:spcPct val="90000"/>
              </a:lnSpc>
              <a:buNone/>
            </a:pPr>
            <a:r>
              <a:rPr lang="zh-CN" altLang="en-US" sz="2000" kern="1200" dirty="0">
                <a:solidFill>
                  <a:srgbClr val="000099"/>
                </a:solidFill>
                <a:latin typeface="宋体" panose="02010600030101010101" pitchFamily="2" charset="-122"/>
              </a:rPr>
              <a:t>   背压平衡式安全阀的作用原理见图</a:t>
            </a:r>
            <a:r>
              <a:rPr lang="en-US" altLang="zh-CN" sz="2000" kern="1200" dirty="0">
                <a:solidFill>
                  <a:srgbClr val="000099"/>
                </a:solidFill>
                <a:latin typeface="宋体" panose="02010600030101010101" pitchFamily="2" charset="-122"/>
              </a:rPr>
              <a:t>8</a:t>
            </a:r>
            <a:r>
              <a:rPr lang="zh-CN" altLang="en-US" sz="2000" kern="1200" dirty="0">
                <a:solidFill>
                  <a:srgbClr val="000099"/>
                </a:solidFill>
                <a:latin typeface="宋体" panose="02010600030101010101" pitchFamily="2" charset="-122"/>
              </a:rPr>
              <a:t>。</a:t>
            </a:r>
            <a:endParaRPr lang="zh-CN" altLang="en-US" sz="2000" kern="1200" dirty="0">
              <a:solidFill>
                <a:srgbClr val="000099"/>
              </a:solidFill>
              <a:latin typeface="宋体" panose="02010600030101010101" pitchFamily="2" charset="-122"/>
            </a:endParaRPr>
          </a:p>
          <a:p>
            <a:pPr>
              <a:lnSpc>
                <a:spcPct val="90000"/>
              </a:lnSpc>
              <a:buNone/>
            </a:pPr>
            <a:r>
              <a:rPr lang="en-US" altLang="zh-CN" sz="2000" kern="1200" dirty="0">
                <a:solidFill>
                  <a:srgbClr val="000099"/>
                </a:solidFill>
                <a:latin typeface="宋体" panose="02010600030101010101" pitchFamily="2" charset="-122"/>
              </a:rPr>
              <a:t>3.4.2 </a:t>
            </a:r>
            <a:r>
              <a:rPr lang="zh-CN" altLang="en-US" sz="2000" kern="1200" dirty="0">
                <a:solidFill>
                  <a:srgbClr val="000099"/>
                </a:solidFill>
                <a:latin typeface="宋体" panose="02010600030101010101" pitchFamily="2" charset="-122"/>
              </a:rPr>
              <a:t>常规式安全阀</a:t>
            </a:r>
            <a:r>
              <a:rPr lang="zh-CN" altLang="en-US" sz="2000" kern="1200" dirty="0">
                <a:solidFill>
                  <a:srgbClr val="000099"/>
                </a:solidFill>
                <a:latin typeface="仿宋_GB2312" pitchFamily="49" charset="-122"/>
                <a:ea typeface="仿宋_GB2312" pitchFamily="49" charset="-122"/>
              </a:rPr>
              <a:t> </a:t>
            </a:r>
            <a:endParaRPr lang="zh-CN" altLang="en-US" sz="2000" kern="1200">
              <a:solidFill>
                <a:srgbClr val="000099"/>
              </a:solidFill>
              <a:latin typeface="仿宋_GB2312" pitchFamily="49" charset="-122"/>
              <a:ea typeface="仿宋_GB2312" pitchFamily="49" charset="-122"/>
            </a:endParaRPr>
          </a:p>
        </p:txBody>
      </p:sp>
      <p:graphicFrame>
        <p:nvGraphicFramePr>
          <p:cNvPr id="72718" name="Content Placeholder 72717"/>
          <p:cNvGraphicFramePr>
            <a:graphicFrameLocks noGrp="1"/>
          </p:cNvGraphicFramePr>
          <p:nvPr>
            <p:ph sz="quarter" idx="3"/>
          </p:nvPr>
        </p:nvGraphicFramePr>
        <p:xfrm>
          <a:off x="3048000" y="3200400"/>
          <a:ext cx="6324600" cy="2403475"/>
        </p:xfrm>
        <a:graphic>
          <a:graphicData uri="http://schemas.openxmlformats.org/presentationml/2006/ole">
            <mc:AlternateContent xmlns:mc="http://schemas.openxmlformats.org/markup-compatibility/2006">
              <mc:Choice xmlns:v="urn:schemas-microsoft-com:vml" Requires="v">
                <p:oleObj spid="_x0000_s12292" name="" r:id="rId1" imgW="303771300" imgH="173259750" progId="AutoCAD.Drawing.15">
                  <p:embed/>
                </p:oleObj>
              </mc:Choice>
              <mc:Fallback>
                <p:oleObj name="" r:id="rId1" imgW="303771300" imgH="173259750" progId="AutoCAD.Drawing.15">
                  <p:embed/>
                  <p:pic>
                    <p:nvPicPr>
                      <p:cNvPr id="0" name="图片 3083"/>
                      <p:cNvPicPr/>
                      <p:nvPr/>
                    </p:nvPicPr>
                    <p:blipFill>
                      <a:blip r:embed="rId2"/>
                      <a:srcRect l="8058" t="28259" r="16118" b="21194"/>
                      <a:stretch>
                        <a:fillRect/>
                      </a:stretch>
                    </p:blipFill>
                    <p:spPr>
                      <a:xfrm>
                        <a:off x="3048000" y="3200400"/>
                        <a:ext cx="6324600" cy="2403475"/>
                      </a:xfrm>
                      <a:prstGeom prst="rect">
                        <a:avLst/>
                      </a:prstGeom>
                      <a:noFill/>
                      <a:ln w="6350">
                        <a:miter/>
                      </a:ln>
                    </p:spPr>
                  </p:pic>
                </p:oleObj>
              </mc:Fallback>
            </mc:AlternateContent>
          </a:graphicData>
        </a:graphic>
      </p:graphicFrame>
      <p:sp>
        <p:nvSpPr>
          <p:cNvPr id="72719" name="文本框 72718"/>
          <p:cNvSpPr txBox="1"/>
          <p:nvPr/>
        </p:nvSpPr>
        <p:spPr>
          <a:xfrm>
            <a:off x="5562600" y="5638800"/>
            <a:ext cx="609600" cy="398780"/>
          </a:xfrm>
          <a:prstGeom prst="rect">
            <a:avLst/>
          </a:prstGeom>
          <a:noFill/>
          <a:ln w="12700">
            <a:noFill/>
          </a:ln>
        </p:spPr>
        <p:txBody>
          <a:bodyPr>
            <a:spAutoFit/>
          </a:bodyPr>
          <a:lstStyle/>
          <a:p>
            <a:pPr lvl="0">
              <a:spcBef>
                <a:spcPct val="50000"/>
              </a:spcBef>
            </a:pPr>
            <a:r>
              <a:rPr lang="zh-CN" altLang="en-US" sz="2000">
                <a:solidFill>
                  <a:srgbClr val="000099"/>
                </a:solidFill>
                <a:latin typeface="宋体" panose="02010600030101010101" pitchFamily="2" charset="-122"/>
                <a:ea typeface="宋体" panose="02010600030101010101" pitchFamily="2" charset="-122"/>
              </a:rPr>
              <a:t>图</a:t>
            </a:r>
            <a:r>
              <a:rPr lang="en-US" altLang="zh-CN" sz="2000">
                <a:solidFill>
                  <a:srgbClr val="000099"/>
                </a:solidFill>
                <a:latin typeface="宋体" panose="02010600030101010101" pitchFamily="2" charset="-122"/>
                <a:ea typeface="宋体" panose="02010600030101010101" pitchFamily="2" charset="-122"/>
              </a:rPr>
              <a:t>8</a:t>
            </a:r>
            <a:endParaRPr lang="en-US" altLang="zh-CN" sz="2000">
              <a:solidFill>
                <a:srgbClr val="000099"/>
              </a:solidFill>
              <a:latin typeface="宋体" panose="02010600030101010101" pitchFamily="2" charset="-122"/>
              <a:ea typeface="宋体" panose="02010600030101010101" pitchFamily="2" charset="-122"/>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19"/>
                                        </p:tgtEl>
                                        <p:attrNameLst>
                                          <p:attrName>style.visibility</p:attrName>
                                        </p:attrNameLst>
                                      </p:cBhvr>
                                      <p:to>
                                        <p:strVal val="visible"/>
                                      </p:to>
                                    </p:set>
                                    <p:anim calcmode="lin" valueType="num">
                                      <p:cBhvr additive="base">
                                        <p:cTn id="7" dur="500" fill="hold"/>
                                        <p:tgtEl>
                                          <p:spTgt spid="72719"/>
                                        </p:tgtEl>
                                        <p:attrNameLst>
                                          <p:attrName>ppt_x</p:attrName>
                                        </p:attrNameLst>
                                      </p:cBhvr>
                                      <p:tavLst>
                                        <p:tav tm="0">
                                          <p:val>
                                            <p:strVal val="#ppt_x"/>
                                          </p:val>
                                        </p:tav>
                                        <p:tav tm="100000">
                                          <p:val>
                                            <p:strVal val="#ppt_x"/>
                                          </p:val>
                                        </p:tav>
                                      </p:tavLst>
                                    </p:anim>
                                    <p:anim calcmode="lin" valueType="num">
                                      <p:cBhvr additive="base">
                                        <p:cTn id="8" dur="500" fill="hold"/>
                                        <p:tgtEl>
                                          <p:spTgt spid="727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718"/>
                                        </p:tgtEl>
                                        <p:attrNameLst>
                                          <p:attrName>style.visibility</p:attrName>
                                        </p:attrNameLst>
                                      </p:cBhvr>
                                      <p:to>
                                        <p:strVal val="visible"/>
                                      </p:to>
                                    </p:set>
                                    <p:anim calcmode="lin" valueType="num">
                                      <p:cBhvr additive="base">
                                        <p:cTn id="13" dur="500" fill="hold"/>
                                        <p:tgtEl>
                                          <p:spTgt spid="72718"/>
                                        </p:tgtEl>
                                        <p:attrNameLst>
                                          <p:attrName>ppt_x</p:attrName>
                                        </p:attrNameLst>
                                      </p:cBhvr>
                                      <p:tavLst>
                                        <p:tav tm="0">
                                          <p:val>
                                            <p:strVal val="1+#ppt_w/2"/>
                                          </p:val>
                                        </p:tav>
                                        <p:tav tm="100000">
                                          <p:val>
                                            <p:strVal val="#ppt_x"/>
                                          </p:val>
                                        </p:tav>
                                      </p:tavLst>
                                    </p:anim>
                                    <p:anim calcmode="lin" valueType="num">
                                      <p:cBhvr additive="base">
                                        <p:cTn id="14" dur="500" fill="hold"/>
                                        <p:tgtEl>
                                          <p:spTgt spid="727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Text Placeholder 74754"/>
          <p:cNvSpPr>
            <a:spLocks noGrp="1"/>
          </p:cNvSpPr>
          <p:nvPr>
            <p:ph type="body" sz="half" idx="1"/>
          </p:nvPr>
        </p:nvSpPr>
        <p:spPr>
          <a:xfrm>
            <a:off x="2819400" y="1600200"/>
            <a:ext cx="7086600" cy="1295400"/>
          </a:xfrm>
        </p:spPr>
        <p:txBody>
          <a:bodyPr lIns="92075" tIns="46038" rIns="92075" bIns="46038"/>
          <a:lstStyle/>
          <a:p>
            <a:pPr>
              <a:buClr>
                <a:schemeClr val="tx1"/>
              </a:buClr>
              <a:buNone/>
            </a:pPr>
            <a:r>
              <a:rPr lang="en-US" altLang="zh-CN" sz="2400" b="1" kern="1200" dirty="0">
                <a:solidFill>
                  <a:srgbClr val="000099"/>
                </a:solidFill>
                <a:latin typeface="仿宋_GB2312" pitchFamily="49" charset="-122"/>
                <a:ea typeface="仿宋_GB2312" pitchFamily="49" charset="-122"/>
              </a:rPr>
              <a:t>3.5  </a:t>
            </a:r>
            <a:r>
              <a:rPr lang="zh-CN" altLang="en-US" sz="2400" b="1" kern="1200" dirty="0">
                <a:solidFill>
                  <a:srgbClr val="000099"/>
                </a:solidFill>
                <a:latin typeface="仿宋_GB2312" pitchFamily="49" charset="-122"/>
                <a:ea typeface="仿宋_GB2312" pitchFamily="49" charset="-122"/>
              </a:rPr>
              <a:t>按出口侧是否密封分</a:t>
            </a:r>
            <a:endParaRPr lang="zh-CN" altLang="en-US" sz="2400" b="1" kern="1200" dirty="0">
              <a:solidFill>
                <a:srgbClr val="000099"/>
              </a:solidFill>
              <a:latin typeface="仿宋_GB2312" pitchFamily="49" charset="-122"/>
              <a:ea typeface="仿宋_GB2312" pitchFamily="49" charset="-122"/>
            </a:endParaRPr>
          </a:p>
          <a:p>
            <a:pPr>
              <a:buClr>
                <a:schemeClr val="tx1"/>
              </a:buClr>
              <a:buNone/>
            </a:pPr>
            <a:r>
              <a:rPr lang="en-US" altLang="zh-CN" sz="2000" kern="1200" dirty="0">
                <a:solidFill>
                  <a:srgbClr val="000099"/>
                </a:solidFill>
                <a:latin typeface="宋体" panose="02010600030101010101" pitchFamily="2" charset="-122"/>
              </a:rPr>
              <a:t>3.5.1 </a:t>
            </a:r>
            <a:r>
              <a:rPr lang="zh-CN" altLang="en-US" sz="2000" kern="1200" dirty="0">
                <a:solidFill>
                  <a:srgbClr val="000099"/>
                </a:solidFill>
                <a:latin typeface="宋体" panose="02010600030101010101" pitchFamily="2" charset="-122"/>
              </a:rPr>
              <a:t>封闭式安全阀（见图</a:t>
            </a:r>
            <a:r>
              <a:rPr lang="en-US" altLang="zh-CN" sz="2000" kern="1200" dirty="0">
                <a:solidFill>
                  <a:srgbClr val="000099"/>
                </a:solidFill>
                <a:latin typeface="宋体" panose="02010600030101010101" pitchFamily="2" charset="-122"/>
              </a:rPr>
              <a:t>9</a:t>
            </a:r>
            <a:r>
              <a:rPr lang="zh-CN" altLang="en-US" sz="2000" kern="1200" dirty="0">
                <a:solidFill>
                  <a:srgbClr val="000099"/>
                </a:solidFill>
                <a:latin typeface="宋体" panose="02010600030101010101" pitchFamily="2" charset="-122"/>
              </a:rPr>
              <a:t>）</a:t>
            </a:r>
            <a:endParaRPr lang="zh-CN" altLang="en-US" sz="2000" kern="1200" dirty="0">
              <a:solidFill>
                <a:srgbClr val="000099"/>
              </a:solidFill>
              <a:latin typeface="宋体" panose="02010600030101010101" pitchFamily="2" charset="-122"/>
            </a:endParaRPr>
          </a:p>
          <a:p>
            <a:pPr>
              <a:buClr>
                <a:schemeClr val="tx1"/>
              </a:buClr>
              <a:buNone/>
            </a:pPr>
            <a:r>
              <a:rPr lang="en-US" altLang="zh-CN" sz="2000" kern="1200" dirty="0">
                <a:solidFill>
                  <a:srgbClr val="000099"/>
                </a:solidFill>
                <a:latin typeface="宋体" panose="02010600030101010101" pitchFamily="2" charset="-122"/>
              </a:rPr>
              <a:t>3.5.2 </a:t>
            </a:r>
            <a:r>
              <a:rPr lang="zh-CN" altLang="en-US" sz="2000" kern="1200" dirty="0">
                <a:solidFill>
                  <a:srgbClr val="000099"/>
                </a:solidFill>
                <a:latin typeface="宋体" panose="02010600030101010101" pitchFamily="2" charset="-122"/>
              </a:rPr>
              <a:t>开放式安全阀（见图</a:t>
            </a:r>
            <a:r>
              <a:rPr lang="en-US" altLang="zh-CN" sz="2000" kern="1200">
                <a:solidFill>
                  <a:srgbClr val="000099"/>
                </a:solidFill>
                <a:latin typeface="宋体" panose="02010600030101010101" pitchFamily="2" charset="-122"/>
              </a:rPr>
              <a:t>10</a:t>
            </a:r>
            <a:r>
              <a:rPr lang="zh-CN" altLang="en-US" sz="2000" kern="1200">
                <a:solidFill>
                  <a:srgbClr val="000099"/>
                </a:solidFill>
                <a:latin typeface="宋体" panose="02010600030101010101" pitchFamily="2" charset="-122"/>
              </a:rPr>
              <a:t>）</a:t>
            </a:r>
            <a:endParaRPr lang="zh-CN" altLang="en-US" sz="2000" kern="1200">
              <a:solidFill>
                <a:srgbClr val="000099"/>
              </a:solidFill>
              <a:latin typeface="宋体" panose="02010600030101010101" pitchFamily="2" charset="-122"/>
            </a:endParaRPr>
          </a:p>
        </p:txBody>
      </p:sp>
      <p:graphicFrame>
        <p:nvGraphicFramePr>
          <p:cNvPr id="74759" name="Content Placeholder 74758"/>
          <p:cNvGraphicFramePr>
            <a:graphicFrameLocks noGrp="1"/>
          </p:cNvGraphicFramePr>
          <p:nvPr>
            <p:ph sz="quarter" idx="3"/>
          </p:nvPr>
        </p:nvGraphicFramePr>
        <p:xfrm>
          <a:off x="3446463" y="3048000"/>
          <a:ext cx="2630487" cy="3276600"/>
        </p:xfrm>
        <a:graphic>
          <a:graphicData uri="http://schemas.openxmlformats.org/presentationml/2006/ole">
            <mc:AlternateContent xmlns:mc="http://schemas.openxmlformats.org/markup-compatibility/2006">
              <mc:Choice xmlns:v="urn:schemas-microsoft-com:vml" Requires="v">
                <p:oleObj spid="_x0000_s5127" name="" r:id="rId1" imgW="311896125" imgH="189604650" progId="AutoCAD.Drawing.14">
                  <p:link updateAutomatic="1"/>
                </p:oleObj>
              </mc:Choice>
              <mc:Fallback>
                <p:oleObj name="" r:id="rId1" imgW="311896125" imgH="189604650" progId="AutoCAD.Drawing.14">
                  <p:link updateAutomatic="1"/>
                  <p:pic>
                    <p:nvPicPr>
                      <p:cNvPr id="0" name="图片 3084"/>
                      <p:cNvPicPr/>
                      <p:nvPr/>
                    </p:nvPicPr>
                    <p:blipFill>
                      <a:blip r:embed="rId2"/>
                      <a:srcRect l="21353" r="29893"/>
                      <a:stretch>
                        <a:fillRect/>
                      </a:stretch>
                    </p:blipFill>
                    <p:spPr>
                      <a:xfrm>
                        <a:off x="3446463" y="3048000"/>
                        <a:ext cx="2630487" cy="3276600"/>
                      </a:xfrm>
                      <a:prstGeom prst="rect">
                        <a:avLst/>
                      </a:prstGeom>
                      <a:noFill/>
                      <a:ln w="6350">
                        <a:miter/>
                      </a:ln>
                    </p:spPr>
                  </p:pic>
                </p:oleObj>
              </mc:Fallback>
            </mc:AlternateContent>
          </a:graphicData>
        </a:graphic>
      </p:graphicFrame>
      <p:graphicFrame>
        <p:nvGraphicFramePr>
          <p:cNvPr id="74760" name="Content Placeholder 74759"/>
          <p:cNvGraphicFramePr>
            <a:graphicFrameLocks noGrp="1"/>
          </p:cNvGraphicFramePr>
          <p:nvPr>
            <p:ph sz="quarter" idx="2"/>
          </p:nvPr>
        </p:nvGraphicFramePr>
        <p:xfrm>
          <a:off x="6553200" y="2895600"/>
          <a:ext cx="3657600" cy="3373438"/>
        </p:xfrm>
        <a:graphic>
          <a:graphicData uri="http://schemas.openxmlformats.org/presentationml/2006/ole">
            <mc:AlternateContent xmlns:mc="http://schemas.openxmlformats.org/markup-compatibility/2006">
              <mc:Choice xmlns:v="urn:schemas-microsoft-com:vml" Requires="v">
                <p:oleObj spid="_x0000_s5128" name="" r:id="rId1" imgW="311896125" imgH="189604650" progId="AutoCAD.Drawing.14">
                  <p:link updateAutomatic="1"/>
                </p:oleObj>
              </mc:Choice>
              <mc:Fallback>
                <p:oleObj name="" r:id="rId1" imgW="311896125" imgH="189604650" progId="AutoCAD.Drawing.14">
                  <p:link updateAutomatic="1"/>
                  <p:pic>
                    <p:nvPicPr>
                      <p:cNvPr id="0" name="图片 3085"/>
                      <p:cNvPicPr/>
                      <p:nvPr/>
                    </p:nvPicPr>
                    <p:blipFill>
                      <a:blip r:embed="rId3"/>
                      <a:srcRect l="17082" r="17082"/>
                      <a:stretch>
                        <a:fillRect/>
                      </a:stretch>
                    </p:blipFill>
                    <p:spPr>
                      <a:xfrm>
                        <a:off x="6553200" y="2895600"/>
                        <a:ext cx="3657600" cy="3373438"/>
                      </a:xfrm>
                      <a:prstGeom prst="rect">
                        <a:avLst/>
                      </a:prstGeom>
                      <a:noFill/>
                      <a:ln w="6350">
                        <a:miter/>
                      </a:ln>
                    </p:spPr>
                  </p:pic>
                </p:oleObj>
              </mc:Fallback>
            </mc:AlternateContent>
          </a:graphicData>
        </a:graphic>
      </p:graphicFrame>
      <p:sp>
        <p:nvSpPr>
          <p:cNvPr id="74762" name="文本框 74761"/>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sp>
        <p:nvSpPr>
          <p:cNvPr id="74767" name="Title 74766"/>
          <p:cNvSpPr>
            <a:spLocks noGrp="1"/>
          </p:cNvSpPr>
          <p:nvPr>
            <p:ph type="title"/>
          </p:nvPr>
        </p:nvSpPr>
        <p:spPr>
          <a:xfrm>
            <a:off x="3422650" y="914400"/>
            <a:ext cx="6940550" cy="685800"/>
          </a:xfrm>
        </p:spPr>
        <p:txBody>
          <a:bodyPr lIns="92075" tIns="46038" rIns="92075" bIns="46038" anchor="ctr"/>
          <a:lstStyle/>
          <a:p>
            <a:pPr>
              <a:buClr>
                <a:schemeClr val="tx1"/>
              </a:buClr>
            </a:pPr>
            <a:r>
              <a:rPr lang="en-US" altLang="zh-CN" sz="3600" b="1" dirty="0">
                <a:solidFill>
                  <a:srgbClr val="FF0066"/>
                </a:solidFill>
                <a:ea typeface="楷体_GB2312" pitchFamily="49" charset="-122"/>
              </a:rPr>
              <a:t>3.  </a:t>
            </a:r>
            <a:r>
              <a:rPr lang="zh-CN" altLang="en-US" sz="3600" b="1" dirty="0">
                <a:solidFill>
                  <a:srgbClr val="FF0066"/>
                </a:solidFill>
                <a:ea typeface="楷体_GB2312" pitchFamily="49" charset="-122"/>
              </a:rPr>
              <a:t>安全阀的种类及其特点（续</a:t>
            </a:r>
            <a:r>
              <a:rPr lang="en-US" altLang="zh-CN" sz="3600" b="1" dirty="0">
                <a:solidFill>
                  <a:srgbClr val="FF0066"/>
                </a:solidFill>
                <a:ea typeface="楷体_GB2312" pitchFamily="49" charset="-122"/>
              </a:rPr>
              <a:t>4</a:t>
            </a:r>
            <a:r>
              <a:rPr lang="zh-CN" altLang="en-US" sz="3600" b="1" dirty="0">
                <a:solidFill>
                  <a:srgbClr val="FF0066"/>
                </a:solidFill>
                <a:ea typeface="楷体_GB2312" pitchFamily="49" charset="-122"/>
              </a:rPr>
              <a:t>）</a:t>
            </a:r>
            <a:endParaRPr lang="zh-CN" altLang="en-US" sz="3600" b="1">
              <a:solidFill>
                <a:srgbClr val="FF0066"/>
              </a:solidFill>
              <a:ea typeface="楷体_GB2312" pitchFamily="49" charset="-122"/>
            </a:endParaRPr>
          </a:p>
        </p:txBody>
      </p:sp>
      <p:sp>
        <p:nvSpPr>
          <p:cNvPr id="74768" name="文本框 74767"/>
          <p:cNvSpPr txBox="1"/>
          <p:nvPr/>
        </p:nvSpPr>
        <p:spPr>
          <a:xfrm>
            <a:off x="3505200" y="5791200"/>
            <a:ext cx="685800" cy="460375"/>
          </a:xfrm>
          <a:prstGeom prst="rect">
            <a:avLst/>
          </a:prstGeom>
          <a:noFill/>
          <a:ln w="12700">
            <a:noFill/>
          </a:ln>
        </p:spPr>
        <p:txBody>
          <a:bodyPr>
            <a:spAutoFit/>
          </a:bodyPr>
          <a:lstStyle/>
          <a:p>
            <a:pPr lvl="0">
              <a:spcBef>
                <a:spcPct val="50000"/>
              </a:spcBef>
            </a:pPr>
            <a:r>
              <a:rPr lang="zh-CN" altLang="en-US">
                <a:solidFill>
                  <a:srgbClr val="FFCCCC"/>
                </a:solidFill>
                <a:latin typeface="Times New Roman" panose="02020603050405020304" pitchFamily="18" charset="0"/>
                <a:ea typeface="宋体" panose="02010600030101010101" pitchFamily="2" charset="-122"/>
              </a:rPr>
              <a:t>图</a:t>
            </a:r>
            <a:r>
              <a:rPr lang="en-US" altLang="zh-CN">
                <a:solidFill>
                  <a:srgbClr val="FFCCCC"/>
                </a:solidFill>
                <a:latin typeface="Times New Roman" panose="02020603050405020304" pitchFamily="18" charset="0"/>
                <a:ea typeface="宋体" panose="02010600030101010101" pitchFamily="2" charset="-122"/>
              </a:rPr>
              <a:t>9</a:t>
            </a:r>
            <a:endParaRPr lang="en-US" altLang="zh-CN">
              <a:solidFill>
                <a:srgbClr val="FFCCCC"/>
              </a:solidFill>
              <a:latin typeface="Times New Roman" panose="02020603050405020304" pitchFamily="18" charset="0"/>
              <a:ea typeface="宋体" panose="02010600030101010101" pitchFamily="2" charset="-122"/>
            </a:endParaRPr>
          </a:p>
        </p:txBody>
      </p:sp>
      <p:sp>
        <p:nvSpPr>
          <p:cNvPr id="74769" name="文本框 74768"/>
          <p:cNvSpPr txBox="1"/>
          <p:nvPr/>
        </p:nvSpPr>
        <p:spPr>
          <a:xfrm>
            <a:off x="8077200" y="5867400"/>
            <a:ext cx="838200" cy="460375"/>
          </a:xfrm>
          <a:prstGeom prst="rect">
            <a:avLst/>
          </a:prstGeom>
          <a:noFill/>
          <a:ln w="12700">
            <a:noFill/>
          </a:ln>
        </p:spPr>
        <p:txBody>
          <a:bodyPr>
            <a:spAutoFit/>
          </a:bodyPr>
          <a:lstStyle/>
          <a:p>
            <a:pPr lvl="0">
              <a:spcBef>
                <a:spcPct val="50000"/>
              </a:spcBef>
            </a:pPr>
            <a:r>
              <a:rPr lang="zh-CN" altLang="en-US">
                <a:solidFill>
                  <a:srgbClr val="FFCCCC"/>
                </a:solidFill>
                <a:latin typeface="Times New Roman" panose="02020603050405020304" pitchFamily="18" charset="0"/>
                <a:ea typeface="宋体" panose="02010600030101010101" pitchFamily="2" charset="-122"/>
              </a:rPr>
              <a:t>图</a:t>
            </a:r>
            <a:r>
              <a:rPr lang="en-US" altLang="zh-CN">
                <a:solidFill>
                  <a:srgbClr val="FFCCCC"/>
                </a:solidFill>
                <a:latin typeface="Times New Roman" panose="02020603050405020304" pitchFamily="18" charset="0"/>
                <a:ea typeface="宋体" panose="02010600030101010101" pitchFamily="2" charset="-122"/>
              </a:rPr>
              <a:t>10</a:t>
            </a:r>
            <a:endParaRPr lang="en-US" altLang="zh-CN">
              <a:solidFill>
                <a:srgbClr val="FFCC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4759"/>
                                        </p:tgtEl>
                                        <p:attrNameLst>
                                          <p:attrName>style.visibility</p:attrName>
                                        </p:attrNameLst>
                                      </p:cBhvr>
                                      <p:to>
                                        <p:strVal val="visible"/>
                                      </p:to>
                                    </p:set>
                                    <p:anim calcmode="lin" valueType="num">
                                      <p:cBhvr additive="base">
                                        <p:cTn id="7" dur="500" fill="hold"/>
                                        <p:tgtEl>
                                          <p:spTgt spid="74759"/>
                                        </p:tgtEl>
                                        <p:attrNameLst>
                                          <p:attrName>ppt_x</p:attrName>
                                        </p:attrNameLst>
                                      </p:cBhvr>
                                      <p:tavLst>
                                        <p:tav tm="0">
                                          <p:val>
                                            <p:strVal val="1+#ppt_w/2"/>
                                          </p:val>
                                        </p:tav>
                                        <p:tav tm="100000">
                                          <p:val>
                                            <p:strVal val="#ppt_x"/>
                                          </p:val>
                                        </p:tav>
                                      </p:tavLst>
                                    </p:anim>
                                    <p:anim calcmode="lin" valueType="num">
                                      <p:cBhvr additive="base">
                                        <p:cTn id="8" dur="500" fill="hold"/>
                                        <p:tgtEl>
                                          <p:spTgt spid="747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4760"/>
                                        </p:tgtEl>
                                        <p:attrNameLst>
                                          <p:attrName>style.visibility</p:attrName>
                                        </p:attrNameLst>
                                      </p:cBhvr>
                                      <p:to>
                                        <p:strVal val="visible"/>
                                      </p:to>
                                    </p:set>
                                    <p:anim calcmode="lin" valueType="num">
                                      <p:cBhvr additive="base">
                                        <p:cTn id="13" dur="500" fill="hold"/>
                                        <p:tgtEl>
                                          <p:spTgt spid="74760"/>
                                        </p:tgtEl>
                                        <p:attrNameLst>
                                          <p:attrName>ppt_x</p:attrName>
                                        </p:attrNameLst>
                                      </p:cBhvr>
                                      <p:tavLst>
                                        <p:tav tm="0">
                                          <p:val>
                                            <p:strVal val="0-#ppt_w/2"/>
                                          </p:val>
                                        </p:tav>
                                        <p:tav tm="100000">
                                          <p:val>
                                            <p:strVal val="#ppt_x"/>
                                          </p:val>
                                        </p:tav>
                                      </p:tavLst>
                                    </p:anim>
                                    <p:anim calcmode="lin" valueType="num">
                                      <p:cBhvr additive="base">
                                        <p:cTn id="14" dur="500" fill="hold"/>
                                        <p:tgtEl>
                                          <p:spTgt spid="747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itle 77825"/>
          <p:cNvSpPr>
            <a:spLocks noGrp="1"/>
          </p:cNvSpPr>
          <p:nvPr>
            <p:ph type="title"/>
          </p:nvPr>
        </p:nvSpPr>
        <p:spPr>
          <a:xfrm>
            <a:off x="4191000" y="914400"/>
            <a:ext cx="5257800" cy="762000"/>
          </a:xfrm>
        </p:spPr>
        <p:txBody>
          <a:bodyPr lIns="92075" tIns="46038" rIns="92075" bIns="46038" anchor="ctr"/>
          <a:lstStyle/>
          <a:p>
            <a:r>
              <a:rPr lang="en-US" altLang="zh-CN" sz="3200" dirty="0">
                <a:solidFill>
                  <a:srgbClr val="FF0000"/>
                </a:solidFill>
                <a:latin typeface="楷体_GB2312" pitchFamily="49" charset="-122"/>
                <a:ea typeface="楷体_GB2312" pitchFamily="49" charset="-122"/>
              </a:rPr>
              <a:t>4. </a:t>
            </a:r>
            <a:r>
              <a:rPr lang="zh-CN" altLang="en-US" sz="3200" dirty="0">
                <a:solidFill>
                  <a:srgbClr val="FF0000"/>
                </a:solidFill>
                <a:latin typeface="楷体_GB2312" pitchFamily="49" charset="-122"/>
                <a:ea typeface="楷体_GB2312" pitchFamily="49" charset="-122"/>
              </a:rPr>
              <a:t>安全阀主要结构型式                </a:t>
            </a:r>
            <a:r>
              <a:rPr lang="en-US" altLang="zh-CN" sz="2000" b="1" dirty="0">
                <a:solidFill>
                  <a:srgbClr val="FF0000"/>
                </a:solidFill>
                <a:latin typeface="宋体" panose="02010600030101010101" pitchFamily="2" charset="-122"/>
              </a:rPr>
              <a:t>(</a:t>
            </a:r>
            <a:r>
              <a:rPr lang="zh-CN" altLang="en-US" sz="2000" b="1" dirty="0">
                <a:solidFill>
                  <a:srgbClr val="FF0000"/>
                </a:solidFill>
                <a:latin typeface="宋体" panose="02010600030101010101" pitchFamily="2" charset="-122"/>
              </a:rPr>
              <a:t>弹簧式安全阀的主要结构型式</a:t>
            </a:r>
            <a:r>
              <a:rPr lang="zh-CN" altLang="en-US" sz="2000" b="1">
                <a:solidFill>
                  <a:srgbClr val="FF0000"/>
                </a:solidFill>
                <a:latin typeface="宋体" panose="02010600030101010101" pitchFamily="2" charset="-122"/>
              </a:rPr>
              <a:t>）</a:t>
            </a:r>
            <a:endParaRPr lang="zh-CN" altLang="en-US"/>
          </a:p>
        </p:txBody>
      </p:sp>
      <p:graphicFrame>
        <p:nvGraphicFramePr>
          <p:cNvPr id="77832" name="Content Placeholder 77831"/>
          <p:cNvGraphicFramePr>
            <a:graphicFrameLocks noGrp="1"/>
          </p:cNvGraphicFramePr>
          <p:nvPr>
            <p:ph sz="quarter" idx="1"/>
          </p:nvPr>
        </p:nvGraphicFramePr>
        <p:xfrm>
          <a:off x="6477000" y="2438400"/>
          <a:ext cx="2671763" cy="4038600"/>
        </p:xfrm>
        <a:graphic>
          <a:graphicData uri="http://schemas.openxmlformats.org/presentationml/2006/ole">
            <mc:AlternateContent xmlns:mc="http://schemas.openxmlformats.org/markup-compatibility/2006">
              <mc:Choice xmlns:v="urn:schemas-microsoft-com:vml" Requires="v">
                <p:oleObj spid="_x0000_s6151" name="" r:id="rId1" imgW="311896125" imgH="189604650" progId="AutoCAD.Drawing.14">
                  <p:link updateAutomatic="1"/>
                </p:oleObj>
              </mc:Choice>
              <mc:Fallback>
                <p:oleObj name="" r:id="rId1" imgW="311896125" imgH="189604650" progId="AutoCAD.Drawing.14">
                  <p:link updateAutomatic="1"/>
                  <p:pic>
                    <p:nvPicPr>
                      <p:cNvPr id="0" name="图片 3086"/>
                      <p:cNvPicPr/>
                      <p:nvPr/>
                    </p:nvPicPr>
                    <p:blipFill>
                      <a:blip r:embed="rId2"/>
                      <a:srcRect l="29893" r="29893"/>
                      <a:stretch>
                        <a:fillRect/>
                      </a:stretch>
                    </p:blipFill>
                    <p:spPr>
                      <a:xfrm>
                        <a:off x="6477000" y="2438400"/>
                        <a:ext cx="2671763" cy="4038600"/>
                      </a:xfrm>
                      <a:prstGeom prst="rect">
                        <a:avLst/>
                      </a:prstGeom>
                      <a:noFill/>
                      <a:ln w="6350">
                        <a:miter/>
                      </a:ln>
                    </p:spPr>
                  </p:pic>
                </p:oleObj>
              </mc:Fallback>
            </mc:AlternateContent>
          </a:graphicData>
        </a:graphic>
      </p:graphicFrame>
      <p:sp>
        <p:nvSpPr>
          <p:cNvPr id="77831" name="Text Placeholder 77830"/>
          <p:cNvSpPr>
            <a:spLocks noGrp="1"/>
          </p:cNvSpPr>
          <p:nvPr>
            <p:ph type="body" sz="half" idx="3"/>
          </p:nvPr>
        </p:nvSpPr>
        <p:spPr>
          <a:xfrm>
            <a:off x="2971800" y="1676400"/>
            <a:ext cx="5029200" cy="609600"/>
          </a:xfrm>
        </p:spPr>
        <p:txBody>
          <a:bodyPr lIns="92075" tIns="46038" rIns="92075" bIns="46038"/>
          <a:lstStyle/>
          <a:p>
            <a:pPr>
              <a:lnSpc>
                <a:spcPct val="90000"/>
              </a:lnSpc>
            </a:pPr>
            <a:r>
              <a:rPr lang="zh-CN" altLang="en-US" sz="2000" kern="1200" dirty="0">
                <a:solidFill>
                  <a:srgbClr val="FF0000"/>
                </a:solidFill>
                <a:latin typeface="仿宋_GB2312" pitchFamily="49" charset="-122"/>
                <a:ea typeface="仿宋_GB2312" pitchFamily="49" charset="-122"/>
              </a:rPr>
              <a:t>不带调节圈的微启式安全阀（见图</a:t>
            </a:r>
            <a:r>
              <a:rPr lang="en-US" altLang="zh-CN" sz="2000" kern="1200" dirty="0">
                <a:solidFill>
                  <a:srgbClr val="FF0000"/>
                </a:solidFill>
                <a:latin typeface="仿宋_GB2312" pitchFamily="49" charset="-122"/>
                <a:ea typeface="仿宋_GB2312" pitchFamily="49" charset="-122"/>
              </a:rPr>
              <a:t>11</a:t>
            </a:r>
            <a:r>
              <a:rPr lang="zh-CN" altLang="en-US" sz="2000" kern="1200" dirty="0">
                <a:solidFill>
                  <a:srgbClr val="FF0000"/>
                </a:solidFill>
                <a:latin typeface="仿宋_GB2312" pitchFamily="49" charset="-122"/>
                <a:ea typeface="仿宋_GB2312" pitchFamily="49" charset="-122"/>
              </a:rPr>
              <a:t>）</a:t>
            </a:r>
            <a:endParaRPr lang="zh-CN" altLang="en-US" sz="2000" kern="1200" dirty="0">
              <a:solidFill>
                <a:srgbClr val="FF0000"/>
              </a:solidFill>
              <a:latin typeface="仿宋_GB2312" pitchFamily="49" charset="-122"/>
              <a:ea typeface="仿宋_GB2312" pitchFamily="49" charset="-122"/>
            </a:endParaRPr>
          </a:p>
          <a:p>
            <a:pPr>
              <a:lnSpc>
                <a:spcPct val="90000"/>
              </a:lnSpc>
            </a:pPr>
            <a:r>
              <a:rPr lang="zh-CN" altLang="en-US" sz="2000" kern="1200" dirty="0">
                <a:solidFill>
                  <a:srgbClr val="FF0000"/>
                </a:solidFill>
                <a:latin typeface="仿宋_GB2312" pitchFamily="49" charset="-122"/>
                <a:ea typeface="仿宋_GB2312" pitchFamily="49" charset="-122"/>
              </a:rPr>
              <a:t>带调节圈的微启式安全阀（见图</a:t>
            </a:r>
            <a:r>
              <a:rPr lang="en-US" altLang="zh-CN" sz="2000" kern="1200">
                <a:solidFill>
                  <a:srgbClr val="FF0000"/>
                </a:solidFill>
                <a:latin typeface="仿宋_GB2312" pitchFamily="49" charset="-122"/>
                <a:ea typeface="仿宋_GB2312" pitchFamily="49" charset="-122"/>
              </a:rPr>
              <a:t>12</a:t>
            </a:r>
            <a:r>
              <a:rPr lang="zh-CN" altLang="en-US" sz="2000" kern="1200">
                <a:solidFill>
                  <a:srgbClr val="FF0000"/>
                </a:solidFill>
                <a:latin typeface="仿宋_GB2312" pitchFamily="49" charset="-122"/>
                <a:ea typeface="仿宋_GB2312" pitchFamily="49" charset="-122"/>
              </a:rPr>
              <a:t>）</a:t>
            </a:r>
            <a:endParaRPr lang="zh-CN" altLang="en-US" sz="2000" kern="1200">
              <a:solidFill>
                <a:srgbClr val="FF0000"/>
              </a:solidFill>
              <a:latin typeface="仿宋_GB2312" pitchFamily="49" charset="-122"/>
              <a:ea typeface="仿宋_GB2312" pitchFamily="49" charset="-122"/>
            </a:endParaRPr>
          </a:p>
        </p:txBody>
      </p:sp>
      <p:graphicFrame>
        <p:nvGraphicFramePr>
          <p:cNvPr id="77833" name="Content Placeholder 77832"/>
          <p:cNvGraphicFramePr>
            <a:graphicFrameLocks noGrp="1"/>
          </p:cNvGraphicFramePr>
          <p:nvPr>
            <p:ph sz="quarter" idx="2"/>
          </p:nvPr>
        </p:nvGraphicFramePr>
        <p:xfrm>
          <a:off x="3276600" y="2362200"/>
          <a:ext cx="2717800" cy="4114800"/>
        </p:xfrm>
        <a:graphic>
          <a:graphicData uri="http://schemas.openxmlformats.org/presentationml/2006/ole">
            <mc:AlternateContent xmlns:mc="http://schemas.openxmlformats.org/markup-compatibility/2006">
              <mc:Choice xmlns:v="urn:schemas-microsoft-com:vml" Requires="v">
                <p:oleObj spid="_x0000_s6152" name="" r:id="rId1" imgW="311896125" imgH="189604650" progId="AutoCAD.Drawing.14">
                  <p:link updateAutomatic="1"/>
                </p:oleObj>
              </mc:Choice>
              <mc:Fallback>
                <p:oleObj name="" r:id="rId1" imgW="311896125" imgH="189604650" progId="AutoCAD.Drawing.14">
                  <p:link updateAutomatic="1"/>
                  <p:pic>
                    <p:nvPicPr>
                      <p:cNvPr id="0" name="图片 3087"/>
                      <p:cNvPicPr/>
                      <p:nvPr/>
                    </p:nvPicPr>
                    <p:blipFill>
                      <a:blip r:embed="rId3"/>
                      <a:srcRect l="29893" r="29893"/>
                      <a:stretch>
                        <a:fillRect/>
                      </a:stretch>
                    </p:blipFill>
                    <p:spPr>
                      <a:xfrm>
                        <a:off x="3276600" y="2362200"/>
                        <a:ext cx="2717800" cy="4114800"/>
                      </a:xfrm>
                      <a:prstGeom prst="rect">
                        <a:avLst/>
                      </a:prstGeom>
                      <a:noFill/>
                      <a:ln w="6350">
                        <a:miter/>
                      </a:ln>
                    </p:spPr>
                  </p:pic>
                </p:oleObj>
              </mc:Fallback>
            </mc:AlternateContent>
          </a:graphicData>
        </a:graphic>
      </p:graphicFrame>
      <p:sp>
        <p:nvSpPr>
          <p:cNvPr id="77836" name="文本框 77835"/>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sp>
        <p:nvSpPr>
          <p:cNvPr id="77838" name="文本框 77837"/>
          <p:cNvSpPr txBox="1"/>
          <p:nvPr/>
        </p:nvSpPr>
        <p:spPr>
          <a:xfrm>
            <a:off x="3276600" y="6019800"/>
            <a:ext cx="762000" cy="398780"/>
          </a:xfrm>
          <a:prstGeom prst="rect">
            <a:avLst/>
          </a:prstGeom>
          <a:noFill/>
          <a:ln w="12700">
            <a:noFill/>
          </a:ln>
        </p:spPr>
        <p:txBody>
          <a:bodyPr>
            <a:spAutoFit/>
          </a:bodyPr>
          <a:lstStyle/>
          <a:p>
            <a:pPr lvl="0">
              <a:spcBef>
                <a:spcPct val="50000"/>
              </a:spcBef>
            </a:pPr>
            <a:r>
              <a:rPr lang="zh-CN" altLang="en-US" sz="2000">
                <a:solidFill>
                  <a:srgbClr val="FFFF00"/>
                </a:solidFill>
                <a:latin typeface="Times New Roman" panose="02020603050405020304" pitchFamily="18" charset="0"/>
                <a:ea typeface="宋体" panose="02010600030101010101" pitchFamily="2" charset="-122"/>
              </a:rPr>
              <a:t>图</a:t>
            </a:r>
            <a:r>
              <a:rPr lang="en-US" altLang="zh-CN" sz="2000">
                <a:solidFill>
                  <a:srgbClr val="FFFF00"/>
                </a:solidFill>
                <a:latin typeface="Times New Roman" panose="02020603050405020304" pitchFamily="18" charset="0"/>
                <a:ea typeface="宋体" panose="02010600030101010101" pitchFamily="2" charset="-122"/>
              </a:rPr>
              <a:t>11</a:t>
            </a:r>
            <a:endParaRPr lang="en-US" altLang="zh-CN" sz="2000">
              <a:solidFill>
                <a:srgbClr val="FFFF00"/>
              </a:solidFill>
              <a:latin typeface="Times New Roman" panose="02020603050405020304" pitchFamily="18" charset="0"/>
              <a:ea typeface="宋体" panose="02010600030101010101" pitchFamily="2" charset="-122"/>
            </a:endParaRPr>
          </a:p>
        </p:txBody>
      </p:sp>
      <p:sp>
        <p:nvSpPr>
          <p:cNvPr id="77839" name="文本框 77838"/>
          <p:cNvSpPr txBox="1"/>
          <p:nvPr/>
        </p:nvSpPr>
        <p:spPr>
          <a:xfrm>
            <a:off x="6477000" y="6096000"/>
            <a:ext cx="762000" cy="398780"/>
          </a:xfrm>
          <a:prstGeom prst="rect">
            <a:avLst/>
          </a:prstGeom>
          <a:noFill/>
          <a:ln w="12700">
            <a:noFill/>
          </a:ln>
        </p:spPr>
        <p:txBody>
          <a:bodyPr>
            <a:spAutoFit/>
          </a:bodyPr>
          <a:lstStyle/>
          <a:p>
            <a:pPr lvl="0">
              <a:spcBef>
                <a:spcPct val="50000"/>
              </a:spcBef>
            </a:pPr>
            <a:r>
              <a:rPr lang="zh-CN" altLang="en-US" sz="2000">
                <a:solidFill>
                  <a:srgbClr val="FFFF00"/>
                </a:solidFill>
                <a:latin typeface="Times New Roman" panose="02020603050405020304" pitchFamily="18" charset="0"/>
                <a:ea typeface="宋体" panose="02010600030101010101" pitchFamily="2" charset="-122"/>
              </a:rPr>
              <a:t>图</a:t>
            </a:r>
            <a:r>
              <a:rPr lang="en-US" altLang="zh-CN" sz="2000">
                <a:solidFill>
                  <a:srgbClr val="FFFF00"/>
                </a:solidFill>
                <a:latin typeface="Times New Roman" panose="02020603050405020304" pitchFamily="18" charset="0"/>
                <a:ea typeface="宋体" panose="02010600030101010101" pitchFamily="2" charset="-122"/>
              </a:rPr>
              <a:t>12</a:t>
            </a:r>
            <a:endParaRPr lang="en-US" altLang="zh-CN" sz="2000">
              <a:solidFill>
                <a:srgbClr val="FFFF00"/>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7833"/>
                                        </p:tgtEl>
                                        <p:attrNameLst>
                                          <p:attrName>style.visibility</p:attrName>
                                        </p:attrNameLst>
                                      </p:cBhvr>
                                      <p:to>
                                        <p:strVal val="visible"/>
                                      </p:to>
                                    </p:set>
                                    <p:anim calcmode="lin" valueType="num">
                                      <p:cBhvr additive="base">
                                        <p:cTn id="7" dur="500" fill="hold"/>
                                        <p:tgtEl>
                                          <p:spTgt spid="77833"/>
                                        </p:tgtEl>
                                        <p:attrNameLst>
                                          <p:attrName>ppt_x</p:attrName>
                                        </p:attrNameLst>
                                      </p:cBhvr>
                                      <p:tavLst>
                                        <p:tav tm="0">
                                          <p:val>
                                            <p:strVal val="1+#ppt_w/2"/>
                                          </p:val>
                                        </p:tav>
                                        <p:tav tm="100000">
                                          <p:val>
                                            <p:strVal val="#ppt_x"/>
                                          </p:val>
                                        </p:tav>
                                      </p:tavLst>
                                    </p:anim>
                                    <p:anim calcmode="lin" valueType="num">
                                      <p:cBhvr additive="base">
                                        <p:cTn id="8" dur="500" fill="hold"/>
                                        <p:tgtEl>
                                          <p:spTgt spid="778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77832"/>
                                        </p:tgtEl>
                                        <p:attrNameLst>
                                          <p:attrName>style.visibility</p:attrName>
                                        </p:attrNameLst>
                                      </p:cBhvr>
                                      <p:to>
                                        <p:strVal val="visible"/>
                                      </p:to>
                                    </p:set>
                                    <p:anim calcmode="lin" valueType="num">
                                      <p:cBhvr additive="base">
                                        <p:cTn id="13" dur="500" fill="hold"/>
                                        <p:tgtEl>
                                          <p:spTgt spid="77832"/>
                                        </p:tgtEl>
                                        <p:attrNameLst>
                                          <p:attrName>ppt_x</p:attrName>
                                        </p:attrNameLst>
                                      </p:cBhvr>
                                      <p:tavLst>
                                        <p:tav tm="0">
                                          <p:val>
                                            <p:strVal val="1+#ppt_w/2"/>
                                          </p:val>
                                        </p:tav>
                                        <p:tav tm="100000">
                                          <p:val>
                                            <p:strVal val="#ppt_x"/>
                                          </p:val>
                                        </p:tav>
                                      </p:tavLst>
                                    </p:anim>
                                    <p:anim calcmode="lin" valueType="num">
                                      <p:cBhvr additive="base">
                                        <p:cTn id="14" dur="500" fill="hold"/>
                                        <p:tgtEl>
                                          <p:spTgt spid="778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itle 109569"/>
          <p:cNvSpPr>
            <a:spLocks noGrp="1"/>
          </p:cNvSpPr>
          <p:nvPr>
            <p:ph type="title"/>
          </p:nvPr>
        </p:nvSpPr>
        <p:spPr>
          <a:xfrm>
            <a:off x="4191000" y="838200"/>
            <a:ext cx="5943600" cy="914400"/>
          </a:xfrm>
        </p:spPr>
        <p:txBody>
          <a:bodyPr lIns="92075" tIns="46038" rIns="92075" bIns="46038" anchor="ctr"/>
          <a:lstStyle/>
          <a:p>
            <a:r>
              <a:rPr lang="en-US" altLang="zh-CN" sz="3200" dirty="0">
                <a:solidFill>
                  <a:srgbClr val="FF0000"/>
                </a:solidFill>
                <a:latin typeface="楷体_GB2312" pitchFamily="49" charset="-122"/>
                <a:ea typeface="楷体_GB2312" pitchFamily="49" charset="-122"/>
              </a:rPr>
              <a:t>4. </a:t>
            </a:r>
            <a:r>
              <a:rPr lang="zh-CN" altLang="en-US" sz="3200" dirty="0">
                <a:solidFill>
                  <a:srgbClr val="FF0000"/>
                </a:solidFill>
                <a:latin typeface="楷体_GB2312" pitchFamily="49" charset="-122"/>
                <a:ea typeface="楷体_GB2312" pitchFamily="49" charset="-122"/>
              </a:rPr>
              <a:t>安全阀主要结构型式（续</a:t>
            </a:r>
            <a:r>
              <a:rPr lang="en-US" altLang="zh-CN" sz="3200" dirty="0">
                <a:solidFill>
                  <a:srgbClr val="FF0000"/>
                </a:solidFill>
                <a:latin typeface="楷体_GB2312" pitchFamily="49" charset="-122"/>
                <a:ea typeface="楷体_GB2312" pitchFamily="49" charset="-122"/>
              </a:rPr>
              <a:t>1</a:t>
            </a:r>
            <a:r>
              <a:rPr lang="zh-CN" altLang="en-US" sz="3200" dirty="0">
                <a:solidFill>
                  <a:srgbClr val="FF0000"/>
                </a:solidFill>
                <a:latin typeface="楷体_GB2312" pitchFamily="49" charset="-122"/>
                <a:ea typeface="楷体_GB2312" pitchFamily="49" charset="-122"/>
              </a:rPr>
              <a:t>）</a:t>
            </a:r>
            <a:br>
              <a:rPr lang="zh-CN" altLang="en-US" sz="3600" dirty="0">
                <a:solidFill>
                  <a:srgbClr val="FF0000"/>
                </a:solidFill>
                <a:latin typeface="楷体_GB2312" pitchFamily="49" charset="-122"/>
                <a:ea typeface="楷体_GB2312" pitchFamily="49" charset="-122"/>
              </a:rPr>
            </a:br>
            <a:r>
              <a:rPr lang="zh-CN" altLang="en-US" sz="2000" b="1" dirty="0">
                <a:solidFill>
                  <a:srgbClr val="FF0000"/>
                </a:solidFill>
                <a:latin typeface="宋体" panose="02010600030101010101" pitchFamily="2" charset="-122"/>
              </a:rPr>
              <a:t>（弹簧式安全阀的主要结构型式）</a:t>
            </a:r>
            <a:endParaRPr lang="zh-CN" altLang="en-US" sz="1600" dirty="0">
              <a:solidFill>
                <a:srgbClr val="FF0000"/>
              </a:solidFill>
              <a:latin typeface="仿宋_GB2312" pitchFamily="49" charset="-122"/>
              <a:ea typeface="仿宋_GB2312" pitchFamily="49" charset="-122"/>
            </a:endParaRPr>
          </a:p>
        </p:txBody>
      </p:sp>
      <p:sp>
        <p:nvSpPr>
          <p:cNvPr id="109576" name="Text Placeholder 109575"/>
          <p:cNvSpPr>
            <a:spLocks noGrp="1"/>
          </p:cNvSpPr>
          <p:nvPr>
            <p:ph type="body" sz="half" idx="3"/>
          </p:nvPr>
        </p:nvSpPr>
        <p:spPr>
          <a:xfrm>
            <a:off x="2895600" y="1676400"/>
            <a:ext cx="6324600" cy="838200"/>
          </a:xfrm>
        </p:spPr>
        <p:txBody>
          <a:bodyPr lIns="92075" tIns="46038" rIns="92075" bIns="46038"/>
          <a:lstStyle/>
          <a:p>
            <a:pPr>
              <a:lnSpc>
                <a:spcPct val="90000"/>
              </a:lnSpc>
            </a:pPr>
            <a:r>
              <a:rPr lang="zh-CN" altLang="en-US" sz="2400" kern="1200" dirty="0">
                <a:solidFill>
                  <a:srgbClr val="FF0000"/>
                </a:solidFill>
                <a:latin typeface="仿宋_GB2312" pitchFamily="49" charset="-122"/>
                <a:ea typeface="仿宋_GB2312" pitchFamily="49" charset="-122"/>
              </a:rPr>
              <a:t>反冲盘加调节圈全启式安全阀（见图</a:t>
            </a:r>
            <a:r>
              <a:rPr lang="en-US" altLang="zh-CN" sz="2400" kern="1200" dirty="0">
                <a:solidFill>
                  <a:srgbClr val="FF0000"/>
                </a:solidFill>
                <a:latin typeface="仿宋_GB2312" pitchFamily="49" charset="-122"/>
                <a:ea typeface="仿宋_GB2312" pitchFamily="49" charset="-122"/>
              </a:rPr>
              <a:t>13</a:t>
            </a:r>
            <a:r>
              <a:rPr lang="zh-CN" altLang="en-US" sz="2400" kern="1200" dirty="0">
                <a:solidFill>
                  <a:srgbClr val="FF0000"/>
                </a:solidFill>
                <a:latin typeface="仿宋_GB2312" pitchFamily="49" charset="-122"/>
                <a:ea typeface="仿宋_GB2312" pitchFamily="49" charset="-122"/>
              </a:rPr>
              <a:t>）</a:t>
            </a:r>
            <a:endParaRPr lang="zh-CN" altLang="en-US" sz="2400" kern="1200" dirty="0">
              <a:solidFill>
                <a:srgbClr val="FF0000"/>
              </a:solidFill>
              <a:latin typeface="仿宋_GB2312" pitchFamily="49" charset="-122"/>
              <a:ea typeface="仿宋_GB2312" pitchFamily="49" charset="-122"/>
            </a:endParaRPr>
          </a:p>
          <a:p>
            <a:pPr>
              <a:lnSpc>
                <a:spcPct val="90000"/>
              </a:lnSpc>
            </a:pPr>
            <a:r>
              <a:rPr lang="zh-CN" altLang="en-US" sz="2400" kern="1200" dirty="0">
                <a:solidFill>
                  <a:srgbClr val="FF0000"/>
                </a:solidFill>
                <a:latin typeface="仿宋_GB2312" pitchFamily="49" charset="-122"/>
                <a:ea typeface="仿宋_GB2312" pitchFamily="49" charset="-122"/>
              </a:rPr>
              <a:t>带双调节圈全启式安全阀（见图</a:t>
            </a:r>
            <a:r>
              <a:rPr lang="en-US" altLang="zh-CN" sz="2400" kern="1200" dirty="0">
                <a:solidFill>
                  <a:srgbClr val="FF0000"/>
                </a:solidFill>
                <a:latin typeface="仿宋_GB2312" pitchFamily="49" charset="-122"/>
                <a:ea typeface="仿宋_GB2312" pitchFamily="49" charset="-122"/>
              </a:rPr>
              <a:t>14</a:t>
            </a:r>
            <a:r>
              <a:rPr lang="zh-CN" altLang="en-US" sz="2400" kern="1200" dirty="0">
                <a:solidFill>
                  <a:srgbClr val="FF0000"/>
                </a:solidFill>
                <a:latin typeface="仿宋_GB2312" pitchFamily="49" charset="-122"/>
                <a:ea typeface="仿宋_GB2312" pitchFamily="49" charset="-122"/>
              </a:rPr>
              <a:t>）</a:t>
            </a:r>
            <a:endParaRPr lang="zh-CN" altLang="en-US" sz="2400" kern="1200">
              <a:solidFill>
                <a:srgbClr val="FF0000"/>
              </a:solidFill>
              <a:latin typeface="仿宋_GB2312" pitchFamily="49" charset="-122"/>
              <a:ea typeface="仿宋_GB2312" pitchFamily="49" charset="-122"/>
            </a:endParaRPr>
          </a:p>
        </p:txBody>
      </p:sp>
      <p:graphicFrame>
        <p:nvGraphicFramePr>
          <p:cNvPr id="109577" name="Content Placeholder 109576"/>
          <p:cNvGraphicFramePr>
            <a:graphicFrameLocks noGrp="1"/>
          </p:cNvGraphicFramePr>
          <p:nvPr>
            <p:ph sz="quarter" idx="1"/>
          </p:nvPr>
        </p:nvGraphicFramePr>
        <p:xfrm>
          <a:off x="3276600" y="2514600"/>
          <a:ext cx="2433638" cy="3970338"/>
        </p:xfrm>
        <a:graphic>
          <a:graphicData uri="http://schemas.openxmlformats.org/presentationml/2006/ole">
            <mc:AlternateContent xmlns:mc="http://schemas.openxmlformats.org/markup-compatibility/2006">
              <mc:Choice xmlns:v="urn:schemas-microsoft-com:vml" Requires="v">
                <p:oleObj spid="_x0000_s7175" name="" r:id="rId1" imgW="311896125" imgH="189604650" progId="AutoCAD.Drawing.14">
                  <p:link updateAutomatic="1"/>
                </p:oleObj>
              </mc:Choice>
              <mc:Fallback>
                <p:oleObj name="" r:id="rId1" imgW="311896125" imgH="189604650" progId="AutoCAD.Drawing.14">
                  <p:link updateAutomatic="1"/>
                  <p:pic>
                    <p:nvPicPr>
                      <p:cNvPr id="0" name="图片 3088"/>
                      <p:cNvPicPr/>
                      <p:nvPr/>
                    </p:nvPicPr>
                    <p:blipFill>
                      <a:blip r:embed="rId2"/>
                      <a:srcRect l="25624" t="3513" r="38435"/>
                      <a:stretch>
                        <a:fillRect/>
                      </a:stretch>
                    </p:blipFill>
                    <p:spPr>
                      <a:xfrm>
                        <a:off x="3276600" y="2514600"/>
                        <a:ext cx="2433638" cy="3970338"/>
                      </a:xfrm>
                      <a:prstGeom prst="rect">
                        <a:avLst/>
                      </a:prstGeom>
                      <a:noFill/>
                      <a:ln w="6350">
                        <a:miter/>
                      </a:ln>
                    </p:spPr>
                  </p:pic>
                </p:oleObj>
              </mc:Fallback>
            </mc:AlternateContent>
          </a:graphicData>
        </a:graphic>
      </p:graphicFrame>
      <p:graphicFrame>
        <p:nvGraphicFramePr>
          <p:cNvPr id="109578" name="Content Placeholder 109577"/>
          <p:cNvGraphicFramePr>
            <a:graphicFrameLocks noGrp="1"/>
          </p:cNvGraphicFramePr>
          <p:nvPr>
            <p:ph sz="quarter" idx="2"/>
          </p:nvPr>
        </p:nvGraphicFramePr>
        <p:xfrm>
          <a:off x="6477000" y="2590800"/>
          <a:ext cx="2566988" cy="3886200"/>
        </p:xfrm>
        <a:graphic>
          <a:graphicData uri="http://schemas.openxmlformats.org/presentationml/2006/ole">
            <mc:AlternateContent xmlns:mc="http://schemas.openxmlformats.org/markup-compatibility/2006">
              <mc:Choice xmlns:v="urn:schemas-microsoft-com:vml" Requires="v">
                <p:oleObj spid="_x0000_s7176" name="" r:id="rId1" imgW="311896125" imgH="189604650" progId="AutoCAD.Drawing.14">
                  <p:link updateAutomatic="1"/>
                </p:oleObj>
              </mc:Choice>
              <mc:Fallback>
                <p:oleObj name="" r:id="rId1" imgW="311896125" imgH="189604650" progId="AutoCAD.Drawing.14">
                  <p:link updateAutomatic="1"/>
                  <p:pic>
                    <p:nvPicPr>
                      <p:cNvPr id="0" name="图片 3089"/>
                      <p:cNvPicPr/>
                      <p:nvPr/>
                    </p:nvPicPr>
                    <p:blipFill>
                      <a:blip r:embed="rId3"/>
                      <a:srcRect l="29893" r="29893"/>
                      <a:stretch>
                        <a:fillRect/>
                      </a:stretch>
                    </p:blipFill>
                    <p:spPr>
                      <a:xfrm>
                        <a:off x="6477000" y="2590800"/>
                        <a:ext cx="2566988" cy="3886200"/>
                      </a:xfrm>
                      <a:prstGeom prst="rect">
                        <a:avLst/>
                      </a:prstGeom>
                      <a:noFill/>
                      <a:ln w="6350">
                        <a:miter/>
                      </a:ln>
                    </p:spPr>
                  </p:pic>
                </p:oleObj>
              </mc:Fallback>
            </mc:AlternateContent>
          </a:graphicData>
        </a:graphic>
      </p:graphicFrame>
      <p:sp>
        <p:nvSpPr>
          <p:cNvPr id="109583" name="矩形 109582"/>
          <p:cNvSpPr/>
          <p:nvPr/>
        </p:nvSpPr>
        <p:spPr>
          <a:xfrm>
            <a:off x="3276600" y="6096000"/>
            <a:ext cx="690880" cy="398780"/>
          </a:xfrm>
          <a:prstGeom prst="rect">
            <a:avLst/>
          </a:prstGeom>
          <a:noFill/>
          <a:ln w="12700">
            <a:noFill/>
          </a:ln>
        </p:spPr>
        <p:txBody>
          <a:bodyPr wrap="none" anchor="t">
            <a:spAutoFit/>
          </a:bodyPr>
          <a:lstStyle/>
          <a:p>
            <a:pPr lvl="0"/>
            <a:r>
              <a:rPr lang="zh-CN" altLang="en-US" sz="2000" dirty="0">
                <a:solidFill>
                  <a:srgbClr val="FFFF00"/>
                </a:solidFill>
                <a:latin typeface="Times New Roman" panose="02020603050405020304" pitchFamily="18" charset="0"/>
                <a:ea typeface="宋体" panose="02010600030101010101" pitchFamily="2" charset="-122"/>
              </a:rPr>
              <a:t>图</a:t>
            </a:r>
            <a:r>
              <a:rPr lang="en-US" altLang="zh-CN" sz="2000">
                <a:solidFill>
                  <a:srgbClr val="FFFF00"/>
                </a:solidFill>
                <a:latin typeface="Times New Roman" panose="02020603050405020304" pitchFamily="18" charset="0"/>
                <a:ea typeface="宋体" panose="02010600030101010101" pitchFamily="2" charset="-122"/>
              </a:rPr>
              <a:t>13</a:t>
            </a:r>
            <a:endParaRPr lang="en-US" altLang="zh-CN" sz="2000">
              <a:solidFill>
                <a:srgbClr val="FFFF00"/>
              </a:solidFill>
              <a:latin typeface="Times New Roman" panose="02020603050405020304" pitchFamily="18" charset="0"/>
              <a:ea typeface="宋体" panose="02010600030101010101" pitchFamily="2" charset="-122"/>
            </a:endParaRPr>
          </a:p>
        </p:txBody>
      </p:sp>
      <p:sp>
        <p:nvSpPr>
          <p:cNvPr id="109584" name="矩形 109583"/>
          <p:cNvSpPr/>
          <p:nvPr/>
        </p:nvSpPr>
        <p:spPr>
          <a:xfrm>
            <a:off x="6477000" y="6096000"/>
            <a:ext cx="690880" cy="398780"/>
          </a:xfrm>
          <a:prstGeom prst="rect">
            <a:avLst/>
          </a:prstGeom>
          <a:noFill/>
          <a:ln w="12700">
            <a:noFill/>
          </a:ln>
        </p:spPr>
        <p:txBody>
          <a:bodyPr wrap="none" anchor="t">
            <a:spAutoFit/>
          </a:bodyPr>
          <a:lstStyle/>
          <a:p>
            <a:pPr lvl="0"/>
            <a:r>
              <a:rPr lang="zh-CN" altLang="en-US" sz="2000" dirty="0">
                <a:solidFill>
                  <a:srgbClr val="FFFF00"/>
                </a:solidFill>
                <a:latin typeface="Times New Roman" panose="02020603050405020304" pitchFamily="18" charset="0"/>
                <a:ea typeface="宋体" panose="02010600030101010101" pitchFamily="2" charset="-122"/>
              </a:rPr>
              <a:t>图</a:t>
            </a:r>
            <a:r>
              <a:rPr lang="en-US" altLang="zh-CN" sz="2000">
                <a:solidFill>
                  <a:srgbClr val="FFFF00"/>
                </a:solidFill>
                <a:latin typeface="Times New Roman" panose="02020603050405020304" pitchFamily="18" charset="0"/>
                <a:ea typeface="宋体" panose="02010600030101010101" pitchFamily="2" charset="-122"/>
              </a:rPr>
              <a:t>14</a:t>
            </a:r>
            <a:endParaRPr lang="en-US" altLang="zh-CN" sz="2000">
              <a:solidFill>
                <a:srgbClr val="FFFF00"/>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9577"/>
                                        </p:tgtEl>
                                        <p:attrNameLst>
                                          <p:attrName>style.visibility</p:attrName>
                                        </p:attrNameLst>
                                      </p:cBhvr>
                                      <p:to>
                                        <p:strVal val="visible"/>
                                      </p:to>
                                    </p:set>
                                    <p:anim calcmode="lin" valueType="num">
                                      <p:cBhvr additive="base">
                                        <p:cTn id="7" dur="500" fill="hold"/>
                                        <p:tgtEl>
                                          <p:spTgt spid="109577"/>
                                        </p:tgtEl>
                                        <p:attrNameLst>
                                          <p:attrName>ppt_x</p:attrName>
                                        </p:attrNameLst>
                                      </p:cBhvr>
                                      <p:tavLst>
                                        <p:tav tm="0">
                                          <p:val>
                                            <p:strVal val="1+#ppt_w/2"/>
                                          </p:val>
                                        </p:tav>
                                        <p:tav tm="100000">
                                          <p:val>
                                            <p:strVal val="#ppt_x"/>
                                          </p:val>
                                        </p:tav>
                                      </p:tavLst>
                                    </p:anim>
                                    <p:anim calcmode="lin" valueType="num">
                                      <p:cBhvr additive="base">
                                        <p:cTn id="8" dur="500" fill="hold"/>
                                        <p:tgtEl>
                                          <p:spTgt spid="10957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09578"/>
                                        </p:tgtEl>
                                        <p:attrNameLst>
                                          <p:attrName>style.visibility</p:attrName>
                                        </p:attrNameLst>
                                      </p:cBhvr>
                                      <p:to>
                                        <p:strVal val="visible"/>
                                      </p:to>
                                    </p:set>
                                    <p:anim calcmode="lin" valueType="num">
                                      <p:cBhvr additive="base">
                                        <p:cTn id="13" dur="500" fill="hold"/>
                                        <p:tgtEl>
                                          <p:spTgt spid="109578"/>
                                        </p:tgtEl>
                                        <p:attrNameLst>
                                          <p:attrName>ppt_x</p:attrName>
                                        </p:attrNameLst>
                                      </p:cBhvr>
                                      <p:tavLst>
                                        <p:tav tm="0">
                                          <p:val>
                                            <p:strVal val="0-#ppt_w/2"/>
                                          </p:val>
                                        </p:tav>
                                        <p:tav tm="100000">
                                          <p:val>
                                            <p:strVal val="#ppt_x"/>
                                          </p:val>
                                        </p:tav>
                                      </p:tavLst>
                                    </p:anim>
                                    <p:anim calcmode="lin" valueType="num">
                                      <p:cBhvr additive="base">
                                        <p:cTn id="14" dur="500" fill="hold"/>
                                        <p:tgtEl>
                                          <p:spTgt spid="1095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79873"/>
          <p:cNvSpPr>
            <a:spLocks noGrp="1"/>
          </p:cNvSpPr>
          <p:nvPr>
            <p:ph type="title"/>
          </p:nvPr>
        </p:nvSpPr>
        <p:spPr>
          <a:xfrm>
            <a:off x="4343400" y="838200"/>
            <a:ext cx="5867400" cy="762000"/>
          </a:xfrm>
        </p:spPr>
        <p:txBody>
          <a:bodyPr lIns="92075" tIns="46038" rIns="92075" bIns="46038" anchor="ctr"/>
          <a:lstStyle/>
          <a:p>
            <a:r>
              <a:rPr lang="en-US" altLang="zh-CN" sz="3200" dirty="0">
                <a:solidFill>
                  <a:srgbClr val="FF0000"/>
                </a:solidFill>
                <a:latin typeface="楷体_GB2312" pitchFamily="49" charset="-122"/>
                <a:ea typeface="楷体_GB2312" pitchFamily="49" charset="-122"/>
              </a:rPr>
              <a:t>4. </a:t>
            </a:r>
            <a:r>
              <a:rPr lang="zh-CN" altLang="en-US" sz="3200" dirty="0">
                <a:solidFill>
                  <a:srgbClr val="FF0000"/>
                </a:solidFill>
                <a:latin typeface="楷体_GB2312" pitchFamily="49" charset="-122"/>
                <a:ea typeface="楷体_GB2312" pitchFamily="49" charset="-122"/>
              </a:rPr>
              <a:t>安全阀主要结构型式（续</a:t>
            </a:r>
            <a:r>
              <a:rPr lang="en-US" altLang="zh-CN" sz="3200" dirty="0">
                <a:solidFill>
                  <a:srgbClr val="FF0000"/>
                </a:solidFill>
                <a:latin typeface="楷体_GB2312" pitchFamily="49" charset="-122"/>
                <a:ea typeface="楷体_GB2312" pitchFamily="49" charset="-122"/>
              </a:rPr>
              <a:t>2</a:t>
            </a:r>
            <a:r>
              <a:rPr lang="zh-CN" altLang="en-US" sz="3200" dirty="0">
                <a:solidFill>
                  <a:srgbClr val="FF0000"/>
                </a:solidFill>
                <a:latin typeface="楷体_GB2312" pitchFamily="49" charset="-122"/>
                <a:ea typeface="楷体_GB2312" pitchFamily="49" charset="-122"/>
              </a:rPr>
              <a:t>）</a:t>
            </a:r>
            <a:br>
              <a:rPr lang="zh-CN" altLang="en-US" sz="3200" dirty="0">
                <a:solidFill>
                  <a:srgbClr val="FF0000"/>
                </a:solidFill>
                <a:latin typeface="楷体_GB2312" pitchFamily="49" charset="-122"/>
                <a:ea typeface="楷体_GB2312" pitchFamily="49" charset="-122"/>
              </a:rPr>
            </a:br>
            <a:r>
              <a:rPr lang="zh-CN" altLang="en-US" sz="2000" b="1" dirty="0">
                <a:solidFill>
                  <a:srgbClr val="FF0000"/>
                </a:solidFill>
                <a:latin typeface="宋体" panose="02010600030101010101" pitchFamily="2" charset="-122"/>
              </a:rPr>
              <a:t>（弹簧式安全阀的主要结构型式）</a:t>
            </a:r>
            <a:endParaRPr lang="zh-CN" altLang="en-US"/>
          </a:p>
        </p:txBody>
      </p:sp>
      <p:graphicFrame>
        <p:nvGraphicFramePr>
          <p:cNvPr id="79875" name="Content Placeholder 79874"/>
          <p:cNvGraphicFramePr>
            <a:graphicFrameLocks noGrp="1"/>
          </p:cNvGraphicFramePr>
          <p:nvPr>
            <p:ph sz="quarter" idx="1"/>
          </p:nvPr>
        </p:nvGraphicFramePr>
        <p:xfrm>
          <a:off x="3352800" y="2362200"/>
          <a:ext cx="2671763" cy="4038600"/>
        </p:xfrm>
        <a:graphic>
          <a:graphicData uri="http://schemas.openxmlformats.org/presentationml/2006/ole">
            <mc:AlternateContent xmlns:mc="http://schemas.openxmlformats.org/markup-compatibility/2006">
              <mc:Choice xmlns:v="urn:schemas-microsoft-com:vml" Requires="v">
                <p:oleObj spid="_x0000_s8199" name="" r:id="rId1" imgW="311896125" imgH="189604650" progId="AutoCAD.Drawing.14">
                  <p:link updateAutomatic="1"/>
                </p:oleObj>
              </mc:Choice>
              <mc:Fallback>
                <p:oleObj name="" r:id="rId1" imgW="311896125" imgH="189604650" progId="AutoCAD.Drawing.14">
                  <p:link updateAutomatic="1"/>
                  <p:pic>
                    <p:nvPicPr>
                      <p:cNvPr id="0" name="图片 3090"/>
                      <p:cNvPicPr/>
                      <p:nvPr/>
                    </p:nvPicPr>
                    <p:blipFill>
                      <a:blip r:embed="rId2"/>
                      <a:srcRect l="17082" r="42706"/>
                      <a:stretch>
                        <a:fillRect/>
                      </a:stretch>
                    </p:blipFill>
                    <p:spPr>
                      <a:xfrm>
                        <a:off x="3352800" y="2362200"/>
                        <a:ext cx="2671763" cy="4038600"/>
                      </a:xfrm>
                      <a:prstGeom prst="rect">
                        <a:avLst/>
                      </a:prstGeom>
                      <a:noFill/>
                      <a:ln w="6350">
                        <a:miter/>
                      </a:ln>
                    </p:spPr>
                  </p:pic>
                </p:oleObj>
              </mc:Fallback>
            </mc:AlternateContent>
          </a:graphicData>
        </a:graphic>
      </p:graphicFrame>
      <p:sp>
        <p:nvSpPr>
          <p:cNvPr id="79880" name="Text Placeholder 79879"/>
          <p:cNvSpPr>
            <a:spLocks noGrp="1"/>
          </p:cNvSpPr>
          <p:nvPr>
            <p:ph type="body" sz="half" idx="3"/>
          </p:nvPr>
        </p:nvSpPr>
        <p:spPr>
          <a:xfrm>
            <a:off x="2819400" y="1524000"/>
            <a:ext cx="6553200" cy="762000"/>
          </a:xfrm>
        </p:spPr>
        <p:txBody>
          <a:bodyPr lIns="92075" tIns="46038" rIns="92075" bIns="46038"/>
          <a:lstStyle/>
          <a:p>
            <a:r>
              <a:rPr lang="zh-CN" altLang="en-US" sz="2000" kern="1200" dirty="0">
                <a:solidFill>
                  <a:srgbClr val="FF0000"/>
                </a:solidFill>
                <a:latin typeface="仿宋_GB2312" pitchFamily="49" charset="-122"/>
                <a:ea typeface="仿宋_GB2312" pitchFamily="49" charset="-122"/>
              </a:rPr>
              <a:t>带背压控制套全启式安全阀（见图</a:t>
            </a:r>
            <a:r>
              <a:rPr lang="en-US" altLang="zh-CN" sz="2000" kern="1200" dirty="0">
                <a:solidFill>
                  <a:srgbClr val="FF0000"/>
                </a:solidFill>
                <a:latin typeface="仿宋_GB2312" pitchFamily="49" charset="-122"/>
                <a:ea typeface="仿宋_GB2312" pitchFamily="49" charset="-122"/>
              </a:rPr>
              <a:t>15</a:t>
            </a:r>
            <a:r>
              <a:rPr lang="zh-CN" altLang="en-US" sz="2000" kern="1200" dirty="0">
                <a:solidFill>
                  <a:srgbClr val="FF0000"/>
                </a:solidFill>
                <a:latin typeface="仿宋_GB2312" pitchFamily="49" charset="-122"/>
                <a:ea typeface="仿宋_GB2312" pitchFamily="49" charset="-122"/>
              </a:rPr>
              <a:t>）</a:t>
            </a:r>
            <a:endParaRPr lang="zh-CN" altLang="en-US" sz="2000" kern="1200" dirty="0">
              <a:solidFill>
                <a:srgbClr val="FF0000"/>
              </a:solidFill>
              <a:latin typeface="仿宋_GB2312" pitchFamily="49" charset="-122"/>
              <a:ea typeface="仿宋_GB2312" pitchFamily="49" charset="-122"/>
            </a:endParaRPr>
          </a:p>
          <a:p>
            <a:r>
              <a:rPr lang="zh-CN" altLang="en-US" sz="2000" kern="1200" dirty="0">
                <a:solidFill>
                  <a:srgbClr val="FF0000"/>
                </a:solidFill>
                <a:latin typeface="仿宋_GB2312" pitchFamily="49" charset="-122"/>
                <a:ea typeface="仿宋_GB2312" pitchFamily="49" charset="-122"/>
              </a:rPr>
              <a:t>带散热套的安全阀（见图</a:t>
            </a:r>
            <a:r>
              <a:rPr lang="en-US" altLang="zh-CN" sz="2000" kern="1200" dirty="0">
                <a:solidFill>
                  <a:srgbClr val="FF0000"/>
                </a:solidFill>
                <a:latin typeface="仿宋_GB2312" pitchFamily="49" charset="-122"/>
                <a:ea typeface="仿宋_GB2312" pitchFamily="49" charset="-122"/>
              </a:rPr>
              <a:t>16</a:t>
            </a:r>
            <a:r>
              <a:rPr lang="zh-CN" altLang="en-US" sz="2000" kern="1200" dirty="0">
                <a:solidFill>
                  <a:srgbClr val="FF0000"/>
                </a:solidFill>
                <a:latin typeface="仿宋_GB2312" pitchFamily="49" charset="-122"/>
                <a:ea typeface="仿宋_GB2312" pitchFamily="49" charset="-122"/>
              </a:rPr>
              <a:t>）</a:t>
            </a:r>
            <a:endParaRPr lang="zh-CN" altLang="en-US" sz="2000" kern="1200">
              <a:solidFill>
                <a:srgbClr val="FF0000"/>
              </a:solidFill>
              <a:latin typeface="仿宋_GB2312" pitchFamily="49" charset="-122"/>
              <a:ea typeface="仿宋_GB2312" pitchFamily="49" charset="-122"/>
            </a:endParaRPr>
          </a:p>
        </p:txBody>
      </p:sp>
      <p:graphicFrame>
        <p:nvGraphicFramePr>
          <p:cNvPr id="79882" name="Content Placeholder 79881"/>
          <p:cNvGraphicFramePr>
            <a:graphicFrameLocks noGrp="1"/>
          </p:cNvGraphicFramePr>
          <p:nvPr>
            <p:ph sz="quarter" idx="2"/>
          </p:nvPr>
        </p:nvGraphicFramePr>
        <p:xfrm>
          <a:off x="7162800" y="2133600"/>
          <a:ext cx="2478088" cy="4191000"/>
        </p:xfrm>
        <a:graphic>
          <a:graphicData uri="http://schemas.openxmlformats.org/presentationml/2006/ole">
            <mc:AlternateContent xmlns:mc="http://schemas.openxmlformats.org/markup-compatibility/2006">
              <mc:Choice xmlns:v="urn:schemas-microsoft-com:vml" Requires="v">
                <p:oleObj spid="_x0000_s8200" name="" r:id="rId1" imgW="311896125" imgH="189604650" progId="AutoCAD.Drawing.14">
                  <p:link updateAutomatic="1"/>
                </p:oleObj>
              </mc:Choice>
              <mc:Fallback>
                <p:oleObj name="" r:id="rId1" imgW="311896125" imgH="189604650" progId="AutoCAD.Drawing.14">
                  <p:link updateAutomatic="1"/>
                  <p:pic>
                    <p:nvPicPr>
                      <p:cNvPr id="0" name="图片 3091"/>
                      <p:cNvPicPr/>
                      <p:nvPr/>
                    </p:nvPicPr>
                    <p:blipFill>
                      <a:blip r:embed="rId3"/>
                      <a:srcRect l="34164" r="29893"/>
                      <a:stretch>
                        <a:fillRect/>
                      </a:stretch>
                    </p:blipFill>
                    <p:spPr>
                      <a:xfrm>
                        <a:off x="7162800" y="2133600"/>
                        <a:ext cx="2478088" cy="4191000"/>
                      </a:xfrm>
                      <a:prstGeom prst="rect">
                        <a:avLst/>
                      </a:prstGeom>
                      <a:noFill/>
                      <a:ln w="6350">
                        <a:miter/>
                      </a:ln>
                    </p:spPr>
                  </p:pic>
                </p:oleObj>
              </mc:Fallback>
            </mc:AlternateContent>
          </a:graphicData>
        </a:graphic>
      </p:graphicFrame>
      <p:sp>
        <p:nvSpPr>
          <p:cNvPr id="79884" name="文本框 79883"/>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sp>
        <p:nvSpPr>
          <p:cNvPr id="79887" name="矩形 79886"/>
          <p:cNvSpPr/>
          <p:nvPr/>
        </p:nvSpPr>
        <p:spPr>
          <a:xfrm>
            <a:off x="5334000" y="5943600"/>
            <a:ext cx="690880" cy="398780"/>
          </a:xfrm>
          <a:prstGeom prst="rect">
            <a:avLst/>
          </a:prstGeom>
          <a:noFill/>
          <a:ln w="12700">
            <a:noFill/>
          </a:ln>
        </p:spPr>
        <p:txBody>
          <a:bodyPr wrap="none" anchor="t">
            <a:spAutoFit/>
          </a:bodyPr>
          <a:lstStyle/>
          <a:p>
            <a:pPr lvl="0"/>
            <a:r>
              <a:rPr lang="zh-CN" altLang="en-US" sz="2000" dirty="0">
                <a:solidFill>
                  <a:srgbClr val="FFFF00"/>
                </a:solidFill>
                <a:latin typeface="Times New Roman" panose="02020603050405020304" pitchFamily="18" charset="0"/>
                <a:ea typeface="宋体" panose="02010600030101010101" pitchFamily="2" charset="-122"/>
              </a:rPr>
              <a:t>图</a:t>
            </a:r>
            <a:r>
              <a:rPr lang="en-US" altLang="zh-CN" sz="2000">
                <a:solidFill>
                  <a:srgbClr val="FFFF00"/>
                </a:solidFill>
                <a:latin typeface="Times New Roman" panose="02020603050405020304" pitchFamily="18" charset="0"/>
                <a:ea typeface="宋体" panose="02010600030101010101" pitchFamily="2" charset="-122"/>
              </a:rPr>
              <a:t>15</a:t>
            </a:r>
            <a:endParaRPr lang="en-US" altLang="zh-CN" sz="2000">
              <a:solidFill>
                <a:srgbClr val="FFFF00"/>
              </a:solidFill>
              <a:latin typeface="Times New Roman" panose="02020603050405020304" pitchFamily="18" charset="0"/>
              <a:ea typeface="宋体" panose="02010600030101010101" pitchFamily="2" charset="-122"/>
            </a:endParaRPr>
          </a:p>
        </p:txBody>
      </p:sp>
      <p:sp>
        <p:nvSpPr>
          <p:cNvPr id="79888" name="矩形 79887"/>
          <p:cNvSpPr/>
          <p:nvPr/>
        </p:nvSpPr>
        <p:spPr>
          <a:xfrm>
            <a:off x="8915400" y="5867400"/>
            <a:ext cx="690880" cy="398780"/>
          </a:xfrm>
          <a:prstGeom prst="rect">
            <a:avLst/>
          </a:prstGeom>
          <a:noFill/>
          <a:ln w="12700">
            <a:noFill/>
          </a:ln>
        </p:spPr>
        <p:txBody>
          <a:bodyPr wrap="none" anchor="t">
            <a:spAutoFit/>
          </a:bodyPr>
          <a:lstStyle/>
          <a:p>
            <a:pPr lvl="0"/>
            <a:r>
              <a:rPr lang="zh-CN" altLang="en-US" sz="2000" dirty="0">
                <a:solidFill>
                  <a:srgbClr val="FFFF00"/>
                </a:solidFill>
                <a:latin typeface="Times New Roman" panose="02020603050405020304" pitchFamily="18" charset="0"/>
                <a:ea typeface="宋体" panose="02010600030101010101" pitchFamily="2" charset="-122"/>
              </a:rPr>
              <a:t>图</a:t>
            </a:r>
            <a:r>
              <a:rPr lang="en-US" altLang="zh-CN" sz="2000">
                <a:solidFill>
                  <a:srgbClr val="FFFF00"/>
                </a:solidFill>
                <a:latin typeface="Times New Roman" panose="02020603050405020304" pitchFamily="18" charset="0"/>
                <a:ea typeface="宋体" panose="02010600030101010101" pitchFamily="2" charset="-122"/>
              </a:rPr>
              <a:t>16</a:t>
            </a:r>
            <a:endParaRPr lang="en-US" altLang="zh-CN" sz="2000">
              <a:solidFill>
                <a:srgbClr val="FFFF00"/>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slide(fromBottom)">
                                      <p:cBhvr>
                                        <p:cTn id="7" dur="5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79882"/>
                                        </p:tgtEl>
                                        <p:attrNameLst>
                                          <p:attrName>style.visibility</p:attrName>
                                        </p:attrNameLst>
                                      </p:cBhvr>
                                      <p:to>
                                        <p:strVal val="visible"/>
                                      </p:to>
                                    </p:set>
                                    <p:animEffect transition="in" filter="slide(fromRight)">
                                      <p:cBhvr>
                                        <p:cTn id="12" dur="500"/>
                                        <p:tgtEl>
                                          <p:spTgt spid="79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Title 114689"/>
          <p:cNvSpPr>
            <a:spLocks noGrp="1"/>
          </p:cNvSpPr>
          <p:nvPr>
            <p:ph type="title"/>
          </p:nvPr>
        </p:nvSpPr>
        <p:spPr>
          <a:xfrm>
            <a:off x="2590800" y="1143000"/>
            <a:ext cx="6019800" cy="914400"/>
          </a:xfrm>
        </p:spPr>
        <p:txBody>
          <a:bodyPr lIns="92075" tIns="46038" rIns="92075" bIns="46038" anchor="ctr"/>
          <a:lstStyle/>
          <a:p>
            <a:r>
              <a:rPr lang="en-US" altLang="zh-CN" sz="3200" dirty="0">
                <a:solidFill>
                  <a:srgbClr val="FF0000"/>
                </a:solidFill>
                <a:latin typeface="楷体_GB2312" pitchFamily="49" charset="-122"/>
                <a:ea typeface="楷体_GB2312" pitchFamily="49" charset="-122"/>
              </a:rPr>
              <a:t>4. </a:t>
            </a:r>
            <a:r>
              <a:rPr lang="zh-CN" altLang="en-US" sz="3200" dirty="0">
                <a:solidFill>
                  <a:srgbClr val="FF0000"/>
                </a:solidFill>
                <a:latin typeface="楷体_GB2312" pitchFamily="49" charset="-122"/>
                <a:ea typeface="楷体_GB2312" pitchFamily="49" charset="-122"/>
              </a:rPr>
              <a:t>安全阀主要结构型式（续</a:t>
            </a:r>
            <a:r>
              <a:rPr lang="en-US" altLang="zh-CN" sz="3200" dirty="0">
                <a:solidFill>
                  <a:srgbClr val="FF0000"/>
                </a:solidFill>
                <a:latin typeface="楷体_GB2312" pitchFamily="49" charset="-122"/>
                <a:ea typeface="楷体_GB2312" pitchFamily="49" charset="-122"/>
              </a:rPr>
              <a:t>3</a:t>
            </a:r>
            <a:r>
              <a:rPr lang="zh-CN" altLang="en-US" sz="3200" dirty="0">
                <a:solidFill>
                  <a:srgbClr val="FF0000"/>
                </a:solidFill>
                <a:latin typeface="楷体_GB2312" pitchFamily="49" charset="-122"/>
                <a:ea typeface="楷体_GB2312" pitchFamily="49" charset="-122"/>
              </a:rPr>
              <a:t>）</a:t>
            </a:r>
            <a:br>
              <a:rPr lang="zh-CN" altLang="en-US" sz="3200" dirty="0">
                <a:solidFill>
                  <a:srgbClr val="FF0000"/>
                </a:solidFill>
                <a:latin typeface="楷体_GB2312" pitchFamily="49" charset="-122"/>
                <a:ea typeface="楷体_GB2312" pitchFamily="49" charset="-122"/>
              </a:rPr>
            </a:br>
            <a:r>
              <a:rPr lang="zh-CN" altLang="en-US" sz="2000" b="1" dirty="0">
                <a:solidFill>
                  <a:srgbClr val="FF0000"/>
                </a:solidFill>
                <a:latin typeface="宋体" panose="02010600030101010101" pitchFamily="2" charset="-122"/>
              </a:rPr>
              <a:t>（弹簧式安全阀的主要结构型式）</a:t>
            </a:r>
            <a:endParaRPr lang="zh-CN" altLang="en-US" sz="1600" dirty="0">
              <a:solidFill>
                <a:srgbClr val="FF0000"/>
              </a:solidFill>
              <a:latin typeface="仿宋_GB2312" pitchFamily="49" charset="-122"/>
              <a:ea typeface="仿宋_GB2312" pitchFamily="49" charset="-122"/>
            </a:endParaRPr>
          </a:p>
        </p:txBody>
      </p:sp>
      <p:sp>
        <p:nvSpPr>
          <p:cNvPr id="114695" name="Text Placeholder 114694"/>
          <p:cNvSpPr>
            <a:spLocks noGrp="1"/>
          </p:cNvSpPr>
          <p:nvPr>
            <p:ph type="body" sz="half" idx="3"/>
          </p:nvPr>
        </p:nvSpPr>
        <p:spPr>
          <a:xfrm>
            <a:off x="2438400" y="2057400"/>
            <a:ext cx="3886200" cy="762000"/>
          </a:xfrm>
        </p:spPr>
        <p:txBody>
          <a:bodyPr lIns="92075" tIns="46038" rIns="92075" bIns="46038"/>
          <a:lstStyle/>
          <a:p>
            <a:r>
              <a:rPr lang="zh-CN" altLang="en-US" sz="2000" kern="1200" dirty="0">
                <a:solidFill>
                  <a:srgbClr val="FF0000"/>
                </a:solidFill>
                <a:latin typeface="仿宋_GB2312" pitchFamily="49" charset="-122"/>
                <a:ea typeface="仿宋_GB2312" pitchFamily="49" charset="-122"/>
              </a:rPr>
              <a:t>弹性密封结构阀瓣（见图</a:t>
            </a:r>
            <a:r>
              <a:rPr lang="en-US" altLang="zh-CN" sz="2000" kern="1200" dirty="0">
                <a:solidFill>
                  <a:srgbClr val="FF0000"/>
                </a:solidFill>
                <a:latin typeface="仿宋_GB2312" pitchFamily="49" charset="-122"/>
                <a:ea typeface="仿宋_GB2312" pitchFamily="49" charset="-122"/>
              </a:rPr>
              <a:t>17</a:t>
            </a:r>
            <a:r>
              <a:rPr lang="zh-CN" altLang="en-US" sz="2000" kern="1200" dirty="0">
                <a:solidFill>
                  <a:srgbClr val="FF0000"/>
                </a:solidFill>
                <a:latin typeface="仿宋_GB2312" pitchFamily="49" charset="-122"/>
                <a:ea typeface="仿宋_GB2312" pitchFamily="49" charset="-122"/>
              </a:rPr>
              <a:t>）</a:t>
            </a:r>
            <a:endParaRPr lang="zh-CN" altLang="en-US" sz="2000" kern="1200" dirty="0">
              <a:solidFill>
                <a:srgbClr val="FF0000"/>
              </a:solidFill>
              <a:latin typeface="仿宋_GB2312" pitchFamily="49" charset="-122"/>
              <a:ea typeface="仿宋_GB2312" pitchFamily="49" charset="-122"/>
            </a:endParaRPr>
          </a:p>
          <a:p>
            <a:r>
              <a:rPr lang="zh-CN" altLang="en-US" sz="2000" kern="1200" dirty="0">
                <a:solidFill>
                  <a:srgbClr val="FF0000"/>
                </a:solidFill>
                <a:latin typeface="仿宋_GB2312" pitchFamily="49" charset="-122"/>
                <a:ea typeface="仿宋_GB2312" pitchFamily="49" charset="-122"/>
              </a:rPr>
              <a:t>内装式安全阀（见图</a:t>
            </a:r>
            <a:r>
              <a:rPr lang="en-US" altLang="zh-CN" sz="2000" kern="1200">
                <a:solidFill>
                  <a:srgbClr val="FF0000"/>
                </a:solidFill>
                <a:latin typeface="仿宋_GB2312" pitchFamily="49" charset="-122"/>
                <a:ea typeface="仿宋_GB2312" pitchFamily="49" charset="-122"/>
              </a:rPr>
              <a:t>18</a:t>
            </a:r>
            <a:r>
              <a:rPr lang="zh-CN" altLang="en-US" sz="2000" kern="1200">
                <a:solidFill>
                  <a:srgbClr val="FF0000"/>
                </a:solidFill>
                <a:latin typeface="仿宋_GB2312" pitchFamily="49" charset="-122"/>
                <a:ea typeface="仿宋_GB2312" pitchFamily="49" charset="-122"/>
              </a:rPr>
              <a:t>）</a:t>
            </a:r>
            <a:endParaRPr lang="zh-CN" altLang="en-US" sz="2000" kern="1200">
              <a:solidFill>
                <a:srgbClr val="FF0000"/>
              </a:solidFill>
              <a:latin typeface="仿宋_GB2312" pitchFamily="49" charset="-122"/>
              <a:ea typeface="仿宋_GB2312" pitchFamily="49" charset="-122"/>
            </a:endParaRPr>
          </a:p>
        </p:txBody>
      </p:sp>
      <p:sp>
        <p:nvSpPr>
          <p:cNvPr id="114702" name="矩形 114701"/>
          <p:cNvSpPr/>
          <p:nvPr/>
        </p:nvSpPr>
        <p:spPr>
          <a:xfrm>
            <a:off x="3886200" y="5791200"/>
            <a:ext cx="690880" cy="398780"/>
          </a:xfrm>
          <a:prstGeom prst="rect">
            <a:avLst/>
          </a:prstGeom>
          <a:noFill/>
          <a:ln w="12700">
            <a:noFill/>
          </a:ln>
        </p:spPr>
        <p:txBody>
          <a:bodyPr wrap="none" anchor="t">
            <a:spAutoFit/>
          </a:bodyPr>
          <a:lstStyle/>
          <a:p>
            <a:pPr lvl="0"/>
            <a:r>
              <a:rPr lang="zh-CN" altLang="en-US" sz="2000" dirty="0">
                <a:latin typeface="Times New Roman" panose="02020603050405020304" pitchFamily="18" charset="0"/>
                <a:ea typeface="宋体" panose="02010600030101010101" pitchFamily="2" charset="-122"/>
              </a:rPr>
              <a:t>图</a:t>
            </a:r>
            <a:r>
              <a:rPr lang="en-US" altLang="zh-CN" sz="2000">
                <a:latin typeface="Times New Roman" panose="02020603050405020304" pitchFamily="18" charset="0"/>
                <a:ea typeface="宋体" panose="02010600030101010101" pitchFamily="2" charset="-122"/>
              </a:rPr>
              <a:t>17</a:t>
            </a:r>
            <a:endParaRPr lang="en-US" altLang="zh-CN" sz="2000">
              <a:latin typeface="Times New Roman" panose="02020603050405020304" pitchFamily="18" charset="0"/>
              <a:ea typeface="宋体" panose="02010600030101010101" pitchFamily="2" charset="-122"/>
            </a:endParaRPr>
          </a:p>
        </p:txBody>
      </p:sp>
      <p:sp>
        <p:nvSpPr>
          <p:cNvPr id="114703" name="矩形 114702"/>
          <p:cNvSpPr/>
          <p:nvPr/>
        </p:nvSpPr>
        <p:spPr>
          <a:xfrm>
            <a:off x="8001000" y="5791200"/>
            <a:ext cx="690880" cy="398780"/>
          </a:xfrm>
          <a:prstGeom prst="rect">
            <a:avLst/>
          </a:prstGeom>
          <a:noFill/>
          <a:ln w="12700">
            <a:noFill/>
          </a:ln>
        </p:spPr>
        <p:txBody>
          <a:bodyPr wrap="none" anchor="t">
            <a:spAutoFit/>
          </a:bodyPr>
          <a:lstStyle/>
          <a:p>
            <a:pPr lvl="0"/>
            <a:r>
              <a:rPr lang="zh-CN" altLang="en-US" sz="2000" dirty="0">
                <a:latin typeface="Times New Roman" panose="02020603050405020304" pitchFamily="18" charset="0"/>
                <a:ea typeface="宋体" panose="02010600030101010101" pitchFamily="2" charset="-122"/>
              </a:rPr>
              <a:t>图</a:t>
            </a:r>
            <a:r>
              <a:rPr lang="en-US" altLang="zh-CN" sz="2000">
                <a:latin typeface="Times New Roman" panose="02020603050405020304" pitchFamily="18" charset="0"/>
                <a:ea typeface="宋体" panose="02010600030101010101" pitchFamily="2" charset="-122"/>
              </a:rPr>
              <a:t>18</a:t>
            </a:r>
            <a:endParaRPr lang="en-US" altLang="zh-CN" sz="2000">
              <a:latin typeface="Times New Roman" panose="02020603050405020304" pitchFamily="18" charset="0"/>
              <a:ea typeface="宋体" panose="02010600030101010101" pitchFamily="2" charset="-122"/>
            </a:endParaRPr>
          </a:p>
        </p:txBody>
      </p:sp>
      <p:graphicFrame>
        <p:nvGraphicFramePr>
          <p:cNvPr id="114706" name="对象 114705"/>
          <p:cNvGraphicFramePr/>
          <p:nvPr/>
        </p:nvGraphicFramePr>
        <p:xfrm>
          <a:off x="6705600" y="2819400"/>
          <a:ext cx="3248025" cy="2803525"/>
        </p:xfrm>
        <a:graphic>
          <a:graphicData uri="http://schemas.openxmlformats.org/presentationml/2006/ole">
            <mc:AlternateContent xmlns:mc="http://schemas.openxmlformats.org/markup-compatibility/2006">
              <mc:Choice xmlns:v="urn:schemas-microsoft-com:vml" Requires="v">
                <p:oleObj spid="_x0000_s13319" name="" r:id="rId1" imgW="306705000" imgH="162115500" progId="AutoCAD.Drawing.14">
                  <p:embed/>
                </p:oleObj>
              </mc:Choice>
              <mc:Fallback>
                <p:oleObj name="" r:id="rId1" imgW="306705000" imgH="162115500" progId="AutoCAD.Drawing.14">
                  <p:embed/>
                  <p:pic>
                    <p:nvPicPr>
                      <p:cNvPr id="0" name="图片 3092"/>
                      <p:cNvPicPr/>
                      <p:nvPr/>
                    </p:nvPicPr>
                    <p:blipFill>
                      <a:blip r:embed="rId2"/>
                      <a:srcRect l="21597" t="10214" r="29697" b="10214"/>
                      <a:stretch>
                        <a:fillRect/>
                      </a:stretch>
                    </p:blipFill>
                    <p:spPr>
                      <a:xfrm>
                        <a:off x="6705600" y="2819400"/>
                        <a:ext cx="3248025" cy="2803525"/>
                      </a:xfrm>
                      <a:prstGeom prst="rect">
                        <a:avLst/>
                      </a:prstGeom>
                      <a:noFill/>
                      <a:ln w="6350">
                        <a:noFill/>
                        <a:miter/>
                      </a:ln>
                    </p:spPr>
                  </p:pic>
                </p:oleObj>
              </mc:Fallback>
            </mc:AlternateContent>
          </a:graphicData>
        </a:graphic>
      </p:graphicFrame>
      <p:graphicFrame>
        <p:nvGraphicFramePr>
          <p:cNvPr id="114709" name="对象 114708"/>
          <p:cNvGraphicFramePr/>
          <p:nvPr/>
        </p:nvGraphicFramePr>
        <p:xfrm>
          <a:off x="2743200" y="2819400"/>
          <a:ext cx="3429000" cy="2803525"/>
        </p:xfrm>
        <a:graphic>
          <a:graphicData uri="http://schemas.openxmlformats.org/presentationml/2006/ole">
            <mc:AlternateContent xmlns:mc="http://schemas.openxmlformats.org/markup-compatibility/2006">
              <mc:Choice xmlns:v="urn:schemas-microsoft-com:vml" Requires="v">
                <p:oleObj spid="_x0000_s13320" name="" r:id="rId3" imgW="306705000" imgH="162115500" progId="AutoCAD.Drawing.14">
                  <p:embed/>
                </p:oleObj>
              </mc:Choice>
              <mc:Fallback>
                <p:oleObj name="" r:id="rId3" imgW="306705000" imgH="162115500" progId="AutoCAD.Drawing.14">
                  <p:embed/>
                  <p:pic>
                    <p:nvPicPr>
                      <p:cNvPr id="0" name="图片 3093"/>
                      <p:cNvPicPr/>
                      <p:nvPr/>
                    </p:nvPicPr>
                    <p:blipFill>
                      <a:blip r:embed="rId4"/>
                      <a:srcRect l="16197" t="10214" r="32396" b="10214"/>
                      <a:stretch>
                        <a:fillRect/>
                      </a:stretch>
                    </p:blipFill>
                    <p:spPr>
                      <a:xfrm>
                        <a:off x="2743200" y="2819400"/>
                        <a:ext cx="3429000" cy="2803525"/>
                      </a:xfrm>
                      <a:prstGeom prst="rect">
                        <a:avLst/>
                      </a:prstGeom>
                      <a:noFill/>
                      <a:ln w="6350">
                        <a:noFill/>
                        <a:miter/>
                      </a:ln>
                    </p:spPr>
                  </p:pic>
                </p:oleObj>
              </mc:Fallback>
            </mc:AlternateContent>
          </a:graphicData>
        </a:graphic>
      </p:graphicFrame>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702"/>
                                        </p:tgtEl>
                                        <p:attrNameLst>
                                          <p:attrName>style.visibility</p:attrName>
                                        </p:attrNameLst>
                                      </p:cBhvr>
                                      <p:to>
                                        <p:strVal val="visible"/>
                                      </p:to>
                                    </p:set>
                                    <p:anim calcmode="lin" valueType="num">
                                      <p:cBhvr additive="base">
                                        <p:cTn id="7" dur="500" fill="hold"/>
                                        <p:tgtEl>
                                          <p:spTgt spid="114702"/>
                                        </p:tgtEl>
                                        <p:attrNameLst>
                                          <p:attrName>ppt_x</p:attrName>
                                        </p:attrNameLst>
                                      </p:cBhvr>
                                      <p:tavLst>
                                        <p:tav tm="0">
                                          <p:val>
                                            <p:strVal val="0-#ppt_w/2"/>
                                          </p:val>
                                        </p:tav>
                                        <p:tav tm="100000">
                                          <p:val>
                                            <p:strVal val="#ppt_x"/>
                                          </p:val>
                                        </p:tav>
                                      </p:tavLst>
                                    </p:anim>
                                    <p:anim calcmode="lin" valueType="num">
                                      <p:cBhvr additive="base">
                                        <p:cTn id="8" dur="500" fill="hold"/>
                                        <p:tgtEl>
                                          <p:spTgt spid="1147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14709"/>
                                        </p:tgtEl>
                                        <p:attrNameLst>
                                          <p:attrName>style.visibility</p:attrName>
                                        </p:attrNameLst>
                                      </p:cBhvr>
                                      <p:to>
                                        <p:strVal val="visible"/>
                                      </p:to>
                                    </p:set>
                                    <p:animEffect transition="in" filter="slide(fromLeft)">
                                      <p:cBhvr>
                                        <p:cTn id="13" dur="500"/>
                                        <p:tgtEl>
                                          <p:spTgt spid="11470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4703"/>
                                        </p:tgtEl>
                                        <p:attrNameLst>
                                          <p:attrName>style.visibility</p:attrName>
                                        </p:attrNameLst>
                                      </p:cBhvr>
                                      <p:to>
                                        <p:strVal val="visible"/>
                                      </p:to>
                                    </p:set>
                                    <p:anim calcmode="lin" valueType="num">
                                      <p:cBhvr additive="base">
                                        <p:cTn id="18" dur="500" fill="hold"/>
                                        <p:tgtEl>
                                          <p:spTgt spid="114703"/>
                                        </p:tgtEl>
                                        <p:attrNameLst>
                                          <p:attrName>ppt_x</p:attrName>
                                        </p:attrNameLst>
                                      </p:cBhvr>
                                      <p:tavLst>
                                        <p:tav tm="0">
                                          <p:val>
                                            <p:strVal val="0-#ppt_w/2"/>
                                          </p:val>
                                        </p:tav>
                                        <p:tav tm="100000">
                                          <p:val>
                                            <p:strVal val="#ppt_x"/>
                                          </p:val>
                                        </p:tav>
                                      </p:tavLst>
                                    </p:anim>
                                    <p:anim calcmode="lin" valueType="num">
                                      <p:cBhvr additive="base">
                                        <p:cTn id="19" dur="500" fill="hold"/>
                                        <p:tgtEl>
                                          <p:spTgt spid="11470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4706"/>
                                        </p:tgtEl>
                                        <p:attrNameLst>
                                          <p:attrName>style.visibility</p:attrName>
                                        </p:attrNameLst>
                                      </p:cBhvr>
                                      <p:to>
                                        <p:strVal val="visible"/>
                                      </p:to>
                                    </p:set>
                                    <p:anim calcmode="lin" valueType="num">
                                      <p:cBhvr additive="base">
                                        <p:cTn id="24" dur="500" fill="hold"/>
                                        <p:tgtEl>
                                          <p:spTgt spid="114706"/>
                                        </p:tgtEl>
                                        <p:attrNameLst>
                                          <p:attrName>ppt_x</p:attrName>
                                        </p:attrNameLst>
                                      </p:cBhvr>
                                      <p:tavLst>
                                        <p:tav tm="0">
                                          <p:val>
                                            <p:strVal val="1+#ppt_w/2"/>
                                          </p:val>
                                        </p:tav>
                                        <p:tav tm="100000">
                                          <p:val>
                                            <p:strVal val="#ppt_x"/>
                                          </p:val>
                                        </p:tav>
                                      </p:tavLst>
                                    </p:anim>
                                    <p:anim calcmode="lin" valueType="num">
                                      <p:cBhvr additive="base">
                                        <p:cTn id="25" dur="500" fill="hold"/>
                                        <p:tgtEl>
                                          <p:spTgt spid="114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2" grpId="0"/>
      <p:bldP spid="11470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itle 81921"/>
          <p:cNvSpPr>
            <a:spLocks noGrp="1"/>
          </p:cNvSpPr>
          <p:nvPr>
            <p:ph type="title"/>
          </p:nvPr>
        </p:nvSpPr>
        <p:spPr>
          <a:xfrm>
            <a:off x="2895600" y="1219200"/>
            <a:ext cx="5257800" cy="762000"/>
          </a:xfrm>
        </p:spPr>
        <p:txBody>
          <a:bodyPr lIns="92075" tIns="46038" rIns="92075" bIns="46038" anchor="ctr"/>
          <a:lstStyle/>
          <a:p>
            <a:r>
              <a:rPr lang="en-US" altLang="zh-CN" sz="4000" dirty="0">
                <a:solidFill>
                  <a:srgbClr val="800000"/>
                </a:solidFill>
                <a:latin typeface="楷体_GB2312" pitchFamily="49" charset="-122"/>
                <a:ea typeface="楷体_GB2312" pitchFamily="49" charset="-122"/>
              </a:rPr>
              <a:t>5.</a:t>
            </a:r>
            <a:r>
              <a:rPr lang="zh-CN" altLang="en-US" sz="4000" dirty="0">
                <a:solidFill>
                  <a:srgbClr val="800000"/>
                </a:solidFill>
                <a:latin typeface="楷体_GB2312" pitchFamily="49" charset="-122"/>
                <a:ea typeface="楷体_GB2312" pitchFamily="49" charset="-122"/>
              </a:rPr>
              <a:t>安全阀选用要点</a:t>
            </a:r>
            <a:endParaRPr lang="zh-CN" altLang="en-US" sz="4000" dirty="0">
              <a:solidFill>
                <a:srgbClr val="800000"/>
              </a:solidFill>
              <a:latin typeface="楷体_GB2312" pitchFamily="49" charset="-122"/>
              <a:ea typeface="楷体_GB2312" pitchFamily="49" charset="-122"/>
            </a:endParaRPr>
          </a:p>
        </p:txBody>
      </p:sp>
      <p:sp>
        <p:nvSpPr>
          <p:cNvPr id="81927" name="Text Placeholder 81926"/>
          <p:cNvSpPr>
            <a:spLocks noGrp="1"/>
          </p:cNvSpPr>
          <p:nvPr>
            <p:ph type="body" sz="half" idx="1"/>
          </p:nvPr>
        </p:nvSpPr>
        <p:spPr>
          <a:xfrm>
            <a:off x="2667000" y="2057400"/>
            <a:ext cx="7239000" cy="4114800"/>
          </a:xfrm>
        </p:spPr>
        <p:txBody>
          <a:bodyPr lIns="92075" tIns="46038" rIns="92075" bIns="46038"/>
          <a:lstStyle/>
          <a:p>
            <a:pPr>
              <a:buClr>
                <a:srgbClr val="33CCFF"/>
              </a:buClr>
            </a:pPr>
            <a:r>
              <a:rPr lang="zh-CN" altLang="en-US" sz="2400" kern="1200" dirty="0">
                <a:solidFill>
                  <a:srgbClr val="800000"/>
                </a:solidFill>
              </a:rPr>
              <a:t>选用安全阀可归结为确定型号和公称通径两个方面。</a:t>
            </a:r>
            <a:endParaRPr lang="zh-CN" altLang="en-US" sz="2400" kern="1200" dirty="0">
              <a:solidFill>
                <a:srgbClr val="800000"/>
              </a:solidFill>
            </a:endParaRPr>
          </a:p>
          <a:p>
            <a:pPr>
              <a:buNone/>
            </a:pPr>
            <a:r>
              <a:rPr lang="en-US" altLang="zh-CN" sz="2400" kern="1200">
                <a:solidFill>
                  <a:srgbClr val="0000FF"/>
                </a:solidFill>
              </a:rPr>
              <a:t>5.1   </a:t>
            </a:r>
            <a:r>
              <a:rPr lang="zh-CN" altLang="en-US" b="1" kern="1200" dirty="0">
                <a:solidFill>
                  <a:srgbClr val="0000FF"/>
                </a:solidFill>
                <a:ea typeface="楷体_GB2312" pitchFamily="49" charset="-122"/>
              </a:rPr>
              <a:t>确定安全阀型号</a:t>
            </a:r>
            <a:endParaRPr lang="zh-CN" altLang="en-US" b="1" kern="1200" dirty="0">
              <a:solidFill>
                <a:srgbClr val="0000FF"/>
              </a:solidFill>
              <a:ea typeface="楷体_GB2312" pitchFamily="49" charset="-122"/>
            </a:endParaRPr>
          </a:p>
          <a:p>
            <a:pPr>
              <a:buNone/>
            </a:pPr>
            <a:r>
              <a:rPr lang="zh-CN" altLang="en-US" sz="2400" kern="1200" dirty="0">
                <a:solidFill>
                  <a:srgbClr val="800000"/>
                </a:solidFill>
              </a:rPr>
              <a:t>             </a:t>
            </a:r>
            <a:r>
              <a:rPr lang="zh-CN" altLang="en-US" sz="2000" kern="1200" dirty="0">
                <a:solidFill>
                  <a:srgbClr val="800000"/>
                </a:solidFill>
              </a:rPr>
              <a:t>安全阀的型号按规定的编制方法反映了安全阀的类型、连接形式、结构形式、公称压力、密封面材料和阀体材料等要素。</a:t>
            </a:r>
            <a:endParaRPr lang="zh-CN" altLang="en-US" sz="2000" kern="1200" dirty="0">
              <a:solidFill>
                <a:srgbClr val="800000"/>
              </a:solidFill>
            </a:endParaRPr>
          </a:p>
          <a:p>
            <a:pPr>
              <a:buNone/>
            </a:pPr>
            <a:r>
              <a:rPr lang="zh-CN" altLang="en-US" sz="2000" kern="1200" dirty="0">
                <a:solidFill>
                  <a:srgbClr val="800000"/>
                </a:solidFill>
              </a:rPr>
              <a:t>               安全阀型号示例：</a:t>
            </a:r>
            <a:endParaRPr lang="zh-CN" altLang="en-US" sz="2000" kern="1200" dirty="0">
              <a:solidFill>
                <a:srgbClr val="800000"/>
              </a:solidFill>
            </a:endParaRPr>
          </a:p>
          <a:p>
            <a:pPr>
              <a:buNone/>
            </a:pPr>
            <a:r>
              <a:rPr lang="zh-CN" altLang="en-US" sz="2000" kern="1200" dirty="0">
                <a:solidFill>
                  <a:srgbClr val="800000"/>
                </a:solidFill>
              </a:rPr>
              <a:t>  </a:t>
            </a:r>
            <a:r>
              <a:rPr lang="zh-CN" altLang="en-US" sz="2000" kern="1200">
                <a:solidFill>
                  <a:srgbClr val="800000"/>
                </a:solidFill>
              </a:rPr>
              <a:t>             </a:t>
            </a:r>
            <a:r>
              <a:rPr lang="en-US" altLang="zh-CN" sz="2000" kern="1200">
                <a:solidFill>
                  <a:srgbClr val="800000"/>
                </a:solidFill>
                <a:latin typeface="Times New Roman" panose="02020603050405020304" pitchFamily="18" charset="0"/>
              </a:rPr>
              <a:t>A41H-16C</a:t>
            </a:r>
            <a:r>
              <a:rPr lang="zh-CN" altLang="en-US" sz="2000" kern="1200">
                <a:solidFill>
                  <a:srgbClr val="800000"/>
                </a:solidFill>
                <a:latin typeface="Times New Roman" panose="02020603050405020304" pitchFamily="18" charset="0"/>
              </a:rPr>
              <a:t>、</a:t>
            </a:r>
            <a:r>
              <a:rPr lang="en-US" altLang="zh-CN" sz="2000" kern="1200">
                <a:solidFill>
                  <a:srgbClr val="800000"/>
                </a:solidFill>
                <a:latin typeface="Times New Roman" panose="02020603050405020304" pitchFamily="18" charset="0"/>
              </a:rPr>
              <a:t>WA42Y-40P</a:t>
            </a:r>
            <a:r>
              <a:rPr lang="zh-CN" altLang="en-US" sz="2000" kern="1200">
                <a:solidFill>
                  <a:srgbClr val="800000"/>
                </a:solidFill>
                <a:latin typeface="Times New Roman" panose="02020603050405020304" pitchFamily="18" charset="0"/>
              </a:rPr>
              <a:t>、</a:t>
            </a:r>
            <a:r>
              <a:rPr lang="en-US" altLang="zh-CN" sz="2000" kern="1200">
                <a:solidFill>
                  <a:srgbClr val="800000"/>
                </a:solidFill>
                <a:latin typeface="Times New Roman" panose="02020603050405020304" pitchFamily="18" charset="0"/>
              </a:rPr>
              <a:t>SFA-48C300C1</a:t>
            </a:r>
            <a:endParaRPr lang="en-US" altLang="zh-CN" sz="2000" kern="1200">
              <a:solidFill>
                <a:srgbClr val="800000"/>
              </a:solidFill>
              <a:latin typeface="Times New Roman" panose="02020603050405020304" pitchFamily="18" charset="0"/>
            </a:endParaRPr>
          </a:p>
          <a:p>
            <a:pPr>
              <a:buNone/>
            </a:pPr>
            <a:r>
              <a:rPr lang="en-US" altLang="zh-CN" sz="2000" kern="1200" dirty="0">
                <a:solidFill>
                  <a:srgbClr val="800000"/>
                </a:solidFill>
              </a:rPr>
              <a:t>               </a:t>
            </a:r>
            <a:r>
              <a:rPr lang="zh-CN" altLang="en-US" sz="2000" kern="1200" dirty="0">
                <a:solidFill>
                  <a:srgbClr val="800000"/>
                </a:solidFill>
              </a:rPr>
              <a:t>确定型号，主要问题在于确定安全阀类型和结构形式。根据各类安全阀的不同特点，表 </a:t>
            </a:r>
            <a:r>
              <a:rPr lang="en-US" altLang="zh-CN" sz="2000" kern="1200" dirty="0">
                <a:solidFill>
                  <a:srgbClr val="800000"/>
                </a:solidFill>
              </a:rPr>
              <a:t>5 </a:t>
            </a:r>
            <a:r>
              <a:rPr lang="zh-CN" altLang="en-US" sz="2000" kern="1200" dirty="0">
                <a:solidFill>
                  <a:srgbClr val="800000"/>
                </a:solidFill>
              </a:rPr>
              <a:t>列举了按使用条件选择安全阀类型的推荐方法</a:t>
            </a:r>
            <a:r>
              <a:rPr lang="zh-CN" altLang="en-US" sz="2000" kern="1200">
                <a:solidFill>
                  <a:srgbClr val="800000"/>
                </a:solidFill>
              </a:rPr>
              <a:t>。</a:t>
            </a:r>
            <a:endParaRPr lang="zh-CN" altLang="en-US" sz="2000" kern="1200">
              <a:solidFill>
                <a:srgbClr val="800000"/>
              </a:solidFill>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Title 197633"/>
          <p:cNvSpPr>
            <a:spLocks noGrp="1"/>
          </p:cNvSpPr>
          <p:nvPr>
            <p:ph type="title"/>
          </p:nvPr>
        </p:nvSpPr>
        <p:spPr>
          <a:xfrm>
            <a:off x="2208213" y="404813"/>
            <a:ext cx="8229600" cy="1143000"/>
          </a:xfrm>
        </p:spPr>
        <p:txBody>
          <a:bodyPr lIns="92075" tIns="46038" rIns="92075" bIns="46038" anchor="ctr"/>
          <a:lstStyle/>
          <a:p>
            <a:r>
              <a:rPr lang="en-US" altLang="zh-CN" dirty="0">
                <a:solidFill>
                  <a:schemeClr val="tx1"/>
                </a:solidFill>
              </a:rPr>
              <a:t>    </a:t>
            </a:r>
            <a:r>
              <a:rPr lang="zh-CN" altLang="en-US" dirty="0">
                <a:solidFill>
                  <a:schemeClr val="tx1"/>
                </a:solidFill>
              </a:rPr>
              <a:t>安全阀的型号编制方法</a:t>
            </a:r>
            <a:endParaRPr lang="zh-CN" altLang="en-US">
              <a:solidFill>
                <a:schemeClr val="tx1"/>
              </a:solidFill>
            </a:endParaRPr>
          </a:p>
        </p:txBody>
      </p:sp>
      <p:sp>
        <p:nvSpPr>
          <p:cNvPr id="197635" name="Text Placeholder 197634"/>
          <p:cNvSpPr>
            <a:spLocks noGrp="1"/>
          </p:cNvSpPr>
          <p:nvPr>
            <p:ph type="body" idx="1"/>
          </p:nvPr>
        </p:nvSpPr>
        <p:spPr>
          <a:xfrm>
            <a:off x="2135188" y="1484313"/>
            <a:ext cx="8355012" cy="4392612"/>
          </a:xfrm>
        </p:spPr>
        <p:txBody>
          <a:bodyPr lIns="92075" tIns="46038" rIns="92075" bIns="46038"/>
          <a:lstStyle/>
          <a:p>
            <a:pPr>
              <a:lnSpc>
                <a:spcPct val="90000"/>
              </a:lnSpc>
              <a:buNone/>
            </a:pPr>
            <a:r>
              <a:rPr lang="en-US" altLang="zh-CN"/>
              <a:t>     </a:t>
            </a:r>
            <a:r>
              <a:rPr lang="zh-CN" altLang="en-US" sz="2800" dirty="0"/>
              <a:t>安全阀的型号编制方法完全是按照</a:t>
            </a:r>
            <a:r>
              <a:rPr lang="en-US" altLang="zh-CN" sz="2800"/>
              <a:t>JB308-75</a:t>
            </a:r>
            <a:endParaRPr lang="en-US" altLang="zh-CN" sz="2800"/>
          </a:p>
          <a:p>
            <a:pPr>
              <a:lnSpc>
                <a:spcPct val="90000"/>
              </a:lnSpc>
              <a:buNone/>
            </a:pPr>
            <a:r>
              <a:rPr lang="en-US" altLang="zh-CN" sz="2800" dirty="0"/>
              <a:t>《</a:t>
            </a:r>
            <a:r>
              <a:rPr lang="zh-CN" altLang="en-US" sz="2800" dirty="0"/>
              <a:t>阀门型号编制方法</a:t>
            </a:r>
            <a:r>
              <a:rPr lang="en-US" altLang="zh-CN" sz="2800" dirty="0"/>
              <a:t>》</a:t>
            </a:r>
            <a:r>
              <a:rPr lang="zh-CN" altLang="en-US" sz="2800" dirty="0"/>
              <a:t>执行的。它由</a:t>
            </a:r>
            <a:r>
              <a:rPr lang="en-US" altLang="zh-CN" sz="2800" dirty="0"/>
              <a:t>7</a:t>
            </a:r>
            <a:r>
              <a:rPr lang="zh-CN" altLang="en-US" sz="2800" dirty="0"/>
              <a:t>个单元组成：</a:t>
            </a:r>
            <a:endParaRPr lang="zh-CN" altLang="en-US" sz="2800" dirty="0"/>
          </a:p>
          <a:p>
            <a:pPr>
              <a:lnSpc>
                <a:spcPct val="90000"/>
              </a:lnSpc>
              <a:buNone/>
            </a:pPr>
            <a:r>
              <a:rPr lang="zh-CN" altLang="en-US" sz="2800" dirty="0"/>
              <a:t>    </a:t>
            </a:r>
            <a:r>
              <a:rPr lang="en-US" altLang="zh-CN" sz="2800" dirty="0"/>
              <a:t>a:</a:t>
            </a:r>
            <a:r>
              <a:rPr lang="zh-CN" altLang="en-US" sz="2800" dirty="0"/>
              <a:t>阀门类型代号（用</a:t>
            </a:r>
            <a:r>
              <a:rPr lang="en-US" altLang="zh-CN" sz="2800" dirty="0"/>
              <a:t>A</a:t>
            </a:r>
            <a:r>
              <a:rPr lang="zh-CN" altLang="en-US" sz="2800" dirty="0"/>
              <a:t>表示安全阀）</a:t>
            </a:r>
            <a:endParaRPr lang="zh-CN" altLang="en-US" sz="2800" dirty="0"/>
          </a:p>
          <a:p>
            <a:pPr>
              <a:lnSpc>
                <a:spcPct val="90000"/>
              </a:lnSpc>
              <a:buNone/>
            </a:pPr>
            <a:r>
              <a:rPr lang="zh-CN" altLang="en-US" sz="2800" dirty="0"/>
              <a:t>    </a:t>
            </a:r>
            <a:r>
              <a:rPr lang="en-US" altLang="zh-CN" sz="2800" dirty="0"/>
              <a:t>b:</a:t>
            </a:r>
            <a:r>
              <a:rPr lang="zh-CN" altLang="en-US" sz="2800" dirty="0"/>
              <a:t>传动方式代号</a:t>
            </a:r>
            <a:endParaRPr lang="zh-CN" altLang="en-US" sz="2800" dirty="0"/>
          </a:p>
          <a:p>
            <a:pPr>
              <a:lnSpc>
                <a:spcPct val="90000"/>
              </a:lnSpc>
              <a:buNone/>
            </a:pPr>
            <a:r>
              <a:rPr lang="zh-CN" altLang="en-US" sz="2800" dirty="0"/>
              <a:t>    </a:t>
            </a:r>
            <a:r>
              <a:rPr lang="en-US" altLang="zh-CN" sz="2800" dirty="0"/>
              <a:t>c:</a:t>
            </a:r>
            <a:r>
              <a:rPr lang="zh-CN" altLang="en-US" sz="2800" dirty="0"/>
              <a:t>连接形式代号</a:t>
            </a:r>
            <a:endParaRPr lang="zh-CN" altLang="en-US" sz="2800" dirty="0"/>
          </a:p>
          <a:p>
            <a:pPr>
              <a:lnSpc>
                <a:spcPct val="90000"/>
              </a:lnSpc>
              <a:buNone/>
            </a:pPr>
            <a:r>
              <a:rPr lang="zh-CN" altLang="en-US" sz="2800" dirty="0"/>
              <a:t>    </a:t>
            </a:r>
            <a:r>
              <a:rPr lang="en-US" altLang="zh-CN" sz="2800" dirty="0"/>
              <a:t>d:</a:t>
            </a:r>
            <a:r>
              <a:rPr lang="zh-CN" altLang="en-US" sz="2800" dirty="0"/>
              <a:t>结构形式代号</a:t>
            </a:r>
            <a:endParaRPr lang="zh-CN" altLang="en-US" sz="2800" dirty="0"/>
          </a:p>
          <a:p>
            <a:pPr>
              <a:lnSpc>
                <a:spcPct val="90000"/>
              </a:lnSpc>
              <a:buNone/>
            </a:pPr>
            <a:r>
              <a:rPr lang="zh-CN" altLang="en-US" sz="2800" dirty="0"/>
              <a:t>    </a:t>
            </a:r>
            <a:r>
              <a:rPr lang="en-US" altLang="zh-CN" sz="2800" dirty="0"/>
              <a:t>e:</a:t>
            </a:r>
            <a:r>
              <a:rPr lang="zh-CN" altLang="en-US" sz="2800" dirty="0"/>
              <a:t>阀座密封面或衬里材料代号</a:t>
            </a:r>
            <a:endParaRPr lang="zh-CN" altLang="en-US" sz="2800" dirty="0"/>
          </a:p>
          <a:p>
            <a:pPr>
              <a:lnSpc>
                <a:spcPct val="90000"/>
              </a:lnSpc>
              <a:buNone/>
            </a:pPr>
            <a:r>
              <a:rPr lang="zh-CN" altLang="en-US" sz="2800" dirty="0"/>
              <a:t>    </a:t>
            </a:r>
            <a:r>
              <a:rPr lang="en-US" altLang="zh-CN" sz="2800" dirty="0"/>
              <a:t>f:</a:t>
            </a:r>
            <a:r>
              <a:rPr lang="zh-CN" altLang="en-US" sz="2800" dirty="0"/>
              <a:t>公称压力</a:t>
            </a:r>
            <a:endParaRPr lang="zh-CN" altLang="en-US" sz="2800" dirty="0"/>
          </a:p>
          <a:p>
            <a:pPr>
              <a:lnSpc>
                <a:spcPct val="90000"/>
              </a:lnSpc>
              <a:buNone/>
            </a:pPr>
            <a:r>
              <a:rPr lang="zh-CN" altLang="en-US" sz="2800" dirty="0"/>
              <a:t>    </a:t>
            </a:r>
            <a:r>
              <a:rPr lang="en-US" altLang="zh-CN" sz="2800" dirty="0"/>
              <a:t>g:</a:t>
            </a:r>
            <a:r>
              <a:rPr lang="zh-CN" altLang="en-US" sz="2800" dirty="0"/>
              <a:t>阀体材料代号</a:t>
            </a:r>
            <a:endParaRPr lang="zh-CN" altLang="en-US" sz="2800" dirty="0"/>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Title 198657"/>
          <p:cNvSpPr>
            <a:spLocks noGrp="1"/>
          </p:cNvSpPr>
          <p:nvPr>
            <p:ph type="title"/>
          </p:nvPr>
        </p:nvSpPr>
        <p:spPr>
          <a:xfrm>
            <a:off x="3503613" y="908050"/>
            <a:ext cx="6096000" cy="838200"/>
          </a:xfrm>
        </p:spPr>
        <p:txBody>
          <a:bodyPr lIns="92075" tIns="46038" rIns="92075" bIns="46038" anchor="ctr"/>
          <a:lstStyle/>
          <a:p>
            <a:r>
              <a:rPr lang="zh-CN" altLang="en-US" dirty="0">
                <a:solidFill>
                  <a:schemeClr val="tx1"/>
                </a:solidFill>
              </a:rPr>
              <a:t>阀门的类型代号</a:t>
            </a:r>
            <a:endParaRPr lang="zh-CN" altLang="en-US">
              <a:solidFill>
                <a:schemeClr val="tx1"/>
              </a:solidFill>
            </a:endParaRPr>
          </a:p>
        </p:txBody>
      </p:sp>
      <p:sp>
        <p:nvSpPr>
          <p:cNvPr id="198659" name="Text Placeholder 198658"/>
          <p:cNvSpPr>
            <a:spLocks noGrp="1"/>
          </p:cNvSpPr>
          <p:nvPr>
            <p:ph type="body" idx="1"/>
          </p:nvPr>
        </p:nvSpPr>
        <p:spPr>
          <a:xfrm>
            <a:off x="2711450" y="1125538"/>
            <a:ext cx="984250" cy="477837"/>
          </a:xfrm>
        </p:spPr>
        <p:txBody>
          <a:bodyPr lIns="92075" tIns="46038" rIns="92075" bIns="46038"/>
          <a:lstStyle/>
          <a:p>
            <a:pPr>
              <a:lnSpc>
                <a:spcPct val="90000"/>
              </a:lnSpc>
              <a:buNone/>
            </a:pPr>
            <a:r>
              <a:rPr lang="zh-CN" altLang="en-US" sz="2800"/>
              <a:t>表</a:t>
            </a:r>
            <a:r>
              <a:rPr lang="en-US" altLang="zh-CN" sz="2800"/>
              <a:t>1</a:t>
            </a:r>
            <a:endParaRPr lang="en-US" altLang="zh-CN" sz="2800"/>
          </a:p>
        </p:txBody>
      </p:sp>
      <p:graphicFrame>
        <p:nvGraphicFramePr>
          <p:cNvPr id="198660" name="表格 198659"/>
          <p:cNvGraphicFramePr/>
          <p:nvPr/>
        </p:nvGraphicFramePr>
        <p:xfrm>
          <a:off x="2782888" y="1844675"/>
          <a:ext cx="6172200" cy="4222750"/>
        </p:xfrm>
        <a:graphic>
          <a:graphicData uri="http://schemas.openxmlformats.org/drawingml/2006/table">
            <a:tbl>
              <a:tblPr/>
              <a:tblGrid>
                <a:gridCol w="1676400"/>
                <a:gridCol w="1143000"/>
                <a:gridCol w="2437130"/>
                <a:gridCol w="915670"/>
              </a:tblGrid>
              <a:tr h="72707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类型                        </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代号</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类型</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代号</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6588">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闸      阀</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Z</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旋   塞   阀</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X</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832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截  止  阀</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J</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止回阀和底座</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H</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节  流  阀</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L </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安   全   阀</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A</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3">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球      阀</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Q</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减   压   阀</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Y</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007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蝶      阀</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D</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疏   水   阀</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S</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隔  膜  阀</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 G </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zh-CN" altLang="en-US" sz="2400" dirty="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zh-CN" altLang="en-US" sz="2400" dirty="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Title 199681"/>
          <p:cNvSpPr>
            <a:spLocks noGrp="1"/>
          </p:cNvSpPr>
          <p:nvPr>
            <p:ph type="title"/>
          </p:nvPr>
        </p:nvSpPr>
        <p:spPr>
          <a:xfrm>
            <a:off x="3359150" y="908050"/>
            <a:ext cx="6096000" cy="1143000"/>
          </a:xfrm>
        </p:spPr>
        <p:txBody>
          <a:bodyPr lIns="92075" tIns="46038" rIns="92075" bIns="46038" anchor="ctr"/>
          <a:lstStyle/>
          <a:p>
            <a:r>
              <a:rPr lang="zh-CN" altLang="en-US" dirty="0">
                <a:solidFill>
                  <a:schemeClr val="tx1"/>
                </a:solidFill>
              </a:rPr>
              <a:t>连接形式代号</a:t>
            </a:r>
            <a:endParaRPr lang="zh-CN" altLang="en-US" dirty="0">
              <a:solidFill>
                <a:schemeClr val="tx1"/>
              </a:solidFill>
            </a:endParaRPr>
          </a:p>
        </p:txBody>
      </p:sp>
      <p:sp>
        <p:nvSpPr>
          <p:cNvPr id="199683" name="Text Placeholder 199682"/>
          <p:cNvSpPr>
            <a:spLocks noGrp="1"/>
          </p:cNvSpPr>
          <p:nvPr>
            <p:ph type="body" idx="1"/>
          </p:nvPr>
        </p:nvSpPr>
        <p:spPr>
          <a:xfrm>
            <a:off x="2566988" y="1268413"/>
            <a:ext cx="1192212" cy="544512"/>
          </a:xfrm>
        </p:spPr>
        <p:txBody>
          <a:bodyPr lIns="92075" tIns="46038" rIns="92075" bIns="46038"/>
          <a:lstStyle/>
          <a:p>
            <a:pPr>
              <a:lnSpc>
                <a:spcPct val="90000"/>
              </a:lnSpc>
              <a:buNone/>
            </a:pPr>
            <a:r>
              <a:rPr lang="zh-CN" altLang="en-US"/>
              <a:t>表</a:t>
            </a:r>
            <a:r>
              <a:rPr lang="en-US" altLang="zh-CN"/>
              <a:t>2</a:t>
            </a:r>
            <a:endParaRPr lang="en-US" altLang="zh-CN"/>
          </a:p>
        </p:txBody>
      </p:sp>
      <p:graphicFrame>
        <p:nvGraphicFramePr>
          <p:cNvPr id="199684" name="表格 199683"/>
          <p:cNvGraphicFramePr/>
          <p:nvPr/>
        </p:nvGraphicFramePr>
        <p:xfrm>
          <a:off x="2566988" y="2057400"/>
          <a:ext cx="7567295" cy="4130675"/>
        </p:xfrm>
        <a:graphic>
          <a:graphicData uri="http://schemas.openxmlformats.org/drawingml/2006/table">
            <a:tbl>
              <a:tblPr/>
              <a:tblGrid>
                <a:gridCol w="1892300"/>
                <a:gridCol w="1891665"/>
                <a:gridCol w="1891030"/>
                <a:gridCol w="1892300"/>
              </a:tblGrid>
              <a:tr h="817563">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连接形式</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代    号 </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连接形式</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代    号</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58837">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内 螺 纹</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  1</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对    夹</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  7</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1915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外 螺 纹</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  2</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卡    箍</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  8 </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17563">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法      兰</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  4</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卡    套</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  9</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1756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焊      接</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  6</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dirty="0"/>
                        <a:t>  </a:t>
                      </a:r>
                      <a:r>
                        <a:rPr lang="zh-CN" altLang="en-US" dirty="0"/>
                        <a:t>双    联</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  3</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Title 200705"/>
          <p:cNvSpPr>
            <a:spLocks noGrp="1"/>
          </p:cNvSpPr>
          <p:nvPr>
            <p:ph type="title"/>
          </p:nvPr>
        </p:nvSpPr>
        <p:spPr>
          <a:xfrm>
            <a:off x="3575050" y="549275"/>
            <a:ext cx="6096000" cy="838200"/>
          </a:xfrm>
        </p:spPr>
        <p:txBody>
          <a:bodyPr lIns="92075" tIns="46038" rIns="92075" bIns="46038" anchor="ctr"/>
          <a:lstStyle/>
          <a:p>
            <a:r>
              <a:rPr lang="zh-CN" altLang="en-US" dirty="0">
                <a:solidFill>
                  <a:schemeClr val="tx1"/>
                </a:solidFill>
              </a:rPr>
              <a:t>安全阀结构形式代号</a:t>
            </a:r>
            <a:endParaRPr lang="zh-CN" altLang="en-US">
              <a:solidFill>
                <a:schemeClr val="tx1"/>
              </a:solidFill>
            </a:endParaRPr>
          </a:p>
        </p:txBody>
      </p:sp>
      <p:sp>
        <p:nvSpPr>
          <p:cNvPr id="200707" name="Text Placeholder 200706"/>
          <p:cNvSpPr>
            <a:spLocks noGrp="1"/>
          </p:cNvSpPr>
          <p:nvPr>
            <p:ph type="body" idx="1"/>
          </p:nvPr>
        </p:nvSpPr>
        <p:spPr>
          <a:xfrm>
            <a:off x="2782888" y="765175"/>
            <a:ext cx="950912" cy="574675"/>
          </a:xfrm>
        </p:spPr>
        <p:txBody>
          <a:bodyPr lIns="92075" tIns="46038" rIns="92075" bIns="46038"/>
          <a:lstStyle/>
          <a:p>
            <a:pPr>
              <a:lnSpc>
                <a:spcPct val="90000"/>
              </a:lnSpc>
              <a:buNone/>
            </a:pPr>
            <a:r>
              <a:rPr lang="zh-CN" altLang="en-US"/>
              <a:t>表</a:t>
            </a:r>
            <a:r>
              <a:rPr lang="en-US" altLang="zh-CN"/>
              <a:t>3</a:t>
            </a:r>
            <a:endParaRPr lang="en-US" altLang="zh-CN"/>
          </a:p>
        </p:txBody>
      </p:sp>
      <p:graphicFrame>
        <p:nvGraphicFramePr>
          <p:cNvPr id="200759" name="表格 200758"/>
          <p:cNvGraphicFramePr/>
          <p:nvPr/>
        </p:nvGraphicFramePr>
        <p:xfrm>
          <a:off x="2782888" y="1557338"/>
          <a:ext cx="7286625" cy="4756150"/>
        </p:xfrm>
        <a:graphic>
          <a:graphicData uri="http://schemas.openxmlformats.org/drawingml/2006/table">
            <a:tbl>
              <a:tblPr/>
              <a:tblGrid>
                <a:gridCol w="1168400"/>
                <a:gridCol w="1306830"/>
                <a:gridCol w="1717675"/>
                <a:gridCol w="184150"/>
                <a:gridCol w="1741170"/>
                <a:gridCol w="1168400"/>
              </a:tblGrid>
              <a:tr h="401638">
                <a:tc gridSpan="5">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安全阀结构形式</a:t>
                      </a:r>
                      <a:endParaRPr lang="zh-CN" altLang="en-US" sz="20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代 号</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44500">
                <a:tc rowSpan="9">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en-US" altLang="zh-CN" sz="2000"/>
                    </a:p>
                    <a:p>
                      <a:pPr marL="0" lvl="0" indent="0">
                        <a:buNone/>
                      </a:pPr>
                      <a:endParaRPr lang="en-US" altLang="zh-CN" sz="2000"/>
                    </a:p>
                    <a:p>
                      <a:pPr marL="0" lvl="0" indent="0">
                        <a:buNone/>
                      </a:pPr>
                      <a:endParaRPr lang="en-US" altLang="zh-CN" sz="2000"/>
                    </a:p>
                    <a:p>
                      <a:pPr marL="0" lvl="0" indent="0">
                        <a:buNone/>
                      </a:pPr>
                      <a:endParaRPr lang="en-US" altLang="zh-CN" sz="2000"/>
                    </a:p>
                    <a:p>
                      <a:pPr marL="0" lvl="0" indent="0">
                        <a:buNone/>
                      </a:pPr>
                      <a:r>
                        <a:rPr lang="zh-CN" altLang="en-US" sz="2000" dirty="0"/>
                        <a:t>弹   簧</a:t>
                      </a:r>
                      <a:endParaRPr lang="zh-CN" altLang="en-US" sz="20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4">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  </a:t>
                      </a:r>
                      <a:endParaRPr lang="en-US" altLang="zh-CN" sz="2000"/>
                    </a:p>
                    <a:p>
                      <a:pPr marL="0" lvl="0" indent="0">
                        <a:buNone/>
                      </a:pPr>
                      <a:endParaRPr lang="en-US" altLang="zh-CN" sz="2000"/>
                    </a:p>
                    <a:p>
                      <a:pPr marL="0" lvl="0" indent="0">
                        <a:buNone/>
                      </a:pPr>
                      <a:r>
                        <a:rPr lang="zh-CN" altLang="en-US" sz="2000" dirty="0"/>
                        <a:t>封   闭</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带散热片</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全 启 式 </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0</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49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3">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微 启 式</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1</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49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3">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全 启 式</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2</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338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rowSpan="5">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en-US" altLang="zh-CN" sz="2000"/>
                    </a:p>
                    <a:p>
                      <a:pPr marL="0" lvl="0" indent="0">
                        <a:buNone/>
                      </a:pPr>
                      <a:endParaRPr lang="en-US" altLang="zh-CN" sz="2000"/>
                    </a:p>
                    <a:p>
                      <a:pPr marL="0" lvl="0" indent="0">
                        <a:buNone/>
                      </a:pPr>
                      <a:r>
                        <a:rPr lang="zh-CN" altLang="en-US" sz="2000" dirty="0"/>
                        <a:t>带扳手</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全 启 式</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4</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49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5">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en-US" altLang="zh-CN" sz="2000"/>
                    </a:p>
                    <a:p>
                      <a:pPr marL="0" lvl="0" indent="0">
                        <a:buNone/>
                      </a:pPr>
                      <a:endParaRPr lang="en-US" altLang="zh-CN" sz="2000"/>
                    </a:p>
                    <a:p>
                      <a:pPr marL="0" lvl="0" indent="0">
                        <a:buNone/>
                      </a:pPr>
                      <a:r>
                        <a:rPr lang="zh-CN" altLang="en-US" sz="2000" dirty="0"/>
                        <a:t>不  封  闭 </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双弹簧微启式</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3</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49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微 启 式</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7</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338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全 启 式</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8</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49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gridSpan="2">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微 启 式</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5</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338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带控制机构</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全 启 式</a:t>
                      </a:r>
                      <a:endParaRPr lang="zh-CN" altLang="en-US" sz="20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6</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4975">
                <a:tc gridSpan="5">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000" dirty="0"/>
                        <a:t>脉 冲 式 </a:t>
                      </a:r>
                      <a:endParaRPr lang="zh-CN" altLang="en-US" sz="20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000"/>
                        <a:t>9</a:t>
                      </a:r>
                      <a:endParaRPr lang="zh-CN" altLang="en-US" sz="20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Title 201729"/>
          <p:cNvSpPr>
            <a:spLocks noGrp="1"/>
          </p:cNvSpPr>
          <p:nvPr>
            <p:ph type="title"/>
          </p:nvPr>
        </p:nvSpPr>
        <p:spPr>
          <a:xfrm>
            <a:off x="2855913" y="620713"/>
            <a:ext cx="8686800" cy="685800"/>
          </a:xfrm>
        </p:spPr>
        <p:txBody>
          <a:bodyPr lIns="92075" tIns="46038" rIns="92075" bIns="46038" anchor="ctr"/>
          <a:lstStyle/>
          <a:p>
            <a:r>
              <a:rPr lang="zh-CN" altLang="en-US" dirty="0">
                <a:solidFill>
                  <a:schemeClr val="tx1"/>
                </a:solidFill>
              </a:rPr>
              <a:t>阀座密封面或衬里材料代号</a:t>
            </a:r>
            <a:endParaRPr lang="zh-CN" altLang="en-US">
              <a:solidFill>
                <a:schemeClr val="tx1"/>
              </a:solidFill>
            </a:endParaRPr>
          </a:p>
        </p:txBody>
      </p:sp>
      <p:sp>
        <p:nvSpPr>
          <p:cNvPr id="201731" name="Text Placeholder 201730"/>
          <p:cNvSpPr>
            <a:spLocks noGrp="1"/>
          </p:cNvSpPr>
          <p:nvPr>
            <p:ph type="body" idx="1"/>
          </p:nvPr>
        </p:nvSpPr>
        <p:spPr>
          <a:xfrm>
            <a:off x="2208213" y="765175"/>
            <a:ext cx="1035050" cy="498475"/>
          </a:xfrm>
        </p:spPr>
        <p:txBody>
          <a:bodyPr lIns="92075" tIns="46038" rIns="92075" bIns="46038"/>
          <a:lstStyle/>
          <a:p>
            <a:pPr>
              <a:lnSpc>
                <a:spcPct val="90000"/>
              </a:lnSpc>
              <a:buNone/>
            </a:pPr>
            <a:r>
              <a:rPr lang="zh-CN" altLang="en-US" sz="2800"/>
              <a:t>表</a:t>
            </a:r>
            <a:r>
              <a:rPr lang="en-US" altLang="zh-CN" sz="2800"/>
              <a:t>4</a:t>
            </a:r>
            <a:endParaRPr lang="en-US" altLang="zh-CN" sz="2800"/>
          </a:p>
        </p:txBody>
      </p:sp>
      <p:graphicFrame>
        <p:nvGraphicFramePr>
          <p:cNvPr id="201776" name="表格 201775"/>
          <p:cNvGraphicFramePr/>
          <p:nvPr/>
        </p:nvGraphicFramePr>
        <p:xfrm>
          <a:off x="2351088" y="1484313"/>
          <a:ext cx="8102600" cy="4949825"/>
        </p:xfrm>
        <a:graphic>
          <a:graphicData uri="http://schemas.openxmlformats.org/drawingml/2006/table">
            <a:tbl>
              <a:tblPr/>
              <a:tblGrid>
                <a:gridCol w="3111500"/>
                <a:gridCol w="939800"/>
                <a:gridCol w="3111500"/>
                <a:gridCol w="939800"/>
              </a:tblGrid>
              <a:tr h="82423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阀座密封面或衬里材料</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代  号</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阀座密封面或衬里材料</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代  号</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944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铜合金</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T</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a:t>渗氮钢</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D</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6992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橡胶</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X</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硬质合金</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Y</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135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尼龙塑料</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N</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衬胶</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J</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817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氟塑料</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F</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衬铅</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Q</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9725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锡基轴承合金（巴式合金）</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B</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搪瓷</a:t>
                      </a:r>
                      <a:endParaRPr lang="zh-CN" altLang="en-US" sz="2400" dirty="0"/>
                    </a:p>
                    <a:p>
                      <a:pPr marL="0" lvl="0" indent="0">
                        <a:buNone/>
                      </a:pPr>
                      <a:r>
                        <a:rPr lang="zh-CN" altLang="en-US" sz="2400" dirty="0"/>
                        <a:t>渗硼钢</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C</a:t>
                      </a:r>
                      <a:endParaRPr lang="en-US" altLang="zh-CN" sz="2400"/>
                    </a:p>
                    <a:p>
                      <a:pPr marL="0" lvl="0" indent="0">
                        <a:buNone/>
                      </a:pPr>
                      <a:r>
                        <a:rPr lang="en-US" altLang="zh-CN" sz="2400"/>
                        <a:t>P</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944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合金钢</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H</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zh-CN" altLang="en-US" sz="2400" dirty="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zh-CN" altLang="en-US" sz="2400" dirty="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Title 202753"/>
          <p:cNvSpPr>
            <a:spLocks noGrp="1"/>
          </p:cNvSpPr>
          <p:nvPr>
            <p:ph type="title"/>
          </p:nvPr>
        </p:nvSpPr>
        <p:spPr>
          <a:xfrm>
            <a:off x="2424113" y="765175"/>
            <a:ext cx="6815137" cy="838200"/>
          </a:xfrm>
        </p:spPr>
        <p:txBody>
          <a:bodyPr lIns="92075" tIns="46038" rIns="92075" bIns="46038" anchor="ctr"/>
          <a:lstStyle/>
          <a:p>
            <a:r>
              <a:rPr lang="zh-CN" altLang="en-US" dirty="0"/>
              <a:t>表</a:t>
            </a:r>
            <a:r>
              <a:rPr lang="en-US" altLang="zh-CN"/>
              <a:t>5 </a:t>
            </a:r>
            <a:r>
              <a:rPr lang="zh-CN" altLang="en-US" dirty="0">
                <a:solidFill>
                  <a:schemeClr val="tx1"/>
                </a:solidFill>
              </a:rPr>
              <a:t>阀体材料代号</a:t>
            </a:r>
            <a:endParaRPr lang="zh-CN" altLang="en-US" dirty="0">
              <a:solidFill>
                <a:schemeClr val="tx1"/>
              </a:solidFill>
            </a:endParaRPr>
          </a:p>
        </p:txBody>
      </p:sp>
      <p:graphicFrame>
        <p:nvGraphicFramePr>
          <p:cNvPr id="202756" name="表格 202755"/>
          <p:cNvGraphicFramePr/>
          <p:nvPr/>
        </p:nvGraphicFramePr>
        <p:xfrm>
          <a:off x="2855913" y="1916113"/>
          <a:ext cx="6283325" cy="3971925"/>
        </p:xfrm>
        <a:graphic>
          <a:graphicData uri="http://schemas.openxmlformats.org/drawingml/2006/table">
            <a:tbl>
              <a:tblPr/>
              <a:tblGrid>
                <a:gridCol w="1945005"/>
                <a:gridCol w="647700"/>
                <a:gridCol w="3041650"/>
                <a:gridCol w="648970"/>
              </a:tblGrid>
              <a:tr h="82423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阀体材料</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代号</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阀体材料</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代号</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847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灰铸铁</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Z</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1Cr5Mo  ZG1Cr5Mo</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I</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423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可锻铸铁</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K</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1Cr18Ni9Ti  ZG1Cr18Ni9Ti</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P</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423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球墨铸铁</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Q</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1Cr18Ni12Mo2Ti  ZG1Cr18Ni12Mo2Ti</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R</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229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铜及铜合金</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T</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12CrMoV</a:t>
                      </a:r>
                      <a:endParaRPr lang="en-US" altLang="zh-CN" sz="2400"/>
                    </a:p>
                    <a:p>
                      <a:pPr marL="0" lvl="0" indent="0">
                        <a:buNone/>
                      </a:pPr>
                      <a:r>
                        <a:rPr lang="en-US" altLang="zh-CN" sz="2400"/>
                        <a:t>ZG12CrMoV</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en-US" altLang="zh-CN" sz="2400"/>
                    </a:p>
                    <a:p>
                      <a:pPr marL="0" lvl="0" indent="0">
                        <a:buNone/>
                      </a:pPr>
                      <a:r>
                        <a:rPr lang="en-US" altLang="zh-CN" sz="2400"/>
                        <a:t>V</a:t>
                      </a:r>
                      <a:endParaRPr lang="zh-CN" altLang="en-US" sz="2400"/>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45847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2400" dirty="0"/>
                        <a:t>碳钢</a:t>
                      </a:r>
                      <a:endParaRPr lang="zh-CN" altLang="en-US" sz="240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2400"/>
                        <a:t>C</a:t>
                      </a:r>
                      <a:endParaRPr lang="zh-CN" altLang="en-US" sz="240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r>
            </a:tbl>
          </a:graphicData>
        </a:graphic>
      </p:graphicFrame>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Title 203777"/>
          <p:cNvSpPr>
            <a:spLocks noGrp="1"/>
          </p:cNvSpPr>
          <p:nvPr>
            <p:ph type="title"/>
          </p:nvPr>
        </p:nvSpPr>
        <p:spPr>
          <a:xfrm>
            <a:off x="9220200" y="381000"/>
            <a:ext cx="990600" cy="381000"/>
          </a:xfrm>
        </p:spPr>
        <p:txBody>
          <a:bodyPr lIns="92075" tIns="46038" rIns="92075" bIns="46038" anchor="ctr"/>
          <a:lstStyle/>
          <a:p>
            <a:r>
              <a:rPr lang="en-US" altLang="zh-CN"/>
              <a:t>                                           </a:t>
            </a:r>
            <a:endParaRPr lang="en-US" altLang="zh-CN"/>
          </a:p>
        </p:txBody>
      </p:sp>
      <p:sp>
        <p:nvSpPr>
          <p:cNvPr id="203779" name="Text Placeholder 203778"/>
          <p:cNvSpPr>
            <a:spLocks noGrp="1"/>
          </p:cNvSpPr>
          <p:nvPr>
            <p:ph type="body" idx="1"/>
          </p:nvPr>
        </p:nvSpPr>
        <p:spPr>
          <a:xfrm>
            <a:off x="2209800" y="838200"/>
            <a:ext cx="8229600" cy="4175125"/>
          </a:xfrm>
        </p:spPr>
        <p:txBody>
          <a:bodyPr lIns="92075" tIns="46038" rIns="92075" bIns="46038"/>
          <a:lstStyle/>
          <a:p>
            <a:pPr>
              <a:buNone/>
            </a:pPr>
            <a:r>
              <a:rPr lang="en-US" altLang="zh-CN"/>
              <a:t> </a:t>
            </a:r>
            <a:endParaRPr lang="en-US" altLang="zh-CN"/>
          </a:p>
          <a:p>
            <a:pPr>
              <a:buNone/>
            </a:pPr>
            <a:r>
              <a:rPr lang="en-US" altLang="zh-CN" dirty="0"/>
              <a:t>   </a:t>
            </a:r>
            <a:r>
              <a:rPr lang="zh-CN" altLang="en-US" dirty="0"/>
              <a:t>例   </a:t>
            </a:r>
            <a:r>
              <a:rPr lang="en-US" altLang="zh-CN" dirty="0"/>
              <a:t>A42Y-16C DN50</a:t>
            </a:r>
            <a:r>
              <a:rPr lang="zh-CN" altLang="en-US" dirty="0"/>
              <a:t>的含义：</a:t>
            </a:r>
            <a:endParaRPr lang="zh-CN" altLang="en-US" dirty="0"/>
          </a:p>
          <a:p>
            <a:pPr>
              <a:buNone/>
            </a:pPr>
            <a:r>
              <a:rPr lang="zh-CN" altLang="en-US" dirty="0"/>
              <a:t>             </a:t>
            </a:r>
            <a:endParaRPr lang="zh-CN" altLang="en-US" dirty="0"/>
          </a:p>
          <a:p>
            <a:pPr>
              <a:buNone/>
            </a:pPr>
            <a:r>
              <a:rPr lang="zh-CN" altLang="en-US" dirty="0"/>
              <a:t>          表示公称通径为</a:t>
            </a:r>
            <a:r>
              <a:rPr lang="en-US" altLang="zh-CN" dirty="0"/>
              <a:t>50mm</a:t>
            </a:r>
            <a:r>
              <a:rPr lang="zh-CN" altLang="en-US" dirty="0"/>
              <a:t>、弹簧密闭全启式、法兰连接、密封面材料硬质合金、公称压力</a:t>
            </a:r>
            <a:r>
              <a:rPr lang="en-US" altLang="zh-CN" dirty="0"/>
              <a:t>1.6Mpa</a:t>
            </a:r>
            <a:r>
              <a:rPr lang="zh-CN" altLang="en-US" dirty="0"/>
              <a:t>、阀体材料为碳素钢的安全阀。</a:t>
            </a:r>
            <a:endParaRPr lang="zh-CN" altLang="en-US" dirty="0"/>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Title 204801"/>
          <p:cNvSpPr>
            <a:spLocks noGrp="1"/>
          </p:cNvSpPr>
          <p:nvPr>
            <p:ph type="title"/>
          </p:nvPr>
        </p:nvSpPr>
        <p:spPr>
          <a:xfrm>
            <a:off x="2286000" y="381000"/>
            <a:ext cx="7162800" cy="1143000"/>
          </a:xfrm>
        </p:spPr>
        <p:txBody>
          <a:bodyPr lIns="92075" tIns="46038" rIns="92075" bIns="46038" anchor="ctr"/>
          <a:lstStyle/>
          <a:p>
            <a:r>
              <a:rPr lang="zh-CN" altLang="en-US" dirty="0">
                <a:solidFill>
                  <a:schemeClr val="tx1"/>
                </a:solidFill>
              </a:rPr>
              <a:t>全启式和微启式的区别</a:t>
            </a:r>
            <a:endParaRPr lang="zh-CN" altLang="en-US">
              <a:solidFill>
                <a:schemeClr val="tx1"/>
              </a:solidFill>
            </a:endParaRPr>
          </a:p>
        </p:txBody>
      </p:sp>
      <p:sp>
        <p:nvSpPr>
          <p:cNvPr id="204803" name="Text Placeholder 204802"/>
          <p:cNvSpPr>
            <a:spLocks noGrp="1"/>
          </p:cNvSpPr>
          <p:nvPr>
            <p:ph type="body" idx="1"/>
          </p:nvPr>
        </p:nvSpPr>
        <p:spPr>
          <a:xfrm>
            <a:off x="2667000" y="1524000"/>
            <a:ext cx="7772400" cy="4572000"/>
          </a:xfrm>
        </p:spPr>
        <p:txBody>
          <a:bodyPr lIns="92075" tIns="46038" rIns="92075" bIns="46038"/>
          <a:lstStyle/>
          <a:p>
            <a:pPr>
              <a:buNone/>
            </a:pPr>
            <a:endParaRPr lang="en-US" altLang="zh-CN"/>
          </a:p>
          <a:p>
            <a:pPr>
              <a:buNone/>
            </a:pPr>
            <a:endParaRPr lang="en-US" altLang="zh-CN"/>
          </a:p>
        </p:txBody>
      </p:sp>
      <p:graphicFrame>
        <p:nvGraphicFramePr>
          <p:cNvPr id="204804" name="表格 204803"/>
          <p:cNvGraphicFramePr/>
          <p:nvPr/>
        </p:nvGraphicFramePr>
        <p:xfrm>
          <a:off x="2351088" y="1600200"/>
          <a:ext cx="7630795" cy="4262120"/>
        </p:xfrm>
        <a:graphic>
          <a:graphicData uri="http://schemas.openxmlformats.org/drawingml/2006/table">
            <a:tbl>
              <a:tblPr/>
              <a:tblGrid>
                <a:gridCol w="1800225"/>
                <a:gridCol w="2745740"/>
                <a:gridCol w="3084830"/>
              </a:tblGrid>
              <a:tr h="5842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zh-CN" altLang="en-US" dirty="0"/>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全  启  式</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微  启  式</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88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型  号</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A42H16C</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A41H16C</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293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外  形</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进口小出口大</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进出口一样大</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356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动作特性</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动作分段变化</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平稳变化</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2295">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适用场合</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气体、蒸汽</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液体 、水</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293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开启高度</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do/4 </a:t>
                      </a:r>
                      <a:endParaRPr lang="zh-CN" altLang="en-US"/>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a:t>do/20~do/40</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874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内部结构</a:t>
                      </a:r>
                      <a:endParaRPr lang="zh-CN" altLang="en-US"/>
                    </a:p>
                  </a:txBody>
                  <a:tcPr marL="92075" marR="92075" marT="46038" marB="4603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有反冲盘</a:t>
                      </a:r>
                      <a:endParaRPr lang="zh-CN" altLang="en-US" dirty="0"/>
                    </a:p>
                  </a:txBody>
                  <a:tcPr marL="92075" marR="92075" marT="46038" marB="4603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dirty="0"/>
                        <a:t>无反冲盘</a:t>
                      </a:r>
                      <a:endParaRPr lang="zh-CN" altLang="en-US"/>
                    </a:p>
                  </a:txBody>
                  <a:tcPr marL="92075" marR="92075" marT="46038" marB="4603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94210" name="Title 94209"/>
          <p:cNvSpPr>
            <a:spLocks noGrp="1"/>
          </p:cNvSpPr>
          <p:nvPr>
            <p:ph type="title"/>
          </p:nvPr>
        </p:nvSpPr>
        <p:spPr>
          <a:xfrm>
            <a:off x="2438400" y="1524000"/>
            <a:ext cx="7772400" cy="609600"/>
          </a:xfrm>
        </p:spPr>
        <p:txBody>
          <a:bodyPr lIns="92075" tIns="46038" rIns="92075" bIns="46038" anchor="ctr"/>
          <a:lstStyle/>
          <a:p>
            <a:r>
              <a:rPr lang="zh-CN" altLang="en-US" sz="4000" dirty="0">
                <a:solidFill>
                  <a:srgbClr val="800000"/>
                </a:solidFill>
                <a:ea typeface="华文行楷" panose="02010800040101010101" pitchFamily="2" charset="-122"/>
              </a:rPr>
              <a:t>安全阀基本知识讲授的主要内容</a:t>
            </a:r>
            <a:endParaRPr lang="zh-CN" altLang="en-US" sz="4000">
              <a:solidFill>
                <a:srgbClr val="800000"/>
              </a:solidFill>
              <a:ea typeface="华文行楷" panose="02010800040101010101" pitchFamily="2" charset="-122"/>
            </a:endParaRPr>
          </a:p>
        </p:txBody>
      </p:sp>
      <p:sp>
        <p:nvSpPr>
          <p:cNvPr id="94211" name="Text Placeholder 94210"/>
          <p:cNvSpPr>
            <a:spLocks noGrp="1"/>
          </p:cNvSpPr>
          <p:nvPr>
            <p:ph type="body" idx="1"/>
          </p:nvPr>
        </p:nvSpPr>
        <p:spPr>
          <a:xfrm>
            <a:off x="3352800" y="2362200"/>
            <a:ext cx="6248400" cy="3581400"/>
          </a:xfrm>
        </p:spPr>
        <p:txBody>
          <a:bodyPr lIns="92075" tIns="46038" rIns="92075" bIns="46038"/>
          <a:lstStyle/>
          <a:p>
            <a:pPr marL="609600" indent="-609600">
              <a:buClr>
                <a:srgbClr val="FF0066"/>
              </a:buClr>
              <a:buFont typeface="Wingdings" panose="05000000000000000000" pitchFamily="2" charset="2"/>
              <a:buAutoNum type="arabicPeriod"/>
            </a:pPr>
            <a:r>
              <a:rPr lang="zh-CN" altLang="en-US" dirty="0">
                <a:solidFill>
                  <a:srgbClr val="FF0066"/>
                </a:solidFill>
                <a:ea typeface="楷体_GB2312" pitchFamily="49" charset="-122"/>
              </a:rPr>
              <a:t>安全阀的用途及作用原理</a:t>
            </a:r>
            <a:endParaRPr lang="zh-CN" altLang="en-US" dirty="0">
              <a:solidFill>
                <a:srgbClr val="FF0066"/>
              </a:solidFill>
              <a:ea typeface="楷体_GB2312" pitchFamily="49" charset="-122"/>
            </a:endParaRPr>
          </a:p>
          <a:p>
            <a:pPr marL="609600" indent="-609600">
              <a:buClr>
                <a:srgbClr val="FF0066"/>
              </a:buClr>
              <a:buFont typeface="Wingdings" panose="05000000000000000000" pitchFamily="2" charset="2"/>
              <a:buAutoNum type="arabicPeriod"/>
            </a:pPr>
            <a:r>
              <a:rPr lang="zh-CN" altLang="en-US" dirty="0">
                <a:solidFill>
                  <a:srgbClr val="FF0066"/>
                </a:solidFill>
                <a:ea typeface="楷体_GB2312" pitchFamily="49" charset="-122"/>
              </a:rPr>
              <a:t>对安全阀的基本要求</a:t>
            </a:r>
            <a:endParaRPr lang="zh-CN" altLang="en-US" dirty="0">
              <a:solidFill>
                <a:srgbClr val="FF0066"/>
              </a:solidFill>
              <a:ea typeface="楷体_GB2312" pitchFamily="49" charset="-122"/>
            </a:endParaRPr>
          </a:p>
          <a:p>
            <a:pPr marL="609600" indent="-609600">
              <a:buClr>
                <a:srgbClr val="FF0066"/>
              </a:buClr>
              <a:buFont typeface="Wingdings" panose="05000000000000000000" pitchFamily="2" charset="2"/>
              <a:buAutoNum type="arabicPeriod"/>
            </a:pPr>
            <a:r>
              <a:rPr lang="zh-CN" altLang="en-US" dirty="0">
                <a:solidFill>
                  <a:srgbClr val="FF0066"/>
                </a:solidFill>
                <a:ea typeface="楷体_GB2312" pitchFamily="49" charset="-122"/>
              </a:rPr>
              <a:t>安全阀的种类及其特点</a:t>
            </a:r>
            <a:endParaRPr lang="zh-CN" altLang="en-US" dirty="0">
              <a:solidFill>
                <a:srgbClr val="FF0066"/>
              </a:solidFill>
              <a:ea typeface="楷体_GB2312" pitchFamily="49" charset="-122"/>
            </a:endParaRPr>
          </a:p>
          <a:p>
            <a:pPr marL="609600" indent="-609600">
              <a:buClr>
                <a:srgbClr val="FF0066"/>
              </a:buClr>
              <a:buFont typeface="Wingdings" panose="05000000000000000000" pitchFamily="2" charset="2"/>
              <a:buAutoNum type="arabicPeriod"/>
            </a:pPr>
            <a:r>
              <a:rPr lang="zh-CN" altLang="en-US" dirty="0">
                <a:solidFill>
                  <a:srgbClr val="FF0066"/>
                </a:solidFill>
                <a:ea typeface="楷体_GB2312" pitchFamily="49" charset="-122"/>
              </a:rPr>
              <a:t>安全阀主要结构型式</a:t>
            </a:r>
            <a:endParaRPr lang="zh-CN" altLang="en-US" dirty="0">
              <a:solidFill>
                <a:srgbClr val="FF0066"/>
              </a:solidFill>
              <a:ea typeface="楷体_GB2312" pitchFamily="49" charset="-122"/>
            </a:endParaRPr>
          </a:p>
          <a:p>
            <a:pPr marL="609600" indent="-609600">
              <a:buClr>
                <a:srgbClr val="FF0066"/>
              </a:buClr>
              <a:buFont typeface="Wingdings" panose="05000000000000000000" pitchFamily="2" charset="2"/>
              <a:buAutoNum type="arabicPeriod"/>
            </a:pPr>
            <a:r>
              <a:rPr lang="zh-CN" altLang="en-US" dirty="0">
                <a:solidFill>
                  <a:srgbClr val="FF0066"/>
                </a:solidFill>
                <a:ea typeface="楷体_GB2312" pitchFamily="49" charset="-122"/>
              </a:rPr>
              <a:t>安全阀选用要点</a:t>
            </a:r>
            <a:endParaRPr lang="zh-CN" altLang="en-US" dirty="0">
              <a:solidFill>
                <a:srgbClr val="FF0066"/>
              </a:solidFill>
              <a:ea typeface="楷体_GB2312" pitchFamily="49" charset="-122"/>
            </a:endParaRPr>
          </a:p>
          <a:p>
            <a:pPr marL="609600" indent="-609600">
              <a:buClr>
                <a:srgbClr val="FF0066"/>
              </a:buClr>
              <a:buFont typeface="Wingdings" panose="05000000000000000000" pitchFamily="2" charset="2"/>
              <a:buAutoNum type="arabicPeriod"/>
            </a:pPr>
            <a:r>
              <a:rPr lang="zh-CN" altLang="en-US" dirty="0">
                <a:solidFill>
                  <a:srgbClr val="FF0066"/>
                </a:solidFill>
                <a:ea typeface="楷体_GB2312" pitchFamily="49" charset="-122"/>
              </a:rPr>
              <a:t>安全阀的安装和调试	</a:t>
            </a:r>
            <a:endParaRPr lang="zh-CN" altLang="en-US">
              <a:solidFill>
                <a:srgbClr val="FF0066"/>
              </a:solidFill>
              <a:ea typeface="楷体_GB2312" pitchFamily="49" charset="-122"/>
            </a:endParaRPr>
          </a:p>
        </p:txBody>
      </p:sp>
      <p:sp>
        <p:nvSpPr>
          <p:cNvPr id="94213" name="文本框 94212"/>
          <p:cNvSpPr txBox="1"/>
          <p:nvPr/>
        </p:nvSpPr>
        <p:spPr>
          <a:xfrm>
            <a:off x="4114800" y="6096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itle 84993"/>
          <p:cNvSpPr>
            <a:spLocks noGrp="1"/>
          </p:cNvSpPr>
          <p:nvPr>
            <p:ph type="title"/>
          </p:nvPr>
        </p:nvSpPr>
        <p:spPr>
          <a:xfrm>
            <a:off x="2667000" y="1066800"/>
            <a:ext cx="7391400" cy="457200"/>
          </a:xfrm>
        </p:spPr>
        <p:txBody>
          <a:bodyPr lIns="92075" tIns="46038" rIns="92075" bIns="46038" anchor="ctr"/>
          <a:lstStyle/>
          <a:p>
            <a:r>
              <a:rPr lang="en-US" altLang="zh-CN" sz="3200" dirty="0">
                <a:solidFill>
                  <a:srgbClr val="800000"/>
                </a:solidFill>
                <a:latin typeface="楷体_GB2312" pitchFamily="49" charset="-122"/>
                <a:ea typeface="楷体_GB2312" pitchFamily="49" charset="-122"/>
              </a:rPr>
              <a:t>5.</a:t>
            </a:r>
            <a:r>
              <a:rPr lang="zh-CN" altLang="en-US" sz="3200" dirty="0">
                <a:solidFill>
                  <a:srgbClr val="800000"/>
                </a:solidFill>
                <a:latin typeface="楷体_GB2312" pitchFamily="49" charset="-122"/>
                <a:ea typeface="楷体_GB2312" pitchFamily="49" charset="-122"/>
              </a:rPr>
              <a:t>安全阀选用要点（续</a:t>
            </a:r>
            <a:r>
              <a:rPr lang="en-US" altLang="zh-CN" sz="3200" dirty="0">
                <a:solidFill>
                  <a:srgbClr val="800000"/>
                </a:solidFill>
                <a:latin typeface="楷体_GB2312" pitchFamily="49" charset="-122"/>
                <a:ea typeface="楷体_GB2312" pitchFamily="49" charset="-122"/>
              </a:rPr>
              <a:t>1</a:t>
            </a:r>
            <a:r>
              <a:rPr lang="zh-CN" altLang="en-US" sz="3200" dirty="0">
                <a:solidFill>
                  <a:srgbClr val="800000"/>
                </a:solidFill>
                <a:latin typeface="楷体_GB2312" pitchFamily="49" charset="-122"/>
                <a:ea typeface="楷体_GB2312" pitchFamily="49" charset="-122"/>
              </a:rPr>
              <a:t>）          </a:t>
            </a:r>
            <a:r>
              <a:rPr lang="zh-CN" altLang="en-US" sz="2000" dirty="0">
                <a:solidFill>
                  <a:srgbClr val="800000"/>
                </a:solidFill>
                <a:latin typeface="楷体_GB2312" pitchFamily="49" charset="-122"/>
                <a:ea typeface="楷体_GB2312" pitchFamily="49" charset="-122"/>
              </a:rPr>
              <a:t>表</a:t>
            </a:r>
            <a:r>
              <a:rPr lang="en-US" altLang="zh-CN" sz="2000">
                <a:solidFill>
                  <a:srgbClr val="800000"/>
                </a:solidFill>
                <a:latin typeface="楷体_GB2312" pitchFamily="49" charset="-122"/>
                <a:ea typeface="楷体_GB2312" pitchFamily="49" charset="-122"/>
              </a:rPr>
              <a:t>5 </a:t>
            </a:r>
            <a:endParaRPr lang="en-US" altLang="zh-CN" sz="2000">
              <a:solidFill>
                <a:srgbClr val="800000"/>
              </a:solidFill>
              <a:latin typeface="楷体_GB2312" pitchFamily="49" charset="-122"/>
              <a:ea typeface="楷体_GB2312" pitchFamily="49" charset="-122"/>
            </a:endParaRPr>
          </a:p>
        </p:txBody>
      </p:sp>
      <p:graphicFrame>
        <p:nvGraphicFramePr>
          <p:cNvPr id="85643" name="表格 85642"/>
          <p:cNvGraphicFramePr/>
          <p:nvPr/>
        </p:nvGraphicFramePr>
        <p:xfrm>
          <a:off x="2590800" y="1600200"/>
          <a:ext cx="7467600" cy="4874895"/>
        </p:xfrm>
        <a:graphic>
          <a:graphicData uri="http://schemas.openxmlformats.org/drawingml/2006/table">
            <a:tbl>
              <a:tblPr/>
              <a:tblGrid>
                <a:gridCol w="3648075"/>
                <a:gridCol w="3819525"/>
              </a:tblGrid>
              <a:tr h="303213">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1400" dirty="0">
                          <a:solidFill>
                            <a:srgbClr val="800000"/>
                          </a:solidFill>
                          <a:latin typeface="宋体" panose="02010600030101010101" pitchFamily="2" charset="-122"/>
                        </a:rPr>
                        <a:t>使用条件</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1400" dirty="0">
                          <a:solidFill>
                            <a:srgbClr val="800000"/>
                          </a:solidFill>
                          <a:latin typeface="宋体" panose="02010600030101010101" pitchFamily="2" charset="-122"/>
                        </a:rPr>
                        <a:t>安全阀类型</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r h="30321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液体介质</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比例作用式安全阀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r h="315913">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气体介质，必需的排放量较大</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两段作用式安全阀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r h="72866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必需的排放量是变化的</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en-US" altLang="zh-CN" sz="1400" dirty="0">
                          <a:solidFill>
                            <a:srgbClr val="800000"/>
                          </a:solidFill>
                          <a:latin typeface="宋体" panose="02010600030101010101" pitchFamily="2" charset="-122"/>
                        </a:rPr>
                        <a:t>①</a:t>
                      </a:r>
                      <a:r>
                        <a:rPr lang="zh-CN" altLang="en-US" sz="1400" dirty="0">
                          <a:solidFill>
                            <a:srgbClr val="800000"/>
                          </a:solidFill>
                          <a:latin typeface="宋体" panose="02010600030101010101" pitchFamily="2" charset="-122"/>
                        </a:rPr>
                        <a:t>必需排放量较大时，用几个两段作用式安全阀，其总排放量等于最大必需排量；</a:t>
                      </a:r>
                      <a:r>
                        <a:rPr lang="en-US" altLang="zh-CN" sz="1400" dirty="0">
                          <a:solidFill>
                            <a:srgbClr val="800000"/>
                          </a:solidFill>
                          <a:latin typeface="宋体" panose="02010600030101010101" pitchFamily="2" charset="-122"/>
                        </a:rPr>
                        <a:t>②</a:t>
                      </a:r>
                      <a:r>
                        <a:rPr lang="zh-CN" altLang="en-US" sz="1400" dirty="0">
                          <a:solidFill>
                            <a:srgbClr val="800000"/>
                          </a:solidFill>
                          <a:latin typeface="宋体" panose="02010600030101010101" pitchFamily="2" charset="-122"/>
                        </a:rPr>
                        <a:t>必需排量较小时，用比例作用式安全阀。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r h="515938">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附加背压为大气压，为固定值，或者其变化量较小（相对于整定压力而言）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常规式安全阀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r h="515937">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附加背压是变化的，且其变化量较大（相对于整定压力而言）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背压平衡式安全阀，例如波纹管安全阀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r h="515938">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必需排量很大，或者口径和压力都较大，密封要求高</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先导式安全阀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r h="515937">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密封要求高，整定压力和工作压力较接近</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带补充载荷的安全阀，带动力辅助装置的安全阀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r h="515938">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不允许介质向周围环境溢出，或需要回收排放的介质</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封闭式安全阀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r h="322262">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介质可以释放到周围环境中，介质温度较高</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开放式安全阀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r h="303213">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介质温度很高</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b="0" i="0" u="none" kern="1200" baseline="0">
                          <a:solidFill>
                            <a:schemeClr val="tx1"/>
                          </a:solidFill>
                          <a:latin typeface="Arial Narrow" panose="020B0606020202030204" pitchFamily="34" charset="0"/>
                          <a:ea typeface="宋体" panose="02010600030101010101" pitchFamily="2" charset="-122"/>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800000"/>
                          </a:solidFill>
                          <a:latin typeface="宋体" panose="02010600030101010101" pitchFamily="2" charset="-122"/>
                        </a:rPr>
                        <a:t>带散热套的安全阀</a:t>
                      </a:r>
                      <a:endParaRPr lang="zh-CN" altLang="en-US" sz="1400" dirty="0">
                        <a:solidFill>
                          <a:srgbClr val="800000"/>
                        </a:solidFill>
                        <a:latin typeface="宋体" panose="02010600030101010101" pitchFamily="2" charset="-122"/>
                      </a:endParaRPr>
                    </a:p>
                  </a:txBody>
                  <a:tcPr>
                    <a:lnL w="12700" cap="flat" cmpd="sng">
                      <a:solidFill>
                        <a:srgbClr val="006600"/>
                      </a:solidFill>
                      <a:prstDash val="solid"/>
                      <a:headEnd type="none" w="sm" len="sm"/>
                      <a:tailEnd type="none" w="sm" len="sm"/>
                    </a:lnL>
                    <a:lnR w="12700" cap="flat" cmpd="sng">
                      <a:solidFill>
                        <a:srgbClr val="006600"/>
                      </a:solidFill>
                      <a:prstDash val="solid"/>
                      <a:headEnd type="none" w="sm" len="sm"/>
                      <a:tailEnd type="none" w="sm" len="sm"/>
                    </a:lnR>
                    <a:lnT w="12700" cap="flat" cmpd="sng">
                      <a:solidFill>
                        <a:srgbClr val="006600"/>
                      </a:solidFill>
                      <a:prstDash val="solid"/>
                      <a:headEnd type="none" w="sm" len="sm"/>
                      <a:tailEnd type="none" w="sm" len="sm"/>
                    </a:lnT>
                    <a:lnB w="12700" cap="flat" cmpd="sng">
                      <a:solidFill>
                        <a:srgbClr val="006600"/>
                      </a:solidFill>
                      <a:prstDash val="solid"/>
                      <a:headEnd type="none" w="sm" len="sm"/>
                      <a:tailEnd type="none" w="sm" len="sm"/>
                    </a:lnB>
                    <a:lnTlToBr>
                      <a:noFill/>
                    </a:lnTlToBr>
                    <a:lnBlToTr>
                      <a:noFill/>
                    </a:lnBlToTr>
                    <a:noFill/>
                  </a:tcPr>
                </a:tc>
              </a:tr>
            </a:tbl>
          </a:graphicData>
        </a:graphic>
      </p:graphicFrame>
      <p:sp>
        <p:nvSpPr>
          <p:cNvPr id="85634" name="文本框 85633"/>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5643"/>
                                        </p:tgtEl>
                                        <p:attrNameLst>
                                          <p:attrName>style.visibility</p:attrName>
                                        </p:attrNameLst>
                                      </p:cBhvr>
                                      <p:to>
                                        <p:strVal val="visible"/>
                                      </p:to>
                                    </p:set>
                                    <p:anim calcmode="lin" valueType="num">
                                      <p:cBhvr additive="base">
                                        <p:cTn id="7" dur="5000" fill="hold"/>
                                        <p:tgtEl>
                                          <p:spTgt spid="85643"/>
                                        </p:tgtEl>
                                        <p:attrNameLst>
                                          <p:attrName>ppt_x</p:attrName>
                                        </p:attrNameLst>
                                      </p:cBhvr>
                                      <p:tavLst>
                                        <p:tav tm="0">
                                          <p:val>
                                            <p:strVal val="#ppt_x"/>
                                          </p:val>
                                        </p:tav>
                                        <p:tav tm="100000">
                                          <p:val>
                                            <p:strVal val="#ppt_x"/>
                                          </p:val>
                                        </p:tav>
                                      </p:tavLst>
                                    </p:anim>
                                    <p:anim calcmode="lin" valueType="num">
                                      <p:cBhvr additive="base">
                                        <p:cTn id="8" dur="5000" fill="hold"/>
                                        <p:tgtEl>
                                          <p:spTgt spid="85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88065"/>
          <p:cNvSpPr>
            <a:spLocks noGrp="1"/>
          </p:cNvSpPr>
          <p:nvPr>
            <p:ph type="title"/>
          </p:nvPr>
        </p:nvSpPr>
        <p:spPr>
          <a:xfrm>
            <a:off x="2590800" y="1219200"/>
            <a:ext cx="6324600" cy="609600"/>
          </a:xfrm>
        </p:spPr>
        <p:txBody>
          <a:bodyPr lIns="92075" tIns="46038" rIns="92075" bIns="46038" anchor="ctr"/>
          <a:lstStyle/>
          <a:p>
            <a:r>
              <a:rPr lang="en-US" altLang="zh-CN" sz="4000" dirty="0">
                <a:solidFill>
                  <a:srgbClr val="800000"/>
                </a:solidFill>
                <a:latin typeface="楷体_GB2312" pitchFamily="49" charset="-122"/>
                <a:ea typeface="楷体_GB2312" pitchFamily="49" charset="-122"/>
              </a:rPr>
              <a:t>5.</a:t>
            </a:r>
            <a:r>
              <a:rPr lang="zh-CN" altLang="en-US" sz="4000" dirty="0">
                <a:solidFill>
                  <a:srgbClr val="800000"/>
                </a:solidFill>
                <a:latin typeface="楷体_GB2312" pitchFamily="49" charset="-122"/>
                <a:ea typeface="楷体_GB2312" pitchFamily="49" charset="-122"/>
              </a:rPr>
              <a:t>安全阀选用要点（续</a:t>
            </a:r>
            <a:r>
              <a:rPr lang="en-US" altLang="zh-CN" sz="4000" dirty="0">
                <a:solidFill>
                  <a:srgbClr val="800000"/>
                </a:solidFill>
                <a:latin typeface="楷体_GB2312" pitchFamily="49" charset="-122"/>
                <a:ea typeface="楷体_GB2312" pitchFamily="49" charset="-122"/>
              </a:rPr>
              <a:t>2</a:t>
            </a:r>
            <a:r>
              <a:rPr lang="zh-CN" altLang="en-US" sz="4000" dirty="0">
                <a:solidFill>
                  <a:srgbClr val="800000"/>
                </a:solidFill>
                <a:latin typeface="楷体_GB2312" pitchFamily="49" charset="-122"/>
                <a:ea typeface="楷体_GB2312" pitchFamily="49" charset="-122"/>
              </a:rPr>
              <a:t>）</a:t>
            </a:r>
            <a:endParaRPr lang="zh-CN" altLang="en-US" sz="4000">
              <a:solidFill>
                <a:srgbClr val="800000"/>
              </a:solidFill>
              <a:latin typeface="楷体_GB2312" pitchFamily="49" charset="-122"/>
              <a:ea typeface="楷体_GB2312" pitchFamily="49" charset="-122"/>
            </a:endParaRPr>
          </a:p>
        </p:txBody>
      </p:sp>
      <p:sp>
        <p:nvSpPr>
          <p:cNvPr id="88105" name="Text Placeholder 88104"/>
          <p:cNvSpPr>
            <a:spLocks noGrp="1"/>
          </p:cNvSpPr>
          <p:nvPr>
            <p:ph type="body" idx="1"/>
          </p:nvPr>
        </p:nvSpPr>
        <p:spPr>
          <a:xfrm>
            <a:off x="2590800" y="1905000"/>
            <a:ext cx="7391400" cy="4495800"/>
          </a:xfrm>
        </p:spPr>
        <p:txBody>
          <a:bodyPr lIns="92075" tIns="46038" rIns="92075" bIns="46038"/>
          <a:lstStyle/>
          <a:p>
            <a:pPr>
              <a:buNone/>
            </a:pPr>
            <a:r>
              <a:rPr lang="en-US" altLang="zh-CN">
                <a:solidFill>
                  <a:srgbClr val="0000FF"/>
                </a:solidFill>
              </a:rPr>
              <a:t>5.1  </a:t>
            </a:r>
            <a:r>
              <a:rPr lang="zh-CN" altLang="en-US" b="1" dirty="0">
                <a:solidFill>
                  <a:srgbClr val="0000FF"/>
                </a:solidFill>
                <a:ea typeface="楷体_GB2312" pitchFamily="49" charset="-122"/>
              </a:rPr>
              <a:t>确定安全阀公称通径</a:t>
            </a:r>
            <a:endParaRPr lang="zh-CN" altLang="en-US" b="1" dirty="0">
              <a:solidFill>
                <a:srgbClr val="0000FF"/>
              </a:solidFill>
              <a:ea typeface="楷体_GB2312" pitchFamily="49" charset="-122"/>
            </a:endParaRPr>
          </a:p>
          <a:p>
            <a:pPr>
              <a:buNone/>
            </a:pPr>
            <a:r>
              <a:rPr lang="zh-CN" altLang="en-US" dirty="0">
                <a:solidFill>
                  <a:srgbClr val="800000"/>
                </a:solidFill>
              </a:rPr>
              <a:t>             </a:t>
            </a:r>
            <a:r>
              <a:rPr lang="zh-CN" altLang="en-US" sz="2400" dirty="0">
                <a:solidFill>
                  <a:srgbClr val="800000"/>
                </a:solidFill>
              </a:rPr>
              <a:t>安全阀通径应根据必需的排量来确定。就是使选用安全阀的额定排量大于并尽可能接近必需的排放量。</a:t>
            </a:r>
            <a:endParaRPr lang="zh-CN" altLang="en-US" sz="2400" dirty="0">
              <a:solidFill>
                <a:srgbClr val="800000"/>
              </a:solidFill>
            </a:endParaRPr>
          </a:p>
          <a:p>
            <a:pPr>
              <a:buNone/>
            </a:pPr>
            <a:r>
              <a:rPr lang="zh-CN" altLang="en-US" sz="2400" dirty="0">
                <a:solidFill>
                  <a:srgbClr val="800000"/>
                </a:solidFill>
              </a:rPr>
              <a:t>             首先按必需排放量计算出安全阀所需的流道面积（计算公式见</a:t>
            </a:r>
            <a:r>
              <a:rPr lang="en-US" altLang="zh-CN" sz="2400" dirty="0">
                <a:solidFill>
                  <a:srgbClr val="800000"/>
                </a:solidFill>
              </a:rPr>
              <a:t>GB12241</a:t>
            </a:r>
            <a:r>
              <a:rPr lang="zh-CN" altLang="en-US" sz="2400" dirty="0">
                <a:solidFill>
                  <a:srgbClr val="800000"/>
                </a:solidFill>
              </a:rPr>
              <a:t>，其中排量系数应由制造厂提供）。然后根据流道面积按制造厂样本确定公称通径。</a:t>
            </a:r>
            <a:endParaRPr lang="zh-CN" altLang="en-US" sz="2400" dirty="0">
              <a:solidFill>
                <a:srgbClr val="800000"/>
              </a:solidFill>
            </a:endParaRPr>
          </a:p>
        </p:txBody>
      </p:sp>
      <p:sp>
        <p:nvSpPr>
          <p:cNvPr id="88147" name="文本框 88146"/>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itle 92161"/>
          <p:cNvSpPr>
            <a:spLocks noGrp="1"/>
          </p:cNvSpPr>
          <p:nvPr>
            <p:ph type="title"/>
          </p:nvPr>
        </p:nvSpPr>
        <p:spPr>
          <a:xfrm>
            <a:off x="2590800" y="1219200"/>
            <a:ext cx="6096000" cy="609600"/>
          </a:xfrm>
        </p:spPr>
        <p:txBody>
          <a:bodyPr lIns="92075" tIns="46038" rIns="92075" bIns="46038" anchor="ctr"/>
          <a:lstStyle/>
          <a:p>
            <a:r>
              <a:rPr lang="en-US" altLang="zh-CN" sz="3600" dirty="0">
                <a:solidFill>
                  <a:srgbClr val="800000"/>
                </a:solidFill>
                <a:latin typeface="楷体_GB2312" pitchFamily="49" charset="-122"/>
                <a:ea typeface="楷体_GB2312" pitchFamily="49" charset="-122"/>
              </a:rPr>
              <a:t>5.</a:t>
            </a:r>
            <a:r>
              <a:rPr lang="zh-CN" altLang="en-US" sz="3600" dirty="0">
                <a:solidFill>
                  <a:srgbClr val="800000"/>
                </a:solidFill>
                <a:latin typeface="楷体_GB2312" pitchFamily="49" charset="-122"/>
                <a:ea typeface="楷体_GB2312" pitchFamily="49" charset="-122"/>
              </a:rPr>
              <a:t>安全阀选用要点（续</a:t>
            </a:r>
            <a:r>
              <a:rPr lang="en-US" altLang="zh-CN" sz="3600" dirty="0">
                <a:solidFill>
                  <a:srgbClr val="800000"/>
                </a:solidFill>
                <a:latin typeface="楷体_GB2312" pitchFamily="49" charset="-122"/>
                <a:ea typeface="楷体_GB2312" pitchFamily="49" charset="-122"/>
              </a:rPr>
              <a:t>3</a:t>
            </a:r>
            <a:r>
              <a:rPr lang="zh-CN" altLang="en-US" sz="3600" dirty="0">
                <a:solidFill>
                  <a:srgbClr val="800000"/>
                </a:solidFill>
                <a:latin typeface="楷体_GB2312" pitchFamily="49" charset="-122"/>
                <a:ea typeface="楷体_GB2312" pitchFamily="49" charset="-122"/>
              </a:rPr>
              <a:t>）</a:t>
            </a:r>
            <a:endParaRPr lang="zh-CN" altLang="en-US" sz="3600">
              <a:solidFill>
                <a:srgbClr val="800000"/>
              </a:solidFill>
              <a:latin typeface="楷体_GB2312" pitchFamily="49" charset="-122"/>
              <a:ea typeface="楷体_GB2312" pitchFamily="49" charset="-122"/>
            </a:endParaRPr>
          </a:p>
        </p:txBody>
      </p:sp>
      <p:sp>
        <p:nvSpPr>
          <p:cNvPr id="92163" name="Text Placeholder 92162"/>
          <p:cNvSpPr>
            <a:spLocks noGrp="1"/>
          </p:cNvSpPr>
          <p:nvPr>
            <p:ph type="body" idx="1"/>
          </p:nvPr>
        </p:nvSpPr>
        <p:spPr>
          <a:xfrm>
            <a:off x="2590800" y="1828800"/>
            <a:ext cx="6858000" cy="4191000"/>
          </a:xfrm>
        </p:spPr>
        <p:txBody>
          <a:bodyPr lIns="92075" tIns="46038" rIns="92075" bIns="46038"/>
          <a:lstStyle/>
          <a:p>
            <a:pPr>
              <a:lnSpc>
                <a:spcPct val="90000"/>
              </a:lnSpc>
              <a:buNone/>
            </a:pPr>
            <a:r>
              <a:rPr lang="en-US" altLang="zh-CN" sz="2400">
                <a:solidFill>
                  <a:srgbClr val="0000FF"/>
                </a:solidFill>
              </a:rPr>
              <a:t>5.2  </a:t>
            </a:r>
            <a:r>
              <a:rPr lang="zh-CN" altLang="en-US" sz="2400" b="1" dirty="0">
                <a:solidFill>
                  <a:srgbClr val="0000FF"/>
                </a:solidFill>
                <a:ea typeface="楷体_GB2312" pitchFamily="49" charset="-122"/>
              </a:rPr>
              <a:t>选用安全阀必需的数据</a:t>
            </a:r>
            <a:endParaRPr lang="zh-CN" altLang="en-US" sz="2400" b="1" dirty="0">
              <a:solidFill>
                <a:srgbClr val="0000FF"/>
              </a:solidFill>
              <a:ea typeface="楷体_GB2312" pitchFamily="49" charset="-122"/>
            </a:endParaRPr>
          </a:p>
          <a:p>
            <a:pPr>
              <a:lnSpc>
                <a:spcPct val="90000"/>
              </a:lnSpc>
              <a:buNone/>
            </a:pPr>
            <a:r>
              <a:rPr lang="zh-CN" altLang="en-US" sz="2400" dirty="0">
                <a:solidFill>
                  <a:srgbClr val="800000"/>
                </a:solidFill>
              </a:rPr>
              <a:t>             选用安全阀通常需要以下数据：</a:t>
            </a:r>
            <a:endParaRPr lang="zh-CN" altLang="en-US" sz="2400" dirty="0">
              <a:solidFill>
                <a:srgbClr val="800000"/>
              </a:solidFill>
            </a:endParaRPr>
          </a:p>
          <a:p>
            <a:pPr>
              <a:lnSpc>
                <a:spcPct val="90000"/>
              </a:lnSpc>
              <a:buNone/>
            </a:pPr>
            <a:r>
              <a:rPr lang="zh-CN" altLang="en-US" sz="2000" dirty="0">
                <a:solidFill>
                  <a:srgbClr val="800000"/>
                </a:solidFill>
              </a:rPr>
              <a:t>    </a:t>
            </a:r>
            <a:r>
              <a:rPr lang="en-US" altLang="zh-CN" sz="2000" dirty="0">
                <a:solidFill>
                  <a:srgbClr val="800000"/>
                </a:solidFill>
              </a:rPr>
              <a:t>① </a:t>
            </a:r>
            <a:r>
              <a:rPr lang="zh-CN" altLang="en-US" sz="2000" dirty="0">
                <a:solidFill>
                  <a:srgbClr val="800000"/>
                </a:solidFill>
              </a:rPr>
              <a:t>工作介质及其状态；</a:t>
            </a:r>
            <a:endParaRPr lang="zh-CN" altLang="en-US" sz="2000" dirty="0">
              <a:solidFill>
                <a:srgbClr val="800000"/>
              </a:solidFill>
            </a:endParaRPr>
          </a:p>
          <a:p>
            <a:pPr>
              <a:lnSpc>
                <a:spcPct val="90000"/>
              </a:lnSpc>
              <a:buNone/>
            </a:pPr>
            <a:r>
              <a:rPr lang="zh-CN" altLang="en-US" sz="2000" dirty="0">
                <a:solidFill>
                  <a:srgbClr val="800000"/>
                </a:solidFill>
              </a:rPr>
              <a:t>    </a:t>
            </a:r>
            <a:r>
              <a:rPr lang="en-US" altLang="zh-CN" sz="2000" dirty="0">
                <a:solidFill>
                  <a:srgbClr val="800000"/>
                </a:solidFill>
              </a:rPr>
              <a:t>② </a:t>
            </a:r>
            <a:r>
              <a:rPr lang="zh-CN" altLang="en-US" sz="2000" dirty="0">
                <a:solidFill>
                  <a:srgbClr val="800000"/>
                </a:solidFill>
              </a:rPr>
              <a:t>介质的下列物理性质：</a:t>
            </a:r>
            <a:endParaRPr lang="zh-CN" altLang="en-US" sz="2000" dirty="0">
              <a:solidFill>
                <a:srgbClr val="800000"/>
              </a:solidFill>
            </a:endParaRPr>
          </a:p>
          <a:p>
            <a:pPr>
              <a:lnSpc>
                <a:spcPct val="90000"/>
              </a:lnSpc>
              <a:buNone/>
            </a:pPr>
            <a:r>
              <a:rPr lang="zh-CN" altLang="en-US" sz="2000" dirty="0">
                <a:solidFill>
                  <a:srgbClr val="800000"/>
                </a:solidFill>
              </a:rPr>
              <a:t>         液体介质的密度，黏度；</a:t>
            </a:r>
            <a:endParaRPr lang="zh-CN" altLang="en-US" sz="2000" dirty="0">
              <a:solidFill>
                <a:srgbClr val="800000"/>
              </a:solidFill>
            </a:endParaRPr>
          </a:p>
          <a:p>
            <a:pPr>
              <a:lnSpc>
                <a:spcPct val="90000"/>
              </a:lnSpc>
              <a:buNone/>
            </a:pPr>
            <a:r>
              <a:rPr lang="zh-CN" altLang="en-US" sz="2000" dirty="0">
                <a:solidFill>
                  <a:srgbClr val="800000"/>
                </a:solidFill>
              </a:rPr>
              <a:t>         气体介质的分子量、绝热指数、压缩性系数； </a:t>
            </a:r>
            <a:endParaRPr lang="zh-CN" altLang="en-US" sz="2000" dirty="0">
              <a:solidFill>
                <a:srgbClr val="800000"/>
              </a:solidFill>
            </a:endParaRPr>
          </a:p>
          <a:p>
            <a:pPr>
              <a:lnSpc>
                <a:spcPct val="90000"/>
              </a:lnSpc>
              <a:buNone/>
            </a:pPr>
            <a:r>
              <a:rPr lang="zh-CN" altLang="en-US" sz="2000" dirty="0">
                <a:solidFill>
                  <a:srgbClr val="800000"/>
                </a:solidFill>
              </a:rPr>
              <a:t>    </a:t>
            </a:r>
            <a:r>
              <a:rPr lang="en-US" altLang="zh-CN" sz="2000" dirty="0">
                <a:solidFill>
                  <a:srgbClr val="800000"/>
                </a:solidFill>
              </a:rPr>
              <a:t>③ </a:t>
            </a:r>
            <a:r>
              <a:rPr lang="zh-CN" altLang="en-US" sz="2000" dirty="0">
                <a:solidFill>
                  <a:srgbClr val="800000"/>
                </a:solidFill>
              </a:rPr>
              <a:t>工作压力（设备正常运行压力）；</a:t>
            </a:r>
            <a:endParaRPr lang="zh-CN" altLang="en-US" sz="2000" dirty="0">
              <a:solidFill>
                <a:srgbClr val="800000"/>
              </a:solidFill>
            </a:endParaRPr>
          </a:p>
          <a:p>
            <a:pPr>
              <a:lnSpc>
                <a:spcPct val="90000"/>
              </a:lnSpc>
              <a:buNone/>
            </a:pPr>
            <a:r>
              <a:rPr lang="zh-CN" altLang="en-US" sz="2000" dirty="0">
                <a:solidFill>
                  <a:srgbClr val="800000"/>
                </a:solidFill>
              </a:rPr>
              <a:t>    </a:t>
            </a:r>
            <a:r>
              <a:rPr lang="en-US" altLang="zh-CN" sz="2000" dirty="0">
                <a:solidFill>
                  <a:srgbClr val="800000"/>
                </a:solidFill>
              </a:rPr>
              <a:t>④ </a:t>
            </a:r>
            <a:r>
              <a:rPr lang="zh-CN" altLang="en-US" sz="2000" dirty="0">
                <a:solidFill>
                  <a:srgbClr val="800000"/>
                </a:solidFill>
              </a:rPr>
              <a:t>整定压力及最大允许超过压力；</a:t>
            </a:r>
            <a:endParaRPr lang="zh-CN" altLang="en-US" sz="2000" dirty="0">
              <a:solidFill>
                <a:srgbClr val="800000"/>
              </a:solidFill>
            </a:endParaRPr>
          </a:p>
          <a:p>
            <a:pPr>
              <a:lnSpc>
                <a:spcPct val="90000"/>
              </a:lnSpc>
              <a:buNone/>
            </a:pPr>
            <a:r>
              <a:rPr lang="zh-CN" altLang="en-US" sz="2000" dirty="0">
                <a:solidFill>
                  <a:srgbClr val="800000"/>
                </a:solidFill>
              </a:rPr>
              <a:t>    </a:t>
            </a:r>
            <a:r>
              <a:rPr lang="en-US" altLang="zh-CN" sz="2000" dirty="0">
                <a:solidFill>
                  <a:srgbClr val="800000"/>
                </a:solidFill>
              </a:rPr>
              <a:t>⑤ </a:t>
            </a:r>
            <a:r>
              <a:rPr lang="zh-CN" altLang="en-US" sz="2000" dirty="0">
                <a:solidFill>
                  <a:srgbClr val="800000"/>
                </a:solidFill>
              </a:rPr>
              <a:t>背压力；</a:t>
            </a:r>
            <a:endParaRPr lang="zh-CN" altLang="en-US" sz="2000" dirty="0">
              <a:solidFill>
                <a:srgbClr val="800000"/>
              </a:solidFill>
            </a:endParaRPr>
          </a:p>
          <a:p>
            <a:pPr>
              <a:lnSpc>
                <a:spcPct val="90000"/>
              </a:lnSpc>
              <a:buNone/>
            </a:pPr>
            <a:r>
              <a:rPr lang="zh-CN" altLang="en-US" sz="2000" dirty="0">
                <a:solidFill>
                  <a:srgbClr val="800000"/>
                </a:solidFill>
              </a:rPr>
              <a:t>    </a:t>
            </a:r>
            <a:r>
              <a:rPr lang="en-US" altLang="zh-CN" sz="2000" dirty="0">
                <a:solidFill>
                  <a:srgbClr val="800000"/>
                </a:solidFill>
              </a:rPr>
              <a:t>⑥ </a:t>
            </a:r>
            <a:r>
              <a:rPr lang="zh-CN" altLang="en-US" sz="2000" dirty="0">
                <a:solidFill>
                  <a:srgbClr val="800000"/>
                </a:solidFill>
              </a:rPr>
              <a:t>工作温度（排放时介质温度）；</a:t>
            </a:r>
            <a:endParaRPr lang="zh-CN" altLang="en-US" sz="2000" dirty="0">
              <a:solidFill>
                <a:srgbClr val="800000"/>
              </a:solidFill>
            </a:endParaRPr>
          </a:p>
          <a:p>
            <a:pPr>
              <a:lnSpc>
                <a:spcPct val="90000"/>
              </a:lnSpc>
              <a:buNone/>
            </a:pPr>
            <a:r>
              <a:rPr lang="zh-CN" altLang="en-US" sz="2000" dirty="0">
                <a:solidFill>
                  <a:srgbClr val="800000"/>
                </a:solidFill>
              </a:rPr>
              <a:t>    </a:t>
            </a:r>
            <a:r>
              <a:rPr lang="en-US" altLang="zh-CN" sz="2000" dirty="0">
                <a:solidFill>
                  <a:srgbClr val="800000"/>
                </a:solidFill>
              </a:rPr>
              <a:t>⑦ </a:t>
            </a:r>
            <a:r>
              <a:rPr lang="zh-CN" altLang="en-US" sz="2000" dirty="0">
                <a:solidFill>
                  <a:srgbClr val="800000"/>
                </a:solidFill>
              </a:rPr>
              <a:t>每台安全阀的必需排量；</a:t>
            </a:r>
            <a:endParaRPr lang="zh-CN" altLang="en-US" sz="2000" dirty="0">
              <a:solidFill>
                <a:srgbClr val="800000"/>
              </a:solidFill>
            </a:endParaRPr>
          </a:p>
          <a:p>
            <a:pPr>
              <a:lnSpc>
                <a:spcPct val="90000"/>
              </a:lnSpc>
              <a:buNone/>
            </a:pPr>
            <a:r>
              <a:rPr lang="zh-CN" altLang="en-US" sz="2000" dirty="0">
                <a:solidFill>
                  <a:srgbClr val="800000"/>
                </a:solidFill>
              </a:rPr>
              <a:t>    </a:t>
            </a:r>
            <a:r>
              <a:rPr lang="en-US" altLang="zh-CN" sz="2000" dirty="0">
                <a:solidFill>
                  <a:srgbClr val="800000"/>
                </a:solidFill>
              </a:rPr>
              <a:t>⑧</a:t>
            </a:r>
            <a:r>
              <a:rPr lang="zh-CN" altLang="en-US" sz="2000" dirty="0">
                <a:solidFill>
                  <a:srgbClr val="800000"/>
                </a:solidFill>
              </a:rPr>
              <a:t>其他特殊要求。</a:t>
            </a:r>
            <a:endParaRPr lang="zh-CN" altLang="en-US" sz="2000">
              <a:solidFill>
                <a:srgbClr val="800000"/>
              </a:solidFill>
            </a:endParaRPr>
          </a:p>
        </p:txBody>
      </p:sp>
      <p:sp>
        <p:nvSpPr>
          <p:cNvPr id="92165" name="文本框 92164"/>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itle 93185"/>
          <p:cNvSpPr>
            <a:spLocks noGrp="1"/>
          </p:cNvSpPr>
          <p:nvPr>
            <p:ph type="title"/>
          </p:nvPr>
        </p:nvSpPr>
        <p:spPr>
          <a:xfrm>
            <a:off x="2819400" y="1066800"/>
            <a:ext cx="5029200" cy="457200"/>
          </a:xfrm>
        </p:spPr>
        <p:txBody>
          <a:bodyPr lIns="92075" tIns="46038" rIns="92075" bIns="46038" anchor="ctr"/>
          <a:lstStyle/>
          <a:p>
            <a:r>
              <a:rPr lang="en-US" altLang="zh-CN" sz="2800" dirty="0">
                <a:solidFill>
                  <a:srgbClr val="006600"/>
                </a:solidFill>
              </a:rPr>
              <a:t>6.  </a:t>
            </a:r>
            <a:r>
              <a:rPr lang="zh-CN" altLang="en-US" sz="2800" dirty="0">
                <a:solidFill>
                  <a:srgbClr val="006600"/>
                </a:solidFill>
              </a:rPr>
              <a:t>安全阀的安装和调试</a:t>
            </a:r>
            <a:endParaRPr lang="zh-CN" altLang="en-US" sz="2800">
              <a:solidFill>
                <a:srgbClr val="006600"/>
              </a:solidFill>
            </a:endParaRPr>
          </a:p>
        </p:txBody>
      </p:sp>
      <p:sp>
        <p:nvSpPr>
          <p:cNvPr id="93187" name="Text Placeholder 93186"/>
          <p:cNvSpPr>
            <a:spLocks noGrp="1"/>
          </p:cNvSpPr>
          <p:nvPr>
            <p:ph type="body" sz="half" idx="1"/>
          </p:nvPr>
        </p:nvSpPr>
        <p:spPr>
          <a:xfrm>
            <a:off x="2590800" y="1600200"/>
            <a:ext cx="7239000" cy="4724400"/>
          </a:xfrm>
        </p:spPr>
        <p:txBody>
          <a:bodyPr lIns="92075" tIns="46038" rIns="92075" bIns="46038"/>
          <a:lstStyle/>
          <a:p>
            <a:pPr marL="533400" indent="-533400" algn="just">
              <a:lnSpc>
                <a:spcPct val="90000"/>
              </a:lnSpc>
              <a:buNone/>
            </a:pPr>
            <a:r>
              <a:rPr lang="en-US" altLang="zh-CN" sz="2000" kern="1200">
                <a:solidFill>
                  <a:srgbClr val="006600"/>
                </a:solidFill>
                <a:latin typeface="Times New Roman" panose="02020603050405020304" pitchFamily="18" charset="0"/>
                <a:ea typeface="Times New Roman" panose="02020603050405020304" pitchFamily="18" charset="0"/>
              </a:rPr>
              <a:t>6.1   </a:t>
            </a:r>
            <a:r>
              <a:rPr lang="zh-CN" altLang="en-US" sz="2000" kern="1200" dirty="0">
                <a:solidFill>
                  <a:srgbClr val="006600"/>
                </a:solidFill>
                <a:latin typeface="Times New Roman" panose="02020603050405020304" pitchFamily="18" charset="0"/>
              </a:rPr>
              <a:t>安全阀安装的注意事项</a:t>
            </a:r>
            <a:endParaRPr lang="zh-CN" altLang="en-US" sz="2000" kern="1200" dirty="0">
              <a:solidFill>
                <a:srgbClr val="006600"/>
              </a:solidFill>
              <a:latin typeface="Arial" panose="020B0604020202020204" pitchFamily="34" charset="0"/>
              <a:ea typeface="Arial" panose="020B0604020202020204" pitchFamily="34" charset="0"/>
            </a:endParaRPr>
          </a:p>
          <a:p>
            <a:pPr marL="533400" indent="-533400" algn="just">
              <a:lnSpc>
                <a:spcPct val="90000"/>
              </a:lnSpc>
              <a:buNone/>
            </a:pPr>
            <a:r>
              <a:rPr lang="en-US" altLang="zh-CN" sz="2000" kern="1200">
                <a:solidFill>
                  <a:srgbClr val="006600"/>
                </a:solidFill>
                <a:latin typeface="Times New Roman" panose="02020603050405020304" pitchFamily="18" charset="0"/>
                <a:ea typeface="Times New Roman" panose="02020603050405020304" pitchFamily="18" charset="0"/>
              </a:rPr>
              <a:t>6.1.1 </a:t>
            </a:r>
            <a:r>
              <a:rPr lang="zh-CN" altLang="en-US" sz="2000" kern="1200" dirty="0">
                <a:solidFill>
                  <a:srgbClr val="006600"/>
                </a:solidFill>
                <a:latin typeface="Times New Roman" panose="02020603050405020304" pitchFamily="18" charset="0"/>
              </a:rPr>
              <a:t>进口管道的安装</a:t>
            </a:r>
            <a:endParaRPr lang="zh-CN" altLang="en-US" sz="2000" kern="1200" dirty="0">
              <a:solidFill>
                <a:srgbClr val="006600"/>
              </a:solidFill>
              <a:latin typeface="Arial" panose="020B0604020202020204" pitchFamily="34" charset="0"/>
              <a:ea typeface="Arial" panose="020B0604020202020204" pitchFamily="34" charset="0"/>
            </a:endParaRPr>
          </a:p>
          <a:p>
            <a:pPr marL="533400" indent="-533400" algn="just">
              <a:lnSpc>
                <a:spcPct val="90000"/>
              </a:lnSpc>
              <a:buNone/>
            </a:pPr>
            <a:r>
              <a:rPr lang="en-US" altLang="zh-CN" sz="2000" kern="1200" dirty="0">
                <a:solidFill>
                  <a:srgbClr val="006600"/>
                </a:solidFill>
                <a:latin typeface="Times New Roman" panose="02020603050405020304" pitchFamily="18" charset="0"/>
              </a:rPr>
              <a:t>①  </a:t>
            </a:r>
            <a:r>
              <a:rPr lang="zh-CN" altLang="en-US" sz="2000" kern="1200" dirty="0">
                <a:solidFill>
                  <a:srgbClr val="006600"/>
                </a:solidFill>
                <a:latin typeface="Times New Roman" panose="02020603050405020304" pitchFamily="18" charset="0"/>
              </a:rPr>
              <a:t>安全阀应安装于垂直向上的位置。否则应得到制造厂的同意。</a:t>
            </a:r>
            <a:endParaRPr lang="zh-CN" altLang="en-US" sz="2000" kern="1200" dirty="0">
              <a:solidFill>
                <a:srgbClr val="006600"/>
              </a:solidFill>
              <a:latin typeface="Arial" panose="020B0604020202020204" pitchFamily="34" charset="0"/>
              <a:ea typeface="Arial" panose="020B0604020202020204" pitchFamily="34" charset="0"/>
            </a:endParaRPr>
          </a:p>
          <a:p>
            <a:pPr marL="533400" indent="-533400" fontAlgn="ctr">
              <a:lnSpc>
                <a:spcPct val="90000"/>
              </a:lnSpc>
              <a:buNone/>
            </a:pPr>
            <a:r>
              <a:rPr lang="en-US" altLang="zh-CN" sz="2000" kern="1200" dirty="0">
                <a:solidFill>
                  <a:srgbClr val="006600"/>
                </a:solidFill>
                <a:latin typeface="Times New Roman" panose="02020603050405020304" pitchFamily="18" charset="0"/>
              </a:rPr>
              <a:t>②  </a:t>
            </a:r>
            <a:r>
              <a:rPr lang="zh-CN" altLang="en-US" sz="2000" kern="1200" dirty="0">
                <a:solidFill>
                  <a:srgbClr val="006600"/>
                </a:solidFill>
                <a:latin typeface="Times New Roman" panose="02020603050405020304" pitchFamily="18" charset="0"/>
              </a:rPr>
              <a:t>安全阀的安装位置应尽可能靠近被保护的系统。安装安全阀的进口管应短而直。进口管的通道最小面积应不小于安全阀进口截面积。对于高压和大排量的场合，进口管在入口处应有足够大的圆角半径，或者具有锥形通道，锥形通道的入口截面积近似为出口处截面积的两倍。</a:t>
            </a:r>
            <a:endParaRPr lang="zh-CN" altLang="en-US" sz="2000" kern="1200" dirty="0">
              <a:solidFill>
                <a:srgbClr val="006600"/>
              </a:solidFill>
              <a:latin typeface="Times New Roman" panose="02020603050405020304" pitchFamily="18" charset="0"/>
            </a:endParaRPr>
          </a:p>
          <a:p>
            <a:pPr marL="533400" indent="-533400" fontAlgn="ctr">
              <a:lnSpc>
                <a:spcPct val="90000"/>
              </a:lnSpc>
              <a:buNone/>
            </a:pPr>
            <a:r>
              <a:rPr lang="en-US" altLang="zh-CN" sz="2000" kern="1200" dirty="0">
                <a:solidFill>
                  <a:srgbClr val="006600"/>
                </a:solidFill>
                <a:latin typeface="Times New Roman" panose="02020603050405020304" pitchFamily="18" charset="0"/>
              </a:rPr>
              <a:t>③ </a:t>
            </a:r>
            <a:r>
              <a:rPr lang="en-US" altLang="zh-CN" sz="2000" kern="1200" dirty="0">
                <a:solidFill>
                  <a:srgbClr val="006600"/>
                </a:solidFill>
                <a:latin typeface="Times New Roman" panose="02020603050405020304" pitchFamily="18" charset="0"/>
                <a:ea typeface="Times New Roman" panose="02020603050405020304" pitchFamily="18" charset="0"/>
              </a:rPr>
              <a:t> </a:t>
            </a:r>
            <a:r>
              <a:rPr lang="zh-CN" altLang="en-US" sz="2000" kern="1200" dirty="0">
                <a:solidFill>
                  <a:srgbClr val="006600"/>
                </a:solidFill>
                <a:latin typeface="Times New Roman" panose="02020603050405020304" pitchFamily="18" charset="0"/>
              </a:rPr>
              <a:t>当安全阀排放时，在进口管中即在被保护设备同安全阀之间的压力降应不超过整定压力的</a:t>
            </a:r>
            <a:r>
              <a:rPr lang="en-US" altLang="zh-CN" sz="2000" kern="1200">
                <a:solidFill>
                  <a:srgbClr val="006600"/>
                </a:solidFill>
                <a:latin typeface="Times New Roman" panose="02020603050405020304" pitchFamily="18" charset="0"/>
                <a:ea typeface="Times New Roman" panose="02020603050405020304" pitchFamily="18" charset="0"/>
              </a:rPr>
              <a:t>3%</a:t>
            </a:r>
            <a:r>
              <a:rPr lang="zh-CN" altLang="en-US" sz="2000" kern="1200" dirty="0">
                <a:solidFill>
                  <a:srgbClr val="006600"/>
                </a:solidFill>
                <a:latin typeface="Times New Roman" panose="02020603050405020304" pitchFamily="18" charset="0"/>
              </a:rPr>
              <a:t>或最大允许启闭压差的</a:t>
            </a:r>
            <a:r>
              <a:rPr lang="en-US" altLang="zh-CN" sz="2000" kern="1200">
                <a:solidFill>
                  <a:srgbClr val="006600"/>
                </a:solidFill>
                <a:latin typeface="Times New Roman" panose="02020603050405020304" pitchFamily="18" charset="0"/>
                <a:ea typeface="Times New Roman" panose="02020603050405020304" pitchFamily="18" charset="0"/>
              </a:rPr>
              <a:t>1/3</a:t>
            </a:r>
            <a:r>
              <a:rPr lang="zh-CN" altLang="en-US" sz="2000" kern="1200" dirty="0">
                <a:solidFill>
                  <a:srgbClr val="006600"/>
                </a:solidFill>
                <a:latin typeface="Times New Roman" panose="02020603050405020304" pitchFamily="18" charset="0"/>
              </a:rPr>
              <a:t>（以两者的较小值为准）。</a:t>
            </a:r>
            <a:endParaRPr lang="zh-CN" altLang="en-US" sz="2000" kern="1200" dirty="0">
              <a:solidFill>
                <a:srgbClr val="006600"/>
              </a:solidFill>
              <a:latin typeface="Times New Roman" panose="02020603050405020304" pitchFamily="18" charset="0"/>
            </a:endParaRPr>
          </a:p>
          <a:p>
            <a:pPr marL="533400" indent="-533400" fontAlgn="ctr">
              <a:lnSpc>
                <a:spcPct val="90000"/>
              </a:lnSpc>
              <a:buNone/>
            </a:pPr>
            <a:r>
              <a:rPr lang="en-US" altLang="zh-CN" sz="2000" kern="1200" dirty="0">
                <a:solidFill>
                  <a:srgbClr val="006600"/>
                </a:solidFill>
                <a:latin typeface="Times New Roman" panose="02020603050405020304" pitchFamily="18" charset="0"/>
              </a:rPr>
              <a:t>④ </a:t>
            </a:r>
            <a:r>
              <a:rPr lang="en-US" altLang="zh-CN" sz="2000" kern="1200" dirty="0">
                <a:solidFill>
                  <a:srgbClr val="006600"/>
                </a:solidFill>
                <a:latin typeface="Times New Roman" panose="02020603050405020304" pitchFamily="18" charset="0"/>
                <a:ea typeface="Times New Roman" panose="02020603050405020304" pitchFamily="18" charset="0"/>
              </a:rPr>
              <a:t> </a:t>
            </a:r>
            <a:r>
              <a:rPr lang="zh-CN" altLang="en-US" sz="2000" kern="1200" dirty="0">
                <a:solidFill>
                  <a:srgbClr val="006600"/>
                </a:solidFill>
                <a:latin typeface="Times New Roman" panose="02020603050405020304" pitchFamily="18" charset="0"/>
              </a:rPr>
              <a:t>对安装安全阀的管道或容器应给予足够的支撑，以保证振动不会传递到安全阀。</a:t>
            </a:r>
            <a:endParaRPr lang="zh-CN" altLang="en-US" sz="2000" kern="1200" dirty="0">
              <a:solidFill>
                <a:srgbClr val="006600"/>
              </a:solidFill>
              <a:latin typeface="Arial" panose="020B0604020202020204" pitchFamily="34" charset="0"/>
              <a:ea typeface="Arial" panose="020B0604020202020204" pitchFamily="34" charset="0"/>
            </a:endParaRPr>
          </a:p>
          <a:p>
            <a:pPr marL="533400" indent="-533400" algn="just">
              <a:lnSpc>
                <a:spcPct val="90000"/>
              </a:lnSpc>
              <a:buNone/>
            </a:pPr>
            <a:r>
              <a:rPr lang="en-US" altLang="zh-CN" sz="2000" kern="1200" dirty="0">
                <a:solidFill>
                  <a:srgbClr val="006600"/>
                </a:solidFill>
                <a:latin typeface="Times New Roman" panose="02020603050405020304" pitchFamily="18" charset="0"/>
              </a:rPr>
              <a:t>⑤</a:t>
            </a:r>
            <a:r>
              <a:rPr lang="en-US" altLang="zh-CN" sz="2000" kern="1200" dirty="0">
                <a:solidFill>
                  <a:srgbClr val="006600"/>
                </a:solidFill>
                <a:latin typeface="Times New Roman" panose="02020603050405020304" pitchFamily="18" charset="0"/>
                <a:ea typeface="Times New Roman" panose="02020603050405020304" pitchFamily="18" charset="0"/>
              </a:rPr>
              <a:t> </a:t>
            </a:r>
            <a:r>
              <a:rPr lang="zh-CN" altLang="en-US" sz="2000" kern="1200" dirty="0">
                <a:solidFill>
                  <a:srgbClr val="006600"/>
                </a:solidFill>
                <a:latin typeface="Times New Roman" panose="02020603050405020304" pitchFamily="18" charset="0"/>
              </a:rPr>
              <a:t>在安全阀进口安装隔离装置时，应不违背国家的、法律的或规范的要求。</a:t>
            </a:r>
            <a:endParaRPr lang="zh-CN" altLang="en-US" sz="2000" kern="1200" dirty="0">
              <a:solidFill>
                <a:srgbClr val="006600"/>
              </a:solidFill>
              <a:latin typeface="Times New Roman" panose="02020603050405020304" pitchFamily="18" charset="0"/>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itle 101377"/>
          <p:cNvSpPr>
            <a:spLocks noGrp="1"/>
          </p:cNvSpPr>
          <p:nvPr>
            <p:ph type="title"/>
          </p:nvPr>
        </p:nvSpPr>
        <p:spPr>
          <a:xfrm>
            <a:off x="4267200" y="914400"/>
            <a:ext cx="5410200" cy="685800"/>
          </a:xfrm>
        </p:spPr>
        <p:txBody>
          <a:bodyPr lIns="92075" tIns="46038" rIns="92075" bIns="46038" anchor="ctr"/>
          <a:lstStyle/>
          <a:p>
            <a:pPr marL="914400" indent="-914400"/>
            <a:r>
              <a:rPr lang="en-US" altLang="zh-CN" sz="2800" dirty="0">
                <a:solidFill>
                  <a:srgbClr val="006600"/>
                </a:solidFill>
              </a:rPr>
              <a:t>6.  </a:t>
            </a:r>
            <a:r>
              <a:rPr lang="zh-CN" altLang="en-US" sz="2800" dirty="0">
                <a:solidFill>
                  <a:srgbClr val="006600"/>
                </a:solidFill>
              </a:rPr>
              <a:t>安全阀的安装和调试（续</a:t>
            </a:r>
            <a:r>
              <a:rPr lang="en-US" altLang="zh-CN" sz="2800" dirty="0">
                <a:solidFill>
                  <a:srgbClr val="006600"/>
                </a:solidFill>
              </a:rPr>
              <a:t>1</a:t>
            </a:r>
            <a:r>
              <a:rPr lang="zh-CN" altLang="en-US" sz="2800" dirty="0">
                <a:solidFill>
                  <a:srgbClr val="006600"/>
                </a:solidFill>
              </a:rPr>
              <a:t>）</a:t>
            </a:r>
            <a:endParaRPr lang="zh-CN" altLang="en-US" sz="3200" dirty="0">
              <a:solidFill>
                <a:srgbClr val="006600"/>
              </a:solidFill>
            </a:endParaRPr>
          </a:p>
        </p:txBody>
      </p:sp>
      <p:sp>
        <p:nvSpPr>
          <p:cNvPr id="101379" name="Text Placeholder 101378"/>
          <p:cNvSpPr>
            <a:spLocks noGrp="1"/>
          </p:cNvSpPr>
          <p:nvPr>
            <p:ph type="body" sz="half" idx="1"/>
          </p:nvPr>
        </p:nvSpPr>
        <p:spPr>
          <a:xfrm>
            <a:off x="2590800" y="1600200"/>
            <a:ext cx="7239000" cy="4572000"/>
          </a:xfrm>
        </p:spPr>
        <p:txBody>
          <a:bodyPr lIns="92075" tIns="46038" rIns="92075" bIns="46038"/>
          <a:lstStyle/>
          <a:p>
            <a:pPr>
              <a:buNone/>
            </a:pPr>
            <a:r>
              <a:rPr lang="en-US" altLang="zh-CN" sz="1800" kern="1200" dirty="0">
                <a:solidFill>
                  <a:srgbClr val="660066"/>
                </a:solidFill>
              </a:rPr>
              <a:t> </a:t>
            </a:r>
            <a:r>
              <a:rPr lang="en-US" altLang="zh-CN" sz="2400" kern="1200">
                <a:solidFill>
                  <a:srgbClr val="006600"/>
                </a:solidFill>
              </a:rPr>
              <a:t>6.1.2</a:t>
            </a:r>
            <a:r>
              <a:rPr lang="en-US" altLang="zh-CN" sz="1800" kern="1200">
                <a:solidFill>
                  <a:srgbClr val="006600"/>
                </a:solidFill>
                <a:latin typeface="Times New Roman" panose="02020603050405020304" pitchFamily="18" charset="0"/>
                <a:ea typeface="Times New Roman" panose="02020603050405020304" pitchFamily="18" charset="0"/>
              </a:rPr>
              <a:t> </a:t>
            </a:r>
            <a:r>
              <a:rPr lang="zh-CN" altLang="en-US" sz="2400" kern="1200" dirty="0">
                <a:solidFill>
                  <a:srgbClr val="006600"/>
                </a:solidFill>
                <a:ea typeface="黑体" panose="02010609060101010101" pitchFamily="2" charset="-122"/>
              </a:rPr>
              <a:t>排放管道的安装</a:t>
            </a:r>
            <a:endParaRPr lang="zh-CN" altLang="en-US" sz="2400" kern="1200" dirty="0">
              <a:solidFill>
                <a:srgbClr val="006600"/>
              </a:solidFill>
              <a:ea typeface="黑体" panose="02010609060101010101" pitchFamily="2" charset="-122"/>
            </a:endParaRPr>
          </a:p>
          <a:p>
            <a:pPr algn="just">
              <a:buNone/>
            </a:pPr>
            <a:r>
              <a:rPr lang="en-US" altLang="zh-CN" sz="1800" kern="1200" dirty="0">
                <a:solidFill>
                  <a:srgbClr val="006600"/>
                </a:solidFill>
                <a:latin typeface="Times New Roman" panose="02020603050405020304" pitchFamily="18" charset="0"/>
              </a:rPr>
              <a:t>①</a:t>
            </a:r>
            <a:r>
              <a:rPr lang="en-US" altLang="zh-CN" sz="1800" kern="1200" dirty="0">
                <a:solidFill>
                  <a:srgbClr val="006600"/>
                </a:solidFill>
                <a:latin typeface="Times New Roman" panose="02020603050405020304" pitchFamily="18" charset="0"/>
                <a:ea typeface="Times New Roman" panose="02020603050405020304" pitchFamily="18" charset="0"/>
              </a:rPr>
              <a:t> </a:t>
            </a:r>
            <a:r>
              <a:rPr lang="zh-CN" altLang="en-US" sz="1800" kern="1200" dirty="0">
                <a:solidFill>
                  <a:srgbClr val="006600"/>
                </a:solidFill>
                <a:latin typeface="Times New Roman" panose="02020603050405020304" pitchFamily="18" charset="0"/>
              </a:rPr>
              <a:t>排放管道的截面积应不小于安全阀出口截面积。当多台安全阀向一个总管排放时，计算排放总管的截面积应保证排放总管能够接受所有可能同时向其排放的安全阀的总排放量。</a:t>
            </a:r>
            <a:endParaRPr lang="zh-CN" altLang="en-US" sz="1800" kern="1200" dirty="0">
              <a:solidFill>
                <a:srgbClr val="006600"/>
              </a:solidFill>
              <a:latin typeface="Arial" panose="020B0604020202020204" pitchFamily="34" charset="0"/>
              <a:ea typeface="Arial" panose="020B0604020202020204" pitchFamily="34" charset="0"/>
            </a:endParaRPr>
          </a:p>
          <a:p>
            <a:pPr algn="just">
              <a:buNone/>
            </a:pPr>
            <a:r>
              <a:rPr lang="en-US" altLang="zh-CN" sz="1800" kern="1200" dirty="0">
                <a:solidFill>
                  <a:srgbClr val="006600"/>
                </a:solidFill>
                <a:latin typeface="Times New Roman" panose="02020603050405020304" pitchFamily="18" charset="0"/>
              </a:rPr>
              <a:t>②</a:t>
            </a:r>
            <a:r>
              <a:rPr lang="en-US" altLang="zh-CN" sz="1800" kern="1200" dirty="0">
                <a:solidFill>
                  <a:srgbClr val="006600"/>
                </a:solidFill>
                <a:latin typeface="Times New Roman" panose="02020603050405020304" pitchFamily="18" charset="0"/>
                <a:ea typeface="Times New Roman" panose="02020603050405020304" pitchFamily="18" charset="0"/>
              </a:rPr>
              <a:t> </a:t>
            </a:r>
            <a:r>
              <a:rPr lang="zh-CN" altLang="en-US" sz="1800" kern="1200" dirty="0">
                <a:solidFill>
                  <a:srgbClr val="006600"/>
                </a:solidFill>
                <a:latin typeface="Times New Roman" panose="02020603050405020304" pitchFamily="18" charset="0"/>
              </a:rPr>
              <a:t>由于排放管道对流体的阻力而产生的压力降应尽可能小（通常应小于整定压力的</a:t>
            </a:r>
            <a:r>
              <a:rPr lang="en-US" altLang="zh-CN" sz="1800" kern="1200">
                <a:solidFill>
                  <a:srgbClr val="006600"/>
                </a:solidFill>
                <a:latin typeface="Times New Roman" panose="02020603050405020304" pitchFamily="18" charset="0"/>
                <a:ea typeface="Times New Roman" panose="02020603050405020304" pitchFamily="18" charset="0"/>
              </a:rPr>
              <a:t>10 %</a:t>
            </a:r>
            <a:r>
              <a:rPr lang="zh-CN" altLang="en-US" sz="1800" kern="1200" dirty="0">
                <a:solidFill>
                  <a:srgbClr val="006600"/>
                </a:solidFill>
                <a:latin typeface="Times New Roman" panose="02020603050405020304" pitchFamily="18" charset="0"/>
              </a:rPr>
              <a:t>），以避免产生过大背压，影响安全阀的动作性能和排量。</a:t>
            </a:r>
            <a:endParaRPr lang="zh-CN" altLang="en-US" sz="1800" kern="1200" dirty="0">
              <a:solidFill>
                <a:srgbClr val="006600"/>
              </a:solidFill>
              <a:latin typeface="Arial" panose="020B0604020202020204" pitchFamily="34" charset="0"/>
              <a:ea typeface="Arial" panose="020B0604020202020204" pitchFamily="34" charset="0"/>
            </a:endParaRPr>
          </a:p>
          <a:p>
            <a:pPr algn="just">
              <a:buNone/>
            </a:pPr>
            <a:r>
              <a:rPr lang="en-US" altLang="zh-CN" sz="1800" kern="1200" dirty="0">
                <a:solidFill>
                  <a:srgbClr val="006600"/>
                </a:solidFill>
                <a:latin typeface="Times New Roman" panose="02020603050405020304" pitchFamily="18" charset="0"/>
              </a:rPr>
              <a:t>③</a:t>
            </a:r>
            <a:r>
              <a:rPr lang="en-US" altLang="zh-CN" sz="1800" kern="1200" dirty="0">
                <a:solidFill>
                  <a:srgbClr val="006600"/>
                </a:solidFill>
                <a:latin typeface="Times New Roman" panose="02020603050405020304" pitchFamily="18" charset="0"/>
                <a:ea typeface="Times New Roman" panose="02020603050405020304" pitchFamily="18" charset="0"/>
              </a:rPr>
              <a:t>  </a:t>
            </a:r>
            <a:r>
              <a:rPr lang="zh-CN" altLang="en-US" sz="1800" kern="1200" dirty="0">
                <a:solidFill>
                  <a:srgbClr val="006600"/>
                </a:solidFill>
                <a:latin typeface="Times New Roman" panose="02020603050405020304" pitchFamily="18" charset="0"/>
              </a:rPr>
              <a:t>排放管道的安装和支撑方式应能防止管道应力附加到安全阀上。</a:t>
            </a:r>
            <a:endParaRPr lang="zh-CN" altLang="en-US" sz="1800" kern="1200" dirty="0">
              <a:solidFill>
                <a:srgbClr val="006600"/>
              </a:solidFill>
              <a:latin typeface="Times New Roman" panose="02020603050405020304" pitchFamily="18" charset="0"/>
            </a:endParaRPr>
          </a:p>
          <a:p>
            <a:pPr>
              <a:buNone/>
            </a:pPr>
            <a:r>
              <a:rPr lang="en-US" altLang="zh-CN" sz="1800" kern="1200" dirty="0">
                <a:solidFill>
                  <a:srgbClr val="006600"/>
                </a:solidFill>
                <a:latin typeface="Times New Roman" panose="02020603050405020304" pitchFamily="18" charset="0"/>
              </a:rPr>
              <a:t>④</a:t>
            </a:r>
            <a:r>
              <a:rPr lang="en-US" altLang="zh-CN" sz="1800" kern="1200" dirty="0">
                <a:solidFill>
                  <a:srgbClr val="006600"/>
                </a:solidFill>
                <a:latin typeface="Times New Roman" panose="02020603050405020304" pitchFamily="18" charset="0"/>
                <a:ea typeface="Times New Roman" panose="02020603050405020304" pitchFamily="18" charset="0"/>
              </a:rPr>
              <a:t>  </a:t>
            </a:r>
            <a:r>
              <a:rPr lang="zh-CN" altLang="en-US" sz="1800" kern="1200" dirty="0">
                <a:solidFill>
                  <a:srgbClr val="006600"/>
                </a:solidFill>
                <a:latin typeface="Times New Roman" panose="02020603050405020304" pitchFamily="18" charset="0"/>
              </a:rPr>
              <a:t>应防止出现任何可能导致排放管道系统阻塞的条件。例如，必要时应设置排泄孔，以防止雨、雪、冷凝液等积聚在排放管中。</a:t>
            </a:r>
            <a:endParaRPr lang="zh-CN" altLang="en-US" sz="1800" kern="1200" dirty="0">
              <a:solidFill>
                <a:srgbClr val="006600"/>
              </a:solidFill>
              <a:latin typeface="Arial" panose="020B0604020202020204" pitchFamily="34" charset="0"/>
              <a:ea typeface="Arial" panose="020B0604020202020204" pitchFamily="34" charset="0"/>
            </a:endParaRPr>
          </a:p>
          <a:p>
            <a:pPr algn="just">
              <a:buNone/>
            </a:pPr>
            <a:r>
              <a:rPr lang="en-US" altLang="zh-CN" sz="1800" kern="1200" dirty="0">
                <a:solidFill>
                  <a:srgbClr val="006600"/>
                </a:solidFill>
                <a:latin typeface="Times New Roman" panose="02020603050405020304" pitchFamily="18" charset="0"/>
              </a:rPr>
              <a:t>⑤</a:t>
            </a:r>
            <a:r>
              <a:rPr lang="en-US" altLang="zh-CN" sz="1800" kern="1200" dirty="0">
                <a:solidFill>
                  <a:srgbClr val="006600"/>
                </a:solidFill>
                <a:latin typeface="Times New Roman" panose="02020603050405020304" pitchFamily="18" charset="0"/>
                <a:ea typeface="Times New Roman" panose="02020603050405020304" pitchFamily="18" charset="0"/>
              </a:rPr>
              <a:t> </a:t>
            </a:r>
            <a:r>
              <a:rPr lang="zh-CN" altLang="en-US" sz="1800" kern="1200" dirty="0">
                <a:solidFill>
                  <a:srgbClr val="006600"/>
                </a:solidFill>
                <a:latin typeface="Times New Roman" panose="02020603050405020304" pitchFamily="18" charset="0"/>
              </a:rPr>
              <a:t>安全阀的排放及疏液应导至安全地点。应特别注意危险介质的排放及疏液。</a:t>
            </a:r>
            <a:endParaRPr lang="zh-CN" altLang="en-US" sz="1800" kern="1200" dirty="0">
              <a:solidFill>
                <a:srgbClr val="006600"/>
              </a:solidFill>
              <a:latin typeface="Arial" panose="020B0604020202020204" pitchFamily="34" charset="0"/>
              <a:ea typeface="Arial" panose="020B0604020202020204" pitchFamily="34" charset="0"/>
            </a:endParaRPr>
          </a:p>
          <a:p>
            <a:pPr algn="just">
              <a:buNone/>
            </a:pPr>
            <a:r>
              <a:rPr lang="en-US" altLang="zh-CN" sz="1800" kern="1200" dirty="0">
                <a:solidFill>
                  <a:srgbClr val="006600"/>
                </a:solidFill>
                <a:latin typeface="Times New Roman" panose="02020603050405020304" pitchFamily="18" charset="0"/>
              </a:rPr>
              <a:t>⑥</a:t>
            </a:r>
            <a:r>
              <a:rPr lang="en-US" altLang="zh-CN" sz="1800" kern="1200" dirty="0">
                <a:solidFill>
                  <a:srgbClr val="006600"/>
                </a:solidFill>
                <a:latin typeface="Times New Roman" panose="02020603050405020304" pitchFamily="18" charset="0"/>
                <a:ea typeface="Times New Roman" panose="02020603050405020304" pitchFamily="18" charset="0"/>
              </a:rPr>
              <a:t> </a:t>
            </a:r>
            <a:r>
              <a:rPr lang="zh-CN" altLang="en-US" sz="1800" kern="1200" dirty="0">
                <a:solidFill>
                  <a:srgbClr val="006600"/>
                </a:solidFill>
                <a:latin typeface="Times New Roman" panose="02020603050405020304" pitchFamily="18" charset="0"/>
              </a:rPr>
              <a:t>在安全阀出口安装隔离装置时，应不违背国家的、法律的或规范的要求。</a:t>
            </a:r>
            <a:endParaRPr lang="zh-CN" altLang="en-US" sz="1800" kern="1200" dirty="0">
              <a:solidFill>
                <a:srgbClr val="006600"/>
              </a:solidFill>
            </a:endParaRPr>
          </a:p>
        </p:txBody>
      </p:sp>
      <p:sp>
        <p:nvSpPr>
          <p:cNvPr id="101382" name="文本框 101381"/>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Title 106497"/>
          <p:cNvSpPr>
            <a:spLocks noGrp="1"/>
          </p:cNvSpPr>
          <p:nvPr>
            <p:ph type="title"/>
          </p:nvPr>
        </p:nvSpPr>
        <p:spPr>
          <a:xfrm>
            <a:off x="4267200" y="914400"/>
            <a:ext cx="5029200" cy="533400"/>
          </a:xfrm>
        </p:spPr>
        <p:txBody>
          <a:bodyPr lIns="92075" tIns="46038" rIns="92075" bIns="46038" anchor="ctr"/>
          <a:lstStyle/>
          <a:p>
            <a:pPr marL="914400" indent="-914400"/>
            <a:r>
              <a:rPr lang="en-US" altLang="zh-CN" sz="2800" dirty="0">
                <a:solidFill>
                  <a:srgbClr val="006600"/>
                </a:solidFill>
              </a:rPr>
              <a:t>6.  </a:t>
            </a:r>
            <a:r>
              <a:rPr lang="zh-CN" altLang="en-US" sz="2800" dirty="0">
                <a:solidFill>
                  <a:srgbClr val="006600"/>
                </a:solidFill>
              </a:rPr>
              <a:t>安全阀的安装和调试（续</a:t>
            </a:r>
            <a:r>
              <a:rPr lang="en-US" altLang="zh-CN" sz="2800" dirty="0">
                <a:solidFill>
                  <a:srgbClr val="006600"/>
                </a:solidFill>
              </a:rPr>
              <a:t>2</a:t>
            </a:r>
            <a:r>
              <a:rPr lang="zh-CN" altLang="en-US" sz="2800" dirty="0">
                <a:solidFill>
                  <a:srgbClr val="006600"/>
                </a:solidFill>
              </a:rPr>
              <a:t>）</a:t>
            </a:r>
            <a:endParaRPr lang="zh-CN" altLang="en-US" sz="3200" dirty="0">
              <a:solidFill>
                <a:srgbClr val="006600"/>
              </a:solidFill>
            </a:endParaRPr>
          </a:p>
        </p:txBody>
      </p:sp>
      <p:sp>
        <p:nvSpPr>
          <p:cNvPr id="106499" name="Text Placeholder 106498"/>
          <p:cNvSpPr>
            <a:spLocks noGrp="1"/>
          </p:cNvSpPr>
          <p:nvPr>
            <p:ph type="body" idx="1"/>
          </p:nvPr>
        </p:nvSpPr>
        <p:spPr>
          <a:xfrm>
            <a:off x="2362200" y="1447800"/>
            <a:ext cx="7620000" cy="4800600"/>
          </a:xfrm>
        </p:spPr>
        <p:txBody>
          <a:bodyPr lIns="92075" tIns="46038" rIns="92075" bIns="46038"/>
          <a:lstStyle/>
          <a:p>
            <a:pPr>
              <a:buNone/>
            </a:pPr>
            <a:r>
              <a:rPr lang="en-US" altLang="zh-CN" sz="1800" dirty="0">
                <a:solidFill>
                  <a:srgbClr val="660066"/>
                </a:solidFill>
              </a:rPr>
              <a:t> </a:t>
            </a:r>
            <a:r>
              <a:rPr lang="en-US" altLang="zh-CN" sz="2400">
                <a:solidFill>
                  <a:srgbClr val="006600"/>
                </a:solidFill>
              </a:rPr>
              <a:t>6.2   </a:t>
            </a:r>
            <a:r>
              <a:rPr lang="zh-CN" altLang="en-US" sz="2400" dirty="0">
                <a:solidFill>
                  <a:srgbClr val="006600"/>
                </a:solidFill>
                <a:ea typeface="黑体" panose="02010609060101010101" pitchFamily="2" charset="-122"/>
              </a:rPr>
              <a:t>安全阀的调试</a:t>
            </a:r>
            <a:endParaRPr lang="zh-CN" altLang="en-US" sz="2400" dirty="0">
              <a:solidFill>
                <a:srgbClr val="006600"/>
              </a:solidFill>
              <a:ea typeface="黑体" panose="02010609060101010101" pitchFamily="2" charset="-122"/>
            </a:endParaRPr>
          </a:p>
          <a:p>
            <a:pPr>
              <a:buNone/>
            </a:pPr>
            <a:r>
              <a:rPr lang="en-US" altLang="zh-CN" sz="2000" dirty="0">
                <a:solidFill>
                  <a:srgbClr val="006600"/>
                </a:solidFill>
              </a:rPr>
              <a:t>6.2.1 </a:t>
            </a:r>
            <a:r>
              <a:rPr lang="zh-CN" altLang="en-US" sz="2000" dirty="0">
                <a:solidFill>
                  <a:srgbClr val="006600"/>
                </a:solidFill>
              </a:rPr>
              <a:t>整定压力调试</a:t>
            </a:r>
            <a:endParaRPr lang="zh-CN" altLang="en-US" sz="2000" dirty="0">
              <a:solidFill>
                <a:srgbClr val="006600"/>
              </a:solidFill>
            </a:endParaRPr>
          </a:p>
          <a:p>
            <a:pPr>
              <a:buNone/>
            </a:pPr>
            <a:r>
              <a:rPr lang="en-US" altLang="zh-CN" sz="1800" dirty="0">
                <a:solidFill>
                  <a:srgbClr val="006600"/>
                </a:solidFill>
                <a:latin typeface="Times New Roman" panose="02020603050405020304" pitchFamily="18" charset="0"/>
              </a:rPr>
              <a:t>① </a:t>
            </a:r>
            <a:r>
              <a:rPr lang="zh-CN" altLang="en-US" sz="2000" dirty="0">
                <a:solidFill>
                  <a:srgbClr val="006600"/>
                </a:solidFill>
              </a:rPr>
              <a:t>制造厂的出厂调试</a:t>
            </a:r>
            <a:endParaRPr lang="zh-CN" altLang="en-US" sz="2000" dirty="0">
              <a:solidFill>
                <a:srgbClr val="006600"/>
              </a:solidFill>
            </a:endParaRPr>
          </a:p>
          <a:p>
            <a:pPr>
              <a:buNone/>
            </a:pPr>
            <a:r>
              <a:rPr lang="en-US" altLang="zh-CN" sz="1800" dirty="0">
                <a:solidFill>
                  <a:srgbClr val="006600"/>
                </a:solidFill>
                <a:latin typeface="Times New Roman" panose="02020603050405020304" pitchFamily="18" charset="0"/>
              </a:rPr>
              <a:t>② </a:t>
            </a:r>
            <a:r>
              <a:rPr lang="zh-CN" altLang="en-US" sz="2000" dirty="0">
                <a:solidFill>
                  <a:srgbClr val="006600"/>
                </a:solidFill>
              </a:rPr>
              <a:t>校验台上定期校验</a:t>
            </a:r>
            <a:endParaRPr lang="zh-CN" altLang="en-US" sz="2000" dirty="0">
              <a:solidFill>
                <a:srgbClr val="006600"/>
              </a:solidFill>
            </a:endParaRPr>
          </a:p>
          <a:p>
            <a:pPr>
              <a:buNone/>
            </a:pPr>
            <a:r>
              <a:rPr lang="en-US" altLang="zh-CN" sz="1800" dirty="0">
                <a:solidFill>
                  <a:srgbClr val="006600"/>
                </a:solidFill>
                <a:latin typeface="Times New Roman" panose="02020603050405020304" pitchFamily="18" charset="0"/>
              </a:rPr>
              <a:t>③ </a:t>
            </a:r>
            <a:r>
              <a:rPr lang="zh-CN" altLang="en-US" sz="2000" dirty="0">
                <a:solidFill>
                  <a:srgbClr val="006600"/>
                </a:solidFill>
              </a:rPr>
              <a:t>安装现场调试</a:t>
            </a:r>
            <a:endParaRPr lang="zh-CN" altLang="en-US" sz="2000" dirty="0">
              <a:solidFill>
                <a:srgbClr val="006600"/>
              </a:solidFill>
            </a:endParaRPr>
          </a:p>
          <a:p>
            <a:pPr>
              <a:buNone/>
            </a:pPr>
            <a:r>
              <a:rPr lang="en-US" altLang="zh-CN" sz="2000" dirty="0">
                <a:solidFill>
                  <a:srgbClr val="006600"/>
                </a:solidFill>
              </a:rPr>
              <a:t>6.2.2 </a:t>
            </a:r>
            <a:r>
              <a:rPr lang="zh-CN" altLang="en-US" sz="2000" dirty="0">
                <a:solidFill>
                  <a:srgbClr val="006600"/>
                </a:solidFill>
              </a:rPr>
              <a:t>排放压力和回座压力的调试</a:t>
            </a:r>
            <a:endParaRPr lang="zh-CN" altLang="en-US" sz="2000" dirty="0">
              <a:solidFill>
                <a:srgbClr val="006600"/>
              </a:solidFill>
            </a:endParaRPr>
          </a:p>
          <a:p>
            <a:pPr>
              <a:buNone/>
            </a:pPr>
            <a:r>
              <a:rPr lang="en-US" altLang="zh-CN" sz="1800" dirty="0">
                <a:solidFill>
                  <a:srgbClr val="006600"/>
                </a:solidFill>
                <a:latin typeface="Times New Roman" panose="02020603050405020304" pitchFamily="18" charset="0"/>
              </a:rPr>
              <a:t>① </a:t>
            </a:r>
            <a:r>
              <a:rPr lang="zh-CN" altLang="en-US" sz="1800" dirty="0">
                <a:solidFill>
                  <a:srgbClr val="006600"/>
                </a:solidFill>
                <a:latin typeface="Times New Roman" panose="02020603050405020304" pitchFamily="18" charset="0"/>
              </a:rPr>
              <a:t>功能试验台上模拟试验</a:t>
            </a:r>
            <a:endParaRPr lang="zh-CN" altLang="en-US" sz="1800" dirty="0">
              <a:solidFill>
                <a:srgbClr val="006600"/>
              </a:solidFill>
              <a:latin typeface="Times New Roman" panose="02020603050405020304" pitchFamily="18" charset="0"/>
            </a:endParaRPr>
          </a:p>
          <a:p>
            <a:pPr>
              <a:buNone/>
            </a:pPr>
            <a:r>
              <a:rPr lang="en-US" altLang="zh-CN" sz="1800" dirty="0">
                <a:solidFill>
                  <a:srgbClr val="006600"/>
                </a:solidFill>
                <a:latin typeface="Times New Roman" panose="02020603050405020304" pitchFamily="18" charset="0"/>
              </a:rPr>
              <a:t>② </a:t>
            </a:r>
            <a:r>
              <a:rPr lang="zh-CN" altLang="en-US" sz="2000" dirty="0">
                <a:solidFill>
                  <a:srgbClr val="006600"/>
                </a:solidFill>
              </a:rPr>
              <a:t>安装现场调试</a:t>
            </a:r>
            <a:endParaRPr lang="zh-CN" altLang="en-US" sz="2000" dirty="0">
              <a:solidFill>
                <a:srgbClr val="006600"/>
              </a:solidFill>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8193"/>
          <p:cNvSpPr>
            <a:spLocks noGrp="1"/>
          </p:cNvSpPr>
          <p:nvPr>
            <p:ph type="title"/>
          </p:nvPr>
        </p:nvSpPr>
        <p:spPr>
          <a:xfrm>
            <a:off x="3733800" y="1219200"/>
            <a:ext cx="5791200" cy="533400"/>
          </a:xfrm>
        </p:spPr>
        <p:txBody>
          <a:bodyPr lIns="92075" tIns="46038" rIns="92075" bIns="46038" anchor="ctr"/>
          <a:lstStyle/>
          <a:p>
            <a:r>
              <a:rPr lang="en-US" altLang="zh-CN" sz="3600">
                <a:solidFill>
                  <a:schemeClr val="accent2"/>
                </a:solidFill>
              </a:rPr>
              <a:t>1.</a:t>
            </a:r>
            <a:r>
              <a:rPr lang="en-US" altLang="zh-CN" sz="3600"/>
              <a:t>  </a:t>
            </a:r>
            <a:r>
              <a:rPr lang="zh-CN" altLang="en-US" sz="3600" b="1" dirty="0">
                <a:solidFill>
                  <a:schemeClr val="accent2"/>
                </a:solidFill>
                <a:ea typeface="楷体_GB2312" pitchFamily="49" charset="-122"/>
              </a:rPr>
              <a:t>安全阀的用途及作用原理</a:t>
            </a:r>
            <a:endParaRPr lang="zh-CN" altLang="en-US" sz="3600" b="1" dirty="0">
              <a:solidFill>
                <a:schemeClr val="accent2"/>
              </a:solidFill>
              <a:ea typeface="楷体_GB2312" pitchFamily="49" charset="-122"/>
            </a:endParaRPr>
          </a:p>
        </p:txBody>
      </p:sp>
      <p:sp>
        <p:nvSpPr>
          <p:cNvPr id="8195" name="Text Placeholder 8194"/>
          <p:cNvSpPr>
            <a:spLocks noGrp="1"/>
          </p:cNvSpPr>
          <p:nvPr>
            <p:ph type="body" idx="1"/>
          </p:nvPr>
        </p:nvSpPr>
        <p:spPr/>
        <p:txBody>
          <a:bodyPr lIns="92075" tIns="46038" rIns="92075" bIns="46038"/>
          <a:lstStyle/>
          <a:p>
            <a:pPr>
              <a:buNone/>
            </a:pPr>
            <a:r>
              <a:rPr lang="en-US" altLang="zh-CN" sz="2000"/>
              <a:t>1.1</a:t>
            </a:r>
            <a:r>
              <a:rPr lang="en-US" altLang="zh-CN" sz="2800"/>
              <a:t>  </a:t>
            </a:r>
            <a:r>
              <a:rPr lang="zh-CN" altLang="en-US" sz="2000" dirty="0">
                <a:ea typeface="黑体" panose="02010609060101010101" pitchFamily="2" charset="-122"/>
              </a:rPr>
              <a:t>安全阀的用途</a:t>
            </a:r>
            <a:endParaRPr lang="zh-CN" altLang="en-US" sz="2000" dirty="0">
              <a:ea typeface="黑体" panose="02010609060101010101" pitchFamily="2" charset="-122"/>
            </a:endParaRPr>
          </a:p>
          <a:p>
            <a:r>
              <a:rPr lang="zh-CN" altLang="en-US" sz="2000" dirty="0">
                <a:ea typeface="楷体_GB2312" pitchFamily="49" charset="-122"/>
              </a:rPr>
              <a:t>安全阀用在锅炉、压力容器及其他受压设备上，以防止设备中的压力超过设计允许值。从而保护设备和运行人员的安全。</a:t>
            </a:r>
            <a:endParaRPr lang="zh-CN" altLang="en-US" sz="2000" dirty="0">
              <a:ea typeface="楷体_GB2312" pitchFamily="49" charset="-122"/>
            </a:endParaRPr>
          </a:p>
          <a:p>
            <a:r>
              <a:rPr lang="zh-CN" altLang="en-US" sz="2000" dirty="0">
                <a:ea typeface="楷体_GB2312" pitchFamily="49" charset="-122"/>
              </a:rPr>
              <a:t>当受压设备中介质压力由于某种原因而异常升高，超过设计规定值时，阀门自动开启；随着压力继续升高，阀门达到规定开启高度，作全量排放；当介质压力由于安全阀的排放而降低，达到另一规定值时，阀门又自动关闭，阻止介质继续排出。当介质压力处于正常工作压力时，阀门保持关闭和密封状态。</a:t>
            </a:r>
            <a:endParaRPr lang="zh-CN" altLang="en-US" sz="2000" dirty="0">
              <a:ea typeface="楷体_GB2312" pitchFamily="49" charset="-122"/>
            </a:endParaRPr>
          </a:p>
          <a:p>
            <a:r>
              <a:rPr lang="zh-CN" altLang="en-US" sz="2000" dirty="0">
                <a:ea typeface="楷体_GB2312" pitchFamily="49" charset="-122"/>
              </a:rPr>
              <a:t>由于安全阀可以不依赖任何外部能源而动作，所以常常作为受压设备的最后一道保护装置。从这个意义上说，它的作用是不能用其他保护装置来代替的。</a:t>
            </a:r>
            <a:endParaRPr lang="zh-CN" altLang="en-US" sz="2000" dirty="0">
              <a:ea typeface="楷体_GB2312" pitchFamily="49" charset="-122"/>
            </a:endParaRPr>
          </a:p>
        </p:txBody>
      </p:sp>
      <p:sp>
        <p:nvSpPr>
          <p:cNvPr id="8200" name="文本框 8199"/>
          <p:cNvSpPr txBox="1"/>
          <p:nvPr/>
        </p:nvSpPr>
        <p:spPr>
          <a:xfrm>
            <a:off x="4114800" y="6096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Placeholder 10242"/>
          <p:cNvSpPr>
            <a:spLocks noGrp="1"/>
          </p:cNvSpPr>
          <p:nvPr>
            <p:ph type="body" sz="half" idx="1"/>
          </p:nvPr>
        </p:nvSpPr>
        <p:spPr>
          <a:xfrm>
            <a:off x="2667000" y="1828800"/>
            <a:ext cx="3505200" cy="2743200"/>
          </a:xfrm>
        </p:spPr>
        <p:txBody>
          <a:bodyPr lIns="92075" tIns="46038" rIns="92075" bIns="46038"/>
          <a:lstStyle/>
          <a:p>
            <a:pPr marL="533400" indent="-533400">
              <a:buClr>
                <a:schemeClr val="tx1"/>
              </a:buClr>
              <a:buNone/>
            </a:pPr>
            <a:r>
              <a:rPr lang="en-US" altLang="zh-CN" sz="2400" kern="1200" dirty="0">
                <a:latin typeface="黑体" panose="02010609060101010101" pitchFamily="2" charset="-122"/>
                <a:ea typeface="黑体" panose="02010609060101010101" pitchFamily="2" charset="-122"/>
              </a:rPr>
              <a:t>1.2  </a:t>
            </a:r>
            <a:r>
              <a:rPr lang="zh-CN" altLang="en-US" sz="2400" kern="1200" dirty="0">
                <a:latin typeface="黑体" panose="02010609060101010101" pitchFamily="2" charset="-122"/>
                <a:ea typeface="黑体" panose="02010609060101010101" pitchFamily="2" charset="-122"/>
              </a:rPr>
              <a:t>安全阀的作用原理</a:t>
            </a:r>
            <a:endParaRPr lang="zh-CN" altLang="en-US" sz="2400" kern="1200" dirty="0">
              <a:latin typeface="黑体" panose="02010609060101010101" pitchFamily="2" charset="-122"/>
              <a:ea typeface="黑体" panose="02010609060101010101" pitchFamily="2" charset="-122"/>
            </a:endParaRPr>
          </a:p>
          <a:p>
            <a:pPr marL="533400" indent="-533400">
              <a:buClr>
                <a:schemeClr val="tx1"/>
              </a:buClr>
              <a:buNone/>
            </a:pPr>
            <a:r>
              <a:rPr lang="en-US" altLang="zh-CN" sz="2400" kern="1200" dirty="0">
                <a:latin typeface="楷体_GB2312" pitchFamily="49" charset="-122"/>
                <a:ea typeface="楷体_GB2312" pitchFamily="49" charset="-122"/>
              </a:rPr>
              <a:t>1.2.1   </a:t>
            </a:r>
            <a:r>
              <a:rPr lang="zh-CN" altLang="en-US" sz="2400" kern="1200" dirty="0">
                <a:latin typeface="楷体_GB2312" pitchFamily="49" charset="-122"/>
                <a:ea typeface="楷体_GB2312" pitchFamily="49" charset="-122"/>
              </a:rPr>
              <a:t>直接作用式安全阀作用原理</a:t>
            </a:r>
            <a:endParaRPr lang="zh-CN" altLang="en-US" sz="2400" kern="1200" dirty="0">
              <a:latin typeface="楷体_GB2312" pitchFamily="49" charset="-122"/>
              <a:ea typeface="楷体_GB2312" pitchFamily="49" charset="-122"/>
            </a:endParaRPr>
          </a:p>
          <a:p>
            <a:pPr marL="533400" indent="-533400">
              <a:buClr>
                <a:schemeClr val="tx1"/>
              </a:buClr>
              <a:buNone/>
            </a:pPr>
            <a:r>
              <a:rPr lang="zh-CN" altLang="en-US" sz="2400" kern="1200" dirty="0">
                <a:latin typeface="楷体_GB2312" pitchFamily="49" charset="-122"/>
                <a:ea typeface="楷体_GB2312" pitchFamily="49" charset="-122"/>
              </a:rPr>
              <a:t>     以弹簧式安全阀为例（见图</a:t>
            </a:r>
            <a:r>
              <a:rPr lang="en-US" altLang="zh-CN" sz="2400" kern="1200" dirty="0">
                <a:latin typeface="楷体_GB2312" pitchFamily="49" charset="-122"/>
                <a:ea typeface="楷体_GB2312" pitchFamily="49" charset="-122"/>
              </a:rPr>
              <a:t>1</a:t>
            </a:r>
            <a:r>
              <a:rPr lang="zh-CN" altLang="en-US" sz="2400" kern="1200" dirty="0">
                <a:latin typeface="楷体_GB2312" pitchFamily="49" charset="-122"/>
                <a:ea typeface="楷体_GB2312" pitchFamily="49" charset="-122"/>
              </a:rPr>
              <a:t>）</a:t>
            </a:r>
            <a:endParaRPr lang="zh-CN" altLang="en-US" sz="2400" kern="1200" dirty="0">
              <a:latin typeface="楷体_GB2312" pitchFamily="49" charset="-122"/>
              <a:ea typeface="楷体_GB2312" pitchFamily="49" charset="-122"/>
            </a:endParaRPr>
          </a:p>
        </p:txBody>
      </p:sp>
      <p:sp>
        <p:nvSpPr>
          <p:cNvPr id="10248" name="文本框 10247"/>
          <p:cNvSpPr txBox="1"/>
          <p:nvPr/>
        </p:nvSpPr>
        <p:spPr>
          <a:xfrm>
            <a:off x="7924800" y="6096000"/>
            <a:ext cx="685800" cy="460375"/>
          </a:xfrm>
          <a:prstGeom prst="rect">
            <a:avLst/>
          </a:prstGeom>
          <a:noFill/>
          <a:ln w="12700">
            <a:noFill/>
          </a:ln>
        </p:spPr>
        <p:txBody>
          <a:bodyPr>
            <a:spAutoFit/>
          </a:bodyPr>
          <a:lstStyle/>
          <a:p>
            <a:pPr lvl="0">
              <a:spcBef>
                <a:spcPct val="50000"/>
              </a:spcBef>
            </a:pPr>
            <a:r>
              <a:rPr lang="zh-CN" altLang="en-US">
                <a:latin typeface="Times New Roman" panose="02020603050405020304" pitchFamily="18" charset="0"/>
                <a:ea typeface="宋体" panose="02010600030101010101" pitchFamily="2" charset="-122"/>
              </a:rPr>
              <a:t>图</a:t>
            </a:r>
            <a:r>
              <a:rPr lang="en-US" altLang="zh-CN">
                <a:latin typeface="Times New Roman" panose="02020603050405020304" pitchFamily="18" charset="0"/>
                <a:ea typeface="宋体" panose="02010600030101010101" pitchFamily="2" charset="-122"/>
              </a:rPr>
              <a:t>1</a:t>
            </a:r>
            <a:endParaRPr lang="en-US" altLang="zh-CN">
              <a:latin typeface="Times New Roman" panose="02020603050405020304" pitchFamily="18" charset="0"/>
              <a:ea typeface="宋体" panose="02010600030101010101" pitchFamily="2" charset="-122"/>
            </a:endParaRPr>
          </a:p>
        </p:txBody>
      </p:sp>
      <p:graphicFrame>
        <p:nvGraphicFramePr>
          <p:cNvPr id="10260" name="Content Placeholder 10259"/>
          <p:cNvGraphicFramePr>
            <a:graphicFrameLocks noGrp="1"/>
          </p:cNvGraphicFramePr>
          <p:nvPr>
            <p:ph sz="half" idx="2"/>
          </p:nvPr>
        </p:nvGraphicFramePr>
        <p:xfrm>
          <a:off x="6781800" y="1905000"/>
          <a:ext cx="2720975" cy="4114800"/>
        </p:xfrm>
        <a:graphic>
          <a:graphicData uri="http://schemas.openxmlformats.org/presentationml/2006/ole">
            <mc:AlternateContent xmlns:mc="http://schemas.openxmlformats.org/markup-compatibility/2006">
              <mc:Choice xmlns:v="urn:schemas-microsoft-com:vml" Requires="v">
                <p:oleObj spid="_x0000_s9220" name="" r:id="rId1" imgW="311896125" imgH="189604650" progId="AutoCAD.Drawing.14">
                  <p:embed/>
                </p:oleObj>
              </mc:Choice>
              <mc:Fallback>
                <p:oleObj name="" r:id="rId1" imgW="311896125" imgH="189604650" progId="AutoCAD.Drawing.14">
                  <p:embed/>
                  <p:pic>
                    <p:nvPicPr>
                      <p:cNvPr id="0" name="图片 3076"/>
                      <p:cNvPicPr/>
                      <p:nvPr/>
                    </p:nvPicPr>
                    <p:blipFill>
                      <a:blip r:embed="rId2"/>
                      <a:srcRect l="21353" r="38435"/>
                      <a:stretch>
                        <a:fillRect/>
                      </a:stretch>
                    </p:blipFill>
                    <p:spPr>
                      <a:xfrm>
                        <a:off x="6781800" y="1905000"/>
                        <a:ext cx="2720975" cy="4114800"/>
                      </a:xfrm>
                      <a:prstGeom prst="rect">
                        <a:avLst/>
                      </a:prstGeom>
                      <a:noFill/>
                      <a:ln w="6350">
                        <a:miter/>
                      </a:ln>
                    </p:spPr>
                  </p:pic>
                </p:oleObj>
              </mc:Fallback>
            </mc:AlternateContent>
          </a:graphicData>
        </a:graphic>
      </p:graphicFrame>
      <p:sp>
        <p:nvSpPr>
          <p:cNvPr id="10261" name="文本框 10260"/>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sp>
        <p:nvSpPr>
          <p:cNvPr id="10267" name="Title 10266"/>
          <p:cNvSpPr>
            <a:spLocks noGrp="1"/>
          </p:cNvSpPr>
          <p:nvPr>
            <p:ph type="title"/>
          </p:nvPr>
        </p:nvSpPr>
        <p:spPr>
          <a:xfrm>
            <a:off x="2895600" y="914400"/>
            <a:ext cx="7239000" cy="685800"/>
          </a:xfrm>
        </p:spPr>
        <p:txBody>
          <a:bodyPr lIns="92075" tIns="46038" rIns="92075" bIns="46038" anchor="ctr"/>
          <a:lstStyle/>
          <a:p>
            <a:r>
              <a:rPr lang="en-US" altLang="zh-CN" sz="3600">
                <a:solidFill>
                  <a:schemeClr val="accent2"/>
                </a:solidFill>
              </a:rPr>
              <a:t>1.  </a:t>
            </a:r>
            <a:r>
              <a:rPr lang="zh-CN" altLang="en-US" sz="3600" b="1" dirty="0">
                <a:solidFill>
                  <a:schemeClr val="accent2"/>
                </a:solidFill>
                <a:ea typeface="楷体_GB2312" pitchFamily="49" charset="-122"/>
              </a:rPr>
              <a:t>安全阀的用途及作用原理（续</a:t>
            </a:r>
            <a:r>
              <a:rPr lang="en-US" altLang="zh-CN" sz="3600" b="1" dirty="0">
                <a:solidFill>
                  <a:schemeClr val="accent2"/>
                </a:solidFill>
                <a:ea typeface="楷体_GB2312" pitchFamily="49" charset="-122"/>
              </a:rPr>
              <a:t>1</a:t>
            </a:r>
            <a:r>
              <a:rPr lang="zh-CN" altLang="en-US" sz="3600" b="1" dirty="0">
                <a:solidFill>
                  <a:schemeClr val="accent2"/>
                </a:solidFill>
                <a:ea typeface="楷体_GB2312" pitchFamily="49" charset="-122"/>
              </a:rPr>
              <a:t>）</a:t>
            </a:r>
            <a:endParaRPr lang="zh-CN" altLang="en-US" sz="3600" b="1">
              <a:solidFill>
                <a:schemeClr val="accent2"/>
              </a:solidFill>
              <a:ea typeface="楷体_GB2312" pitchFamily="49" charset="-122"/>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0-#ppt_w/2"/>
                                          </p:val>
                                        </p:tav>
                                        <p:tav tm="100000">
                                          <p:val>
                                            <p:strVal val="#ppt_x"/>
                                          </p:val>
                                        </p:tav>
                                      </p:tavLst>
                                    </p:anim>
                                    <p:anim calcmode="lin" valueType="num">
                                      <p:cBhvr additive="base">
                                        <p:cTn id="8"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60"/>
                                        </p:tgtEl>
                                        <p:attrNameLst>
                                          <p:attrName>style.visibility</p:attrName>
                                        </p:attrNameLst>
                                      </p:cBhvr>
                                      <p:to>
                                        <p:strVal val="visible"/>
                                      </p:to>
                                    </p:set>
                                    <p:animEffect transition="in" filter="slide(fromBottom)">
                                      <p:cBhvr>
                                        <p:cTn id="13" dur="500"/>
                                        <p:tgtEl>
                                          <p:spTgt spid="1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46081"/>
          <p:cNvSpPr>
            <a:spLocks noGrp="1"/>
          </p:cNvSpPr>
          <p:nvPr>
            <p:ph type="title"/>
          </p:nvPr>
        </p:nvSpPr>
        <p:spPr>
          <a:xfrm>
            <a:off x="3200400" y="914400"/>
            <a:ext cx="7315200" cy="685800"/>
          </a:xfrm>
        </p:spPr>
        <p:txBody>
          <a:bodyPr lIns="92075" tIns="46038" rIns="92075" bIns="46038" anchor="ctr"/>
          <a:lstStyle/>
          <a:p>
            <a:pPr marL="914400" indent="-914400"/>
            <a:r>
              <a:rPr lang="en-US" altLang="zh-CN" sz="3600">
                <a:solidFill>
                  <a:schemeClr val="accent2"/>
                </a:solidFill>
              </a:rPr>
              <a:t>1.  </a:t>
            </a:r>
            <a:r>
              <a:rPr lang="zh-CN" altLang="en-US" sz="3600" b="1" dirty="0">
                <a:solidFill>
                  <a:schemeClr val="accent2"/>
                </a:solidFill>
                <a:ea typeface="楷体_GB2312" pitchFamily="49" charset="-122"/>
              </a:rPr>
              <a:t>安全阀的用途及作用原理（续</a:t>
            </a:r>
            <a:r>
              <a:rPr lang="en-US" altLang="zh-CN" sz="3600" b="1" dirty="0">
                <a:solidFill>
                  <a:schemeClr val="accent2"/>
                </a:solidFill>
                <a:ea typeface="楷体_GB2312" pitchFamily="49" charset="-122"/>
              </a:rPr>
              <a:t>2</a:t>
            </a:r>
            <a:r>
              <a:rPr lang="zh-CN" altLang="en-US" sz="3600" b="1" dirty="0">
                <a:solidFill>
                  <a:schemeClr val="accent2"/>
                </a:solidFill>
                <a:ea typeface="楷体_GB2312" pitchFamily="49" charset="-122"/>
              </a:rPr>
              <a:t>）</a:t>
            </a:r>
            <a:endParaRPr lang="zh-CN" altLang="en-US" sz="3600" b="1">
              <a:solidFill>
                <a:schemeClr val="accent2"/>
              </a:solidFill>
              <a:ea typeface="楷体_GB2312" pitchFamily="49" charset="-122"/>
            </a:endParaRPr>
          </a:p>
        </p:txBody>
      </p:sp>
      <p:sp>
        <p:nvSpPr>
          <p:cNvPr id="46086" name="Text Placeholder 46085"/>
          <p:cNvSpPr>
            <a:spLocks noGrp="1"/>
          </p:cNvSpPr>
          <p:nvPr>
            <p:ph type="body" sz="half" idx="1"/>
          </p:nvPr>
        </p:nvSpPr>
        <p:spPr>
          <a:xfrm>
            <a:off x="2819400" y="1828800"/>
            <a:ext cx="6096000" cy="457200"/>
          </a:xfrm>
        </p:spPr>
        <p:txBody>
          <a:bodyPr lIns="92075" tIns="46038" rIns="92075" bIns="46038"/>
          <a:lstStyle/>
          <a:p>
            <a:pPr>
              <a:buNone/>
            </a:pPr>
            <a:r>
              <a:rPr lang="en-US" altLang="zh-CN" sz="2400" kern="1200" dirty="0">
                <a:latin typeface="黑体" panose="02010609060101010101" pitchFamily="2" charset="-122"/>
                <a:ea typeface="黑体" panose="02010609060101010101" pitchFamily="2" charset="-122"/>
              </a:rPr>
              <a:t>1.2.2   </a:t>
            </a:r>
            <a:r>
              <a:rPr lang="zh-CN" altLang="en-US" sz="2400" kern="1200" dirty="0">
                <a:latin typeface="黑体" panose="02010609060101010101" pitchFamily="2" charset="-122"/>
                <a:ea typeface="黑体" panose="02010609060101010101" pitchFamily="2" charset="-122"/>
              </a:rPr>
              <a:t>先导式安全阀作用原理（见图</a:t>
            </a:r>
            <a:r>
              <a:rPr lang="en-US" altLang="zh-CN" sz="2400" kern="1200" dirty="0">
                <a:latin typeface="黑体" panose="02010609060101010101" pitchFamily="2" charset="-122"/>
                <a:ea typeface="黑体" panose="02010609060101010101" pitchFamily="2" charset="-122"/>
              </a:rPr>
              <a:t>2</a:t>
            </a:r>
            <a:r>
              <a:rPr lang="zh-CN" altLang="en-US" sz="2400" kern="1200" dirty="0">
                <a:latin typeface="黑体" panose="02010609060101010101" pitchFamily="2" charset="-122"/>
                <a:ea typeface="黑体" panose="02010609060101010101" pitchFamily="2" charset="-122"/>
              </a:rPr>
              <a:t>）</a:t>
            </a:r>
            <a:endParaRPr lang="zh-CN" altLang="en-US" sz="2400" kern="1200" dirty="0">
              <a:latin typeface="黑体" panose="02010609060101010101" pitchFamily="2" charset="-122"/>
              <a:ea typeface="黑体" panose="02010609060101010101" pitchFamily="2" charset="-122"/>
            </a:endParaRPr>
          </a:p>
        </p:txBody>
      </p:sp>
      <p:graphicFrame>
        <p:nvGraphicFramePr>
          <p:cNvPr id="46100" name="Content Placeholder 46099"/>
          <p:cNvGraphicFramePr>
            <a:graphicFrameLocks noGrp="1"/>
          </p:cNvGraphicFramePr>
          <p:nvPr>
            <p:ph sz="half" idx="2"/>
          </p:nvPr>
        </p:nvGraphicFramePr>
        <p:xfrm>
          <a:off x="6859588" y="2365375"/>
          <a:ext cx="2571750" cy="3651250"/>
        </p:xfrm>
        <a:graphic>
          <a:graphicData uri="http://schemas.openxmlformats.org/presentationml/2006/ole">
            <mc:AlternateContent xmlns:mc="http://schemas.openxmlformats.org/markup-compatibility/2006">
              <mc:Choice xmlns:v="urn:schemas-microsoft-com:vml" Requires="v">
                <p:oleObj spid="_x0000_s10247" name="" r:id="rId1" imgW="15840075" imgH="22479000" progId="Word.Document.8">
                  <p:embed/>
                </p:oleObj>
              </mc:Choice>
              <mc:Fallback>
                <p:oleObj name="" r:id="rId1" imgW="15840075" imgH="22479000" progId="Word.Document.8">
                  <p:embed/>
                  <p:pic>
                    <p:nvPicPr>
                      <p:cNvPr id="0" name="图片 3077"/>
                      <p:cNvPicPr/>
                      <p:nvPr/>
                    </p:nvPicPr>
                    <p:blipFill>
                      <a:blip r:embed="rId2"/>
                      <a:srcRect/>
                      <a:stretch>
                        <a:fillRect/>
                      </a:stretch>
                    </p:blipFill>
                    <p:spPr>
                      <a:xfrm>
                        <a:off x="6859588" y="2365375"/>
                        <a:ext cx="2571750" cy="3651250"/>
                      </a:xfrm>
                      <a:prstGeom prst="rect">
                        <a:avLst/>
                      </a:prstGeom>
                      <a:noFill/>
                      <a:ln w="6350">
                        <a:miter/>
                      </a:ln>
                    </p:spPr>
                  </p:pic>
                </p:oleObj>
              </mc:Fallback>
            </mc:AlternateContent>
          </a:graphicData>
        </a:graphic>
      </p:graphicFrame>
      <p:sp>
        <p:nvSpPr>
          <p:cNvPr id="46106" name="文本框 46105"/>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graphicFrame>
        <p:nvGraphicFramePr>
          <p:cNvPr id="46107" name="对象 46106"/>
          <p:cNvGraphicFramePr/>
          <p:nvPr/>
        </p:nvGraphicFramePr>
        <p:xfrm>
          <a:off x="3276600" y="2362200"/>
          <a:ext cx="3155950" cy="3657600"/>
        </p:xfrm>
        <a:graphic>
          <a:graphicData uri="http://schemas.openxmlformats.org/presentationml/2006/ole">
            <mc:AlternateContent xmlns:mc="http://schemas.openxmlformats.org/markup-compatibility/2006">
              <mc:Choice xmlns:v="urn:schemas-microsoft-com:vml" Requires="v">
                <p:oleObj spid="_x0000_s10248" name="" r:id="rId3" imgW="311896125" imgH="189604650" progId="AutoCAD.Drawing.14">
                  <p:embed/>
                </p:oleObj>
              </mc:Choice>
              <mc:Fallback>
                <p:oleObj name="" r:id="rId3" imgW="311896125" imgH="189604650" progId="AutoCAD.Drawing.14">
                  <p:embed/>
                  <p:pic>
                    <p:nvPicPr>
                      <p:cNvPr id="0" name="图片 3078"/>
                      <p:cNvPicPr/>
                      <p:nvPr/>
                    </p:nvPicPr>
                    <p:blipFill>
                      <a:blip r:embed="rId4"/>
                      <a:srcRect l="12811" r="38435" b="7025"/>
                      <a:stretch>
                        <a:fillRect/>
                      </a:stretch>
                    </p:blipFill>
                    <p:spPr>
                      <a:xfrm>
                        <a:off x="3276600" y="2362200"/>
                        <a:ext cx="3155950" cy="3657600"/>
                      </a:xfrm>
                      <a:prstGeom prst="rect">
                        <a:avLst/>
                      </a:prstGeom>
                      <a:noFill/>
                      <a:ln w="6350">
                        <a:noFill/>
                        <a:miter/>
                      </a:ln>
                    </p:spPr>
                  </p:pic>
                </p:oleObj>
              </mc:Fallback>
            </mc:AlternateContent>
          </a:graphicData>
        </a:graphic>
      </p:graphicFrame>
      <p:sp>
        <p:nvSpPr>
          <p:cNvPr id="46108" name="文本框 46107"/>
          <p:cNvSpPr txBox="1"/>
          <p:nvPr/>
        </p:nvSpPr>
        <p:spPr>
          <a:xfrm>
            <a:off x="6324600" y="6172200"/>
            <a:ext cx="685800" cy="460375"/>
          </a:xfrm>
          <a:prstGeom prst="rect">
            <a:avLst/>
          </a:prstGeom>
          <a:noFill/>
          <a:ln w="12700">
            <a:noFill/>
          </a:ln>
        </p:spPr>
        <p:txBody>
          <a:bodyPr>
            <a:spAutoFit/>
          </a:bodyPr>
          <a:lstStyle/>
          <a:p>
            <a:pPr lvl="0">
              <a:spcBef>
                <a:spcPct val="50000"/>
              </a:spcBef>
            </a:pPr>
            <a:r>
              <a:rPr lang="zh-CN" altLang="en-US">
                <a:latin typeface="Times New Roman" panose="02020603050405020304" pitchFamily="18" charset="0"/>
                <a:ea typeface="宋体" panose="02010600030101010101" pitchFamily="2" charset="-122"/>
              </a:rPr>
              <a:t>图</a:t>
            </a:r>
            <a:r>
              <a:rPr lang="en-US" altLang="zh-CN">
                <a:latin typeface="Times New Roman" panose="02020603050405020304" pitchFamily="18" charset="0"/>
                <a:ea typeface="宋体" panose="02010600030101010101" pitchFamily="2" charset="-122"/>
              </a:rPr>
              <a:t>2</a:t>
            </a:r>
            <a:endParaRPr lang="en-US" altLang="zh-CN">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108"/>
                                        </p:tgtEl>
                                        <p:attrNameLst>
                                          <p:attrName>style.visibility</p:attrName>
                                        </p:attrNameLst>
                                      </p:cBhvr>
                                      <p:to>
                                        <p:strVal val="visible"/>
                                      </p:to>
                                    </p:set>
                                    <p:anim calcmode="lin" valueType="num">
                                      <p:cBhvr additive="base">
                                        <p:cTn id="7" dur="500" fill="hold"/>
                                        <p:tgtEl>
                                          <p:spTgt spid="46108"/>
                                        </p:tgtEl>
                                        <p:attrNameLst>
                                          <p:attrName>ppt_x</p:attrName>
                                        </p:attrNameLst>
                                      </p:cBhvr>
                                      <p:tavLst>
                                        <p:tav tm="0">
                                          <p:val>
                                            <p:strVal val="0-#ppt_w/2"/>
                                          </p:val>
                                        </p:tav>
                                        <p:tav tm="100000">
                                          <p:val>
                                            <p:strVal val="#ppt_x"/>
                                          </p:val>
                                        </p:tav>
                                      </p:tavLst>
                                    </p:anim>
                                    <p:anim calcmode="lin" valueType="num">
                                      <p:cBhvr additive="base">
                                        <p:cTn id="8" dur="500" fill="hold"/>
                                        <p:tgtEl>
                                          <p:spTgt spid="46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6107"/>
                                        </p:tgtEl>
                                        <p:attrNameLst>
                                          <p:attrName>style.visibility</p:attrName>
                                        </p:attrNameLst>
                                      </p:cBhvr>
                                      <p:to>
                                        <p:strVal val="visible"/>
                                      </p:to>
                                    </p:set>
                                    <p:anim calcmode="lin" valueType="num">
                                      <p:cBhvr additive="base">
                                        <p:cTn id="13" dur="500" fill="hold"/>
                                        <p:tgtEl>
                                          <p:spTgt spid="46107"/>
                                        </p:tgtEl>
                                        <p:attrNameLst>
                                          <p:attrName>ppt_x</p:attrName>
                                        </p:attrNameLst>
                                      </p:cBhvr>
                                      <p:tavLst>
                                        <p:tav tm="0">
                                          <p:val>
                                            <p:strVal val="0-#ppt_w/2"/>
                                          </p:val>
                                        </p:tav>
                                        <p:tav tm="100000">
                                          <p:val>
                                            <p:strVal val="#ppt_x"/>
                                          </p:val>
                                        </p:tav>
                                      </p:tavLst>
                                    </p:anim>
                                    <p:anim calcmode="lin" valueType="num">
                                      <p:cBhvr additive="base">
                                        <p:cTn id="14" dur="500" fill="hold"/>
                                        <p:tgtEl>
                                          <p:spTgt spid="461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6100"/>
                                        </p:tgtEl>
                                        <p:attrNameLst>
                                          <p:attrName>style.visibility</p:attrName>
                                        </p:attrNameLst>
                                      </p:cBhvr>
                                      <p:to>
                                        <p:strVal val="visible"/>
                                      </p:to>
                                    </p:set>
                                    <p:anim calcmode="lin" valueType="num">
                                      <p:cBhvr additive="base">
                                        <p:cTn id="19" dur="500" fill="hold"/>
                                        <p:tgtEl>
                                          <p:spTgt spid="46100"/>
                                        </p:tgtEl>
                                        <p:attrNameLst>
                                          <p:attrName>ppt_x</p:attrName>
                                        </p:attrNameLst>
                                      </p:cBhvr>
                                      <p:tavLst>
                                        <p:tav tm="0">
                                          <p:val>
                                            <p:strVal val="1+#ppt_w/2"/>
                                          </p:val>
                                        </p:tav>
                                        <p:tav tm="100000">
                                          <p:val>
                                            <p:strVal val="#ppt_x"/>
                                          </p:val>
                                        </p:tav>
                                      </p:tavLst>
                                    </p:anim>
                                    <p:anim calcmode="lin" valueType="num">
                                      <p:cBhvr additive="base">
                                        <p:cTn id="20" dur="500" fill="hold"/>
                                        <p:tgtEl>
                                          <p:spTgt spid="46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51201"/>
          <p:cNvSpPr>
            <a:spLocks noGrp="1"/>
          </p:cNvSpPr>
          <p:nvPr>
            <p:ph type="title"/>
          </p:nvPr>
        </p:nvSpPr>
        <p:spPr>
          <a:xfrm>
            <a:off x="2895600" y="1219200"/>
            <a:ext cx="5029200" cy="609600"/>
          </a:xfrm>
        </p:spPr>
        <p:txBody>
          <a:bodyPr lIns="92075" tIns="46038" rIns="92075" bIns="46038" anchor="ctr"/>
          <a:lstStyle/>
          <a:p>
            <a:r>
              <a:rPr lang="en-US" altLang="zh-CN" sz="3600">
                <a:solidFill>
                  <a:srgbClr val="800000"/>
                </a:solidFill>
              </a:rPr>
              <a:t>2.  </a:t>
            </a:r>
            <a:r>
              <a:rPr lang="zh-CN" altLang="en-US" sz="3600" b="1" dirty="0">
                <a:solidFill>
                  <a:srgbClr val="800000"/>
                </a:solidFill>
                <a:ea typeface="楷体_GB2312" pitchFamily="49" charset="-122"/>
              </a:rPr>
              <a:t>对安全阀的基本要求</a:t>
            </a:r>
            <a:endParaRPr lang="zh-CN" altLang="en-US" sz="3600" dirty="0">
              <a:solidFill>
                <a:srgbClr val="800000"/>
              </a:solidFill>
            </a:endParaRPr>
          </a:p>
        </p:txBody>
      </p:sp>
      <p:sp>
        <p:nvSpPr>
          <p:cNvPr id="51203" name="Text Placeholder 51202"/>
          <p:cNvSpPr>
            <a:spLocks noGrp="1"/>
          </p:cNvSpPr>
          <p:nvPr>
            <p:ph type="body" idx="1"/>
          </p:nvPr>
        </p:nvSpPr>
        <p:spPr>
          <a:xfrm>
            <a:off x="3048000" y="1905000"/>
            <a:ext cx="6934200" cy="4343400"/>
          </a:xfrm>
        </p:spPr>
        <p:txBody>
          <a:bodyPr lIns="92075" tIns="46038" rIns="92075" bIns="46038"/>
          <a:lstStyle/>
          <a:p>
            <a:pPr marL="609600" indent="-609600">
              <a:lnSpc>
                <a:spcPct val="90000"/>
              </a:lnSpc>
              <a:buNone/>
            </a:pPr>
            <a:r>
              <a:rPr lang="en-US" altLang="zh-CN" sz="2000" b="1" dirty="0">
                <a:latin typeface="仿宋_GB2312" pitchFamily="49" charset="-122"/>
                <a:ea typeface="仿宋_GB2312" pitchFamily="49" charset="-122"/>
              </a:rPr>
              <a:t>2.1  </a:t>
            </a:r>
            <a:r>
              <a:rPr lang="zh-CN" altLang="en-US" sz="2000" b="1" dirty="0">
                <a:latin typeface="仿宋_GB2312" pitchFamily="49" charset="-122"/>
                <a:ea typeface="仿宋_GB2312" pitchFamily="49" charset="-122"/>
              </a:rPr>
              <a:t>安全阀的功能是通过下列动作过程来实现的</a:t>
            </a:r>
            <a:r>
              <a:rPr lang="zh-CN" altLang="en-US" sz="2000" dirty="0"/>
              <a:t>：</a:t>
            </a:r>
            <a:endParaRPr lang="zh-CN" altLang="en-US" sz="2000" dirty="0"/>
          </a:p>
          <a:p>
            <a:pPr marL="609600" indent="-609600">
              <a:lnSpc>
                <a:spcPct val="90000"/>
              </a:lnSpc>
              <a:buClr>
                <a:schemeClr val="tx1"/>
              </a:buClr>
              <a:buFont typeface="Wingdings" panose="05000000000000000000" pitchFamily="2" charset="2"/>
              <a:buAutoNum type="alphaLcParenR"/>
            </a:pPr>
            <a:r>
              <a:rPr lang="zh-CN" altLang="en-US" sz="2000" dirty="0"/>
              <a:t>安全阀处于关闭密封状态；</a:t>
            </a:r>
            <a:endParaRPr lang="zh-CN" altLang="en-US" sz="2000" dirty="0"/>
          </a:p>
          <a:p>
            <a:pPr marL="609600" indent="-609600">
              <a:lnSpc>
                <a:spcPct val="90000"/>
              </a:lnSpc>
              <a:buClr>
                <a:schemeClr val="tx1"/>
              </a:buClr>
              <a:buFont typeface="Wingdings" panose="05000000000000000000" pitchFamily="2" charset="2"/>
              <a:buAutoNum type="alphaLcParenR"/>
            </a:pPr>
            <a:r>
              <a:rPr lang="zh-CN" altLang="en-US" sz="2000" dirty="0"/>
              <a:t>安全阀开启（或称初始开启）；</a:t>
            </a:r>
            <a:endParaRPr lang="zh-CN" altLang="en-US" sz="2000" dirty="0"/>
          </a:p>
          <a:p>
            <a:pPr marL="609600" indent="-609600">
              <a:lnSpc>
                <a:spcPct val="90000"/>
              </a:lnSpc>
              <a:buClr>
                <a:schemeClr val="tx1"/>
              </a:buClr>
              <a:buFont typeface="Wingdings" panose="05000000000000000000" pitchFamily="2" charset="2"/>
              <a:buAutoNum type="alphaLcParenR"/>
            </a:pPr>
            <a:r>
              <a:rPr lang="zh-CN" altLang="en-US" sz="2000" dirty="0"/>
              <a:t>安全阀排放（或称全开启）；</a:t>
            </a:r>
            <a:endParaRPr lang="zh-CN" altLang="en-US" sz="2000" dirty="0"/>
          </a:p>
          <a:p>
            <a:pPr marL="609600" indent="-609600">
              <a:lnSpc>
                <a:spcPct val="90000"/>
              </a:lnSpc>
              <a:buClr>
                <a:schemeClr val="tx1"/>
              </a:buClr>
              <a:buFont typeface="Wingdings" panose="05000000000000000000" pitchFamily="2" charset="2"/>
              <a:buAutoNum type="alphaLcParenR"/>
            </a:pPr>
            <a:r>
              <a:rPr lang="zh-CN" altLang="en-US" sz="2000" dirty="0"/>
              <a:t>安全阀关闭（或称回座）并恢复密封。</a:t>
            </a:r>
            <a:endParaRPr lang="zh-CN" altLang="en-US" sz="2000" dirty="0"/>
          </a:p>
          <a:p>
            <a:pPr marL="609600" indent="-609600">
              <a:lnSpc>
                <a:spcPct val="90000"/>
              </a:lnSpc>
              <a:buClr>
                <a:schemeClr val="tx1"/>
              </a:buClr>
              <a:buNone/>
            </a:pPr>
            <a:r>
              <a:rPr lang="zh-CN" altLang="en-US" sz="2000" dirty="0"/>
              <a:t>         对安全阀的基本要求就是同上述动作过程联系在一起的，</a:t>
            </a:r>
            <a:endParaRPr lang="zh-CN" altLang="en-US" sz="2000" dirty="0"/>
          </a:p>
          <a:p>
            <a:pPr marL="609600" indent="-609600">
              <a:lnSpc>
                <a:spcPct val="90000"/>
              </a:lnSpc>
              <a:buClr>
                <a:schemeClr val="tx1"/>
              </a:buClr>
              <a:buNone/>
            </a:pPr>
            <a:r>
              <a:rPr lang="zh-CN" altLang="en-US" sz="2000" dirty="0"/>
              <a:t>主要有以下几点：</a:t>
            </a:r>
            <a:endParaRPr lang="zh-CN" altLang="en-US" sz="2000" dirty="0"/>
          </a:p>
          <a:p>
            <a:pPr marL="609600" indent="-609600">
              <a:lnSpc>
                <a:spcPct val="90000"/>
              </a:lnSpc>
              <a:buClr>
                <a:schemeClr val="tx1"/>
              </a:buClr>
              <a:buFont typeface="Wingdings" panose="05000000000000000000" pitchFamily="2" charset="2"/>
              <a:buChar char="q"/>
            </a:pPr>
            <a:r>
              <a:rPr lang="zh-CN" altLang="en-US" sz="2000" dirty="0"/>
              <a:t>必要的密封性</a:t>
            </a:r>
            <a:endParaRPr lang="zh-CN" altLang="en-US" sz="2000" dirty="0"/>
          </a:p>
          <a:p>
            <a:pPr marL="609600" indent="-609600">
              <a:lnSpc>
                <a:spcPct val="90000"/>
              </a:lnSpc>
              <a:buClr>
                <a:schemeClr val="tx1"/>
              </a:buClr>
              <a:buFont typeface="Wingdings" panose="05000000000000000000" pitchFamily="2" charset="2"/>
              <a:buChar char="q"/>
            </a:pPr>
            <a:r>
              <a:rPr lang="zh-CN" altLang="en-US" sz="2000" dirty="0"/>
              <a:t>可靠地开启</a:t>
            </a:r>
            <a:endParaRPr lang="zh-CN" altLang="en-US" sz="2000" dirty="0"/>
          </a:p>
          <a:p>
            <a:pPr marL="609600" indent="-609600">
              <a:lnSpc>
                <a:spcPct val="90000"/>
              </a:lnSpc>
              <a:buClr>
                <a:schemeClr val="tx1"/>
              </a:buClr>
              <a:buFont typeface="Wingdings" panose="05000000000000000000" pitchFamily="2" charset="2"/>
              <a:buChar char="q"/>
            </a:pPr>
            <a:r>
              <a:rPr lang="zh-CN" altLang="en-US" sz="2000" dirty="0"/>
              <a:t>稳定地排放</a:t>
            </a:r>
            <a:endParaRPr lang="zh-CN" altLang="en-US" sz="2000" dirty="0"/>
          </a:p>
          <a:p>
            <a:pPr marL="609600" indent="-609600">
              <a:lnSpc>
                <a:spcPct val="90000"/>
              </a:lnSpc>
              <a:buClr>
                <a:schemeClr val="tx1"/>
              </a:buClr>
              <a:buFont typeface="Wingdings" panose="05000000000000000000" pitchFamily="2" charset="2"/>
              <a:buChar char="q"/>
            </a:pPr>
            <a:r>
              <a:rPr lang="zh-CN" altLang="en-US" sz="2000" dirty="0"/>
              <a:t>适时地关闭</a:t>
            </a:r>
            <a:endParaRPr lang="zh-CN" altLang="en-US" sz="2000" dirty="0"/>
          </a:p>
          <a:p>
            <a:pPr marL="609600" indent="-609600">
              <a:lnSpc>
                <a:spcPct val="90000"/>
              </a:lnSpc>
              <a:buClr>
                <a:schemeClr val="tx1"/>
              </a:buClr>
              <a:buFont typeface="Wingdings" panose="05000000000000000000" pitchFamily="2" charset="2"/>
              <a:buChar char="q"/>
            </a:pPr>
            <a:r>
              <a:rPr lang="zh-CN" altLang="en-US" sz="2000" dirty="0"/>
              <a:t>关闭后的密封</a:t>
            </a:r>
            <a:endParaRPr lang="zh-CN" altLang="en-US" sz="2000" dirty="0"/>
          </a:p>
        </p:txBody>
      </p:sp>
      <p:sp>
        <p:nvSpPr>
          <p:cNvPr id="51206" name="文本框 51205"/>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54273"/>
          <p:cNvSpPr>
            <a:spLocks noGrp="1"/>
          </p:cNvSpPr>
          <p:nvPr>
            <p:ph type="title"/>
          </p:nvPr>
        </p:nvSpPr>
        <p:spPr>
          <a:xfrm>
            <a:off x="2971800" y="1066800"/>
            <a:ext cx="6629400" cy="533400"/>
          </a:xfrm>
        </p:spPr>
        <p:txBody>
          <a:bodyPr lIns="92075" tIns="46038" rIns="92075" bIns="46038" anchor="ctr"/>
          <a:lstStyle/>
          <a:p>
            <a:pPr>
              <a:buClr>
                <a:schemeClr val="tx1"/>
              </a:buClr>
              <a:buFont typeface="Wingdings" panose="05000000000000000000" pitchFamily="2" charset="2"/>
              <a:buNone/>
            </a:pPr>
            <a:r>
              <a:rPr lang="en-US" altLang="zh-CN" sz="3600">
                <a:solidFill>
                  <a:srgbClr val="800000"/>
                </a:solidFill>
              </a:rPr>
              <a:t>2.  </a:t>
            </a:r>
            <a:r>
              <a:rPr lang="zh-CN" altLang="en-US" sz="3600" b="1" dirty="0">
                <a:solidFill>
                  <a:srgbClr val="800000"/>
                </a:solidFill>
                <a:ea typeface="楷体_GB2312" pitchFamily="49" charset="-122"/>
              </a:rPr>
              <a:t>对安全阀的基本要求（续</a:t>
            </a:r>
            <a:r>
              <a:rPr lang="en-US" altLang="zh-CN" sz="3600" b="1" dirty="0">
                <a:solidFill>
                  <a:srgbClr val="800000"/>
                </a:solidFill>
                <a:ea typeface="楷体_GB2312" pitchFamily="49" charset="-122"/>
              </a:rPr>
              <a:t>1</a:t>
            </a:r>
            <a:r>
              <a:rPr lang="zh-CN" altLang="en-US" sz="3600" b="1" dirty="0">
                <a:solidFill>
                  <a:srgbClr val="800000"/>
                </a:solidFill>
                <a:ea typeface="楷体_GB2312" pitchFamily="49" charset="-122"/>
              </a:rPr>
              <a:t>）</a:t>
            </a:r>
            <a:endParaRPr lang="zh-CN" altLang="en-US" sz="3600" b="1" dirty="0">
              <a:solidFill>
                <a:srgbClr val="800000"/>
              </a:solidFill>
              <a:ea typeface="楷体_GB2312" pitchFamily="49" charset="-122"/>
            </a:endParaRPr>
          </a:p>
        </p:txBody>
      </p:sp>
      <p:sp>
        <p:nvSpPr>
          <p:cNvPr id="54275" name="Text Placeholder 54274"/>
          <p:cNvSpPr>
            <a:spLocks noGrp="1"/>
          </p:cNvSpPr>
          <p:nvPr>
            <p:ph type="body" idx="1"/>
          </p:nvPr>
        </p:nvSpPr>
        <p:spPr>
          <a:xfrm>
            <a:off x="2667000" y="1828800"/>
            <a:ext cx="7086600" cy="3962400"/>
          </a:xfrm>
        </p:spPr>
        <p:txBody>
          <a:bodyPr lIns="92075" tIns="46038" rIns="92075" bIns="46038"/>
          <a:lstStyle/>
          <a:p>
            <a:pPr>
              <a:lnSpc>
                <a:spcPct val="90000"/>
              </a:lnSpc>
              <a:buClr>
                <a:schemeClr val="tx1"/>
              </a:buClr>
              <a:buFont typeface="Wingdings" panose="05000000000000000000" pitchFamily="2" charset="2"/>
              <a:buChar char="l"/>
            </a:pPr>
            <a:r>
              <a:rPr lang="zh-CN" altLang="en-US" sz="2400" dirty="0"/>
              <a:t>在上述基本要求中，可靠地开启并稳定地排放是首要的要求，因为安全阀防止设备过分超压的功能正是通过它的开启和排放而实现的。回座和密封的要求虽然也很重要，但相比之下还是第二位的。</a:t>
            </a:r>
            <a:endParaRPr lang="zh-CN" altLang="en-US" sz="2400" dirty="0"/>
          </a:p>
          <a:p>
            <a:pPr>
              <a:lnSpc>
                <a:spcPct val="90000"/>
              </a:lnSpc>
              <a:buClr>
                <a:schemeClr val="tx1"/>
              </a:buClr>
              <a:buFont typeface="Wingdings" panose="05000000000000000000" pitchFamily="2" charset="2"/>
              <a:buChar char="l"/>
            </a:pPr>
            <a:r>
              <a:rPr lang="zh-CN" altLang="en-US" sz="2400" dirty="0"/>
              <a:t>安全阀同爆破膜、易熔塞等只能使用一次的安全装置不同，是一种可以多次使用的安全装置。因而还要求其动作性能具有满意的重复性。在有关安全阀试验的标准中，通常要求对同一工况条件下的动作试验至少进行三次，就是为了确认其动作的重复性。</a:t>
            </a:r>
            <a:endParaRPr lang="zh-CN" altLang="en-US" sz="2400"/>
          </a:p>
        </p:txBody>
      </p:sp>
      <p:sp>
        <p:nvSpPr>
          <p:cNvPr id="54278" name="文本框 54277"/>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55297"/>
          <p:cNvSpPr>
            <a:spLocks noGrp="1"/>
          </p:cNvSpPr>
          <p:nvPr>
            <p:ph type="title"/>
          </p:nvPr>
        </p:nvSpPr>
        <p:spPr>
          <a:xfrm>
            <a:off x="3124200" y="1066800"/>
            <a:ext cx="6553200" cy="533400"/>
          </a:xfrm>
        </p:spPr>
        <p:txBody>
          <a:bodyPr lIns="92075" tIns="46038" rIns="92075" bIns="46038" anchor="ctr"/>
          <a:lstStyle/>
          <a:p>
            <a:pPr marL="914400" indent="-914400"/>
            <a:r>
              <a:rPr lang="en-US" altLang="zh-CN" sz="3600">
                <a:solidFill>
                  <a:srgbClr val="800000"/>
                </a:solidFill>
              </a:rPr>
              <a:t>2.  </a:t>
            </a:r>
            <a:r>
              <a:rPr lang="zh-CN" altLang="en-US" sz="3600" b="1" dirty="0">
                <a:solidFill>
                  <a:srgbClr val="800000"/>
                </a:solidFill>
                <a:ea typeface="楷体_GB2312" pitchFamily="49" charset="-122"/>
              </a:rPr>
              <a:t>对安全阀的基本要求（续</a:t>
            </a:r>
            <a:r>
              <a:rPr lang="en-US" altLang="zh-CN" sz="3600" b="1" dirty="0">
                <a:solidFill>
                  <a:srgbClr val="800000"/>
                </a:solidFill>
                <a:ea typeface="楷体_GB2312" pitchFamily="49" charset="-122"/>
              </a:rPr>
              <a:t>2</a:t>
            </a:r>
            <a:r>
              <a:rPr lang="zh-CN" altLang="en-US" sz="3600" b="1" dirty="0">
                <a:solidFill>
                  <a:srgbClr val="800000"/>
                </a:solidFill>
                <a:ea typeface="楷体_GB2312" pitchFamily="49" charset="-122"/>
              </a:rPr>
              <a:t>）</a:t>
            </a:r>
            <a:endParaRPr lang="zh-CN" altLang="en-US" sz="3600" b="1" dirty="0">
              <a:solidFill>
                <a:srgbClr val="800000"/>
              </a:solidFill>
              <a:ea typeface="楷体_GB2312" pitchFamily="49" charset="-122"/>
            </a:endParaRPr>
          </a:p>
        </p:txBody>
      </p:sp>
      <p:sp>
        <p:nvSpPr>
          <p:cNvPr id="55299" name="Text Placeholder 55298"/>
          <p:cNvSpPr>
            <a:spLocks noGrp="1"/>
          </p:cNvSpPr>
          <p:nvPr>
            <p:ph type="body" idx="1"/>
          </p:nvPr>
        </p:nvSpPr>
        <p:spPr/>
        <p:txBody>
          <a:bodyPr lIns="92075" tIns="46038" rIns="92075" bIns="46038"/>
          <a:lstStyle/>
          <a:p>
            <a:pPr marL="609600" indent="-609600">
              <a:lnSpc>
                <a:spcPct val="90000"/>
              </a:lnSpc>
              <a:buNone/>
            </a:pPr>
            <a:r>
              <a:rPr lang="en-US" altLang="zh-CN" sz="2000" b="1" dirty="0">
                <a:latin typeface="仿宋_GB2312" pitchFamily="49" charset="-122"/>
                <a:ea typeface="仿宋_GB2312" pitchFamily="49" charset="-122"/>
              </a:rPr>
              <a:t>2.2  </a:t>
            </a:r>
            <a:r>
              <a:rPr lang="zh-CN" altLang="en-US" sz="2000" b="1" dirty="0">
                <a:latin typeface="仿宋_GB2312" pitchFamily="49" charset="-122"/>
                <a:ea typeface="仿宋_GB2312" pitchFamily="49" charset="-122"/>
              </a:rPr>
              <a:t>有关安全阀性能的术语</a:t>
            </a:r>
            <a:endParaRPr lang="zh-CN" altLang="en-US" sz="2000" b="1" dirty="0">
              <a:latin typeface="仿宋_GB2312" pitchFamily="49" charset="-122"/>
              <a:ea typeface="仿宋_GB2312" pitchFamily="49"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整定压力（</a:t>
            </a:r>
            <a:r>
              <a:rPr lang="en-US" altLang="zh-CN" sz="2000">
                <a:latin typeface="宋体" panose="02010600030101010101" pitchFamily="2" charset="-122"/>
              </a:rPr>
              <a:t>Set pressure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排放压力（</a:t>
            </a:r>
            <a:r>
              <a:rPr lang="en-US" altLang="zh-CN" sz="2000">
                <a:latin typeface="宋体" panose="02010600030101010101" pitchFamily="2" charset="-122"/>
              </a:rPr>
              <a:t>Relieving pressure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超过压力（</a:t>
            </a:r>
            <a:r>
              <a:rPr lang="en-US" altLang="zh-CN" sz="2000">
                <a:latin typeface="宋体" panose="02010600030101010101" pitchFamily="2" charset="-122"/>
              </a:rPr>
              <a:t>Over pressure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额定排放压力（</a:t>
            </a:r>
            <a:r>
              <a:rPr lang="en-US" altLang="zh-CN" sz="2000">
                <a:latin typeface="宋体" panose="02010600030101010101" pitchFamily="2" charset="-122"/>
              </a:rPr>
              <a:t>Rated relieving pressure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回座压力（</a:t>
            </a:r>
            <a:r>
              <a:rPr lang="en-US" altLang="zh-CN" sz="2000">
                <a:latin typeface="宋体" panose="02010600030101010101" pitchFamily="2" charset="-122"/>
              </a:rPr>
              <a:t>Re-seating pressure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启闭压差（</a:t>
            </a:r>
            <a:r>
              <a:rPr lang="en-US" altLang="zh-CN" sz="2000" err="1">
                <a:latin typeface="宋体" panose="02010600030101010101" pitchFamily="2" charset="-122"/>
              </a:rPr>
              <a:t>Blowdown</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密封试验压力（</a:t>
            </a:r>
            <a:r>
              <a:rPr lang="en-US" altLang="zh-CN" sz="2000">
                <a:latin typeface="宋体" panose="02010600030101010101" pitchFamily="2" charset="-122"/>
              </a:rPr>
              <a:t>Leak test pressure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背压力（</a:t>
            </a:r>
            <a:r>
              <a:rPr lang="en-US" altLang="zh-CN" sz="2000">
                <a:latin typeface="宋体" panose="02010600030101010101" pitchFamily="2" charset="-122"/>
              </a:rPr>
              <a:t>Back pressure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附加背压力（</a:t>
            </a:r>
            <a:r>
              <a:rPr lang="en-US" altLang="zh-CN" sz="2000">
                <a:latin typeface="宋体" panose="02010600030101010101" pitchFamily="2" charset="-122"/>
              </a:rPr>
              <a:t>Superimposed back pressure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排放背压力（</a:t>
            </a:r>
            <a:r>
              <a:rPr lang="en-US" altLang="zh-CN" sz="2000">
                <a:latin typeface="宋体" panose="02010600030101010101" pitchFamily="2" charset="-122"/>
              </a:rPr>
              <a:t>Built-up back pressure</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流道面积（</a:t>
            </a:r>
            <a:r>
              <a:rPr lang="en-US" altLang="zh-CN" sz="2000">
                <a:latin typeface="宋体" panose="02010600030101010101" pitchFamily="2" charset="-122"/>
              </a:rPr>
              <a:t>Flow area</a:t>
            </a:r>
            <a:r>
              <a:rPr lang="zh-CN" altLang="en-US" sz="2000">
                <a:latin typeface="宋体" panose="02010600030101010101" pitchFamily="2" charset="-122"/>
              </a:rPr>
              <a:t>）</a:t>
            </a:r>
            <a:endParaRPr lang="zh-CN" altLang="en-US" sz="2000">
              <a:latin typeface="宋体" panose="02010600030101010101" pitchFamily="2" charset="-122"/>
            </a:endParaRPr>
          </a:p>
          <a:p>
            <a:pPr marL="609600" indent="-609600">
              <a:lnSpc>
                <a:spcPct val="90000"/>
              </a:lnSpc>
              <a:buClr>
                <a:schemeClr val="tx1"/>
              </a:buClr>
              <a:buFont typeface="Wingdings" panose="05000000000000000000" pitchFamily="2" charset="2"/>
              <a:buAutoNum type="arabicParenR"/>
            </a:pPr>
            <a:r>
              <a:rPr lang="zh-CN" altLang="en-US" sz="2000" dirty="0">
                <a:latin typeface="宋体" panose="02010600030101010101" pitchFamily="2" charset="-122"/>
              </a:rPr>
              <a:t>流道直径（</a:t>
            </a:r>
            <a:r>
              <a:rPr lang="en-US" altLang="zh-CN" sz="2000">
                <a:latin typeface="宋体" panose="02010600030101010101" pitchFamily="2" charset="-122"/>
              </a:rPr>
              <a:t>Flow diameter</a:t>
            </a:r>
            <a:r>
              <a:rPr lang="zh-CN" altLang="en-US" sz="2000">
                <a:latin typeface="宋体" panose="02010600030101010101" pitchFamily="2" charset="-122"/>
              </a:rPr>
              <a:t>）</a:t>
            </a:r>
            <a:endParaRPr lang="zh-CN" altLang="en-US" sz="2000">
              <a:latin typeface="宋体" panose="02010600030101010101" pitchFamily="2" charset="-122"/>
            </a:endParaRPr>
          </a:p>
        </p:txBody>
      </p:sp>
      <p:sp>
        <p:nvSpPr>
          <p:cNvPr id="55301" name="文本框 55300"/>
          <p:cNvSpPr txBox="1"/>
          <p:nvPr/>
        </p:nvSpPr>
        <p:spPr>
          <a:xfrm>
            <a:off x="4114800" y="457200"/>
            <a:ext cx="5943600" cy="460375"/>
          </a:xfrm>
          <a:prstGeom prst="rect">
            <a:avLst/>
          </a:prstGeom>
          <a:noFill/>
          <a:ln w="9525">
            <a:noFill/>
          </a:ln>
        </p:spPr>
        <p:txBody>
          <a:bodyPr>
            <a:spAutoFit/>
          </a:bodyPr>
          <a:lstStyle/>
          <a:p>
            <a:pPr lvl="0" algn="ctr" eaLnBrk="0" hangingPunct="0">
              <a:spcBef>
                <a:spcPct val="50000"/>
              </a:spcBef>
            </a:pPr>
            <a:endParaRPr lang="zh-CN" altLang="en-GB" b="1" dirty="0">
              <a:solidFill>
                <a:srgbClr val="0000CC"/>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advTm="5000"/>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6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6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SPECIAL_SOURCE" val="bdnul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0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0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0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09.xml><?xml version="1.0" encoding="utf-8"?>
<p:tagLst xmlns:p="http://schemas.openxmlformats.org/presentationml/2006/main">
  <p:tag name="commondata" val="eyJoZGlkIjoiMmU4YWI0YWE3YWNmZGVjNjMyYTRjYTFjMTc3YzAyZGI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产品概述">
  <a:themeElements>
    <a:clrScheme name="">
      <a:dk1>
        <a:srgbClr val="000000"/>
      </a:dk1>
      <a:lt1>
        <a:srgbClr val="FFFFFF"/>
      </a:lt1>
      <a:dk2>
        <a:srgbClr val="301800"/>
      </a:dk2>
      <a:lt2>
        <a:srgbClr val="614020"/>
      </a:lt2>
      <a:accent1>
        <a:srgbClr val="B38961"/>
      </a:accent1>
      <a:accent2>
        <a:srgbClr val="996633"/>
      </a:accent2>
      <a:accent3>
        <a:srgbClr val="FFFFFF"/>
      </a:accent3>
      <a:accent4>
        <a:srgbClr val="000000"/>
      </a:accent4>
      <a:accent5>
        <a:srgbClr val="D5C4B7"/>
      </a:accent5>
      <a:accent6>
        <a:srgbClr val="895B2D"/>
      </a:accent6>
      <a:hlink>
        <a:srgbClr val="9D9C81"/>
      </a:hlink>
      <a:folHlink>
        <a:srgbClr val="B2B2B2"/>
      </a:folHlink>
    </a:clrScheme>
    <a:fontScheme name="">
      <a:majorFont>
        <a:latin typeface="Arial Narrow"/>
        <a:ea typeface="宋体"/>
        <a:cs typeface=""/>
      </a:majorFont>
      <a:minorFont>
        <a:latin typeface="Arial Narrow"/>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301800"/>
        </a:dk2>
        <a:lt2>
          <a:srgbClr val="614020"/>
        </a:lt2>
        <a:accent1>
          <a:srgbClr val="B38961"/>
        </a:accent1>
        <a:accent2>
          <a:srgbClr val="996633"/>
        </a:accent2>
        <a:accent3>
          <a:srgbClr val="FFFFFF"/>
        </a:accent3>
        <a:accent4>
          <a:srgbClr val="000000"/>
        </a:accent4>
        <a:accent5>
          <a:srgbClr val="D5C4B7"/>
        </a:accent5>
        <a:accent6>
          <a:srgbClr val="895B2D"/>
        </a:accent6>
        <a:hlink>
          <a:srgbClr val="9D9C81"/>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003366"/>
        </a:lt2>
        <a:accent1>
          <a:srgbClr val="6397CB"/>
        </a:accent1>
        <a:accent2>
          <a:srgbClr val="336699"/>
        </a:accent2>
        <a:accent3>
          <a:srgbClr val="FFFFFF"/>
        </a:accent3>
        <a:accent4>
          <a:srgbClr val="000000"/>
        </a:accent4>
        <a:accent5>
          <a:srgbClr val="B8C9E1"/>
        </a:accent5>
        <a:accent6>
          <a:srgbClr val="2D5B89"/>
        </a:accent6>
        <a:hlink>
          <a:srgbClr val="8585E1"/>
        </a:hlink>
        <a:folHlink>
          <a:srgbClr val="867AA5"/>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1E1E1"/>
        </a:accent5>
        <a:accent6>
          <a:srgbClr val="787878"/>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Office\Templates\2052\产品概述.pot</Template>
  <TotalTime>0</TotalTime>
  <Words>6162</Words>
  <Application>WPS 演示</Application>
  <PresentationFormat>全屏显示(4:3)</PresentationFormat>
  <Paragraphs>808</Paragraphs>
  <Slides>36</Slides>
  <Notes>34</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9</vt:i4>
      </vt:variant>
      <vt:variant>
        <vt:lpstr>幻灯片标题</vt:lpstr>
      </vt:variant>
      <vt:variant>
        <vt:i4>36</vt:i4>
      </vt:variant>
    </vt:vector>
  </HeadingPairs>
  <TitlesOfParts>
    <vt:vector size="64" baseType="lpstr">
      <vt:lpstr>Arial</vt:lpstr>
      <vt:lpstr>宋体</vt:lpstr>
      <vt:lpstr>Wingdings</vt:lpstr>
      <vt:lpstr>Times New Roman</vt:lpstr>
      <vt:lpstr>Arial Narrow</vt:lpstr>
      <vt:lpstr>华文行楷</vt:lpstr>
      <vt:lpstr>楷体_GB2312</vt:lpstr>
      <vt:lpstr>新宋体</vt:lpstr>
      <vt:lpstr>黑体</vt:lpstr>
      <vt:lpstr>仿宋_GB2312</vt:lpstr>
      <vt:lpstr>微软雅黑</vt:lpstr>
      <vt:lpstr>Arial Unicode MS</vt:lpstr>
      <vt:lpstr>仿宋</vt:lpstr>
      <vt:lpstr>隶书</vt:lpstr>
      <vt:lpstr>汉仪旗黑-85S</vt:lpstr>
      <vt:lpstr>李旭科毛笔行书</vt:lpstr>
      <vt:lpstr>楷体</vt:lpstr>
      <vt:lpstr>产品概述</vt:lpstr>
      <vt:lpstr>3_Office 主题​​</vt:lpstr>
      <vt:lpstr>Word.Document.8</vt:lpstr>
      <vt:lpstr>AutoCAD.Drawing.14</vt:lpstr>
      <vt:lpstr>AutoCAD.Drawing.14</vt:lpstr>
      <vt:lpstr>AutoCAD.Drawing.14</vt:lpstr>
      <vt:lpstr>Paint.Picture</vt:lpstr>
      <vt:lpstr>Paint.Picture</vt:lpstr>
      <vt:lpstr>AutoCAD.Drawing.15</vt:lpstr>
      <vt:lpstr>AutoCAD.Drawing.14</vt:lpstr>
      <vt:lpstr>AutoCAD.Drawing.14</vt:lpstr>
      <vt:lpstr>《中华人民共和国安全生产法》</vt:lpstr>
      <vt:lpstr>PowerPoint 演示文稿</vt:lpstr>
      <vt:lpstr>安全阀基本知识讲授的主要内容</vt:lpstr>
      <vt:lpstr>1.  安全阀的用途及作用原理</vt:lpstr>
      <vt:lpstr>1.  安全阀的用途及作用原理（续1）</vt:lpstr>
      <vt:lpstr>1.  安全阀的用途及作用原理（续2）</vt:lpstr>
      <vt:lpstr>2.  对安全阀的基本要求</vt:lpstr>
      <vt:lpstr>2.  对安全阀的基本要求（续1）</vt:lpstr>
      <vt:lpstr>2.  对安全阀的基本要求（续2）</vt:lpstr>
      <vt:lpstr>2.  对安全阀的基本要求（续3）</vt:lpstr>
      <vt:lpstr>2.  对安全阀的基本要求（续4）</vt:lpstr>
      <vt:lpstr>3.  安全阀的种类及其特点</vt:lpstr>
      <vt:lpstr>3.  安全阀的种类及其特点（续1）</vt:lpstr>
      <vt:lpstr>3.  安全阀的种类及其特点（续2）</vt:lpstr>
      <vt:lpstr>3.  安全阀的种类及其特点（续3）</vt:lpstr>
      <vt:lpstr>3.  安全阀的种类及其特点（续4）</vt:lpstr>
      <vt:lpstr>4. 安全阀主要结构型式                (弹簧式安全阀的主要结构型式）</vt:lpstr>
      <vt:lpstr>4. 安全阀主要结构型式（续1） （弹簧式安全阀的主要结构型式）</vt:lpstr>
      <vt:lpstr>4. 安全阀主要结构型式（续2） （弹簧式安全阀的主要结构型式）</vt:lpstr>
      <vt:lpstr>4. 安全阀主要结构型式（续3） （弹簧式安全阀的主要结构型式）</vt:lpstr>
      <vt:lpstr>5.安全阀选用要点</vt:lpstr>
      <vt:lpstr>    安全阀的型号编制方法</vt:lpstr>
      <vt:lpstr>阀门的类型代号</vt:lpstr>
      <vt:lpstr>连接形式代号</vt:lpstr>
      <vt:lpstr>安全阀结构形式代号</vt:lpstr>
      <vt:lpstr>阀座密封面或衬里材料代号</vt:lpstr>
      <vt:lpstr>表5 阀体材料代号</vt:lpstr>
      <vt:lpstr>                                           </vt:lpstr>
      <vt:lpstr>全启式和微启式的区别</vt:lpstr>
      <vt:lpstr>5.安全阀选用要点（续1）          表5 </vt:lpstr>
      <vt:lpstr>5.安全阀选用要点（续2）</vt:lpstr>
      <vt:lpstr>5.安全阀选用要点（续3）</vt:lpstr>
      <vt:lpstr>6.  安全阀的安装和调试</vt:lpstr>
      <vt:lpstr>6.  安全阀的安装和调试（续1）</vt:lpstr>
      <vt:lpstr>6.  安全阀的安装和调试（续2）</vt:lpstr>
      <vt:lpstr>感谢聆听</vt:lpstr>
    </vt:vector>
  </TitlesOfParts>
  <Company>Shanghai Anderson Greenwood Crosby CO.,LTD</Company>
  <LinksUpToDate>false</LinksUpToDate>
  <SharedDoc>false</SharedDoc>
  <HyperlinksChanged>false</HyperlinksChanged>
  <AppVersion>14.0000</AppVersion>
  <Manager>黄光禹</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安全阀基本知识讲授</dc:title>
  <dc:creator>陈永心</dc:creator>
  <dc:subject>安全阀基本知识幻灯片</dc:subject>
  <cp:lastModifiedBy>monkeyhappy</cp:lastModifiedBy>
  <cp:revision>285</cp:revision>
  <cp:lastPrinted>1900-01-01T00:00:00Z</cp:lastPrinted>
  <dcterms:created xsi:type="dcterms:W3CDTF">1900-01-01T00:00:00Z</dcterms:created>
  <dcterms:modified xsi:type="dcterms:W3CDTF">2023-11-14T05:31:39Z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26A11D66CA9549268157C101C451B305_12</vt:lpwstr>
  </property>
</Properties>
</file>