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  <p:sldMasterId id="2147483697" r:id="rId5"/>
  </p:sldMasterIdLst>
  <p:sldIdLst>
    <p:sldId id="295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7" r:id="rId24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30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2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3" Type="http://schemas.openxmlformats.org/officeDocument/2006/relationships/image" Target="../media/image1.png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5" Type="http://schemas.openxmlformats.org/officeDocument/2006/relationships/image" Target="../media/image1.png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1" Type="http://schemas.openxmlformats.org/officeDocument/2006/relationships/tags" Target="../tags/tag166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3" Type="http://schemas.openxmlformats.org/officeDocument/2006/relationships/image" Target="../media/image1.png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5" Type="http://schemas.openxmlformats.org/officeDocument/2006/relationships/image" Target="../media/image1.png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438150"/>
            <a:ext cx="8637588" cy="8651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566863"/>
            <a:ext cx="2232025" cy="4525962"/>
          </a:xfrm>
          <a:prstGeom prst="rect">
            <a:avLst/>
          </a:prstGeom>
        </p:spPr>
        <p:txBody>
          <a:bodyPr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4131-3F59-4524-806D-086885B72F0F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524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fld id="{E1590CC6-3402-45EA-8C64-EBEAD2E6977A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04664"/>
            <a:ext cx="85772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 altLang="en-US" dirty="0">
                <a:sym typeface="Calibri" panose="020F0502020204030204" pitchFamily="34" charset="0"/>
              </a:rPr>
              <a:t>单击此处编辑母版标题样式</a:t>
            </a:r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63468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8BB1-92AA-4D7B-96BB-258B62EC5612}" type="slidenum">
              <a:rPr lang="en-US" altLang="zh-CN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438150"/>
            <a:ext cx="8637588" cy="8651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59575" y="6524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D392-0FB9-4897-8760-FFA2DAA23C4E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2E763D-EB02-4317-84FE-C8B669261BD9}" type="datetime1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D7B4E-A49D-492F-8A78-A57A1A9FF850}" type="slidenum">
              <a:rPr lang="zh-CN" alt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438150"/>
            <a:ext cx="8637588" cy="865188"/>
          </a:xfrm>
          <a:prstGeom prst="rect">
            <a:avLst/>
          </a:prstGeom>
        </p:spPr>
        <p:txBody>
          <a:bodyPr/>
          <a:lstStyle>
            <a:lvl1pPr>
              <a:defRPr sz="2400" i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DC7674-1B71-42B4-9A2B-553A62B448B4}" type="slidenum">
              <a:rPr lang="en-US" altLang="zh-CN" smtClean="0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395605" y="836930"/>
            <a:ext cx="5099050" cy="5113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271963" y="1450649"/>
            <a:ext cx="4872038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388870" y="-1074420"/>
            <a:ext cx="675513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798808" y="1651651"/>
            <a:ext cx="1180124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9666" y="4583115"/>
            <a:ext cx="4196954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2437393"/>
            <a:ext cx="4134792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041397" y="4511499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427120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6983254" y="6246495"/>
            <a:ext cx="2044541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980728"/>
            <a:ext cx="867288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769939"/>
            <a:ext cx="486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847249" y="5607051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7783354" y="-1854835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842486" y="-1883409"/>
            <a:ext cx="222123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271963" y="1450649"/>
            <a:ext cx="4872038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388870" y="-1074420"/>
            <a:ext cx="675513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798808" y="1651651"/>
            <a:ext cx="1180124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9666" y="4583115"/>
            <a:ext cx="4196954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2437393"/>
            <a:ext cx="4134792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041397" y="4511499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427120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611505" y="1285875"/>
            <a:ext cx="4352925" cy="46062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6983254" y="6246495"/>
            <a:ext cx="2044541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980728"/>
            <a:ext cx="867288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96" tIns="35097" rIns="67496" bIns="35097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769939"/>
            <a:ext cx="486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847249" y="5607051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7783354" y="-1854835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6" tIns="35097" rIns="67496" bIns="35097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842486" y="-1883409"/>
            <a:ext cx="222123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496" tIns="35097" rIns="67496" bIns="3509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1.png"/><Relationship Id="rId18" Type="http://schemas.openxmlformats.org/officeDocument/2006/relationships/tags" Target="../tags/tag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8" Type="http://schemas.openxmlformats.org/officeDocument/2006/relationships/theme" Target="../theme/theme3.xml"/><Relationship Id="rId27" Type="http://schemas.openxmlformats.org/officeDocument/2006/relationships/image" Target="../media/image1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30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27" Type="http://schemas.openxmlformats.org/officeDocument/2006/relationships/image" Target="../media/image1.png"/><Relationship Id="rId26" Type="http://schemas.openxmlformats.org/officeDocument/2006/relationships/tags" Target="../tags/tag290.xml"/><Relationship Id="rId25" Type="http://schemas.openxmlformats.org/officeDocument/2006/relationships/tags" Target="../tags/tag289.xml"/><Relationship Id="rId24" Type="http://schemas.openxmlformats.org/officeDocument/2006/relationships/tags" Target="../tags/tag288.xml"/><Relationship Id="rId23" Type="http://schemas.openxmlformats.org/officeDocument/2006/relationships/tags" Target="../tags/tag287.xml"/><Relationship Id="rId22" Type="http://schemas.openxmlformats.org/officeDocument/2006/relationships/tags" Target="../tags/tag286.xml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 txBox="1">
            <a:spLocks noChangeArrowheads="1"/>
          </p:cNvSpPr>
          <p:nvPr userDrawn="1"/>
        </p:nvSpPr>
        <p:spPr>
          <a:xfrm>
            <a:off x="8032722" y="6447277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 altLang="zh-CN" sz="1050" i="1" dirty="0">
                <a:solidFill>
                  <a:prstClr val="white"/>
                </a:solidFill>
                <a:latin typeface="Bodoni MT Black" panose="02070A03080606020203" pitchFamily="18" charset="0"/>
              </a:rPr>
              <a:t>P</a:t>
            </a:r>
            <a:r>
              <a:rPr lang="en-US" altLang="zh-CN" sz="1050" i="1" dirty="0">
                <a:solidFill>
                  <a:prstClr val="white"/>
                </a:solidFill>
                <a:latin typeface="Bodoni MT Black" panose="02070A03080606020203" pitchFamily="18" charset="0"/>
              </a:rPr>
              <a:t>AGE</a:t>
            </a:r>
            <a:r>
              <a:rPr lang="de-DE" altLang="zh-CN" sz="1050" i="1" dirty="0">
                <a:solidFill>
                  <a:prstClr val="white"/>
                </a:solidFill>
                <a:latin typeface="Bodoni MT Black" panose="02070A03080606020203" pitchFamily="18" charset="0"/>
              </a:rPr>
              <a:t> </a:t>
            </a:r>
            <a:fld id="{F528E655-0910-458B-B422-866D9DD75A45}" type="slidenum">
              <a:rPr lang="zh-CN" altLang="en-US" sz="1600" i="1" smtClean="0">
                <a:solidFill>
                  <a:prstClr val="white"/>
                </a:solidFill>
                <a:latin typeface="Bodoni MT Black" panose="02070A03080606020203" pitchFamily="18" charset="0"/>
              </a:rPr>
            </a:fld>
            <a:endParaRPr lang="en-US" altLang="zh-CN" sz="1600" i="1" dirty="0">
              <a:solidFill>
                <a:prstClr val="white"/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gray">
          <a:xfrm flipV="1">
            <a:off x="120593" y="837095"/>
            <a:ext cx="8915903" cy="21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 </a:t>
            </a:r>
            <a:endParaRPr lang="ko-KR" altLang="en-US" sz="2800" kern="0" dirty="0">
              <a:solidFill>
                <a:srgbClr val="000000"/>
              </a:solidFill>
              <a:latin typeface="Verdana" panose="020B0604030504040204" pitchFamily="34" charset="0"/>
              <a:ea typeface="Gulim" pitchFamily="34" charset="-127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1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1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302.xml"/><Relationship Id="rId6" Type="http://schemas.openxmlformats.org/officeDocument/2006/relationships/image" Target="../media/image9.jpeg"/><Relationship Id="rId5" Type="http://schemas.openxmlformats.org/officeDocument/2006/relationships/tags" Target="../tags/tag301.xml"/><Relationship Id="rId4" Type="http://schemas.openxmlformats.org/officeDocument/2006/relationships/image" Target="../media/image8.jpeg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0" Type="http://schemas.openxmlformats.org/officeDocument/2006/relationships/slideLayout" Target="../slideLayouts/slideLayout57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tags" Target="../tags/tag298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2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05" y="2061210"/>
            <a:ext cx="4705985" cy="711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工伤保险政策解读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1952270" y="3627487"/>
            <a:ext cx="1773473" cy="3581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indent="0" algn="dist">
              <a:buNone/>
            </a:pPr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614786" y="4563392"/>
            <a:ext cx="674969" cy="674969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2547079" y="4563852"/>
            <a:ext cx="674969" cy="674969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479371" y="4563392"/>
            <a:ext cx="674969" cy="674969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138238"/>
            <a:ext cx="8229600" cy="490537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、职业病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Rectangle 5"/>
          <p:cNvSpPr>
            <a:spLocks noGrp="1"/>
          </p:cNvSpPr>
          <p:nvPr>
            <p:ph idx="4294967295"/>
          </p:nvPr>
        </p:nvSpPr>
        <p:spPr>
          <a:xfrm>
            <a:off x="914400" y="1671638"/>
            <a:ext cx="8229600" cy="893762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职业病诊断和鉴定机构是特定资格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中暑也是职业病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  <p:sp>
        <p:nvSpPr>
          <p:cNvPr id="11267" name="Rectangle 4"/>
          <p:cNvSpPr txBox="1">
            <a:spLocks noChangeArrowheads="1"/>
          </p:cNvSpPr>
          <p:nvPr/>
        </p:nvSpPr>
        <p:spPr bwMode="auto">
          <a:xfrm>
            <a:off x="468313" y="2968625"/>
            <a:ext cx="8229600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、因工外出期间的工伤认定情形</a:t>
            </a:r>
            <a:endParaRPr lang="zh-CN" altLang="en-US" sz="24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914400" y="3544888"/>
            <a:ext cx="8229600" cy="820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情形</a:t>
            </a:r>
            <a:r>
              <a:rPr lang="en-US" altLang="zh-CN" sz="2000" b="1" dirty="0">
                <a:latin typeface="+mn-ea"/>
                <a:ea typeface="+mn-ea"/>
              </a:rPr>
              <a:t>1</a:t>
            </a:r>
            <a:r>
              <a:rPr lang="zh-CN" altLang="en-US" sz="2000" b="1" dirty="0">
                <a:latin typeface="+mn-ea"/>
                <a:ea typeface="+mn-ea"/>
              </a:rPr>
              <a:t>：因工外出期间因工作原因的事故伤害 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情形</a:t>
            </a:r>
            <a:r>
              <a:rPr lang="en-US" altLang="zh-CN" sz="2000" b="1" dirty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：发生事故情况下的“下落不明”；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>
            <a:off x="250825" y="260350"/>
            <a:ext cx="318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三、工伤认定情形及一般规则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981075"/>
            <a:ext cx="8229600" cy="561975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、上下班途中的非本人主要责任交通事故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Rectangle 5"/>
          <p:cNvSpPr>
            <a:spLocks noGrp="1"/>
          </p:cNvSpPr>
          <p:nvPr>
            <p:ph idx="4294967295"/>
          </p:nvPr>
        </p:nvSpPr>
        <p:spPr>
          <a:xfrm>
            <a:off x="914400" y="1930400"/>
            <a:ext cx="6537325" cy="2579688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不简单的上下班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疑问</a:t>
            </a:r>
            <a:r>
              <a:rPr lang="en-US" altLang="zh-CN" sz="2000" b="1" noProof="1">
                <a:latin typeface="宋体" panose="02010600030101010101" pitchFamily="2" charset="-122"/>
              </a:rPr>
              <a:t>1</a:t>
            </a:r>
            <a:r>
              <a:rPr lang="zh-CN" altLang="en-US" sz="2000" b="1" noProof="1">
                <a:latin typeface="宋体" panose="02010600030101010101" pitchFamily="2" charset="-122"/>
              </a:rPr>
              <a:t>：什么是下班？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听起来很熟悉的交通事故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疑问</a:t>
            </a:r>
            <a:r>
              <a:rPr lang="en-US" altLang="zh-CN" sz="2000" b="1" noProof="1">
                <a:latin typeface="宋体" panose="02010600030101010101" pitchFamily="2" charset="-122"/>
              </a:rPr>
              <a:t>2</a:t>
            </a:r>
            <a:r>
              <a:rPr lang="zh-CN" altLang="en-US" sz="2000" b="1" noProof="1">
                <a:latin typeface="宋体" panose="02010600030101010101" pitchFamily="2" charset="-122"/>
              </a:rPr>
              <a:t>：这些事故是不是交通事故？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非本人主要责任的认定形式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疑问</a:t>
            </a:r>
            <a:r>
              <a:rPr lang="en-US" altLang="zh-CN" sz="2000" b="1" noProof="1">
                <a:latin typeface="宋体" panose="02010600030101010101" pitchFamily="2" charset="-122"/>
              </a:rPr>
              <a:t>3</a:t>
            </a:r>
            <a:r>
              <a:rPr lang="zh-CN" altLang="en-US" sz="2000" b="1" noProof="1">
                <a:latin typeface="宋体" panose="02010600030101010101" pitchFamily="2" charset="-122"/>
              </a:rPr>
              <a:t>：交警、法院和仲裁调解。人社部门的认定边界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250825" y="260350"/>
            <a:ext cx="318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三、工伤认定情形及一般规则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Rectangle 4"/>
          <p:cNvSpPr txBox="1">
            <a:spLocks noChangeArrowheads="1"/>
          </p:cNvSpPr>
          <p:nvPr/>
        </p:nvSpPr>
        <p:spPr bwMode="auto">
          <a:xfrm>
            <a:off x="468313" y="4652963"/>
            <a:ext cx="8229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</a:t>
            </a:r>
            <a:r>
              <a:rPr lang="zh-CN" altLang="en-US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法律法规规定的其他情形</a:t>
            </a:r>
            <a:endParaRPr lang="zh-CN" altLang="en-US" sz="24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00113" y="5229225"/>
            <a:ext cx="7653337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具体的法律法规：</a:t>
            </a:r>
            <a:r>
              <a:rPr lang="en-US" altLang="zh-CN" sz="2000" b="1" dirty="0">
                <a:latin typeface="+mn-ea"/>
                <a:ea typeface="+mn-ea"/>
              </a:rPr>
              <a:t>《</a:t>
            </a:r>
            <a:r>
              <a:rPr lang="zh-CN" altLang="en-US" sz="2000" b="1" dirty="0">
                <a:latin typeface="+mn-ea"/>
                <a:ea typeface="+mn-ea"/>
              </a:rPr>
              <a:t>湖北省血吸虫病防治条例</a:t>
            </a:r>
            <a:r>
              <a:rPr lang="en-US" altLang="zh-CN" sz="2000" b="1" dirty="0">
                <a:latin typeface="+mn-ea"/>
                <a:ea typeface="+mn-ea"/>
              </a:rPr>
              <a:t>》</a:t>
            </a:r>
            <a:r>
              <a:rPr lang="zh-CN" altLang="en-US" sz="2000" b="1" dirty="0">
                <a:latin typeface="+mn-ea"/>
                <a:ea typeface="+mn-ea"/>
              </a:rPr>
              <a:t>等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血吸虫病的工伤认定要素：工作经历、疫区证明、血吸虫确诊资料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488950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、发病死亡的视同工伤情形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Rectangle 5"/>
          <p:cNvSpPr>
            <a:spLocks noGrp="1"/>
          </p:cNvSpPr>
          <p:nvPr>
            <p:ph idx="4294967295"/>
          </p:nvPr>
        </p:nvSpPr>
        <p:spPr>
          <a:xfrm>
            <a:off x="827088" y="1997075"/>
            <a:ext cx="7859712" cy="1728788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“</a:t>
            </a:r>
            <a:r>
              <a:rPr lang="zh-CN" altLang="en-US" sz="2000" b="1" noProof="1">
                <a:latin typeface="宋体" panose="02010600030101010101" pitchFamily="2" charset="-122"/>
              </a:rPr>
              <a:t>工作时间和工作岗位发病，经抢救无效于</a:t>
            </a:r>
            <a:r>
              <a:rPr lang="en-US" altLang="zh-CN" sz="2000" b="1" noProof="1">
                <a:latin typeface="宋体" panose="02010600030101010101" pitchFamily="2" charset="-122"/>
              </a:rPr>
              <a:t>48</a:t>
            </a:r>
            <a:r>
              <a:rPr lang="zh-CN" altLang="en-US" sz="2000" b="1" noProof="1">
                <a:latin typeface="宋体" panose="02010600030101010101" pitchFamily="2" charset="-122"/>
              </a:rPr>
              <a:t>小时内死亡”。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“工作时间和工作岗位发病，于</a:t>
            </a:r>
            <a:r>
              <a:rPr lang="en-US" altLang="zh-CN" sz="2000" b="1" noProof="1">
                <a:latin typeface="宋体" panose="02010600030101010101" pitchFamily="2" charset="-122"/>
              </a:rPr>
              <a:t>48</a:t>
            </a:r>
            <a:r>
              <a:rPr lang="zh-CN" altLang="en-US" sz="2000" b="1" noProof="1">
                <a:latin typeface="宋体" panose="02010600030101010101" pitchFamily="2" charset="-122"/>
              </a:rPr>
              <a:t>小时内死亡”。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    </a:t>
            </a:r>
            <a:endParaRPr lang="zh-CN" altLang="en-US" sz="1400" b="1" noProof="1">
              <a:latin typeface="宋体" panose="02010600030101010101" pitchFamily="2" charset="-122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2484438" y="3090863"/>
            <a:ext cx="215900" cy="215900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316" name="Rectangle 4"/>
          <p:cNvSpPr txBox="1">
            <a:spLocks noChangeArrowheads="1"/>
          </p:cNvSpPr>
          <p:nvPr/>
        </p:nvSpPr>
        <p:spPr bwMode="auto">
          <a:xfrm>
            <a:off x="2679700" y="3851275"/>
            <a:ext cx="41243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6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发病死亡的认定难题</a:t>
            </a:r>
            <a:endParaRPr lang="zh-CN" altLang="en-US" sz="16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Rectangle 5"/>
          <p:cNvSpPr txBox="1">
            <a:spLocks noChangeArrowheads="1"/>
          </p:cNvSpPr>
          <p:nvPr/>
        </p:nvSpPr>
        <p:spPr bwMode="auto">
          <a:xfrm>
            <a:off x="2771775" y="4221163"/>
            <a:ext cx="4764088" cy="118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400" b="1">
                <a:latin typeface="宋体" panose="02010600030101010101" pitchFamily="2" charset="-122"/>
              </a:rPr>
              <a:t>1</a:t>
            </a:r>
            <a:r>
              <a:rPr lang="zh-CN" altLang="en-US" sz="1400" b="1">
                <a:latin typeface="宋体" panose="02010600030101010101" pitchFamily="2" charset="-122"/>
              </a:rPr>
              <a:t>、数量增加：工伤死亡的</a:t>
            </a:r>
            <a:r>
              <a:rPr lang="en-US" altLang="zh-CN" sz="1400" b="1">
                <a:latin typeface="宋体" panose="02010600030101010101" pitchFamily="2" charset="-122"/>
              </a:rPr>
              <a:t>40%</a:t>
            </a:r>
            <a:endParaRPr lang="en-US" altLang="zh-CN" sz="14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1400" b="1">
                <a:latin typeface="宋体" panose="02010600030101010101" pitchFamily="2" charset="-122"/>
              </a:rPr>
              <a:t>2</a:t>
            </a:r>
            <a:r>
              <a:rPr lang="zh-CN" altLang="en-US" sz="1400" b="1">
                <a:latin typeface="宋体" panose="02010600030101010101" pitchFamily="2" charset="-122"/>
              </a:rPr>
              <a:t>、矛盾加剧：</a:t>
            </a:r>
            <a:r>
              <a:rPr lang="en-US" altLang="zh-CN" sz="1400" b="1">
                <a:latin typeface="宋体" panose="02010600030101010101" pitchFamily="2" charset="-122"/>
              </a:rPr>
              <a:t>TO BE OR NOT TO BE</a:t>
            </a:r>
            <a:r>
              <a:rPr lang="zh-CN" altLang="en-US" sz="1400" b="1">
                <a:latin typeface="宋体" panose="02010600030101010101" pitchFamily="2" charset="-122"/>
              </a:rPr>
              <a:t>！这是个重大问题</a:t>
            </a:r>
            <a:endParaRPr lang="zh-CN" altLang="en-US" sz="14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1400" b="1">
                <a:latin typeface="宋体" panose="02010600030101010101" pitchFamily="2" charset="-122"/>
              </a:rPr>
              <a:t>3</a:t>
            </a:r>
            <a:r>
              <a:rPr lang="zh-CN" altLang="en-US" sz="1400" b="1">
                <a:latin typeface="宋体" panose="02010600030101010101" pitchFamily="2" charset="-122"/>
              </a:rPr>
              <a:t>、界限模糊：到底保护什么</a:t>
            </a:r>
            <a:endParaRPr lang="zh-CN" altLang="en-US" sz="14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1400" b="1">
                <a:latin typeface="宋体" panose="02010600030101010101" pitchFamily="2" charset="-122"/>
              </a:rPr>
              <a:t>4</a:t>
            </a:r>
            <a:r>
              <a:rPr lang="zh-CN" altLang="en-US" sz="1400" b="1">
                <a:latin typeface="宋体" panose="02010600030101010101" pitchFamily="2" charset="-122"/>
              </a:rPr>
              <a:t>、伦理挑战：角色的错位</a:t>
            </a:r>
            <a:endParaRPr lang="zh-CN" altLang="en-US" sz="14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>
              <a:latin typeface="Calibri" panose="020F0502020204030204" pitchFamily="34" charset="0"/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2484438" y="3851275"/>
            <a:ext cx="215900" cy="215900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>
            <a:off x="2700338" y="2997200"/>
            <a:ext cx="3816350" cy="7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视同工伤：</a:t>
            </a:r>
            <a:r>
              <a:rPr lang="zh-CN" altLang="en-US" sz="1400" b="1">
                <a:latin typeface="宋体" panose="02010600030101010101" pitchFamily="2" charset="-122"/>
              </a:rPr>
              <a:t>不是工伤的工伤，疾病在特殊情况发作造成的特定后果，工伤有限制性的扩大。</a:t>
            </a:r>
            <a:endParaRPr lang="zh-CN" altLang="en-US" sz="1400" b="1">
              <a:latin typeface="宋体" panose="02010600030101010101" pitchFamily="2" charset="-122"/>
            </a:endParaRPr>
          </a:p>
        </p:txBody>
      </p:sp>
      <p:sp>
        <p:nvSpPr>
          <p:cNvPr id="13321" name="矩形 9"/>
          <p:cNvSpPr>
            <a:spLocks noChangeArrowheads="1"/>
          </p:cNvSpPr>
          <p:nvPr/>
        </p:nvSpPr>
        <p:spPr bwMode="auto">
          <a:xfrm>
            <a:off x="250825" y="260350"/>
            <a:ext cx="318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三、工伤认定情形及一般规则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5183187" cy="3168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100" b="1" dirty="0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b="1" dirty="0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、受理材料和认定材料的区别</a:t>
            </a:r>
            <a:endParaRPr lang="zh-CN" altLang="en-US" sz="2100" b="1" dirty="0" smtClean="0">
              <a:solidFill>
                <a:srgbClr val="2083E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300" b="1" dirty="0" smtClean="0">
                <a:effectLst/>
                <a:latin typeface="宋体" panose="02010600030101010101" pitchFamily="2" charset="-122"/>
              </a:rPr>
              <a:t>     </a:t>
            </a:r>
            <a:r>
              <a:rPr lang="zh-CN" altLang="en-US" sz="2000" b="1" dirty="0" smtClean="0">
                <a:effectLst/>
                <a:latin typeface="宋体" panose="02010600030101010101" pitchFamily="2" charset="-122"/>
              </a:rPr>
              <a:t>受理：形式审查，相当于备案</a:t>
            </a:r>
            <a:endParaRPr lang="zh-CN" altLang="en-US" sz="2000" b="1" dirty="0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effectLst/>
                <a:latin typeface="宋体" panose="02010600030101010101" pitchFamily="2" charset="-122"/>
              </a:rPr>
              <a:t>   认定：实质审查，相当于审批核准</a:t>
            </a:r>
            <a:endParaRPr lang="zh-CN" altLang="en-US" sz="2000" b="1" dirty="0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effectLst/>
                <a:latin typeface="宋体" panose="02010600030101010101" pitchFamily="2" charset="-122"/>
              </a:rPr>
              <a:t>   “家暴”可以申请并受理</a:t>
            </a:r>
            <a:endParaRPr lang="zh-CN" altLang="en-US" sz="2000" b="1" dirty="0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effectLst/>
                <a:latin typeface="宋体" panose="02010600030101010101" pitchFamily="2" charset="-122"/>
              </a:rPr>
              <a:t>   “家暴”不可以认定</a:t>
            </a:r>
            <a:endParaRPr lang="zh-CN" altLang="en-US" sz="2000" b="1" dirty="0" smtClean="0">
              <a:effectLst/>
              <a:latin typeface="宋体" panose="02010600030101010101" pitchFamily="2" charset="-122"/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250825" y="260350"/>
            <a:ext cx="29559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四、工伤认定的申请和调查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4278313"/>
            <a:ext cx="8229600" cy="490537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1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、工伤认定机构调查核实工作重点</a:t>
            </a:r>
            <a:endParaRPr lang="zh-CN" altLang="en-US" sz="21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00113" y="4840288"/>
            <a:ext cx="2386012" cy="1181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事实的核实</a:t>
            </a:r>
            <a:endParaRPr lang="en-US" altLang="zh-CN" sz="20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证据的核实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法条的对照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058863"/>
            <a:ext cx="8229600" cy="593725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1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、工伤认定不是破案，是裁判</a:t>
            </a:r>
            <a:endParaRPr lang="zh-CN" altLang="en-US" sz="21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Rectangle 5"/>
          <p:cNvSpPr>
            <a:spLocks noGrp="1"/>
          </p:cNvSpPr>
          <p:nvPr>
            <p:ph idx="4294967295"/>
          </p:nvPr>
        </p:nvSpPr>
        <p:spPr>
          <a:xfrm>
            <a:off x="827088" y="1470025"/>
            <a:ext cx="3538537" cy="1325563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事实由申请方固定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证据由双方提供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举证责任的分配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endParaRPr lang="zh-CN" altLang="en-US" noProof="1"/>
          </a:p>
          <a:p>
            <a:endParaRPr lang="en-US" altLang="zh-CN" noProof="1"/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250825" y="260350"/>
            <a:ext cx="29559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四、工伤认定的申请和调查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Rectangle 4"/>
          <p:cNvSpPr txBox="1">
            <a:spLocks noChangeArrowheads="1"/>
          </p:cNvSpPr>
          <p:nvPr/>
        </p:nvSpPr>
        <p:spPr bwMode="auto">
          <a:xfrm>
            <a:off x="446088" y="3213100"/>
            <a:ext cx="8229600" cy="4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1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、申请材料的要求</a:t>
            </a:r>
            <a:endParaRPr lang="zh-CN" altLang="en-US" sz="21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Rectangle 5"/>
          <p:cNvSpPr txBox="1">
            <a:spLocks noChangeArrowheads="1"/>
          </p:cNvSpPr>
          <p:nvPr/>
        </p:nvSpPr>
        <p:spPr bwMode="auto">
          <a:xfrm>
            <a:off x="879475" y="3716338"/>
            <a:ext cx="7292975" cy="233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申请材料的实质：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工伤认定申请表（书）：</a:t>
            </a:r>
            <a:r>
              <a:rPr lang="en-US" altLang="zh-CN" sz="2000" b="1">
                <a:latin typeface="宋体" panose="02010600030101010101" pitchFamily="2" charset="-122"/>
              </a:rPr>
              <a:t>5W</a:t>
            </a:r>
            <a:r>
              <a:rPr lang="zh-CN" altLang="en-US" sz="2000" b="1">
                <a:latin typeface="宋体" panose="02010600030101010101" pitchFamily="2" charset="-122"/>
              </a:rPr>
              <a:t>，</a:t>
            </a:r>
            <a:r>
              <a:rPr lang="en-US" altLang="zh-CN" sz="2000" b="1">
                <a:latin typeface="宋体" panose="02010600030101010101" pitchFamily="2" charset="-122"/>
              </a:rPr>
              <a:t>1H</a:t>
            </a:r>
            <a:r>
              <a:rPr lang="zh-CN" altLang="en-US" sz="2000" b="1">
                <a:latin typeface="宋体" panose="02010600030101010101" pitchFamily="2" charset="-122"/>
              </a:rPr>
              <a:t>，具体说明伤害的客观具体情况；</a:t>
            </a:r>
            <a:r>
              <a:rPr lang="en-US" altLang="zh-CN" sz="2000" b="1">
                <a:latin typeface="宋体" panose="02010600030101010101" pitchFamily="2" charset="-122"/>
              </a:rPr>
              <a:t>when\where\who\what\why\how.</a:t>
            </a:r>
            <a:endParaRPr lang="en-US" altLang="zh-CN" sz="20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劳动关系证明：两个适格主体之间的关系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医疗机构诊断材料的意义：造成的后果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229600" cy="345757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100" b="1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b="1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、伤残鉴定前的待遇</a:t>
            </a:r>
            <a:endParaRPr lang="zh-CN" altLang="en-US" sz="2100" b="1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300" b="1" noProof="1">
                <a:latin typeface="宋体" panose="02010600030101010101" pitchFamily="2" charset="-122"/>
              </a:rPr>
              <a:t>   </a:t>
            </a:r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基金：</a:t>
            </a:r>
            <a:endParaRPr lang="en-US" altLang="zh-CN" sz="2000" b="1" noProof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000" b="1" noProof="1">
                <a:latin typeface="宋体" panose="02010600030101010101" pitchFamily="2" charset="-122"/>
              </a:rPr>
              <a:t>诊疗项目 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000" b="1" noProof="1">
                <a:latin typeface="宋体" panose="02010600030101010101" pitchFamily="2" charset="-122"/>
              </a:rPr>
              <a:t>药品 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2000" b="1" noProof="1">
                <a:latin typeface="宋体" panose="02010600030101010101" pitchFamily="2" charset="-122"/>
              </a:rPr>
              <a:t>服务项目 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④</a:t>
            </a:r>
            <a:r>
              <a:rPr lang="zh-CN" altLang="en-US" sz="2000" b="1" noProof="1">
                <a:latin typeface="宋体" panose="02010600030101010101" pitchFamily="2" charset="-122"/>
              </a:rPr>
              <a:t>伙食补助</a:t>
            </a:r>
            <a:endParaRPr lang="en-US" altLang="zh-CN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⑤</a:t>
            </a:r>
            <a:r>
              <a:rPr lang="zh-CN" altLang="en-US" sz="2000" b="1" noProof="1">
                <a:latin typeface="宋体" panose="02010600030101010101" pitchFamily="2" charset="-122"/>
              </a:rPr>
              <a:t>经同意后外出治疗的食宿交通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   </a:t>
            </a:r>
            <a:endParaRPr lang="en-US" altLang="zh-CN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  </a:t>
            </a:r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单位：</a:t>
            </a:r>
            <a:endParaRPr lang="en-US" altLang="zh-CN" sz="2000" b="1" noProof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000" b="1" noProof="1">
                <a:latin typeface="宋体" panose="02010600030101010101" pitchFamily="2" charset="-122"/>
              </a:rPr>
              <a:t>工资待遇    </a:t>
            </a:r>
            <a:r>
              <a:rPr lang="en-US" altLang="zh-CN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000" b="1" noProof="1">
                <a:latin typeface="宋体" panose="02010600030101010101" pitchFamily="2" charset="-122"/>
              </a:rPr>
              <a:t>护理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600" b="1" noProof="1">
              <a:latin typeface="宋体" panose="02010600030101010101" pitchFamily="2" charset="-122"/>
            </a:endParaRP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250825" y="260350"/>
            <a:ext cx="2032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五、工伤保险待遇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37588" cy="865188"/>
          </a:xfrm>
        </p:spPr>
        <p:txBody>
          <a:bodyPr/>
          <a:lstStyle/>
          <a:p>
            <a:pPr algn="l"/>
            <a:r>
              <a:rPr lang="en-US" altLang="zh-CN" sz="2100" b="1" noProof="1">
                <a:solidFill>
                  <a:srgbClr val="0070C0"/>
                </a:solidFill>
                <a:cs typeface="+mn-cs"/>
              </a:rPr>
              <a:t>2</a:t>
            </a:r>
            <a:r>
              <a:rPr lang="zh-CN" altLang="en-US" sz="2100" b="1" noProof="1">
                <a:solidFill>
                  <a:srgbClr val="0070C0"/>
                </a:solidFill>
                <a:cs typeface="+mn-cs"/>
              </a:rPr>
              <a:t>、伤残鉴定后的待遇</a:t>
            </a:r>
            <a:endParaRPr lang="zh-CN" altLang="en-US" sz="2100" b="1" noProof="1">
              <a:solidFill>
                <a:srgbClr val="0070C0"/>
              </a:solidFill>
              <a:cs typeface="+mn-cs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250825" y="908720"/>
            <a:ext cx="8641655" cy="4525962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基金：</a:t>
            </a:r>
            <a:endParaRPr lang="zh-CN" altLang="en-US" sz="2000" b="1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伤残补助费：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7-13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16-18,21-27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（本人工资）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伤残津贴：概念及区别，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75%-90%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（本人工资）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护理费：发放条件，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50%-30%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（统筹地区平均工资）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一次性医疗补助金：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6-18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残疾器具配置费：湖北省工伤职工辅助器具配置管理暂行办法，限额，职工选择超限额，超额自费。定点机构配置超标的，定点自负。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用人单位：</a:t>
            </a:r>
            <a:endParaRPr lang="zh-CN" altLang="en-US" sz="2000" b="1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伤残津贴：概念及条件，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65%-70%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（本人工资）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一次性就业补助金：条件，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8-20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28-34</a:t>
            </a:r>
            <a:r>
              <a:rPr lang="zh-CN" altLang="en-US" sz="20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个月（统筹地区平均工资）</a:t>
            </a:r>
            <a:endParaRPr lang="zh-CN" altLang="en-US" sz="2000" b="1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91512" cy="1900237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lnSpc>
                <a:spcPct val="260000"/>
              </a:lnSpc>
              <a:buFont typeface="Arial" panose="020B0604020202020204" pitchFamily="34" charset="0"/>
              <a:buNone/>
            </a:pPr>
            <a:r>
              <a:rPr lang="zh-CN" altLang="en-US" sz="1800" b="1" noProof="1">
                <a:latin typeface="宋体" panose="02010600030101010101" pitchFamily="2" charset="-122"/>
              </a:rPr>
              <a:t>    伤残职工在停工留薪期内因工伤导致死亡的，其近亲属享受全部待遇。</a:t>
            </a:r>
            <a:endParaRPr lang="zh-CN" altLang="en-US" sz="1800" b="1" noProof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1800" b="1" noProof="1">
                <a:latin typeface="宋体" panose="02010600030101010101" pitchFamily="2" charset="-122"/>
              </a:rPr>
              <a:t>    一级至四级伤残职工在停工留薪期满后死亡的，其近亲属可以享受除一次性补助（</a:t>
            </a:r>
            <a:r>
              <a:rPr lang="en-US" altLang="zh-CN" sz="1800" b="1" noProof="1">
                <a:latin typeface="宋体" panose="02010600030101010101" pitchFamily="2" charset="-122"/>
              </a:rPr>
              <a:t>20</a:t>
            </a:r>
            <a:r>
              <a:rPr lang="zh-CN" altLang="en-US" sz="1800" b="1" noProof="1">
                <a:latin typeface="宋体" panose="02010600030101010101" pitchFamily="2" charset="-122"/>
              </a:rPr>
              <a:t>倍可支配收入）之外的待遇（丧葬和遗属）。</a:t>
            </a:r>
            <a:endParaRPr lang="zh-CN" altLang="en-US" sz="1800" b="1" noProof="1">
              <a:latin typeface="宋体" panose="02010600030101010101" pitchFamily="2" charset="-122"/>
            </a:endParaRPr>
          </a:p>
        </p:txBody>
      </p:sp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250825" y="260350"/>
            <a:ext cx="2032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五、工伤保险待遇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323850" y="908050"/>
            <a:ext cx="5227638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、停工留薪期内、外因工伤导致死亡的待遇</a:t>
            </a:r>
            <a:endParaRPr lang="zh-CN" altLang="en-US" sz="20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3789363"/>
            <a:ext cx="8229600" cy="561975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0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</a:t>
            </a:r>
            <a:r>
              <a:rPr lang="zh-CN" altLang="en-US" sz="20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几个收入概念</a:t>
            </a:r>
            <a:endParaRPr lang="zh-CN" altLang="en-US" sz="20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Rectangle 5"/>
          <p:cNvSpPr txBox="1">
            <a:spLocks noChangeArrowheads="1"/>
          </p:cNvSpPr>
          <p:nvPr/>
        </p:nvSpPr>
        <p:spPr bwMode="auto">
          <a:xfrm>
            <a:off x="611188" y="4365625"/>
            <a:ext cx="7129462" cy="249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>
                <a:latin typeface="宋体" panose="02010600030101010101" pitchFamily="2" charset="-122"/>
              </a:rPr>
              <a:t>①本人工资  ②职工平均工资  ③在岗职工平均工资 </a:t>
            </a:r>
            <a:endParaRPr lang="zh-CN" altLang="en-US" sz="17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>
                <a:latin typeface="宋体" panose="02010600030101010101" pitchFamily="2" charset="-122"/>
              </a:rPr>
              <a:t>④城镇居民可支配收入</a:t>
            </a:r>
            <a:endParaRPr lang="zh-CN" altLang="en-US" sz="17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00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0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</a:t>
            </a:r>
            <a:r>
              <a:rPr lang="zh-CN" altLang="en-US" sz="20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停工留薪期的问题</a:t>
            </a:r>
            <a:endParaRPr lang="zh-CN" altLang="en-US" sz="20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idx="4294967295"/>
          </p:nvPr>
        </p:nvSpPr>
        <p:spPr>
          <a:xfrm>
            <a:off x="755650" y="1423739"/>
            <a:ext cx="4032250" cy="1573213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700" b="1" noProof="1">
                <a:latin typeface="宋体" panose="02010600030101010101" pitchFamily="2" charset="-122"/>
              </a:rPr>
              <a:t>停工留薪期的规定</a:t>
            </a:r>
            <a:endParaRPr lang="zh-CN" altLang="en-US" sz="1700" b="1" noProof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700" b="1" noProof="1">
                <a:latin typeface="宋体" panose="02010600030101010101" pitchFamily="2" charset="-122"/>
              </a:rPr>
              <a:t>停工留薪期怎么定</a:t>
            </a:r>
            <a:endParaRPr lang="zh-CN" altLang="en-US" sz="1700" b="1" noProof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700" b="1" noProof="1">
                <a:latin typeface="宋体" panose="02010600030101010101" pitchFamily="2" charset="-122"/>
              </a:rPr>
              <a:t>停工留薪期的延长</a:t>
            </a:r>
            <a:endParaRPr lang="zh-CN" altLang="en-US" sz="1700" b="1" noProof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700" b="1" noProof="1">
                <a:latin typeface="宋体" panose="02010600030101010101" pitchFamily="2" charset="-122"/>
              </a:rPr>
              <a:t>停工留薪期满继续休息怎么处置</a:t>
            </a:r>
            <a:endParaRPr lang="en-US" altLang="zh-CN" sz="3000" noProof="1"/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250825" y="260350"/>
            <a:ext cx="2032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五、工伤保险待遇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Rectangle 4"/>
          <p:cNvSpPr txBox="1">
            <a:spLocks noChangeArrowheads="1"/>
          </p:cNvSpPr>
          <p:nvPr/>
        </p:nvSpPr>
        <p:spPr bwMode="auto">
          <a:xfrm>
            <a:off x="467544" y="3356992"/>
            <a:ext cx="82296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0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、待遇支付的主要问题</a:t>
            </a:r>
            <a:endParaRPr lang="zh-CN" altLang="en-US" sz="20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Rectangle 5"/>
          <p:cNvSpPr txBox="1">
            <a:spLocks noChangeArrowheads="1"/>
          </p:cNvSpPr>
          <p:nvPr/>
        </p:nvSpPr>
        <p:spPr bwMode="auto">
          <a:xfrm>
            <a:off x="755650" y="3861048"/>
            <a:ext cx="38989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</a:rPr>
              <a:t>伤残津贴低于养老金怎么补齐差额</a:t>
            </a:r>
            <a:endParaRPr lang="zh-CN" altLang="en-US" sz="17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</a:rPr>
              <a:t>第三人损害的双赔还是补差</a:t>
            </a:r>
            <a:endParaRPr lang="zh-CN" altLang="en-US" sz="17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</a:rPr>
              <a:t>先行支付的实施困境</a:t>
            </a:r>
            <a:endParaRPr lang="zh-CN" altLang="en-US" sz="17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zh-CN" altLang="en-US" sz="1700" b="1" dirty="0">
                <a:latin typeface="宋体" panose="02010600030101010101" pitchFamily="2" charset="-122"/>
              </a:rPr>
              <a:t>项目外的费用怎么办</a:t>
            </a:r>
            <a:endParaRPr lang="zh-CN" altLang="en-US" sz="17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1634" y="1970873"/>
            <a:ext cx="3963115" cy="884664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983540" y="3969035"/>
            <a:ext cx="2844986" cy="11880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36" y="4017134"/>
            <a:ext cx="890959" cy="890959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066297" y="4231152"/>
            <a:ext cx="943407" cy="65195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359" y="4057614"/>
            <a:ext cx="830008" cy="809963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278123" y="4076852"/>
            <a:ext cx="3014898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671" y="3104979"/>
            <a:ext cx="2359710" cy="78625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161" y="4908092"/>
            <a:ext cx="702046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343" y="4907151"/>
            <a:ext cx="702046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469" y="1714579"/>
            <a:ext cx="5566152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53" y="4114768"/>
            <a:ext cx="5148501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812" y="3829032"/>
            <a:ext cx="2822603" cy="188129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454" y="1714579"/>
            <a:ext cx="2809269" cy="1872528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742" y="998808"/>
            <a:ext cx="5111354" cy="447654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4099" name="矩形 27"/>
          <p:cNvSpPr>
            <a:spLocks noChangeArrowheads="1"/>
          </p:cNvSpPr>
          <p:nvPr/>
        </p:nvSpPr>
        <p:spPr bwMode="auto">
          <a:xfrm>
            <a:off x="3924300" y="1125538"/>
            <a:ext cx="1249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05100" y="2627313"/>
            <a:ext cx="3652838" cy="565150"/>
          </a:xfrm>
          <a:prstGeom prst="rect">
            <a:avLst/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</a:rPr>
              <a:t>人社部门工伤认定的范围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00338" y="1908175"/>
            <a:ext cx="3652837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447675"/>
            <a:r>
              <a:rPr lang="zh-CN" altLang="en-US" b="1">
                <a:latin typeface="宋体" panose="02010600030101010101" pitchFamily="2" charset="-122"/>
              </a:rPr>
              <a:t>工伤保险的基本内容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86050" y="4110038"/>
            <a:ext cx="3686175" cy="566737"/>
          </a:xfrm>
          <a:prstGeom prst="rect">
            <a:avLst/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447675"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</a:rPr>
              <a:t>工伤认定的申请和调查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19388" y="3378200"/>
            <a:ext cx="3652837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</a:rPr>
              <a:t>工伤认定情形及一般规则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689225" y="4876800"/>
            <a:ext cx="3683000" cy="566738"/>
          </a:xfrm>
          <a:prstGeom prst="rect">
            <a:avLst/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33CCFF">
                  <a:alpha val="60001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  <a:scene3d>
            <a:camera prst="legacyObliqueTopRight"/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marL="447675"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</a:rPr>
              <a:t>工伤保险待遇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2606675" y="3451225"/>
            <a:ext cx="595313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latinLnBrk="1"/>
            <a:r>
              <a:rPr lang="ko-KR" altLang="en-US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HY헤드라인M" pitchFamily="18" charset="-127"/>
                <a:cs typeface="+mn-ea"/>
              </a:rPr>
              <a:t> </a:t>
            </a:r>
            <a:r>
              <a:rPr lang="zh-CN" altLang="en-US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三</a:t>
            </a:r>
            <a:r>
              <a:rPr lang="en-US" altLang="ko-KR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ko-KR" sz="1700" b="1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608263" y="2695575"/>
            <a:ext cx="59531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latinLnBrk="1"/>
            <a:r>
              <a:rPr lang="ko-KR" altLang="en-US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HY헤드라인M" pitchFamily="18" charset="-127"/>
                <a:cs typeface="+mn-ea"/>
              </a:rPr>
              <a:t> </a:t>
            </a:r>
            <a:r>
              <a:rPr lang="zh-CN" altLang="en-US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二</a:t>
            </a:r>
            <a:r>
              <a:rPr lang="en-US" altLang="ko-KR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ko-KR" sz="1700" b="1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2600325" y="4203700"/>
            <a:ext cx="595313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latinLnBrk="1"/>
            <a:r>
              <a:rPr lang="ko-KR" altLang="en-US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HY헤드라인M" pitchFamily="18" charset="-127"/>
                <a:cs typeface="+mn-ea"/>
              </a:rPr>
              <a:t> </a:t>
            </a:r>
            <a:r>
              <a:rPr lang="zh-CN" altLang="en-US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四</a:t>
            </a:r>
            <a:r>
              <a:rPr lang="en-US" altLang="ko-KR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ko-KR" sz="1700" b="1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611438" y="4953000"/>
            <a:ext cx="59531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latinLnBrk="1"/>
            <a:r>
              <a:rPr lang="ko-KR" altLang="en-US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HY헤드라인M" pitchFamily="18" charset="-127"/>
                <a:cs typeface="+mn-ea"/>
              </a:rPr>
              <a:t> </a:t>
            </a:r>
            <a:r>
              <a:rPr lang="zh-CN" altLang="en-US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五</a:t>
            </a:r>
            <a:r>
              <a:rPr lang="en-US" altLang="ko-KR" sz="1700" b="1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ko-KR" sz="1700" b="1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2611438" y="1992313"/>
            <a:ext cx="595312" cy="482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latinLnBrk="1">
              <a:buFontTx/>
              <a:buNone/>
              <a:defRPr/>
            </a:pPr>
            <a:r>
              <a:rPr kumimoji="1" lang="ko-KR" alt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HY헤드라인M" pitchFamily="18" charset="-127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一</a:t>
            </a:r>
            <a:r>
              <a:rPr lang="en-US" altLang="ko-KR" b="1" dirty="0">
                <a:latin typeface="+mj-ea"/>
                <a:ea typeface="+mj-ea"/>
              </a:rPr>
              <a:t> </a:t>
            </a:r>
            <a:endParaRPr lang="ko-KR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5123" name="矩形 6"/>
          <p:cNvSpPr>
            <a:spLocks noChangeArrowheads="1"/>
          </p:cNvSpPr>
          <p:nvPr/>
        </p:nvSpPr>
        <p:spPr bwMode="auto">
          <a:xfrm>
            <a:off x="250825" y="260350"/>
            <a:ext cx="271621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一、工伤保险的基本内容</a:t>
            </a:r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、工伤的概念</a:t>
            </a:r>
            <a:endParaRPr lang="zh-CN" altLang="en-US" sz="2400" b="1" smtClean="0">
              <a:solidFill>
                <a:srgbClr val="2083E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       与工作有关的伤害事故和职业病。工伤保险意义上的工伤，是在劳动关系存续期间，劳动者为履行劳动义务而造成的劳动者人身损害。</a:t>
            </a:r>
            <a:endParaRPr lang="zh-CN" altLang="en-US" sz="2000" b="1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       工伤保险和医疗保险保障范围的区别</a:t>
            </a:r>
            <a:endParaRPr lang="en-US" altLang="zh-CN" sz="2000" b="1" smtClean="0">
              <a:effectLst/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2083E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smtClean="0">
                <a:solidFill>
                  <a:srgbClr val="2083E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、责任的转变</a:t>
            </a:r>
            <a:endParaRPr lang="zh-CN" altLang="en-US" sz="2400" b="1" smtClean="0">
              <a:solidFill>
                <a:srgbClr val="2083E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       责任自负为主</a:t>
            </a:r>
            <a:r>
              <a:rPr lang="en-US" altLang="zh-CN" sz="2000" b="1" smtClean="0">
                <a:effectLst/>
                <a:latin typeface="宋体" panose="02010600030101010101" pitchFamily="2" charset="-122"/>
              </a:rPr>
              <a:t>----</a:t>
            </a: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过错责任为主</a:t>
            </a:r>
            <a:r>
              <a:rPr lang="en-US" altLang="zh-CN" sz="2000" b="1" smtClean="0">
                <a:effectLst/>
                <a:latin typeface="宋体" panose="02010600030101010101" pitchFamily="2" charset="-122"/>
              </a:rPr>
              <a:t>----</a:t>
            </a: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无过失补偿原则</a:t>
            </a:r>
            <a:endParaRPr lang="zh-CN" altLang="en-US" sz="2000" b="1" smtClean="0">
              <a:effectLst/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6147" name="矩形 6"/>
          <p:cNvSpPr>
            <a:spLocks noChangeArrowheads="1"/>
          </p:cNvSpPr>
          <p:nvPr/>
        </p:nvSpPr>
        <p:spPr bwMode="auto">
          <a:xfrm>
            <a:off x="250825" y="260350"/>
            <a:ext cx="271621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一、工伤保险的基本内容</a:t>
            </a:r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5125" name="Rectangle 5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、制度的变迁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我国的工伤保险制度演变：</a:t>
            </a:r>
            <a:endParaRPr lang="en-US" altLang="zh-CN" sz="2000" b="1" noProof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1953</a:t>
            </a:r>
            <a:r>
              <a:rPr lang="zh-CN" altLang="en-US" sz="2000" b="1" noProof="1">
                <a:latin typeface="宋体" panose="02010600030101010101" pitchFamily="2" charset="-122"/>
              </a:rPr>
              <a:t>年，</a:t>
            </a:r>
            <a:r>
              <a:rPr lang="en-US" altLang="zh-CN" sz="2000" b="1" noProof="1">
                <a:latin typeface="宋体" panose="02010600030101010101" pitchFamily="2" charset="-122"/>
              </a:rPr>
              <a:t>《</a:t>
            </a:r>
            <a:r>
              <a:rPr lang="zh-CN" altLang="en-US" sz="2000" b="1" noProof="1">
                <a:latin typeface="宋体" panose="02010600030101010101" pitchFamily="2" charset="-122"/>
              </a:rPr>
              <a:t>劳动保险条例</a:t>
            </a:r>
            <a:r>
              <a:rPr lang="en-US" altLang="zh-CN" sz="2000" b="1" noProof="1">
                <a:latin typeface="宋体" panose="02010600030101010101" pitchFamily="2" charset="-122"/>
              </a:rPr>
              <a:t>》</a:t>
            </a:r>
            <a:endParaRPr lang="en-US" altLang="zh-CN" sz="2000" b="1" noProof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1996</a:t>
            </a:r>
            <a:r>
              <a:rPr lang="zh-CN" altLang="en-US" sz="2000" b="1" noProof="1">
                <a:latin typeface="宋体" panose="02010600030101010101" pitchFamily="2" charset="-122"/>
              </a:rPr>
              <a:t>年，</a:t>
            </a:r>
            <a:r>
              <a:rPr lang="en-US" altLang="zh-CN" sz="2000" b="1" noProof="1">
                <a:latin typeface="宋体" panose="02010600030101010101" pitchFamily="2" charset="-122"/>
              </a:rPr>
              <a:t>《</a:t>
            </a:r>
            <a:r>
              <a:rPr lang="zh-CN" altLang="en-US" sz="2000" b="1" noProof="1">
                <a:latin typeface="宋体" panose="02010600030101010101" pitchFamily="2" charset="-122"/>
              </a:rPr>
              <a:t>工伤保险实施办法</a:t>
            </a:r>
            <a:r>
              <a:rPr lang="en-US" altLang="zh-CN" sz="2000" b="1" noProof="1">
                <a:latin typeface="宋体" panose="02010600030101010101" pitchFamily="2" charset="-122"/>
              </a:rPr>
              <a:t>》</a:t>
            </a:r>
            <a:endParaRPr lang="en-US" altLang="zh-CN" sz="2000" b="1" noProof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2003</a:t>
            </a:r>
            <a:r>
              <a:rPr lang="zh-CN" altLang="en-US" sz="2000" b="1" noProof="1">
                <a:latin typeface="宋体" panose="02010600030101010101" pitchFamily="2" charset="-122"/>
              </a:rPr>
              <a:t>年，</a:t>
            </a:r>
            <a:r>
              <a:rPr lang="en-US" altLang="zh-CN" sz="2000" b="1" noProof="1">
                <a:latin typeface="宋体" panose="02010600030101010101" pitchFamily="2" charset="-122"/>
              </a:rPr>
              <a:t>《</a:t>
            </a:r>
            <a:r>
              <a:rPr lang="zh-CN" altLang="en-US" sz="2000" b="1" noProof="1">
                <a:latin typeface="宋体" panose="02010600030101010101" pitchFamily="2" charset="-122"/>
              </a:rPr>
              <a:t>工伤保险条例</a:t>
            </a:r>
            <a:r>
              <a:rPr lang="en-US" altLang="zh-CN" sz="2000" b="1" noProof="1">
                <a:latin typeface="宋体" panose="02010600030101010101" pitchFamily="2" charset="-122"/>
              </a:rPr>
              <a:t>》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2011</a:t>
            </a:r>
            <a:r>
              <a:rPr lang="zh-CN" altLang="en-US" sz="2000" b="1" noProof="1">
                <a:latin typeface="宋体" panose="02010600030101010101" pitchFamily="2" charset="-122"/>
              </a:rPr>
              <a:t>年修订的条例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noProof="1">
                <a:latin typeface="宋体" panose="02010600030101010101" pitchFamily="2" charset="-122"/>
              </a:rPr>
              <a:t>2014</a:t>
            </a:r>
            <a:r>
              <a:rPr lang="zh-CN" altLang="en-US" sz="2000" b="1" noProof="1">
                <a:latin typeface="宋体" panose="02010600030101010101" pitchFamily="2" charset="-122"/>
              </a:rPr>
              <a:t>年，建筑施工按项目参保政策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7171" name="矩形 7"/>
          <p:cNvSpPr>
            <a:spLocks noChangeArrowheads="1"/>
          </p:cNvSpPr>
          <p:nvPr/>
        </p:nvSpPr>
        <p:spPr bwMode="auto">
          <a:xfrm>
            <a:off x="250825" y="260350"/>
            <a:ext cx="271621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一、工伤保险的基本内容</a:t>
            </a:r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6149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229600" cy="720725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、工伤和“公伤”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Rectangle 5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158432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indent="14605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因工负伤和因公负伤是一回事吗？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 indent="14605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军人、警察等公务人员：因公负伤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 indent="14605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用人单位职工：因工负伤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  <p:sp>
        <p:nvSpPr>
          <p:cNvPr id="7174" name="Rectangle 6"/>
          <p:cNvSpPr txBox="1">
            <a:spLocks noChangeArrowheads="1"/>
          </p:cNvSpPr>
          <p:nvPr/>
        </p:nvSpPr>
        <p:spPr bwMode="auto">
          <a:xfrm>
            <a:off x="468313" y="3213100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、工伤保险是小险种吗？</a:t>
            </a:r>
            <a:endParaRPr lang="zh-CN" altLang="en-US" sz="24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468313" y="3933825"/>
            <a:ext cx="8229600" cy="2403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74930" fontAlgn="auto"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参保人群：固定就业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74930" fontAlgn="auto"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缴费比例：低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74930" fontAlgn="auto"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发生机率：不定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74930" fontAlgn="auto"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领导重视：较低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sz="2000" b="1" dirty="0">
              <a:latin typeface="+mn-ea"/>
              <a:ea typeface="+mn-ea"/>
            </a:endParaRPr>
          </a:p>
          <a:p>
            <a:pPr marL="342900" indent="-74930" fontAlgn="auto"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矛盾的多发地带，社保行政争议的重灾区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717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249363"/>
            <a:ext cx="8229600" cy="739775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、最复杂的社会保险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Rectangle 5"/>
          <p:cNvSpPr>
            <a:spLocks noGrp="1"/>
          </p:cNvSpPr>
          <p:nvPr>
            <p:ph idx="4294967295"/>
          </p:nvPr>
        </p:nvSpPr>
        <p:spPr>
          <a:xfrm>
            <a:off x="617538" y="2193925"/>
            <a:ext cx="7929562" cy="283210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包罗最广 ：伤残津贴和养老金对照、工伤医疗、就业补助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涉及最宽 ：一般损害、治安和刑事、民事权利的处置、交通事故、特殊病症和损害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环节最多 ：工伤参保、工伤认定、工伤鉴定、工伤康复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待遇最杂：停工留薪期、医疗、伤亡待遇、遗属待遇、一次性就业和医疗、工伤康复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250825" y="260350"/>
            <a:ext cx="271621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一、工伤保险的基本内容</a:t>
            </a:r>
            <a:endParaRPr lang="zh-CN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9219" name="矩形 8"/>
          <p:cNvSpPr>
            <a:spLocks noChangeArrowheads="1"/>
          </p:cNvSpPr>
          <p:nvPr/>
        </p:nvSpPr>
        <p:spPr bwMode="auto">
          <a:xfrm>
            <a:off x="250825" y="260350"/>
            <a:ext cx="318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二、人社部门工伤认定的范围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893763"/>
            <a:ext cx="8229600" cy="635000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、人社部门工伤认定的职权边界 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Rectangle 5"/>
          <p:cNvSpPr>
            <a:spLocks noGrp="1"/>
          </p:cNvSpPr>
          <p:nvPr>
            <p:ph idx="4294967295"/>
          </p:nvPr>
        </p:nvSpPr>
        <p:spPr>
          <a:xfrm>
            <a:off x="611188" y="1557338"/>
            <a:ext cx="8229600" cy="1108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法理依据：工伤保险条例</a:t>
            </a:r>
            <a:endParaRPr lang="zh-CN" altLang="en-US" sz="2000" b="1" smtClean="0">
              <a:effectLst/>
              <a:latin typeface="宋体" panose="02010600030101010101" pitchFamily="2" charset="-122"/>
            </a:endParaRPr>
          </a:p>
          <a:p>
            <a:pPr indent="14605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effectLst/>
                <a:latin typeface="宋体" panose="02010600030101010101" pitchFamily="2" charset="-122"/>
              </a:rPr>
              <a:t>受理前提：参加工伤保险或者应当参加工伤保险的职业人群</a:t>
            </a:r>
            <a:endParaRPr lang="zh-CN" altLang="en-US" sz="2000" b="1" smtClean="0">
              <a:effectLst/>
              <a:latin typeface="宋体" panose="02010600030101010101" pitchFamily="2" charset="-122"/>
            </a:endParaRPr>
          </a:p>
          <a:p>
            <a:pPr indent="14605"/>
            <a:endParaRPr lang="zh-CN" altLang="en-US" smtClean="0">
              <a:effectLst/>
            </a:endParaRPr>
          </a:p>
          <a:p>
            <a:pPr indent="14605"/>
            <a:endParaRPr lang="en-US" altLang="zh-CN" smtClean="0">
              <a:effectLst/>
            </a:endParaRPr>
          </a:p>
        </p:txBody>
      </p:sp>
      <p:sp>
        <p:nvSpPr>
          <p:cNvPr id="9223" name="Rectangle 4"/>
          <p:cNvSpPr txBox="1">
            <a:spLocks noChangeArrowheads="1"/>
          </p:cNvSpPr>
          <p:nvPr/>
        </p:nvSpPr>
        <p:spPr bwMode="auto">
          <a:xfrm>
            <a:off x="468313" y="2781300"/>
            <a:ext cx="8229600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、劳动关系和工伤保险责任</a:t>
            </a:r>
            <a:endParaRPr lang="zh-CN" altLang="en-US" sz="24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914400" y="3500438"/>
            <a:ext cx="8229600" cy="1036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建立劳动关系前提下的工伤保险责任</a:t>
            </a:r>
            <a:endParaRPr lang="zh-CN" altLang="en-US" sz="20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未建立劳动关系前提下的工伤保险责任：非法用工、非法转包</a:t>
            </a:r>
            <a:r>
              <a:rPr lang="zh-CN" altLang="en-US" sz="3200" dirty="0">
                <a:latin typeface="+mn-lt"/>
                <a:ea typeface="+mn-ea"/>
              </a:rPr>
              <a:t>。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9225" name="Rectangle 4"/>
          <p:cNvSpPr txBox="1">
            <a:spLocks noChangeArrowheads="1"/>
          </p:cNvSpPr>
          <p:nvPr/>
        </p:nvSpPr>
        <p:spPr bwMode="auto">
          <a:xfrm>
            <a:off x="457200" y="443706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、工伤认定的性质</a:t>
            </a:r>
            <a:endParaRPr lang="zh-CN" altLang="en-US" sz="2400" b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914400" y="5359400"/>
            <a:ext cx="8229600" cy="820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工伤认定的实质是获得工伤保险待遇的资格确认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因此工伤认定要求标准的统一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981075"/>
            <a:ext cx="8229600" cy="647700"/>
          </a:xfrm>
          <a:prstGeom prst="rect">
            <a:avLst/>
          </a:prstGeom>
        </p:spPr>
        <p:txBody>
          <a:bodyPr vert="horz" wrap="square" lIns="91440" tIns="45720" rIns="91440" bIns="45720"/>
          <a:lstStyle/>
          <a:p>
            <a:pPr algn="l"/>
            <a:r>
              <a:rPr lang="en-US" altLang="zh-CN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noProof="1">
                <a:solidFill>
                  <a:srgbClr val="2083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、工作时间和工作场所内的工伤认定情形；</a:t>
            </a:r>
            <a:endParaRPr lang="zh-CN" altLang="en-US" sz="2400" b="1" noProof="1">
              <a:solidFill>
                <a:srgbClr val="2083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Rectangle 5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233362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情形</a:t>
            </a:r>
            <a:r>
              <a:rPr lang="en-US" altLang="zh-CN" sz="2000" b="1" noProof="1">
                <a:latin typeface="宋体" panose="02010600030101010101" pitchFamily="2" charset="-122"/>
              </a:rPr>
              <a:t>1</a:t>
            </a:r>
            <a:r>
              <a:rPr lang="zh-CN" altLang="en-US" sz="2000" b="1" noProof="1">
                <a:latin typeface="宋体" panose="02010600030101010101" pitchFamily="2" charset="-122"/>
              </a:rPr>
              <a:t>：因</a:t>
            </a:r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工作原因</a:t>
            </a:r>
            <a:endParaRPr lang="zh-CN" altLang="en-US" sz="2000" b="1" noProof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情形</a:t>
            </a:r>
            <a:r>
              <a:rPr lang="en-US" altLang="zh-CN" sz="2000" b="1" noProof="1">
                <a:latin typeface="宋体" panose="02010600030101010101" pitchFamily="2" charset="-122"/>
              </a:rPr>
              <a:t>2</a:t>
            </a:r>
            <a:r>
              <a:rPr lang="zh-CN" altLang="en-US" sz="2000" b="1" noProof="1">
                <a:latin typeface="宋体" panose="02010600030101010101" pitchFamily="2" charset="-122"/>
              </a:rPr>
              <a:t>：预备性和收尾性</a:t>
            </a:r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工作</a:t>
            </a:r>
            <a:r>
              <a:rPr lang="zh-CN" altLang="en-US" sz="2000" b="1" noProof="1">
                <a:latin typeface="宋体" panose="02010600030101010101" pitchFamily="2" charset="-122"/>
              </a:rPr>
              <a:t>；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情形</a:t>
            </a:r>
            <a:r>
              <a:rPr lang="en-US" altLang="zh-CN" sz="2000" b="1" noProof="1">
                <a:latin typeface="宋体" panose="02010600030101010101" pitchFamily="2" charset="-122"/>
              </a:rPr>
              <a:t>3</a:t>
            </a:r>
            <a:r>
              <a:rPr lang="zh-CN" altLang="en-US" sz="2000" b="1" noProof="1">
                <a:latin typeface="宋体" panose="02010600030101010101" pitchFamily="2" charset="-122"/>
              </a:rPr>
              <a:t>：因</a:t>
            </a:r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</a:rPr>
              <a:t>履行职责</a:t>
            </a:r>
            <a:r>
              <a:rPr lang="zh-CN" altLang="en-US" sz="2000" b="1" noProof="1">
                <a:latin typeface="宋体" panose="02010600030101010101" pitchFamily="2" charset="-122"/>
              </a:rPr>
              <a:t>受暴力等意外伤害；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从宽到窄：原因</a:t>
            </a:r>
            <a:r>
              <a:rPr lang="en-US" altLang="zh-CN" sz="2000" b="1" noProof="1">
                <a:latin typeface="宋体" panose="02010600030101010101" pitchFamily="2" charset="-122"/>
              </a:rPr>
              <a:t>—</a:t>
            </a:r>
            <a:r>
              <a:rPr lang="zh-CN" altLang="en-US" sz="2000" b="1" noProof="1">
                <a:latin typeface="宋体" panose="02010600030101010101" pitchFamily="2" charset="-122"/>
              </a:rPr>
              <a:t>工作</a:t>
            </a:r>
            <a:r>
              <a:rPr lang="en-US" altLang="zh-CN" sz="2000" b="1" noProof="1">
                <a:latin typeface="宋体" panose="02010600030101010101" pitchFamily="2" charset="-122"/>
              </a:rPr>
              <a:t>—</a:t>
            </a:r>
            <a:r>
              <a:rPr lang="zh-CN" altLang="en-US" sz="2000" b="1" noProof="1">
                <a:latin typeface="宋体" panose="02010600030101010101" pitchFamily="2" charset="-122"/>
              </a:rPr>
              <a:t>履行职责</a:t>
            </a:r>
            <a:endParaRPr lang="zh-CN" altLang="en-US" sz="2000" b="1" noProof="1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宋体" panose="02010600030101010101" pitchFamily="2" charset="-122"/>
              </a:rPr>
              <a:t>从粗略到细致：与工作关联程度不断加强</a:t>
            </a:r>
            <a:endParaRPr lang="zh-CN" altLang="en-US" sz="2000" b="1" noProof="1">
              <a:latin typeface="宋体" panose="02010600030101010101" pitchFamily="2" charset="-122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latin typeface="Garamond" panose="02020404030301010803" pitchFamily="18" charset="0"/>
            </a:endParaRP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250825" y="260350"/>
            <a:ext cx="318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三、工伤认定情形及一般规则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51050" y="4365104"/>
            <a:ext cx="6697663" cy="17272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6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6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工作原因是核心要素</a:t>
            </a:r>
            <a:endParaRPr lang="en-US" altLang="zh-CN" sz="6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16383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600" b="1" dirty="0">
                <a:latin typeface="+mn-ea"/>
                <a:ea typeface="宋体" panose="02010600030101010101" pitchFamily="2" charset="-122"/>
              </a:rPr>
              <a:t>在是否工作原因不明的前提下，工作时间和工作场所起反证和补强作用</a:t>
            </a:r>
            <a:endParaRPr lang="zh-CN" altLang="en-US" sz="5600" b="1" dirty="0">
              <a:latin typeface="+mn-ea"/>
              <a:ea typeface="宋体" panose="02010600030101010101" pitchFamily="2" charset="-122"/>
            </a:endParaRPr>
          </a:p>
          <a:p>
            <a:pPr marL="342900" indent="-16383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600" b="1" dirty="0">
                <a:latin typeface="+mn-ea"/>
                <a:ea typeface="宋体" panose="02010600030101010101" pitchFamily="2" charset="-122"/>
              </a:rPr>
              <a:t>预备性和收尾性工作要与岗位属性和要求关联</a:t>
            </a:r>
            <a:endParaRPr lang="zh-CN" altLang="en-US" sz="5600" b="1" dirty="0">
              <a:latin typeface="+mn-ea"/>
              <a:ea typeface="宋体" panose="02010600030101010101" pitchFamily="2" charset="-122"/>
            </a:endParaRPr>
          </a:p>
          <a:p>
            <a:pPr marL="342900" indent="-16383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600" b="1" dirty="0">
                <a:latin typeface="+mn-ea"/>
                <a:ea typeface="宋体" panose="02010600030101010101" pitchFamily="2" charset="-122"/>
              </a:rPr>
              <a:t>履行工作职责和受暴力等意外伤害要有直接因果关系</a:t>
            </a:r>
            <a:endParaRPr lang="zh-CN" altLang="en-US" sz="5600" b="1" dirty="0">
              <a:latin typeface="+mn-ea"/>
              <a:ea typeface="宋体" panose="02010600030101010101" pitchFamily="2" charset="-122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2339975" y="4581128"/>
            <a:ext cx="215900" cy="215900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29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29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9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96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SPECIAL_SOURCE" val="bdnull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03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04.xml><?xml version="1.0" encoding="utf-8"?>
<p:tagLst xmlns:p="http://schemas.openxmlformats.org/presentationml/2006/main">
  <p:tag name="commondata" val="eyJoZGlkIjoiMmU4YWI0YWE3YWNmZGVjNjMyYTRjYTFjMTc3YzAyZGIifQ=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东原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2673</Words>
  <Application>WPS 演示</Application>
  <PresentationFormat>全屏显示(4:3)</PresentationFormat>
  <Paragraphs>276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宋体</vt:lpstr>
      <vt:lpstr>Wingdings</vt:lpstr>
      <vt:lpstr>Bodoni MT Black</vt:lpstr>
      <vt:lpstr>Verdana</vt:lpstr>
      <vt:lpstr>Gulim</vt:lpstr>
      <vt:lpstr>Malgun Gothic</vt:lpstr>
      <vt:lpstr>微软雅黑</vt:lpstr>
      <vt:lpstr>华文细黑</vt:lpstr>
      <vt:lpstr>Calibri</vt:lpstr>
      <vt:lpstr>Wingdings 3</vt:lpstr>
      <vt:lpstr>Arial</vt:lpstr>
      <vt:lpstr>Garamond</vt:lpstr>
      <vt:lpstr>HY헤드라인M</vt:lpstr>
      <vt:lpstr>MS PGothic</vt:lpstr>
      <vt:lpstr>Stencil</vt:lpstr>
      <vt:lpstr>华文新魏</vt:lpstr>
      <vt:lpstr>Trebuchet MS</vt:lpstr>
      <vt:lpstr>Arial Unicode MS</vt:lpstr>
      <vt:lpstr>方正姚体</vt:lpstr>
      <vt:lpstr>汉仪旗黑-85S</vt:lpstr>
      <vt:lpstr>黑体</vt:lpstr>
      <vt:lpstr>楷体</vt:lpstr>
      <vt:lpstr>Office 主题</vt:lpstr>
      <vt:lpstr>1_Office 主题</vt:lpstr>
      <vt:lpstr>6_Office 主题​​</vt:lpstr>
      <vt:lpstr>1_Office 主题​​</vt:lpstr>
      <vt:lpstr>法律法规收集识别及管理</vt:lpstr>
      <vt:lpstr>PowerPoint 演示文稿</vt:lpstr>
      <vt:lpstr>PowerPoint 演示文稿</vt:lpstr>
      <vt:lpstr>PowerPoint 演示文稿</vt:lpstr>
      <vt:lpstr>PowerPoint 演示文稿</vt:lpstr>
      <vt:lpstr>4、工伤和“公伤”</vt:lpstr>
      <vt:lpstr>6、最复杂的社会保险</vt:lpstr>
      <vt:lpstr>1、人社部门工伤认定的职权边界 </vt:lpstr>
      <vt:lpstr>1、工作时间和工作场所内的工伤认定情形；</vt:lpstr>
      <vt:lpstr>2、职业病</vt:lpstr>
      <vt:lpstr>4、上下班途中的非本人主要责任交通事故</vt:lpstr>
      <vt:lpstr>5、发病死亡的视同工伤情形</vt:lpstr>
      <vt:lpstr>2、工伤认定机构调查核实工作重点</vt:lpstr>
      <vt:lpstr>3、工伤认定不是破案，是裁判</vt:lpstr>
      <vt:lpstr>PowerPoint 演示文稿</vt:lpstr>
      <vt:lpstr>2、伤残鉴定后的待遇</vt:lpstr>
      <vt:lpstr>4、几个收入概念</vt:lpstr>
      <vt:lpstr>5、停工留薪期的问题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monkeyhappy</cp:lastModifiedBy>
  <cp:revision>5</cp:revision>
  <dcterms:created xsi:type="dcterms:W3CDTF">2016-04-14T08:25:00Z</dcterms:created>
  <dcterms:modified xsi:type="dcterms:W3CDTF">2023-10-08T03:22:09Z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C76AC72561B74F3C9C775D9669171C51_12</vt:lpwstr>
  </property>
  <property fmtid="{D5CDD505-2E9C-101B-9397-08002B2CF9AE}" pid="3" name="KSOProductBuildVer">
    <vt:lpwstr>2052-12.1.0.15712</vt:lpwstr>
  </property>
</Properties>
</file>