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3"/>
  </p:sldMasterIdLst>
  <p:notesMasterIdLst>
    <p:notesMasterId r:id="rId7"/>
  </p:notesMasterIdLst>
  <p:sldIdLst>
    <p:sldId id="267" r:id="rId4"/>
    <p:sldId id="268" r:id="rId5"/>
    <p:sldId id="257" r:id="rId6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</p:sldIdLst>
  <p:sldSz cx="9144000" cy="5143500"/>
  <p:notesSz cx="6662420" cy="9926320"/>
  <p:embeddedFontLst>
    <p:embeddedFont>
      <p:font typeface="Roboto" panose="02000000000000000000"/>
      <p:regular r:id="rId21"/>
    </p:embeddedFont>
    <p:embeddedFont>
      <p:font typeface="微软雅黑" panose="020B0503020204020204" charset="-122"/>
      <p:regular r:id="rId22"/>
    </p:embeddedFont>
    <p:embeddedFont>
      <p:font typeface="楷体" panose="02010609060101010101" charset="-122"/>
      <p:regular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74C633-7DA1-4D6D-B8F8-8F85CF3C07F5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F0"/>
          </a:solidFill>
        </a:fill>
      </a:tcStyle>
    </a:wholeTbl>
    <a:band1H>
      <a:tcStyle>
        <a:tcBdr/>
        <a:fill>
          <a:solidFill>
            <a:srgbClr val="CCD1E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1E0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86ACD64-301D-4E45-A6B7-68F216FF59DC}" styleName="Table_1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7E9F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E9F0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F5C91D5-AF77-435D-A84E-27E1E387B8C3}" styleName="Table_2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7E9F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E9F0"/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61.xml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887663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773487" y="0"/>
            <a:ext cx="2887661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 panose="020F050202020403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9428163"/>
            <a:ext cx="2887663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773487" y="9428163"/>
            <a:ext cx="2887661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/>
          <p:nvPr>
            <p:ph type="body" idx="1"/>
          </p:nvPr>
        </p:nvSpPr>
        <p:spPr>
          <a:xfrm>
            <a:off x="666750" y="4714875"/>
            <a:ext cx="53292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2:notes"/>
          <p:cNvSpPr txBox="1"/>
          <p:nvPr>
            <p:ph type="sldNum" idx="12"/>
          </p:nvPr>
        </p:nvSpPr>
        <p:spPr>
          <a:xfrm>
            <a:off x="3773487" y="9428163"/>
            <a:ext cx="2887799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zh-CN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3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4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5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6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7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8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9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type="body" idx="1"/>
          </p:nvPr>
        </p:nvSpPr>
        <p:spPr>
          <a:xfrm>
            <a:off x="666750" y="4714875"/>
            <a:ext cx="5329238" cy="4467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10:notes"/>
          <p:cNvSpPr/>
          <p:nvPr>
            <p:ph type="sldImg" idx="2"/>
          </p:nvPr>
        </p:nvSpPr>
        <p:spPr>
          <a:xfrm>
            <a:off x="24249" y="744537"/>
            <a:ext cx="66159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3" Type="http://schemas.openxmlformats.org/officeDocument/2006/relationships/image" Target="../media/image3.png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5" Type="http://schemas.openxmlformats.org/officeDocument/2006/relationships/image" Target="../media/image3.png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tags" Target="../tags/tag23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 descr="A9RD8AD.png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4228331" y="411510"/>
            <a:ext cx="4952016" cy="47525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2"/>
          <p:cNvGrpSpPr/>
          <p:nvPr userDrawn="1"/>
        </p:nvGrpSpPr>
        <p:grpSpPr>
          <a:xfrm>
            <a:off x="0" y="-1200"/>
            <a:ext cx="9152723" cy="5161200"/>
            <a:chOff x="0" y="-1200"/>
            <a:chExt cx="9152723" cy="5161200"/>
          </a:xfrm>
        </p:grpSpPr>
        <p:pic>
          <p:nvPicPr>
            <p:cNvPr id="22" name="Google Shape;22;p2" descr="t1.png"/>
            <p:cNvPicPr preferRelativeResize="0"/>
            <p:nvPr/>
          </p:nvPicPr>
          <p:blipFill rotWithShape="1">
            <a:blip r:embed="rId3"/>
            <a:srcRect r="47873"/>
            <a:stretch>
              <a:fillRect/>
            </a:stretch>
          </p:blipFill>
          <p:spPr>
            <a:xfrm>
              <a:off x="0" y="-1200"/>
              <a:ext cx="4766100" cy="516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 descr="t1.png"/>
            <p:cNvPicPr preferRelativeResize="0"/>
            <p:nvPr/>
          </p:nvPicPr>
          <p:blipFill rotWithShape="1">
            <a:blip r:embed="rId3"/>
            <a:srcRect l="51641" b="71834"/>
            <a:stretch>
              <a:fillRect/>
            </a:stretch>
          </p:blipFill>
          <p:spPr>
            <a:xfrm>
              <a:off x="4677924" y="-1200"/>
              <a:ext cx="4474799" cy="144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2" descr="t1.png"/>
            <p:cNvPicPr preferRelativeResize="0"/>
            <p:nvPr/>
          </p:nvPicPr>
          <p:blipFill rotWithShape="1">
            <a:blip r:embed="rId3"/>
            <a:srcRect l="51641" t="59224"/>
            <a:stretch>
              <a:fillRect/>
            </a:stretch>
          </p:blipFill>
          <p:spPr>
            <a:xfrm>
              <a:off x="4722050" y="3053875"/>
              <a:ext cx="4422000" cy="210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2"/>
          <p:cNvSpPr txBox="1"/>
          <p:nvPr>
            <p:ph type="title"/>
          </p:nvPr>
        </p:nvSpPr>
        <p:spPr>
          <a:xfrm>
            <a:off x="260486" y="1316440"/>
            <a:ext cx="3999299" cy="8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  <a:defRPr sz="36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7" name="Google Shape;27;p2"/>
          <p:cNvSpPr/>
          <p:nvPr userDrawn="1"/>
        </p:nvSpPr>
        <p:spPr>
          <a:xfrm>
            <a:off x="4494651" y="414015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Google Shape;28;p2"/>
          <p:cNvSpPr/>
          <p:nvPr userDrawn="1"/>
        </p:nvSpPr>
        <p:spPr>
          <a:xfrm>
            <a:off x="279158" y="4116092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2"/>
          <p:cNvSpPr/>
          <p:nvPr userDrawn="1"/>
        </p:nvSpPr>
        <p:spPr>
          <a:xfrm>
            <a:off x="351163" y="4879662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2"/>
          <p:cNvSpPr/>
          <p:nvPr userDrawn="1"/>
        </p:nvSpPr>
        <p:spPr>
          <a:xfrm>
            <a:off x="4566660" y="490372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2"/>
          <p:cNvSpPr/>
          <p:nvPr userDrawn="1"/>
        </p:nvSpPr>
        <p:spPr>
          <a:xfrm>
            <a:off x="4494651" y="3712826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"/>
          <p:cNvSpPr/>
          <p:nvPr userDrawn="1"/>
        </p:nvSpPr>
        <p:spPr>
          <a:xfrm>
            <a:off x="279158" y="3688762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Google Shape;33;p2"/>
          <p:cNvSpPr/>
          <p:nvPr userDrawn="1"/>
        </p:nvSpPr>
        <p:spPr>
          <a:xfrm>
            <a:off x="351163" y="402263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2"/>
          <p:cNvSpPr/>
          <p:nvPr userDrawn="1"/>
        </p:nvSpPr>
        <p:spPr>
          <a:xfrm>
            <a:off x="4494651" y="4022639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6983254" y="4684871"/>
            <a:ext cx="2044541" cy="458629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735546"/>
            <a:ext cx="8672880" cy="417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6900"/>
            <a:ext cx="7219800" cy="5427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700"/>
            <a:ext cx="7219950" cy="25839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392555"/>
            <a:ext cx="2221230" cy="2355533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7774305" y="4207669"/>
            <a:ext cx="2221230" cy="2355533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847249" y="4205288"/>
            <a:ext cx="2221230" cy="2355533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392555"/>
            <a:ext cx="2221230" cy="2355533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7783354" y="-1391126"/>
            <a:ext cx="2221230" cy="2355533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16479" y="1015125"/>
            <a:ext cx="4650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3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  <a:defRPr sz="25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 panose="020B0604020202020204"/>
              <a:buNone/>
              <a:defRPr sz="2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type="body" idx="1"/>
          </p:nvPr>
        </p:nvSpPr>
        <p:spPr>
          <a:xfrm>
            <a:off x="611560" y="1102875"/>
            <a:ext cx="8064821" cy="281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50"/>
              <a:buFont typeface="Roboto" panose="02000000000000000000"/>
              <a:buAutoNum type="arabicPlain"/>
              <a:defRPr sz="1500" b="0" i="0" u="none" strike="noStrike" cap="none">
                <a:solidFill>
                  <a:srgbClr val="575756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 panose="02000000000000000000"/>
              <a:buChar char=" "/>
              <a:defRPr sz="1300" b="0" i="0" u="none" strike="noStrike" cap="none">
                <a:solidFill>
                  <a:srgbClr val="6F6F6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 panose="02000000000000000000"/>
              <a:buNone/>
              <a:defRPr sz="1300" b="1" i="0" u="none" strike="noStrike" cap="none">
                <a:solidFill>
                  <a:srgbClr val="6F6F6E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75F9B"/>
              </a:buClr>
              <a:buSzPts val="1200"/>
              <a:buFont typeface="Roboto" panose="02000000000000000000"/>
              <a:buChar char="-"/>
              <a:defRPr sz="12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7774305" y="4207669"/>
            <a:ext cx="2221230" cy="2355533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7774305" y="4207669"/>
            <a:ext cx="2221230" cy="2355533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842486" y="-1412557"/>
            <a:ext cx="2221230" cy="2355533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page">
  <p:cSld name="Picture pag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 userDrawn="1"/>
        </p:nvSpPr>
        <p:spPr>
          <a:xfrm>
            <a:off x="0" y="9"/>
            <a:ext cx="9138000" cy="4337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5" name="Google Shape;45;p4"/>
          <p:cNvSpPr/>
          <p:nvPr userDrawn="1"/>
        </p:nvSpPr>
        <p:spPr>
          <a:xfrm>
            <a:off x="6208187" y="1419333"/>
            <a:ext cx="2929799" cy="29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86" y="0"/>
                </a:moveTo>
                <a:lnTo>
                  <a:pt x="55066" y="198"/>
                </a:lnTo>
                <a:lnTo>
                  <a:pt x="50256" y="785"/>
                </a:lnTo>
                <a:lnTo>
                  <a:pt x="45571" y="1743"/>
                </a:lnTo>
                <a:lnTo>
                  <a:pt x="41026" y="3058"/>
                </a:lnTo>
                <a:lnTo>
                  <a:pt x="36637" y="4715"/>
                </a:lnTo>
                <a:lnTo>
                  <a:pt x="32419" y="6697"/>
                </a:lnTo>
                <a:lnTo>
                  <a:pt x="28388" y="8989"/>
                </a:lnTo>
                <a:lnTo>
                  <a:pt x="24559" y="11576"/>
                </a:lnTo>
                <a:lnTo>
                  <a:pt x="20948" y="14443"/>
                </a:lnTo>
                <a:lnTo>
                  <a:pt x="17570" y="17573"/>
                </a:lnTo>
                <a:lnTo>
                  <a:pt x="14440" y="20952"/>
                </a:lnTo>
                <a:lnTo>
                  <a:pt x="11574" y="24564"/>
                </a:lnTo>
                <a:lnTo>
                  <a:pt x="8987" y="28394"/>
                </a:lnTo>
                <a:lnTo>
                  <a:pt x="6695" y="32426"/>
                </a:lnTo>
                <a:lnTo>
                  <a:pt x="4714" y="36644"/>
                </a:lnTo>
                <a:lnTo>
                  <a:pt x="3058" y="41034"/>
                </a:lnTo>
                <a:lnTo>
                  <a:pt x="1743" y="45579"/>
                </a:lnTo>
                <a:lnTo>
                  <a:pt x="785" y="50265"/>
                </a:lnTo>
                <a:lnTo>
                  <a:pt x="198" y="55076"/>
                </a:lnTo>
                <a:lnTo>
                  <a:pt x="0" y="59997"/>
                </a:lnTo>
                <a:lnTo>
                  <a:pt x="198" y="64917"/>
                </a:lnTo>
                <a:lnTo>
                  <a:pt x="785" y="69729"/>
                </a:lnTo>
                <a:lnTo>
                  <a:pt x="1743" y="74415"/>
                </a:lnTo>
                <a:lnTo>
                  <a:pt x="3058" y="78960"/>
                </a:lnTo>
                <a:lnTo>
                  <a:pt x="4714" y="83350"/>
                </a:lnTo>
                <a:lnTo>
                  <a:pt x="6695" y="87568"/>
                </a:lnTo>
                <a:lnTo>
                  <a:pt x="8987" y="91600"/>
                </a:lnTo>
                <a:lnTo>
                  <a:pt x="11574" y="95430"/>
                </a:lnTo>
                <a:lnTo>
                  <a:pt x="14440" y="99041"/>
                </a:lnTo>
                <a:lnTo>
                  <a:pt x="17570" y="102420"/>
                </a:lnTo>
                <a:lnTo>
                  <a:pt x="20948" y="105551"/>
                </a:lnTo>
                <a:lnTo>
                  <a:pt x="24559" y="108417"/>
                </a:lnTo>
                <a:lnTo>
                  <a:pt x="28388" y="111004"/>
                </a:lnTo>
                <a:lnTo>
                  <a:pt x="32419" y="113296"/>
                </a:lnTo>
                <a:lnTo>
                  <a:pt x="36637" y="115278"/>
                </a:lnTo>
                <a:lnTo>
                  <a:pt x="41026" y="116934"/>
                </a:lnTo>
                <a:lnTo>
                  <a:pt x="45571" y="118249"/>
                </a:lnTo>
                <a:lnTo>
                  <a:pt x="50256" y="119207"/>
                </a:lnTo>
                <a:lnTo>
                  <a:pt x="55066" y="119793"/>
                </a:lnTo>
                <a:lnTo>
                  <a:pt x="59986" y="119992"/>
                </a:lnTo>
                <a:lnTo>
                  <a:pt x="119983" y="119992"/>
                </a:lnTo>
                <a:lnTo>
                  <a:pt x="119984" y="59997"/>
                </a:lnTo>
                <a:lnTo>
                  <a:pt x="119785" y="55076"/>
                </a:lnTo>
                <a:lnTo>
                  <a:pt x="119199" y="50265"/>
                </a:lnTo>
                <a:lnTo>
                  <a:pt x="118240" y="45579"/>
                </a:lnTo>
                <a:lnTo>
                  <a:pt x="116925" y="41034"/>
                </a:lnTo>
                <a:lnTo>
                  <a:pt x="115269" y="36644"/>
                </a:lnTo>
                <a:lnTo>
                  <a:pt x="113288" y="32426"/>
                </a:lnTo>
                <a:lnTo>
                  <a:pt x="110996" y="28394"/>
                </a:lnTo>
                <a:lnTo>
                  <a:pt x="108409" y="24564"/>
                </a:lnTo>
                <a:lnTo>
                  <a:pt x="105542" y="20952"/>
                </a:lnTo>
                <a:lnTo>
                  <a:pt x="102412" y="17573"/>
                </a:lnTo>
                <a:lnTo>
                  <a:pt x="99033" y="14443"/>
                </a:lnTo>
                <a:lnTo>
                  <a:pt x="95421" y="11576"/>
                </a:lnTo>
                <a:lnTo>
                  <a:pt x="91592" y="8989"/>
                </a:lnTo>
                <a:lnTo>
                  <a:pt x="87560" y="6697"/>
                </a:lnTo>
                <a:lnTo>
                  <a:pt x="83341" y="4715"/>
                </a:lnTo>
                <a:lnTo>
                  <a:pt x="78951" y="3058"/>
                </a:lnTo>
                <a:lnTo>
                  <a:pt x="74405" y="1743"/>
                </a:lnTo>
                <a:lnTo>
                  <a:pt x="69718" y="785"/>
                </a:lnTo>
                <a:lnTo>
                  <a:pt x="64907" y="198"/>
                </a:lnTo>
                <a:lnTo>
                  <a:pt x="599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6" name="Google Shape;46;p4"/>
          <p:cNvSpPr/>
          <p:nvPr userDrawn="1"/>
        </p:nvSpPr>
        <p:spPr>
          <a:xfrm>
            <a:off x="6776207" y="3487030"/>
            <a:ext cx="46500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4"/>
          <p:cNvSpPr txBox="1"/>
          <p:nvPr>
            <p:ph type="title"/>
          </p:nvPr>
        </p:nvSpPr>
        <p:spPr>
          <a:xfrm>
            <a:off x="6668614" y="2201291"/>
            <a:ext cx="2376300" cy="123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  <a:defRPr sz="2600" b="0" i="0" u="none" strike="noStrike" cap="none">
                <a:solidFill>
                  <a:srgbClr val="375F9B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271963" y="1087987"/>
            <a:ext cx="4872038" cy="4055513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388870" y="-805815"/>
            <a:ext cx="6755130" cy="675513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798808" y="1238738"/>
            <a:ext cx="1180124" cy="1180124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9666" y="3437336"/>
            <a:ext cx="4196954" cy="561976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1828045"/>
            <a:ext cx="4134792" cy="3315455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041397" y="3383624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172663"/>
            <a:ext cx="427120" cy="854239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8" Type="http://schemas.openxmlformats.org/officeDocument/2006/relationships/theme" Target="../theme/theme2.xml"/><Relationship Id="rId27" Type="http://schemas.openxmlformats.org/officeDocument/2006/relationships/image" Target="../media/image3.png"/><Relationship Id="rId26" Type="http://schemas.openxmlformats.org/officeDocument/2006/relationships/tags" Target="../tags/tag14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5.xml"/><Relationship Id="rId19" Type="http://schemas.openxmlformats.org/officeDocument/2006/relationships/image" Target="../media/image6.png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59.xml"/><Relationship Id="rId6" Type="http://schemas.openxmlformats.org/officeDocument/2006/relationships/image" Target="../media/image12.jpeg"/><Relationship Id="rId5" Type="http://schemas.openxmlformats.org/officeDocument/2006/relationships/tags" Target="../tags/tag158.xml"/><Relationship Id="rId4" Type="http://schemas.openxmlformats.org/officeDocument/2006/relationships/image" Target="../media/image11.jpe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55.xml"/><Relationship Id="rId4" Type="http://schemas.openxmlformats.org/officeDocument/2006/relationships/image" Target="../media/image3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3730" y="757555"/>
            <a:ext cx="4501515" cy="18808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特种设备生产和充装单位许可规则解读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1952149" y="277024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614649" y="370619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2546985" y="370665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479321" y="370619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现场审核要点-天津</a:t>
            </a:r>
            <a:endParaRPr lang="zh-CN"/>
          </a:p>
        </p:txBody>
      </p:sp>
      <p:sp>
        <p:nvSpPr>
          <p:cNvPr id="113" name="Google Shape;113;p13"/>
          <p:cNvSpPr txBox="1"/>
          <p:nvPr>
            <p:ph type="body" idx="1"/>
          </p:nvPr>
        </p:nvSpPr>
        <p:spPr>
          <a:xfrm>
            <a:off x="611560" y="1102875"/>
            <a:ext cx="8064821" cy="281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充装质量手册中加入“充装单位质量保证体系”</a:t>
            </a:r>
            <a:endParaRPr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核查厂区设计图，现场应与设计一致；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要设立专职安全人员和化验人员（制定岗位责任制）；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换证企业核查四年的工作记录（包括培训及设备运行）；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充装前和充装后要在场内设置独立的检查区域，划线标识；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充装前后记录必须手填，工作表单的填写将严查；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严查充装软管合规和安全性（依照TSG21 中对软管的要求）；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lain"/>
            </a:pPr>
            <a:r>
              <a:rPr lang="zh-CN" sz="1550">
                <a:solidFill>
                  <a:srgbClr val="003399"/>
                </a:solidFill>
              </a:rPr>
              <a:t>要加入国家充装平台，在线监控；</a:t>
            </a:r>
            <a:endParaRPr lang="zh-CN" sz="1550"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</a:p>
        </p:txBody>
      </p:sp>
      <p:sp>
        <p:nvSpPr>
          <p:cNvPr id="114" name="Google Shape;114;p13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>
            <a:off x="6733238" y="1393190"/>
            <a:ext cx="2357422" cy="2357436"/>
          </a:xfrm>
          <a:prstGeom prst="irregularSeal1">
            <a:avLst/>
          </a:prstGeom>
          <a:gradFill>
            <a:gsLst>
              <a:gs pos="0">
                <a:srgbClr val="265BB4"/>
              </a:gs>
              <a:gs pos="100000">
                <a:srgbClr val="9CB5F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i="0" u="none" strike="noStrike" cap="none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充装质量手册</a:t>
            </a:r>
            <a:endParaRPr sz="1800" b="1" i="0" u="none" strike="noStrike" cap="none">
              <a:solidFill>
                <a:schemeClr val="accent3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0" name="Google Shape;120;p14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充装质量保证体系</a:t>
            </a:r>
            <a:endParaRPr lang="zh-CN"/>
          </a:p>
        </p:txBody>
      </p:sp>
      <p:sp>
        <p:nvSpPr>
          <p:cNvPr id="121" name="Google Shape;121;p14"/>
          <p:cNvSpPr txBox="1"/>
          <p:nvPr>
            <p:ph type="body" idx="1"/>
          </p:nvPr>
        </p:nvSpPr>
        <p:spPr>
          <a:xfrm>
            <a:off x="500034" y="950475"/>
            <a:ext cx="6572400" cy="3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 sz="1550">
                <a:solidFill>
                  <a:srgbClr val="003399"/>
                </a:solidFill>
              </a:rPr>
              <a:t>充装单位应当建立并且有效实施包括</a:t>
            </a:r>
            <a:r>
              <a:rPr lang="zh-CN" sz="1550">
                <a:solidFill>
                  <a:srgbClr val="FF0000"/>
                </a:solidFill>
              </a:rPr>
              <a:t>充装要素控制程序New</a:t>
            </a:r>
            <a:r>
              <a:rPr lang="zh-CN" sz="1550"/>
              <a:t>、</a:t>
            </a:r>
            <a:r>
              <a:rPr lang="zh-CN" sz="1550">
                <a:solidFill>
                  <a:srgbClr val="003399"/>
                </a:solidFill>
              </a:rPr>
              <a:t>管理制度、安全操作规程、充装工作记录和见证材料等的充装质量保证体系。</a:t>
            </a:r>
            <a:endParaRPr sz="1550">
              <a:solidFill>
                <a:srgbClr val="003399"/>
              </a:solidFill>
            </a:endParaRPr>
          </a:p>
          <a:p>
            <a:pPr marL="0" lvl="0" indent="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 sz="1550">
                <a:solidFill>
                  <a:srgbClr val="003399"/>
                </a:solidFill>
              </a:rPr>
              <a:t>充装要素控制程序包括：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文件和记录控制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设备（包括充装设备及充装工艺装备）控制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充装介质检测控制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人员管理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充装工作质量控制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信息追踪和质量服务</a:t>
            </a:r>
            <a:endParaRPr sz="1550">
              <a:solidFill>
                <a:srgbClr val="003399"/>
              </a:solidFill>
            </a:endParaRPr>
          </a:p>
          <a:p>
            <a:pPr marL="371475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 sz="1550">
                <a:solidFill>
                  <a:srgbClr val="003399"/>
                </a:solidFill>
              </a:rPr>
              <a:t>执行特种设备许可制度</a:t>
            </a:r>
            <a:endParaRPr sz="1550">
              <a:solidFill>
                <a:srgbClr val="003399"/>
              </a:solidFill>
            </a:endParaRPr>
          </a:p>
        </p:txBody>
      </p:sp>
      <p:sp>
        <p:nvSpPr>
          <p:cNvPr id="122" name="Google Shape;122;p14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983605" y="311181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066366" y="337394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05091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268" y="857250"/>
            <a:ext cx="5566410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1400"/>
              <a:buFont typeface="Roboto" panose="02000000000000000000"/>
              <a:buNone/>
            </a:pPr>
            <a:r>
              <a:rPr lang="zh-CN"/>
              <a:t>引言</a:t>
            </a:r>
            <a:endParaRPr sz="2500" b="0" i="0" u="none" strike="noStrike" cap="none">
              <a:solidFill>
                <a:srgbClr val="375F9B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60" name="Google Shape;60;p6"/>
          <p:cNvSpPr txBox="1"/>
          <p:nvPr>
            <p:ph type="body" idx="1"/>
          </p:nvPr>
        </p:nvSpPr>
        <p:spPr>
          <a:xfrm>
            <a:off x="571472" y="1071552"/>
            <a:ext cx="785818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2060"/>
                </a:solidFill>
              </a:rPr>
              <a:t>《特种设备生产和充装单位许可规则》（TSG 07——2019）于2019年6月1日实施，</a:t>
            </a:r>
            <a:r>
              <a:rPr lang="zh-CN">
                <a:solidFill>
                  <a:srgbClr val="29487B"/>
                </a:solidFill>
              </a:rPr>
              <a:t>原《移动式压力容器充装许可规则》（TSG R4002-2011）和《气瓶充装许可规则》 （TSG R4001-2006）自新规则实施之日起废止。</a:t>
            </a:r>
            <a:endParaRPr>
              <a:solidFill>
                <a:srgbClr val="29487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29487B"/>
                </a:solidFill>
              </a:rPr>
              <a:t>新规实施后，北方区和山东区均举办了大型宣贯会，天津地区还招集全市62家在2019年换证的“充装”企业主要负责人进行了专项培训。</a:t>
            </a:r>
            <a:endParaRPr>
              <a:solidFill>
                <a:srgbClr val="29487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29487B"/>
                </a:solidFill>
              </a:rPr>
              <a:t>现将宣贯会中有关</a:t>
            </a:r>
            <a:r>
              <a:rPr lang="zh-CN" b="1">
                <a:solidFill>
                  <a:srgbClr val="FF0000"/>
                </a:solidFill>
              </a:rPr>
              <a:t>“充装单位”</a:t>
            </a:r>
            <a:r>
              <a:rPr lang="zh-CN">
                <a:solidFill>
                  <a:srgbClr val="29487B"/>
                </a:solidFill>
              </a:rPr>
              <a:t>的主旨及许可规则的新要求与大家分享。</a:t>
            </a:r>
            <a:endParaRPr>
              <a:solidFill>
                <a:srgbClr val="29487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br>
              <a:rPr lang="zh-CN">
                <a:solidFill>
                  <a:srgbClr val="002060"/>
                </a:solidFill>
              </a:rPr>
            </a:br>
            <a:endParaRPr>
              <a:solidFill>
                <a:srgbClr val="002060"/>
              </a:solidFill>
            </a:endParaRPr>
          </a:p>
        </p:txBody>
      </p:sp>
      <p:sp>
        <p:nvSpPr>
          <p:cNvPr id="61" name="Google Shape;61;p6"/>
          <p:cNvSpPr txBox="1"/>
          <p:nvPr>
            <p:ph type="sldNum" idx="12"/>
          </p:nvPr>
        </p:nvSpPr>
        <p:spPr>
          <a:xfrm>
            <a:off x="202618" y="464798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fld id="{00000000-1234-1234-1234-123412341234}" type="slidenum">
              <a:rPr lang="zh-CN"/>
            </a:fld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20060" y="215052"/>
            <a:ext cx="8023906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 sz="2400"/>
              <a:t>资源条件的通用要求-人员</a:t>
            </a:r>
            <a:br>
              <a:rPr lang="zh-CN" sz="2400">
                <a:solidFill>
                  <a:srgbClr val="002060"/>
                </a:solidFill>
              </a:rPr>
            </a:br>
            <a:endParaRPr sz="2400"/>
          </a:p>
        </p:txBody>
      </p:sp>
      <p:sp>
        <p:nvSpPr>
          <p:cNvPr id="67" name="Google Shape;67;p7"/>
          <p:cNvSpPr txBox="1"/>
          <p:nvPr>
            <p:ph type="body" idx="1"/>
          </p:nvPr>
        </p:nvSpPr>
        <p:spPr>
          <a:xfrm>
            <a:off x="285720" y="1071553"/>
            <a:ext cx="8064821" cy="292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br>
              <a:rPr lang="zh-CN">
                <a:solidFill>
                  <a:srgbClr val="29487B"/>
                </a:solidFill>
              </a:rPr>
            </a:br>
            <a:endParaRPr>
              <a:solidFill>
                <a:srgbClr val="29487B"/>
              </a:solidFill>
            </a:endParaRPr>
          </a:p>
        </p:txBody>
      </p:sp>
      <p:sp>
        <p:nvSpPr>
          <p:cNvPr id="68" name="Google Shape;68;p7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69" name="Google Shape;69;p7"/>
          <p:cNvSpPr/>
          <p:nvPr/>
        </p:nvSpPr>
        <p:spPr>
          <a:xfrm>
            <a:off x="642910" y="1094210"/>
            <a:ext cx="7786742" cy="297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zh-CN" sz="1500" b="1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资源条件</a:t>
            </a:r>
            <a:r>
              <a:rPr lang="zh-CN" sz="1500" b="0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中的技术人员应当具有理工类专业教育背景，取得相关专业技术职称并且具有相关工作经验。</a:t>
            </a: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zh-CN" sz="1500" b="1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资源条件</a:t>
            </a:r>
            <a:r>
              <a:rPr lang="zh-CN" sz="1500" b="0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中的安全管理人员、检测人员、作业人员，纳入特种设备人员行政许可的，应当取得相应的特种设备人员资格证。</a:t>
            </a: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zh-CN" sz="1500" b="1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资源条件</a:t>
            </a:r>
            <a:r>
              <a:rPr lang="zh-CN" sz="1500" b="0" i="0" u="none" strike="noStrike" cap="none">
                <a:solidFill>
                  <a:srgbClr val="29487B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中对人员有工程技术职称要求的，如果人员无相应工程技术职称，则需要具有相应的学历和技术工作年限，学历应当为理工类专业。</a:t>
            </a: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/>
              <a:buNone/>
            </a:pPr>
            <a:endParaRPr sz="1500" b="0" i="0" u="none" strike="noStrike" cap="none">
              <a:solidFill>
                <a:srgbClr val="29487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资源条件的通用要求-人员</a:t>
            </a:r>
            <a:endParaRPr lang="zh-CN"/>
          </a:p>
        </p:txBody>
      </p:sp>
      <p:sp>
        <p:nvSpPr>
          <p:cNvPr id="75" name="Google Shape;75;p8"/>
          <p:cNvSpPr txBox="1"/>
          <p:nvPr>
            <p:ph type="body" idx="1"/>
          </p:nvPr>
        </p:nvSpPr>
        <p:spPr>
          <a:xfrm>
            <a:off x="112175" y="3721250"/>
            <a:ext cx="8889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 sz="1400">
                <a:solidFill>
                  <a:srgbClr val="29487B"/>
                </a:solidFill>
              </a:rPr>
              <a:t>注：技术工作是指与相应特种设备生产、充装、检验、检测、使用管理等有关的技术方面的工作。</a:t>
            </a:r>
            <a:endParaRPr sz="1400">
              <a:solidFill>
                <a:srgbClr val="29487B"/>
              </a:solidFill>
            </a:endParaRPr>
          </a:p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 sz="1400">
                <a:solidFill>
                  <a:srgbClr val="29487B"/>
                </a:solidFill>
              </a:rPr>
              <a:t>高级技师和技师可以分别相当于工程师和助理工程师；中专毕业生的技术工作年限要求可以参照大专毕业生。</a:t>
            </a:r>
            <a:endParaRPr sz="1400">
              <a:solidFill>
                <a:srgbClr val="29487B"/>
              </a:solidFill>
            </a:endParaRPr>
          </a:p>
        </p:txBody>
      </p:sp>
      <p:sp>
        <p:nvSpPr>
          <p:cNvPr id="76" name="Google Shape;76;p8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graphicFrame>
        <p:nvGraphicFramePr>
          <p:cNvPr id="77" name="Google Shape;77;p8"/>
          <p:cNvGraphicFramePr/>
          <p:nvPr/>
        </p:nvGraphicFramePr>
        <p:xfrm>
          <a:off x="1000103" y="1469564"/>
          <a:ext cx="7072375" cy="3000000"/>
        </p:xfrm>
        <a:graphic>
          <a:graphicData uri="http://schemas.openxmlformats.org/drawingml/2006/table">
            <a:tbl>
              <a:tblPr firstRow="1" bandRow="1">
                <a:noFill/>
                <a:tableStyleId>{0E74C633-7DA1-4D6D-B8F8-8F85CF3C07F5}</a:tableStyleId>
              </a:tblPr>
              <a:tblGrid>
                <a:gridCol w="1414475"/>
                <a:gridCol w="1414475"/>
                <a:gridCol w="1414475"/>
                <a:gridCol w="1414475"/>
                <a:gridCol w="1414475"/>
              </a:tblGrid>
              <a:tr h="3912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工程技术职称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学历与技术工作年限</a:t>
                      </a:r>
                      <a:endParaRPr sz="1300" b="1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660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博士毕业生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硕士毕业生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大学本科毕业生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大专毕业生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</a:tr>
              <a:tr h="39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高级工程师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工作4年以上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工作10年以上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工作13年以上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工作15年以上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</a:tr>
              <a:tr h="39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工程师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工作1年以上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工作4年以上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工作7年以上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工作9年以上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</a:tr>
              <a:tr h="391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助理工程师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——</a:t>
                      </a:r>
                      <a:endParaRPr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工作1年以上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工作2年以上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zh-CN" sz="1300" b="1" u="none" strike="noStrike" cap="none"/>
                        <a:t>工作3年以上</a:t>
                      </a:r>
                      <a:endParaRPr lang="zh-CN" sz="1300" b="1" u="none" strike="noStrike" cap="none"/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78" name="Google Shape;78;p8"/>
          <p:cNvSpPr/>
          <p:nvPr/>
        </p:nvSpPr>
        <p:spPr>
          <a:xfrm>
            <a:off x="2214546" y="928676"/>
            <a:ext cx="4357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rgbClr val="00B05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工程技术职称与学历和技术工作年限比照</a:t>
            </a:r>
            <a:endParaRPr sz="1600" b="1" i="0" u="none" strike="noStrike" cap="none">
              <a:solidFill>
                <a:srgbClr val="00B05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移动式压力容器充装单位许可条件-人员</a:t>
            </a:r>
            <a:endParaRPr lang="zh-CN"/>
          </a:p>
        </p:txBody>
      </p:sp>
      <p:sp>
        <p:nvSpPr>
          <p:cNvPr id="84" name="Google Shape;84;p9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graphicFrame>
        <p:nvGraphicFramePr>
          <p:cNvPr id="85" name="Google Shape;85;p9"/>
          <p:cNvGraphicFramePr/>
          <p:nvPr/>
        </p:nvGraphicFramePr>
        <p:xfrm>
          <a:off x="214282" y="871841"/>
          <a:ext cx="7572425" cy="3557300"/>
        </p:xfrm>
        <a:graphic>
          <a:graphicData uri="http://schemas.openxmlformats.org/drawingml/2006/table">
            <a:tbl>
              <a:tblPr firstRow="1" bandRow="1">
                <a:noFill/>
                <a:tableStyleId>{D86ACD64-301D-4E45-A6B7-68F216FF59DC}</a:tableStyleId>
              </a:tblPr>
              <a:tblGrid>
                <a:gridCol w="1785950"/>
                <a:gridCol w="2364325"/>
                <a:gridCol w="1237800"/>
                <a:gridCol w="2184350"/>
              </a:tblGrid>
              <a:tr h="34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/>
                        <a:t>人员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/>
                        <a:t>任职要求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/>
                        <a:t>人数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/>
                        <a:t>备注</a:t>
                      </a:r>
                      <a:endParaRPr sz="12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单位负责人（或者站长）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对充装安全负责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无强制要求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技术负责人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具有工程师职称和充装管理经验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无强制要求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特种设备安全管理人员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取得特种设备安全管理人员</a:t>
                      </a:r>
                      <a:endParaRPr sz="1200" u="none" strike="noStrike" cap="none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资格证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无强制要求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充装人员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取得移动式压力容器充装</a:t>
                      </a:r>
                      <a:endParaRPr sz="1200" u="none" strike="noStrike" cap="none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作业人员资格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不少于4人，</a:t>
                      </a:r>
                      <a:b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</a:b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每班不少于2人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rgbClr val="FF0000"/>
                          </a:solidFill>
                        </a:rPr>
                        <a:t>采取智能化</a:t>
                      </a:r>
                      <a:r>
                        <a:rPr lang="zh-CN" sz="1200" b="1" u="none" strike="noStrike" cap="none">
                          <a:solidFill>
                            <a:srgbClr val="FF0000"/>
                          </a:solidFill>
                        </a:rPr>
                        <a:t>自动充装</a:t>
                      </a:r>
                      <a:r>
                        <a:rPr lang="zh-CN" sz="1200" u="none" strike="noStrike" cap="none">
                          <a:solidFill>
                            <a:srgbClr val="FF0000"/>
                          </a:solidFill>
                        </a:rPr>
                        <a:t>的，配备的充装人员数量可以适当减少，但充装人员每班至少1人。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3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检查人员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取得移动式压力容器充装</a:t>
                      </a:r>
                      <a:endParaRPr sz="1200" u="none" strike="noStrike" cap="none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作业人员资格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不少于2人，</a:t>
                      </a:r>
                      <a:b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</a:b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每班至少于1人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rgbClr val="FF0000"/>
                          </a:solidFill>
                        </a:rPr>
                        <a:t>采取智能化</a:t>
                      </a:r>
                      <a:r>
                        <a:rPr lang="zh-CN" sz="1200" b="1" u="none" strike="noStrike" cap="none">
                          <a:solidFill>
                            <a:srgbClr val="FF0000"/>
                          </a:solidFill>
                        </a:rPr>
                        <a:t>自动充装</a:t>
                      </a:r>
                      <a:r>
                        <a:rPr lang="zh-CN" sz="1200" u="none" strike="noStrike" cap="none">
                          <a:solidFill>
                            <a:srgbClr val="FF0000"/>
                          </a:solidFill>
                        </a:rPr>
                        <a:t>的，检查人员每班至少1人。</a:t>
                      </a:r>
                      <a:endParaRPr sz="1200" b="0" i="0" u="none" strike="noStrike" cap="none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9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化验人员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经过培训上岗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无强制要求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人员兼职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安全管理人员不得兼任充装人员，同一工作班次中</a:t>
                      </a:r>
                      <a:endParaRPr sz="1200" u="none" strike="noStrike" cap="none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u="none" strike="noStrike" cap="none">
                          <a:solidFill>
                            <a:schemeClr val="accent5"/>
                          </a:solidFill>
                        </a:rPr>
                        <a:t>检查人员不得兼任充装人员</a:t>
                      </a: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>
                        <a:solidFill>
                          <a:schemeClr val="accent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9"/>
          <p:cNvSpPr/>
          <p:nvPr/>
        </p:nvSpPr>
        <p:spPr>
          <a:xfrm>
            <a:off x="7858148" y="1928808"/>
            <a:ext cx="1214414" cy="1071570"/>
          </a:xfrm>
          <a:prstGeom prst="wedgeRoundRectCallout">
            <a:avLst>
              <a:gd name="adj1" fmla="val -61297"/>
              <a:gd name="adj2" fmla="val 62385"/>
              <a:gd name="adj3" fmla="val 16667"/>
            </a:avLst>
          </a:prstGeom>
          <a:gradFill>
            <a:gsLst>
              <a:gs pos="0">
                <a:srgbClr val="A3B8F1"/>
              </a:gs>
              <a:gs pos="35000">
                <a:srgbClr val="BFCBF3"/>
              </a:gs>
              <a:gs pos="100000">
                <a:srgbClr val="E4EBFC"/>
              </a:gs>
            </a:gsLst>
            <a:lin ang="16200000" scaled="0"/>
          </a:gradFill>
          <a:ln w="9525" cap="flat" cmpd="sng">
            <a:solidFill>
              <a:srgbClr val="325CA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智能化自动充装的认定依据区县局及评审专家的意见！</a:t>
            </a:r>
            <a:endParaRPr sz="13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气瓶充装单位许可条件-人员</a:t>
            </a:r>
            <a:endParaRPr lang="zh-CN"/>
          </a:p>
        </p:txBody>
      </p:sp>
      <p:sp>
        <p:nvSpPr>
          <p:cNvPr id="92" name="Google Shape;92;p10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graphicFrame>
        <p:nvGraphicFramePr>
          <p:cNvPr id="93" name="Google Shape;93;p10"/>
          <p:cNvGraphicFramePr/>
          <p:nvPr/>
        </p:nvGraphicFramePr>
        <p:xfrm>
          <a:off x="857224" y="1142991"/>
          <a:ext cx="7429525" cy="3071800"/>
        </p:xfrm>
        <a:graphic>
          <a:graphicData uri="http://schemas.openxmlformats.org/drawingml/2006/table">
            <a:tbl>
              <a:tblPr firstRow="1" bandRow="1">
                <a:noFill/>
                <a:tableStyleId>{FF5C91D5-AF77-435D-A84E-27E1E387B8C3}</a:tableStyleId>
              </a:tblPr>
              <a:tblGrid>
                <a:gridCol w="1677650"/>
                <a:gridCol w="1751375"/>
                <a:gridCol w="1028700"/>
                <a:gridCol w="1485900"/>
                <a:gridCol w="1485900"/>
              </a:tblGrid>
              <a:tr h="40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人员</a:t>
                      </a:r>
                      <a:endParaRPr sz="13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任职资格</a:t>
                      </a:r>
                      <a:endParaRPr sz="13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职称</a:t>
                      </a:r>
                      <a:endParaRPr sz="13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人数</a:t>
                      </a:r>
                      <a:endParaRPr sz="13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备注</a:t>
                      </a:r>
                      <a:endParaRPr sz="1300" b="0" i="0" u="none" strike="noStrike" cap="none">
                        <a:solidFill>
                          <a:schemeClr val="lt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法定代表人</a:t>
                      </a:r>
                      <a:br>
                        <a:rPr lang="zh-CN" sz="1300" u="none" strike="noStrike" cap="none"/>
                      </a:br>
                      <a:r>
                        <a:rPr lang="zh-CN" sz="1300" u="none" strike="noStrike" cap="none"/>
                        <a:t>（主要负责人）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无特殊要求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N/A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　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技术负责人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无特殊要求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工程师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1人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　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u="none" strike="noStrike" cap="none"/>
                        <a:t>专职</a:t>
                      </a:r>
                      <a:r>
                        <a:rPr lang="zh-CN" sz="1300" u="none" strike="noStrike" cap="none"/>
                        <a:t>安全管理人员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特种设备安全管理人员资格证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至少1人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　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充装人员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气瓶充装作业人员资格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每班不少于2人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在气瓶充装作业时，充装人员不得兼任检查人员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5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充装检查人员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气瓶充装作业人员资格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每班至少1人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cPr/>
                </a:tc>
              </a:tr>
              <a:tr h="44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化验人员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经过技术和安全培训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无特殊要求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u="none" strike="noStrike" cap="none"/>
                        <a:t>　</a:t>
                      </a:r>
                      <a:endParaRPr sz="1300" b="0" i="0" u="none" strike="noStrike" cap="none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充装许可条件-移动式</a:t>
            </a:r>
            <a:endParaRPr lang="zh-CN"/>
          </a:p>
        </p:txBody>
      </p:sp>
      <p:sp>
        <p:nvSpPr>
          <p:cNvPr id="99" name="Google Shape;99;p11"/>
          <p:cNvSpPr txBox="1"/>
          <p:nvPr>
            <p:ph type="body" idx="1"/>
          </p:nvPr>
        </p:nvSpPr>
        <p:spPr>
          <a:xfrm>
            <a:off x="611560" y="847714"/>
            <a:ext cx="80649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充装单位应取得规划和消防部门的批复</a:t>
            </a:r>
            <a:endParaRPr>
              <a:solidFill>
                <a:srgbClr val="0033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>
                <a:solidFill>
                  <a:srgbClr val="003399"/>
                </a:solidFill>
              </a:rPr>
              <a:t>注：换证单位应提供《规划许可证》或《危化品经营许可证》，及消防验收合格后获得的消防鉴审合格意见书</a:t>
            </a:r>
            <a:endParaRPr>
              <a:solidFill>
                <a:srgbClr val="0033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充装单位入口应当设立进入充装单位须知牌，大门、罐区、充装区域和压缩机(泵)房等重要部位设置安全警示标志和报警电话号码。</a:t>
            </a:r>
            <a:endParaRPr>
              <a:solidFill>
                <a:srgbClr val="0033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充装站区内应应设置充装前后安全检查场地，并有必要的维修、安全设施和应急设备。</a:t>
            </a:r>
            <a:endParaRPr>
              <a:solidFill>
                <a:srgbClr val="0033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>
                <a:solidFill>
                  <a:srgbClr val="003399"/>
                </a:solidFill>
              </a:rPr>
              <a:t>注：充装检查场地应专用，划线与充装区域区分标注</a:t>
            </a:r>
            <a:endParaRPr>
              <a:solidFill>
                <a:srgbClr val="00339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在通风不良并且有可能发生窒息、中毒等危险场所内的操作或者处理故障、维修等活动，作业人员不少于2 人，配置自给式空气呼吸器，并且采取监护措施（</a:t>
            </a:r>
            <a:r>
              <a:rPr lang="zh-CN">
                <a:solidFill>
                  <a:srgbClr val="FF0000"/>
                </a:solidFill>
              </a:rPr>
              <a:t>制度中要体现</a:t>
            </a:r>
            <a:r>
              <a:rPr lang="zh-CN">
                <a:solidFill>
                  <a:srgbClr val="003399"/>
                </a:solidFill>
              </a:rPr>
              <a:t>）。</a:t>
            </a:r>
            <a:endParaRPr>
              <a:solidFill>
                <a:srgbClr val="003399"/>
              </a:solidFill>
            </a:endParaRPr>
          </a:p>
        </p:txBody>
      </p:sp>
      <p:sp>
        <p:nvSpPr>
          <p:cNvPr id="100" name="Google Shape;100;p11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type="title"/>
          </p:nvPr>
        </p:nvSpPr>
        <p:spPr>
          <a:xfrm>
            <a:off x="620060" y="79343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9B"/>
              </a:buClr>
              <a:buSzPts val="1400"/>
              <a:buFont typeface="Roboto" panose="02000000000000000000"/>
              <a:buNone/>
            </a:pPr>
            <a:r>
              <a:rPr lang="zh-CN"/>
              <a:t>充装许可条件-气瓶</a:t>
            </a:r>
            <a:endParaRPr lang="zh-CN"/>
          </a:p>
        </p:txBody>
      </p:sp>
      <p:sp>
        <p:nvSpPr>
          <p:cNvPr id="106" name="Google Shape;106;p12"/>
          <p:cNvSpPr txBox="1"/>
          <p:nvPr>
            <p:ph type="body" idx="1"/>
          </p:nvPr>
        </p:nvSpPr>
        <p:spPr>
          <a:xfrm>
            <a:off x="611560" y="1102875"/>
            <a:ext cx="8064821" cy="281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充装单位应取得规划和消防部门的批复</a:t>
            </a: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  <a:r>
              <a:rPr lang="zh-CN">
                <a:solidFill>
                  <a:srgbClr val="003399"/>
                </a:solidFill>
              </a:rPr>
              <a:t>注：换证单位应提供《规划许可证》或《危化品经营许可证》，及消防验收合格后获得的消防鉴审合格意见书</a:t>
            </a: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使用标气，除标物证书外，还需要保存《国家标准物质定级证书》和编号。</a:t>
            </a: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外购商品气的合格证全部保留。</a:t>
            </a: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钢瓶和瓶阀，要保留制造商的许可证（复印件加盖红章存档）。</a:t>
            </a: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Char char="●"/>
            </a:pPr>
            <a:r>
              <a:rPr lang="zh-CN">
                <a:solidFill>
                  <a:srgbClr val="003399"/>
                </a:solidFill>
              </a:rPr>
              <a:t>设备控制部分要严格遵守许可规则要求。</a:t>
            </a:r>
            <a:endParaRPr>
              <a:solidFill>
                <a:srgbClr val="003399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Font typeface="Noto Sans Symbols"/>
              <a:buNone/>
            </a:pPr>
            <a:endParaRPr>
              <a:solidFill>
                <a:srgbClr val="003399"/>
              </a:solidFill>
            </a:endParaRPr>
          </a:p>
          <a:p>
            <a:pPr marL="457200" lvl="0" indent="-371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50"/>
              <a:buNone/>
            </a:pPr>
          </a:p>
        </p:txBody>
      </p:sp>
      <p:sp>
        <p:nvSpPr>
          <p:cNvPr id="107" name="Google Shape;107;p12"/>
          <p:cNvSpPr txBox="1"/>
          <p:nvPr>
            <p:ph type="sldNum" idx="12"/>
          </p:nvPr>
        </p:nvSpPr>
        <p:spPr>
          <a:xfrm>
            <a:off x="202618" y="4647982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PECIAL_SOURCE" val="bdnull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1.xml><?xml version="1.0" encoding="utf-8"?>
<p:tagLst xmlns:p="http://schemas.openxmlformats.org/presentationml/2006/main">
  <p:tag name="KSO_WPP_MARK_KEY" val="8baf7d15-1fdc-4cea-ae36-806072292858"/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AL">
      <a:dk1>
        <a:srgbClr val="3760A4"/>
      </a:dk1>
      <a:lt1>
        <a:srgbClr val="FFFFFF"/>
      </a:lt1>
      <a:dk2>
        <a:srgbClr val="3760A4"/>
      </a:dk2>
      <a:lt2>
        <a:srgbClr val="FFFFFF"/>
      </a:lt2>
      <a:accent1>
        <a:srgbClr val="3760A4"/>
      </a:accent1>
      <a:accent2>
        <a:srgbClr val="6F6F6E"/>
      </a:accent2>
      <a:accent3>
        <a:srgbClr val="3760A4"/>
      </a:accent3>
      <a:accent4>
        <a:srgbClr val="3760A4"/>
      </a:accent4>
      <a:accent5>
        <a:srgbClr val="3760A4"/>
      </a:accent5>
      <a:accent6>
        <a:srgbClr val="3760A4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WPS 演示</Application>
  <PresentationFormat/>
  <Paragraphs>308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Arial</vt:lpstr>
      <vt:lpstr>Roboto</vt:lpstr>
      <vt:lpstr>Helvetica Neue</vt:lpstr>
      <vt:lpstr>Calibri</vt:lpstr>
      <vt:lpstr>Noto Sans Symbols</vt:lpstr>
      <vt:lpstr>Noto Sans</vt:lpstr>
      <vt:lpstr>微软雅黑</vt:lpstr>
      <vt:lpstr>Arial Unicode MS</vt:lpstr>
      <vt:lpstr>汉仪旗黑-85S</vt:lpstr>
      <vt:lpstr>黑体</vt:lpstr>
      <vt:lpstr>楷体</vt:lpstr>
      <vt:lpstr>博富特</vt:lpstr>
      <vt:lpstr>6_Office 主题​​</vt:lpstr>
      <vt:lpstr>安全管理必备 工具--TPM概论</vt:lpstr>
      <vt:lpstr>PowerPoint 演示文稿</vt:lpstr>
      <vt:lpstr>引言</vt:lpstr>
      <vt:lpstr>资源条件的通用要求-人员 </vt:lpstr>
      <vt:lpstr>资源条件的通用要求-人员</vt:lpstr>
      <vt:lpstr>移动式压力容器充装单位许可条件-人员</vt:lpstr>
      <vt:lpstr>气瓶充装单位许可条件-人员</vt:lpstr>
      <vt:lpstr>充装许可条件-移动式</vt:lpstr>
      <vt:lpstr>充装许可条件-气瓶</vt:lpstr>
      <vt:lpstr>现场审核要点-天津</vt:lpstr>
      <vt:lpstr>充装质量保证体系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特种设备生产和充装单位许可规则解读</dc:title>
  <dc:creator/>
  <cp:lastModifiedBy>monkeyhappy</cp:lastModifiedBy>
  <cp:revision>1</cp:revision>
  <dcterms:created xsi:type="dcterms:W3CDTF">2023-07-27T01:26:30Z</dcterms:created>
  <dcterms:modified xsi:type="dcterms:W3CDTF">2023-07-27T01:26:30Z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BD9ED917608B43B1B7B6E2CAF5DE07CA_12</vt:lpwstr>
  </property>
  <property fmtid="{D5CDD505-2E9C-101B-9397-08002B2CF9AE}" pid="3" name="KSOProductBuildVer">
    <vt:lpwstr>2052-11.1.0.14309</vt:lpwstr>
  </property>
</Properties>
</file>