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3"/>
  </p:sldMasterIdLst>
  <p:notesMasterIdLst>
    <p:notesMasterId r:id="rId6"/>
  </p:notesMasterIdLst>
  <p:sldIdLst>
    <p:sldId id="256" r:id="rId4"/>
    <p:sldId id="296" r:id="rId5"/>
    <p:sldId id="331" r:id="rId7"/>
    <p:sldId id="299" r:id="rId8"/>
    <p:sldId id="336" r:id="rId9"/>
    <p:sldId id="320" r:id="rId10"/>
    <p:sldId id="321" r:id="rId11"/>
    <p:sldId id="304" r:id="rId12"/>
    <p:sldId id="316" r:id="rId13"/>
    <p:sldId id="306" r:id="rId14"/>
    <p:sldId id="318" r:id="rId15"/>
    <p:sldId id="334" r:id="rId16"/>
    <p:sldId id="329" r:id="rId17"/>
  </p:sldIdLst>
  <p:sldSz cx="12192000" cy="6858000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79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E84E34"/>
    <a:srgbClr val="7EF00E"/>
    <a:srgbClr val="48D1D8"/>
    <a:srgbClr val="E53E55"/>
    <a:srgbClr val="ED6B47"/>
    <a:srgbClr val="ED6C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/>
    <p:restoredTop sz="94660"/>
  </p:normalViewPr>
  <p:slideViewPr>
    <p:cSldViewPr snapToGrid="0" showGuides="1">
      <p:cViewPr>
        <p:scale>
          <a:sx n="66" d="100"/>
          <a:sy n="66" d="100"/>
        </p:scale>
        <p:origin x="-964" y="-756"/>
      </p:cViewPr>
      <p:guideLst>
        <p:guide orient="horz" pos="2184"/>
        <p:guide pos="379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7" d="100"/>
        <a:sy n="57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gs" Target="tags/tag3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904067E-64B1-4086-AB40-A60027D55561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2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25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8194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en-US" dirty="0"/>
          </a:p>
        </p:txBody>
      </p:sp>
      <p:sp>
        <p:nvSpPr>
          <p:cNvPr id="819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zh-CN" altLang="en-US" sz="1800" dirty="0">
                <a:latin typeface="Arial" panose="020B0604020202020204" pitchFamily="34" charset="0"/>
                <a:ea typeface="微软雅黑" panose="020B0503020204020204" pitchFamily="34" charset="-122"/>
              </a:rPr>
            </a:fld>
            <a:endParaRPr lang="zh-CN" altLang="en-US" sz="18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10242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en-US" dirty="0"/>
          </a:p>
        </p:txBody>
      </p:sp>
      <p:sp>
        <p:nvSpPr>
          <p:cNvPr id="102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zh-CN" altLang="en-US" sz="1800" dirty="0">
                <a:latin typeface="Arial" panose="020B0604020202020204" pitchFamily="34" charset="0"/>
                <a:ea typeface="微软雅黑" panose="020B0503020204020204" pitchFamily="34" charset="-122"/>
              </a:rPr>
            </a:fld>
            <a:endParaRPr lang="zh-CN" altLang="en-US" sz="18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幻灯片图像占位符 1"/>
          <p:cNvSpPr>
            <a:spLocks noGrp="1" noRot="1"/>
          </p:cNvSpPr>
          <p:nvPr>
            <p:ph type="sldImg"/>
          </p:nvPr>
        </p:nvSpPr>
        <p:spPr>
          <a:ln/>
        </p:spPr>
      </p:sp>
      <p:sp>
        <p:nvSpPr>
          <p:cNvPr id="13314" name="文本占位符 2"/>
          <p:cNvSpPr/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17410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en-US" dirty="0"/>
          </a:p>
        </p:txBody>
      </p:sp>
      <p:sp>
        <p:nvSpPr>
          <p:cNvPr id="1741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zh-CN" altLang="en-US" sz="1800" dirty="0">
                <a:latin typeface="Arial" panose="020B0604020202020204" pitchFamily="34" charset="0"/>
                <a:ea typeface="微软雅黑" panose="020B0503020204020204" pitchFamily="34" charset="-122"/>
              </a:rPr>
            </a:fld>
            <a:endParaRPr lang="zh-CN" altLang="en-US" sz="18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22530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zh-CN" altLang="en-US" dirty="0"/>
          </a:p>
        </p:txBody>
      </p:sp>
      <p:sp>
        <p:nvSpPr>
          <p:cNvPr id="2253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zh-CN" altLang="en-US" sz="1800" dirty="0">
                <a:latin typeface="Arial" panose="020B0604020202020204" pitchFamily="34" charset="0"/>
                <a:ea typeface="微软雅黑" panose="020B0503020204020204" pitchFamily="34" charset="-122"/>
              </a:rPr>
            </a:fld>
            <a:endParaRPr lang="zh-CN" altLang="en-US" sz="18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793750"/>
            <a:ext cx="12192000" cy="606425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8672" y="125283"/>
            <a:ext cx="10515600" cy="669196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8" name="日期占位符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F444B3C-15BC-4485-933D-5E08120B29B4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页脚占位符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5D6B163-CBEB-43EA-941F-BFF1D24322A8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793750"/>
            <a:ext cx="12192000" cy="606425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8672" y="125283"/>
            <a:ext cx="10515600" cy="669196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8" name="日期占位符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48BCB8-5DD1-4F36-A248-FCB36A848F52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页脚占位符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042BBBD-1447-47AE-BCFF-FE6A4F19D709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2860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5D6B163-CBEB-43EA-941F-BFF1D24322A8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2860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042BBBD-1447-47AE-BCFF-FE6A4F19D709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7.png"/><Relationship Id="rId1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9.png"/><Relationship Id="rId3" Type="http://schemas.openxmlformats.org/officeDocument/2006/relationships/tags" Target="../tags/tag2.xml"/><Relationship Id="rId2" Type="http://schemas.openxmlformats.org/officeDocument/2006/relationships/image" Target="../media/image38.jpeg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8.jpeg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146" name="文本框 5"/>
          <p:cNvSpPr txBox="1"/>
          <p:nvPr/>
        </p:nvSpPr>
        <p:spPr>
          <a:xfrm>
            <a:off x="1771650" y="1374775"/>
            <a:ext cx="8693150" cy="23082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48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粉尘危害及防治知识</a:t>
            </a:r>
            <a:endParaRPr lang="en-US" altLang="zh-CN" sz="48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8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职工普及读本简介</a:t>
            </a:r>
            <a:endParaRPr lang="zh-CN" altLang="en-US" sz="48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47" name="矩形 7"/>
          <p:cNvSpPr/>
          <p:nvPr/>
        </p:nvSpPr>
        <p:spPr>
          <a:xfrm>
            <a:off x="9075738" y="5916613"/>
            <a:ext cx="184150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r"/>
            <a:endParaRPr lang="zh-CN" altLang="en-US" sz="2000" dirty="0">
              <a:solidFill>
                <a:schemeClr val="bg2"/>
              </a:solidFill>
              <a:latin typeface="Nokia Font YanTi" pitchFamily="34" charset="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标题 5"/>
          <p:cNvSpPr>
            <a:spLocks noGrp="1"/>
          </p:cNvSpPr>
          <p:nvPr>
            <p:ph type="title"/>
          </p:nvPr>
        </p:nvSpPr>
        <p:spPr>
          <a:xfrm>
            <a:off x="119063" y="125413"/>
            <a:ext cx="5075237" cy="668337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kern="1200" dirty="0">
                <a:latin typeface="+mj-lt"/>
                <a:ea typeface="+mj-ea"/>
                <a:cs typeface="+mj-cs"/>
              </a:rPr>
              <a:t>职业健康检查结果处理</a:t>
            </a:r>
            <a:endParaRPr lang="zh-CN" altLang="en-US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19458" name="矩形 47"/>
          <p:cNvSpPr/>
          <p:nvPr/>
        </p:nvSpPr>
        <p:spPr>
          <a:xfrm>
            <a:off x="885825" y="1109663"/>
            <a:ext cx="4497388" cy="566737"/>
          </a:xfrm>
          <a:prstGeom prst="rect">
            <a:avLst/>
          </a:prstGeom>
          <a:noFill/>
          <a:ln w="9525">
            <a:noFill/>
          </a:ln>
        </p:spPr>
        <p:txBody>
          <a:bodyPr lIns="86390" tIns="43195" rIns="86390" bIns="43195" anchor="t" anchorCtr="0">
            <a:spAutoFit/>
          </a:bodyPr>
          <a:p>
            <a:pPr marL="342900" indent="-342900">
              <a:lnSpc>
                <a:spcPct val="130000"/>
              </a:lnSpc>
              <a:spcAft>
                <a:spcPts val="540"/>
              </a:spcAft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职业健康检查结果包括五种：</a:t>
            </a:r>
            <a:endParaRPr lang="zh-CN" altLang="en-US" sz="2400" b="1" dirty="0">
              <a:solidFill>
                <a:srgbClr val="80808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9459" name="组合 8"/>
          <p:cNvGrpSpPr/>
          <p:nvPr/>
        </p:nvGrpSpPr>
        <p:grpSpPr>
          <a:xfrm>
            <a:off x="549275" y="1887538"/>
            <a:ext cx="10753725" cy="3927475"/>
            <a:chOff x="723" y="3259"/>
            <a:chExt cx="16700" cy="6184"/>
          </a:xfrm>
        </p:grpSpPr>
        <p:pic>
          <p:nvPicPr>
            <p:cNvPr id="19460" name="图片 1"/>
            <p:cNvPicPr>
              <a:picLocks noChangeAspect="1"/>
            </p:cNvPicPr>
            <p:nvPr/>
          </p:nvPicPr>
          <p:blipFill>
            <a:blip r:embed="rId1"/>
            <a:srcRect t="339" r="5672"/>
            <a:stretch>
              <a:fillRect/>
            </a:stretch>
          </p:blipFill>
          <p:spPr>
            <a:xfrm>
              <a:off x="723" y="3259"/>
              <a:ext cx="8440" cy="618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61" name="矩形 47"/>
            <p:cNvSpPr/>
            <p:nvPr/>
          </p:nvSpPr>
          <p:spPr>
            <a:xfrm>
              <a:off x="9163" y="7998"/>
              <a:ext cx="7021" cy="110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86390" tIns="43195" rIns="86390" bIns="43195" anchor="t" anchorCtr="0">
              <a:spAutoFit/>
            </a:bodyPr>
            <a:p>
              <a:pPr>
                <a:lnSpc>
                  <a:spcPct val="200000"/>
                </a:lnSpc>
                <a:spcAft>
                  <a:spcPts val="540"/>
                </a:spcAft>
              </a:pPr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——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按照建议自行进行进一步检查。</a:t>
              </a:r>
              <a:endParaRPr lang="zh-CN" altLang="en-US" sz="2000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62" name="矩形 47"/>
            <p:cNvSpPr/>
            <p:nvPr/>
          </p:nvSpPr>
          <p:spPr>
            <a:xfrm>
              <a:off x="8899" y="3578"/>
              <a:ext cx="8524" cy="110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86390" tIns="43195" rIns="86390" bIns="43195" anchor="t" anchorCtr="0">
              <a:spAutoFit/>
            </a:bodyPr>
            <a:p>
              <a:pPr>
                <a:lnSpc>
                  <a:spcPct val="200000"/>
                </a:lnSpc>
                <a:spcAft>
                  <a:spcPts val="540"/>
                </a:spcAft>
              </a:pPr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——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可以继续从事原岗位作业。</a:t>
              </a:r>
              <a:endParaRPr lang="zh-CN" altLang="en-US" sz="2000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63" name="矩形 47"/>
            <p:cNvSpPr/>
            <p:nvPr/>
          </p:nvSpPr>
          <p:spPr>
            <a:xfrm>
              <a:off x="7079" y="4683"/>
              <a:ext cx="8524" cy="110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86390" tIns="43195" rIns="86390" bIns="43195" anchor="t" anchorCtr="0">
              <a:spAutoFit/>
            </a:bodyPr>
            <a:p>
              <a:pPr>
                <a:lnSpc>
                  <a:spcPct val="200000"/>
                </a:lnSpc>
                <a:spcAft>
                  <a:spcPts val="540"/>
                </a:spcAft>
              </a:pPr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——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按照体检报告的建议进行复查。</a:t>
              </a:r>
              <a:endParaRPr lang="zh-CN" altLang="en-US" sz="2000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64" name="矩形 47"/>
            <p:cNvSpPr/>
            <p:nvPr/>
          </p:nvSpPr>
          <p:spPr>
            <a:xfrm>
              <a:off x="8146" y="5788"/>
              <a:ext cx="8524" cy="110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86390" tIns="43195" rIns="86390" bIns="43195" anchor="t" anchorCtr="0">
              <a:spAutoFit/>
            </a:bodyPr>
            <a:p>
              <a:pPr>
                <a:lnSpc>
                  <a:spcPct val="200000"/>
                </a:lnSpc>
                <a:spcAft>
                  <a:spcPts val="540"/>
                </a:spcAft>
              </a:pPr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——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（</a:t>
              </a:r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1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）调离接触粉尘岗位；（</a:t>
              </a:r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2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）申请诊断。</a:t>
              </a:r>
              <a:endParaRPr lang="zh-CN" altLang="en-US" sz="2000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65" name="矩形 47"/>
            <p:cNvSpPr/>
            <p:nvPr/>
          </p:nvSpPr>
          <p:spPr>
            <a:xfrm>
              <a:off x="8364" y="6893"/>
              <a:ext cx="5831" cy="110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86390" tIns="43195" rIns="86390" bIns="43195" anchor="t" anchorCtr="0">
              <a:spAutoFit/>
            </a:bodyPr>
            <a:p>
              <a:pPr>
                <a:lnSpc>
                  <a:spcPct val="200000"/>
                </a:lnSpc>
                <a:spcAft>
                  <a:spcPts val="540"/>
                </a:spcAft>
              </a:pPr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——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调离接触粉尘岗位。</a:t>
              </a:r>
              <a:endParaRPr lang="zh-CN" altLang="en-US" sz="2000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标题 1"/>
          <p:cNvSpPr>
            <a:spLocks noGrp="1"/>
          </p:cNvSpPr>
          <p:nvPr>
            <p:ph type="title"/>
          </p:nvPr>
        </p:nvSpPr>
        <p:spPr>
          <a:xfrm>
            <a:off x="225425" y="95250"/>
            <a:ext cx="4343400" cy="669925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kern="1200" dirty="0">
                <a:latin typeface="+mj-lt"/>
                <a:ea typeface="+mj-ea"/>
                <a:cs typeface="+mj-cs"/>
              </a:rPr>
              <a:t>尘肺病诊断</a:t>
            </a:r>
            <a:endParaRPr lang="zh-CN" altLang="en-US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20482" name="图片 8" descr="职业病诊断程序11"/>
          <p:cNvPicPr>
            <a:picLocks noChangeAspect="1"/>
          </p:cNvPicPr>
          <p:nvPr/>
        </p:nvPicPr>
        <p:blipFill>
          <a:blip r:embed="rId1"/>
          <a:srcRect l="5896" t="4373" r="8749" b="84804"/>
          <a:stretch>
            <a:fillRect/>
          </a:stretch>
        </p:blipFill>
        <p:spPr>
          <a:xfrm>
            <a:off x="7029450" y="157163"/>
            <a:ext cx="3989388" cy="625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3" name="Rectangle 12"/>
          <p:cNvSpPr/>
          <p:nvPr/>
        </p:nvSpPr>
        <p:spPr>
          <a:xfrm>
            <a:off x="5886450" y="3848100"/>
            <a:ext cx="4572000" cy="28860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30000"/>
              </a:lnSpc>
              <a:spcAft>
                <a:spcPts val="540"/>
              </a:spcAft>
            </a:pPr>
            <a:r>
              <a:rPr lang="" altLang="en-US" dirty="0"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尘肺病诊断需要以下资料：</a:t>
            </a:r>
            <a:endParaRPr lang="" altLang="en-US" dirty="0">
              <a:latin typeface="Arial" panose="020B0604020202020204" pitchFamily="34" charset="0"/>
              <a:ea typeface="微软雅黑" panose="020B0503020204020204" pitchFamily="34" charset="-122"/>
              <a:sym typeface="+mn-lt"/>
            </a:endParaRPr>
          </a:p>
          <a:p>
            <a:pPr>
              <a:lnSpc>
                <a:spcPct val="130000"/>
              </a:lnSpc>
              <a:spcAft>
                <a:spcPts val="540"/>
              </a:spcAft>
              <a:buFont typeface="Wingdings" panose="05000000000000000000" pitchFamily="2" charset="2"/>
              <a:buChar char="ü"/>
            </a:pPr>
            <a:r>
              <a:rPr lang="" altLang="zh-CN" dirty="0"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1.</a:t>
            </a:r>
            <a:r>
              <a:rPr lang="" altLang="en-US" dirty="0"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劳动者职业史和职业病危害接触史（包括在岗时间、工种、岗位、接触的职业病危害因素名称等）；</a:t>
            </a:r>
            <a:endParaRPr lang="" altLang="en-US" dirty="0">
              <a:latin typeface="Arial" panose="020B0604020202020204" pitchFamily="34" charset="0"/>
              <a:ea typeface="微软雅黑" panose="020B0503020204020204" pitchFamily="34" charset="-122"/>
              <a:sym typeface="+mn-lt"/>
            </a:endParaRPr>
          </a:p>
          <a:p>
            <a:pPr>
              <a:lnSpc>
                <a:spcPct val="130000"/>
              </a:lnSpc>
              <a:spcAft>
                <a:spcPts val="540"/>
              </a:spcAft>
              <a:buFont typeface="Wingdings" panose="05000000000000000000" pitchFamily="2" charset="2"/>
              <a:buChar char="ü"/>
            </a:pPr>
            <a:r>
              <a:rPr lang="" altLang="zh-CN" dirty="0"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2.</a:t>
            </a:r>
            <a:r>
              <a:rPr lang="" altLang="en-US" dirty="0"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劳动者职业健康检查结果；</a:t>
            </a:r>
            <a:endParaRPr lang="" altLang="en-US" dirty="0">
              <a:latin typeface="Arial" panose="020B0604020202020204" pitchFamily="34" charset="0"/>
              <a:ea typeface="微软雅黑" panose="020B0503020204020204" pitchFamily="34" charset="-122"/>
              <a:sym typeface="+mn-lt"/>
            </a:endParaRPr>
          </a:p>
          <a:p>
            <a:pPr>
              <a:lnSpc>
                <a:spcPct val="130000"/>
              </a:lnSpc>
              <a:spcAft>
                <a:spcPts val="540"/>
              </a:spcAft>
              <a:buFont typeface="Wingdings" panose="05000000000000000000" pitchFamily="2" charset="2"/>
              <a:buChar char="ü"/>
            </a:pPr>
            <a:r>
              <a:rPr lang="" altLang="zh-CN" dirty="0"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3.</a:t>
            </a:r>
            <a:r>
              <a:rPr lang="" altLang="en-US" dirty="0"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工作场所职业病危害因素检测结果</a:t>
            </a:r>
            <a:endParaRPr lang="" altLang="en-US" dirty="0">
              <a:latin typeface="Arial" panose="020B0604020202020204" pitchFamily="34" charset="0"/>
              <a:ea typeface="微软雅黑" panose="020B0503020204020204" pitchFamily="34" charset="-122"/>
              <a:sym typeface="+mn-lt"/>
            </a:endParaRPr>
          </a:p>
          <a:p>
            <a:pPr>
              <a:lnSpc>
                <a:spcPct val="130000"/>
              </a:lnSpc>
              <a:spcAft>
                <a:spcPts val="540"/>
              </a:spcAft>
              <a:buFont typeface="Wingdings" panose="05000000000000000000" pitchFamily="2" charset="2"/>
              <a:buChar char="ü"/>
            </a:pPr>
            <a:r>
              <a:rPr lang="" altLang="zh-CN" dirty="0"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4.</a:t>
            </a:r>
            <a:r>
              <a:rPr lang="" altLang="en-US" dirty="0"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与诊断有关的其他资料。</a:t>
            </a:r>
            <a:endParaRPr lang="" altLang="en-US" dirty="0">
              <a:latin typeface="Arial" panose="020B0604020202020204" pitchFamily="34" charset="0"/>
              <a:ea typeface="微软雅黑" panose="020B0503020204020204" pitchFamily="34" charset="-122"/>
              <a:sym typeface="+mn-lt"/>
            </a:endParaRPr>
          </a:p>
        </p:txBody>
      </p:sp>
      <p:pic>
        <p:nvPicPr>
          <p:cNvPr id="2048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75" y="3533775"/>
            <a:ext cx="5181600" cy="29654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485" name="Group 72"/>
          <p:cNvGrpSpPr/>
          <p:nvPr/>
        </p:nvGrpSpPr>
        <p:grpSpPr>
          <a:xfrm>
            <a:off x="414338" y="1689100"/>
            <a:ext cx="1731962" cy="1192213"/>
            <a:chOff x="5776018" y="1609102"/>
            <a:chExt cx="1112102" cy="893971"/>
          </a:xfrm>
        </p:grpSpPr>
        <p:sp>
          <p:nvSpPr>
            <p:cNvPr id="8" name="Text Placeholder 3"/>
            <p:cNvSpPr txBox="1"/>
            <p:nvPr/>
          </p:nvSpPr>
          <p:spPr>
            <a:xfrm>
              <a:off x="6178658" y="1609102"/>
              <a:ext cx="306822" cy="18450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ctr" defTabSz="121793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申请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" name="Text Placeholder 3"/>
            <p:cNvSpPr txBox="1"/>
            <p:nvPr/>
          </p:nvSpPr>
          <p:spPr>
            <a:xfrm>
              <a:off x="5776018" y="1806704"/>
              <a:ext cx="1112102" cy="69636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ctr" defTabSz="1217930" rtl="0" eaLnBrk="1" fontAlgn="base" latinLnBrk="0" hangingPunct="1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劳动者或用人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单位</a:t>
              </a:r>
              <a:r>
                <a:rPr kumimoji="0" lang="zh-CN" alt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向职业病诊断机构提交申请资料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0488" name="Group 72"/>
          <p:cNvGrpSpPr/>
          <p:nvPr/>
        </p:nvGrpSpPr>
        <p:grpSpPr>
          <a:xfrm>
            <a:off x="3359150" y="1689100"/>
            <a:ext cx="1520825" cy="1111250"/>
            <a:chOff x="5776018" y="1548142"/>
            <a:chExt cx="1140204" cy="675017"/>
          </a:xfrm>
        </p:grpSpPr>
        <p:sp>
          <p:nvSpPr>
            <p:cNvPr id="11" name="Text Placeholder 3"/>
            <p:cNvSpPr txBox="1"/>
            <p:nvPr/>
          </p:nvSpPr>
          <p:spPr>
            <a:xfrm>
              <a:off x="6037860" y="1548142"/>
              <a:ext cx="616519" cy="184184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ctr" defTabSz="121793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资料审核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" name="Text Placeholder 3"/>
            <p:cNvSpPr txBox="1"/>
            <p:nvPr/>
          </p:nvSpPr>
          <p:spPr>
            <a:xfrm>
              <a:off x="5776018" y="1742933"/>
              <a:ext cx="1140204" cy="480226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ctr" defTabSz="1217930" rtl="0" eaLnBrk="1" fontAlgn="base" latinLnBrk="0" hangingPunct="1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诊断机构收到后，对资料进行</a:t>
              </a:r>
              <a:r>
                <a:rPr kumimoji="0" lang="zh-CN" alt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审核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0491" name="Group 72"/>
          <p:cNvGrpSpPr/>
          <p:nvPr/>
        </p:nvGrpSpPr>
        <p:grpSpPr>
          <a:xfrm>
            <a:off x="6126163" y="1616075"/>
            <a:ext cx="1536700" cy="1265238"/>
            <a:chOff x="5776018" y="1537993"/>
            <a:chExt cx="1152141" cy="745973"/>
          </a:xfrm>
        </p:grpSpPr>
        <p:sp>
          <p:nvSpPr>
            <p:cNvPr id="14" name="Text Placeholder 3"/>
            <p:cNvSpPr txBox="1"/>
            <p:nvPr/>
          </p:nvSpPr>
          <p:spPr>
            <a:xfrm>
              <a:off x="6198549" y="1537993"/>
              <a:ext cx="307079" cy="18438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ctr" defTabSz="121793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诊断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" name="Text Placeholder 3"/>
            <p:cNvSpPr txBox="1"/>
            <p:nvPr/>
          </p:nvSpPr>
          <p:spPr>
            <a:xfrm>
              <a:off x="5776018" y="1729868"/>
              <a:ext cx="1152141" cy="554098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ctr" defTabSz="1217930" rtl="0" eaLnBrk="1" fontAlgn="base" latinLnBrk="0" hangingPunct="1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职业病诊断机构</a:t>
              </a:r>
              <a:r>
                <a:rPr kumimoji="0" lang="zh-CN" alt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组织职业病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诊断医师</a:t>
              </a:r>
              <a:r>
                <a:rPr kumimoji="0" lang="zh-CN" alt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进行诊断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0494" name="Group 72"/>
          <p:cNvGrpSpPr/>
          <p:nvPr/>
        </p:nvGrpSpPr>
        <p:grpSpPr>
          <a:xfrm>
            <a:off x="8866188" y="1471613"/>
            <a:ext cx="1489075" cy="1874837"/>
            <a:chOff x="5776018" y="1545687"/>
            <a:chExt cx="1116530" cy="1129068"/>
          </a:xfrm>
        </p:grpSpPr>
        <p:sp>
          <p:nvSpPr>
            <p:cNvPr id="18" name="Text Placeholder 3"/>
            <p:cNvSpPr txBox="1"/>
            <p:nvPr/>
          </p:nvSpPr>
          <p:spPr>
            <a:xfrm>
              <a:off x="5949806" y="1545687"/>
              <a:ext cx="768953" cy="18451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ctr" defTabSz="121793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出具证明书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" name="Text Placeholder 3"/>
            <p:cNvSpPr txBox="1"/>
            <p:nvPr/>
          </p:nvSpPr>
          <p:spPr>
            <a:xfrm>
              <a:off x="5776018" y="1730200"/>
              <a:ext cx="1116530" cy="944555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ctr" defTabSz="1217930" rtl="0" eaLnBrk="1" fontAlgn="base" latinLnBrk="0" hangingPunct="1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职业病诊断机构作出职业病诊断结论后</a:t>
              </a:r>
              <a:r>
                <a:rPr kumimoji="0" lang="zh-CN" alt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，出具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职业病诊断证明书（一式三份）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0" name="Chevron 42"/>
          <p:cNvSpPr/>
          <p:nvPr/>
        </p:nvSpPr>
        <p:spPr>
          <a:xfrm>
            <a:off x="2344738" y="1317625"/>
            <a:ext cx="919163" cy="1997075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Chevron 63"/>
          <p:cNvSpPr/>
          <p:nvPr/>
        </p:nvSpPr>
        <p:spPr>
          <a:xfrm>
            <a:off x="5076825" y="1317625"/>
            <a:ext cx="919163" cy="1997075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Chevron 67"/>
          <p:cNvSpPr/>
          <p:nvPr/>
        </p:nvSpPr>
        <p:spPr>
          <a:xfrm>
            <a:off x="7816850" y="1317625"/>
            <a:ext cx="919163" cy="1997075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Chevron 86"/>
          <p:cNvSpPr/>
          <p:nvPr/>
        </p:nvSpPr>
        <p:spPr>
          <a:xfrm>
            <a:off x="10588625" y="1317625"/>
            <a:ext cx="917575" cy="1997075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0501" name="Group 134"/>
          <p:cNvGrpSpPr/>
          <p:nvPr/>
        </p:nvGrpSpPr>
        <p:grpSpPr>
          <a:xfrm>
            <a:off x="2209800" y="1884363"/>
            <a:ext cx="863600" cy="865187"/>
            <a:chOff x="3287425" y="1417883"/>
            <a:chExt cx="648499" cy="649042"/>
          </a:xfrm>
        </p:grpSpPr>
        <p:sp>
          <p:nvSpPr>
            <p:cNvPr id="25" name="Oval 41"/>
            <p:cNvSpPr>
              <a:spLocks noChangeAspect="1"/>
            </p:cNvSpPr>
            <p:nvPr/>
          </p:nvSpPr>
          <p:spPr>
            <a:xfrm>
              <a:off x="3287425" y="1417883"/>
              <a:ext cx="648499" cy="64904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35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Oval 50"/>
            <p:cNvSpPr>
              <a:spLocks noChangeAspect="1"/>
            </p:cNvSpPr>
            <p:nvPr/>
          </p:nvSpPr>
          <p:spPr>
            <a:xfrm>
              <a:off x="3362527" y="1492910"/>
              <a:ext cx="498295" cy="498989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kumimoji="0" lang="en-US" sz="135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0504" name="Group 129"/>
          <p:cNvGrpSpPr/>
          <p:nvPr/>
        </p:nvGrpSpPr>
        <p:grpSpPr>
          <a:xfrm>
            <a:off x="4967288" y="1884363"/>
            <a:ext cx="863600" cy="865187"/>
            <a:chOff x="2779491" y="2517212"/>
            <a:chExt cx="648499" cy="649042"/>
          </a:xfrm>
        </p:grpSpPr>
        <p:sp>
          <p:nvSpPr>
            <p:cNvPr id="28" name="Oval 52"/>
            <p:cNvSpPr>
              <a:spLocks noChangeAspect="1"/>
            </p:cNvSpPr>
            <p:nvPr/>
          </p:nvSpPr>
          <p:spPr>
            <a:xfrm>
              <a:off x="2779491" y="2517212"/>
              <a:ext cx="648499" cy="64904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35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Oval 53"/>
            <p:cNvSpPr>
              <a:spLocks noChangeAspect="1"/>
            </p:cNvSpPr>
            <p:nvPr/>
          </p:nvSpPr>
          <p:spPr>
            <a:xfrm>
              <a:off x="2854593" y="2592239"/>
              <a:ext cx="498295" cy="498989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0507" name="Group 130"/>
          <p:cNvGrpSpPr/>
          <p:nvPr/>
        </p:nvGrpSpPr>
        <p:grpSpPr>
          <a:xfrm>
            <a:off x="7710488" y="1884363"/>
            <a:ext cx="865187" cy="865187"/>
            <a:chOff x="3287425" y="3613920"/>
            <a:chExt cx="648499" cy="649042"/>
          </a:xfrm>
        </p:grpSpPr>
        <p:sp>
          <p:nvSpPr>
            <p:cNvPr id="31" name="Oval 56"/>
            <p:cNvSpPr>
              <a:spLocks noChangeAspect="1"/>
            </p:cNvSpPr>
            <p:nvPr/>
          </p:nvSpPr>
          <p:spPr>
            <a:xfrm>
              <a:off x="3287425" y="3613920"/>
              <a:ext cx="648499" cy="649042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35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Oval 59"/>
            <p:cNvSpPr>
              <a:spLocks noChangeAspect="1"/>
            </p:cNvSpPr>
            <p:nvPr/>
          </p:nvSpPr>
          <p:spPr>
            <a:xfrm>
              <a:off x="3362389" y="3688947"/>
              <a:ext cx="498571" cy="498989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0510" name="Group 133"/>
          <p:cNvGrpSpPr/>
          <p:nvPr/>
        </p:nvGrpSpPr>
        <p:grpSpPr>
          <a:xfrm>
            <a:off x="10458450" y="1884363"/>
            <a:ext cx="865188" cy="865187"/>
            <a:chOff x="5249342" y="1406453"/>
            <a:chExt cx="648499" cy="649042"/>
          </a:xfrm>
        </p:grpSpPr>
        <p:sp>
          <p:nvSpPr>
            <p:cNvPr id="34" name="Oval 68"/>
            <p:cNvSpPr>
              <a:spLocks noChangeAspect="1"/>
            </p:cNvSpPr>
            <p:nvPr/>
          </p:nvSpPr>
          <p:spPr>
            <a:xfrm>
              <a:off x="5249342" y="1406453"/>
              <a:ext cx="648499" cy="649042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35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Oval 69"/>
            <p:cNvSpPr>
              <a:spLocks noChangeAspect="1"/>
            </p:cNvSpPr>
            <p:nvPr/>
          </p:nvSpPr>
          <p:spPr>
            <a:xfrm>
              <a:off x="5324306" y="1481480"/>
              <a:ext cx="498570" cy="498989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04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6" name="Arc 72"/>
          <p:cNvSpPr/>
          <p:nvPr/>
        </p:nvSpPr>
        <p:spPr>
          <a:xfrm rot="19051047">
            <a:off x="2786063" y="901700"/>
            <a:ext cx="2181225" cy="2181225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Arc 73"/>
          <p:cNvSpPr/>
          <p:nvPr/>
        </p:nvSpPr>
        <p:spPr>
          <a:xfrm rot="13500000" flipH="1">
            <a:off x="5581650" y="1522413"/>
            <a:ext cx="2181225" cy="2181225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Arc 74"/>
          <p:cNvSpPr/>
          <p:nvPr/>
        </p:nvSpPr>
        <p:spPr>
          <a:xfrm rot="19051047">
            <a:off x="8526463" y="819150"/>
            <a:ext cx="2182813" cy="2182813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标题 1"/>
          <p:cNvSpPr>
            <a:spLocks noGrp="1"/>
          </p:cNvSpPr>
          <p:nvPr>
            <p:ph type="title"/>
          </p:nvPr>
        </p:nvSpPr>
        <p:spPr>
          <a:xfrm>
            <a:off x="336550" y="222250"/>
            <a:ext cx="4654550" cy="668338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kern="1200" dirty="0">
                <a:latin typeface="+mj-lt"/>
                <a:ea typeface="+mj-ea"/>
                <a:cs typeface="+mj-cs"/>
              </a:rPr>
              <a:t>职业病鉴定与工伤认定</a:t>
            </a:r>
            <a:endParaRPr lang="zh-CN" altLang="en-US" kern="1200" dirty="0">
              <a:latin typeface="+mj-lt"/>
              <a:ea typeface="+mj-ea"/>
              <a:cs typeface="+mj-cs"/>
            </a:endParaRPr>
          </a:p>
        </p:txBody>
      </p:sp>
      <p:grpSp>
        <p:nvGrpSpPr>
          <p:cNvPr id="21506" name="Group 12"/>
          <p:cNvGrpSpPr/>
          <p:nvPr/>
        </p:nvGrpSpPr>
        <p:grpSpPr>
          <a:xfrm>
            <a:off x="1006475" y="1038225"/>
            <a:ext cx="5040313" cy="2647950"/>
            <a:chOff x="-45616" y="106233"/>
            <a:chExt cx="2025495" cy="1870733"/>
          </a:xfrm>
        </p:grpSpPr>
        <p:sp>
          <p:nvSpPr>
            <p:cNvPr id="13" name="矩形 46"/>
            <p:cNvSpPr>
              <a:spLocks noChangeArrowheads="1"/>
            </p:cNvSpPr>
            <p:nvPr/>
          </p:nvSpPr>
          <p:spPr bwMode="auto">
            <a:xfrm>
              <a:off x="-45616" y="106233"/>
              <a:ext cx="2025495" cy="187073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705" b="0" i="0" u="none" strike="noStrike" kern="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1508" name="矩形 47"/>
            <p:cNvSpPr/>
            <p:nvPr/>
          </p:nvSpPr>
          <p:spPr>
            <a:xfrm>
              <a:off x="64870" y="156927"/>
              <a:ext cx="1600391" cy="15320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lnSpc>
                  <a:spcPct val="150000"/>
                </a:lnSpc>
              </a:pPr>
              <a:r>
                <a:rPr lang="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劳动者对职业病诊断机构作出的职业病诊断有异议的，可以在接到职业病诊断证明书之日起</a:t>
              </a:r>
              <a:r>
                <a:rPr lang="" altLang="en-US" b="1" u="sng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三十日</a:t>
              </a:r>
              <a:r>
                <a:rPr lang="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内，向作出诊断的职业病诊断机构所在地卫生健康主管部门申请鉴定。</a:t>
              </a:r>
              <a:endParaRPr lang="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等腰三角形 67"/>
          <p:cNvSpPr>
            <a:spLocks noChangeArrowheads="1"/>
          </p:cNvSpPr>
          <p:nvPr/>
        </p:nvSpPr>
        <p:spPr bwMode="auto">
          <a:xfrm rot="5400000" flipH="1" flipV="1">
            <a:off x="6398419" y="624681"/>
            <a:ext cx="300038" cy="231775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705" b="0" i="0" u="none" strike="noStrike" kern="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同心圆 68"/>
          <p:cNvSpPr>
            <a:spLocks noChangeArrowheads="1"/>
          </p:cNvSpPr>
          <p:nvPr/>
        </p:nvSpPr>
        <p:spPr bwMode="auto">
          <a:xfrm rot="5400000" flipH="1" flipV="1">
            <a:off x="6308725" y="468313"/>
            <a:ext cx="555625" cy="536575"/>
          </a:xfrm>
          <a:custGeom>
            <a:avLst/>
            <a:gdLst>
              <a:gd name="G0" fmla="+- 1005 0 0"/>
              <a:gd name="G1" fmla="+- 21600 0 1005"/>
              <a:gd name="G2" fmla="+- 21600 0 100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005" y="10800"/>
                </a:moveTo>
                <a:cubicBezTo>
                  <a:pt x="1005" y="16210"/>
                  <a:pt x="5390" y="20595"/>
                  <a:pt x="10800" y="20595"/>
                </a:cubicBezTo>
                <a:cubicBezTo>
                  <a:pt x="16210" y="20595"/>
                  <a:pt x="20595" y="16210"/>
                  <a:pt x="20595" y="10800"/>
                </a:cubicBezTo>
                <a:cubicBezTo>
                  <a:pt x="20595" y="5390"/>
                  <a:pt x="16210" y="1005"/>
                  <a:pt x="10800" y="1005"/>
                </a:cubicBezTo>
                <a:cubicBezTo>
                  <a:pt x="5390" y="1005"/>
                  <a:pt x="1005" y="5390"/>
                  <a:pt x="1005" y="108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705" b="0" i="0" u="none" strike="noStrike" kern="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21511" name="Group 12"/>
          <p:cNvGrpSpPr/>
          <p:nvPr/>
        </p:nvGrpSpPr>
        <p:grpSpPr>
          <a:xfrm>
            <a:off x="6051550" y="3797300"/>
            <a:ext cx="5006975" cy="2439988"/>
            <a:chOff x="2063854" y="2070484"/>
            <a:chExt cx="2069620" cy="1585378"/>
          </a:xfrm>
        </p:grpSpPr>
        <p:sp>
          <p:nvSpPr>
            <p:cNvPr id="27" name="矩形 46"/>
            <p:cNvSpPr>
              <a:spLocks noChangeArrowheads="1"/>
            </p:cNvSpPr>
            <p:nvPr/>
          </p:nvSpPr>
          <p:spPr bwMode="auto">
            <a:xfrm>
              <a:off x="2063854" y="2070484"/>
              <a:ext cx="2069620" cy="158537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705" b="0" i="0" u="none" strike="noStrike" kern="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1513" name="矩形 47"/>
            <p:cNvSpPr/>
            <p:nvPr/>
          </p:nvSpPr>
          <p:spPr>
            <a:xfrm>
              <a:off x="2443254" y="2232529"/>
              <a:ext cx="1623969" cy="11393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职工被诊断为尘肺病患者后，可由</a:t>
              </a:r>
              <a:r>
                <a:rPr lang="zh-CN" altLang="en-US" b="1" u="sng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职工所在单位、职工本人、亲属或工伤职工所在单位的工会</a:t>
              </a: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组织提出工伤性质认定申请，享受工伤保险待遇。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9" name="等腰三角形 67"/>
          <p:cNvSpPr>
            <a:spLocks noChangeArrowheads="1"/>
          </p:cNvSpPr>
          <p:nvPr/>
        </p:nvSpPr>
        <p:spPr bwMode="auto">
          <a:xfrm rot="5400000" flipH="1" flipV="1">
            <a:off x="6422231" y="4383881"/>
            <a:ext cx="307975" cy="246063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705" b="0" i="0" u="none" strike="noStrike" kern="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同心圆 68"/>
          <p:cNvSpPr>
            <a:spLocks noChangeArrowheads="1"/>
          </p:cNvSpPr>
          <p:nvPr/>
        </p:nvSpPr>
        <p:spPr bwMode="auto">
          <a:xfrm rot="5400000" flipH="1" flipV="1">
            <a:off x="6329363" y="4221163"/>
            <a:ext cx="569913" cy="569913"/>
          </a:xfrm>
          <a:custGeom>
            <a:avLst/>
            <a:gdLst>
              <a:gd name="G0" fmla="+- 1005 0 0"/>
              <a:gd name="G1" fmla="+- 21600 0 1005"/>
              <a:gd name="G2" fmla="+- 21600 0 100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005" y="10800"/>
                </a:moveTo>
                <a:cubicBezTo>
                  <a:pt x="1005" y="16210"/>
                  <a:pt x="5390" y="20595"/>
                  <a:pt x="10800" y="20595"/>
                </a:cubicBezTo>
                <a:cubicBezTo>
                  <a:pt x="16210" y="20595"/>
                  <a:pt x="20595" y="16210"/>
                  <a:pt x="20595" y="10800"/>
                </a:cubicBezTo>
                <a:cubicBezTo>
                  <a:pt x="20595" y="5390"/>
                  <a:pt x="16210" y="1005"/>
                  <a:pt x="10800" y="1005"/>
                </a:cubicBezTo>
                <a:cubicBezTo>
                  <a:pt x="5390" y="1005"/>
                  <a:pt x="1005" y="5390"/>
                  <a:pt x="1005" y="108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705" b="0" i="0" u="none" strike="noStrike" kern="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等腰三角形 61"/>
          <p:cNvSpPr>
            <a:spLocks noChangeArrowheads="1"/>
          </p:cNvSpPr>
          <p:nvPr/>
        </p:nvSpPr>
        <p:spPr bwMode="auto">
          <a:xfrm rot="16200000" flipV="1">
            <a:off x="5433219" y="1458119"/>
            <a:ext cx="307975" cy="246063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705" b="0" i="0" u="none" strike="noStrike" kern="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同心圆 62"/>
          <p:cNvSpPr>
            <a:spLocks noChangeArrowheads="1"/>
          </p:cNvSpPr>
          <p:nvPr/>
        </p:nvSpPr>
        <p:spPr bwMode="auto">
          <a:xfrm rot="16200000" flipV="1">
            <a:off x="5264150" y="1306513"/>
            <a:ext cx="569913" cy="569913"/>
          </a:xfrm>
          <a:custGeom>
            <a:avLst/>
            <a:gdLst>
              <a:gd name="G0" fmla="+- 797 0 0"/>
              <a:gd name="G1" fmla="+- 21600 0 797"/>
              <a:gd name="G2" fmla="+- 21600 0 797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97" y="10800"/>
                </a:moveTo>
                <a:cubicBezTo>
                  <a:pt x="797" y="16325"/>
                  <a:pt x="5275" y="20803"/>
                  <a:pt x="10800" y="20803"/>
                </a:cubicBezTo>
                <a:cubicBezTo>
                  <a:pt x="16325" y="20803"/>
                  <a:pt x="20803" y="16325"/>
                  <a:pt x="20803" y="10800"/>
                </a:cubicBezTo>
                <a:cubicBezTo>
                  <a:pt x="20803" y="5275"/>
                  <a:pt x="16325" y="797"/>
                  <a:pt x="10800" y="797"/>
                </a:cubicBezTo>
                <a:cubicBezTo>
                  <a:pt x="5275" y="797"/>
                  <a:pt x="797" y="5275"/>
                  <a:pt x="797" y="108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705" b="0" i="0" u="none" strike="noStrike" kern="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21518" name="图片 54" descr="职业病鉴定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735763" y="781050"/>
            <a:ext cx="3903662" cy="2868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9" name="Rectangle 15"/>
          <p:cNvSpPr/>
          <p:nvPr/>
        </p:nvSpPr>
        <p:spPr>
          <a:xfrm>
            <a:off x="7642225" y="985838"/>
            <a:ext cx="1482725" cy="584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/>
            <a:r>
              <a:rPr lang="zh-CN" altLang="en-US" sz="1600" b="1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我们有异议</a:t>
            </a:r>
            <a:endParaRPr lang="en-US" altLang="zh-CN" sz="1600" b="1" dirty="0">
              <a:solidFill>
                <a:srgbClr val="8080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b="1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要申请鉴定</a:t>
            </a:r>
            <a:endParaRPr lang="zh-CN" altLang="en-US" sz="1600" b="1" dirty="0">
              <a:solidFill>
                <a:srgbClr val="8080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520" name="图片 9" descr="工伤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85963" y="3854450"/>
            <a:ext cx="3478212" cy="26717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标题 1"/>
          <p:cNvSpPr>
            <a:spLocks noGrp="1"/>
          </p:cNvSpPr>
          <p:nvPr/>
        </p:nvSpPr>
        <p:spPr>
          <a:xfrm>
            <a:off x="7048500" y="2660650"/>
            <a:ext cx="3830638" cy="13557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>
              <a:lnSpc>
                <a:spcPct val="90000"/>
              </a:lnSpc>
            </a:pPr>
            <a:r>
              <a:rPr lang="zh-CN" altLang="en-US" sz="9600" b="1" dirty="0">
                <a:solidFill>
                  <a:srgbClr val="014E73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谢 谢！</a:t>
            </a:r>
            <a:endParaRPr lang="zh-CN" altLang="en-US" sz="9600" b="1" dirty="0">
              <a:solidFill>
                <a:srgbClr val="014E73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标题 1"/>
          <p:cNvSpPr>
            <a:spLocks noGrp="1"/>
          </p:cNvSpPr>
          <p:nvPr>
            <p:ph type="title"/>
          </p:nvPr>
        </p:nvSpPr>
        <p:spPr>
          <a:xfrm>
            <a:off x="119063" y="125413"/>
            <a:ext cx="10515600" cy="668337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kern="1200" dirty="0">
                <a:latin typeface="+mj-lt"/>
                <a:ea typeface="+mj-ea"/>
                <a:cs typeface="+mj-cs"/>
              </a:rPr>
              <a:t>认识职业病</a:t>
            </a:r>
            <a:endParaRPr lang="zh-CN" altLang="en-US" kern="1200" dirty="0">
              <a:latin typeface="+mj-lt"/>
              <a:ea typeface="+mj-ea"/>
              <a:cs typeface="+mj-cs"/>
            </a:endParaRPr>
          </a:p>
        </p:txBody>
      </p:sp>
      <p:grpSp>
        <p:nvGrpSpPr>
          <p:cNvPr id="7170" name="Group 12"/>
          <p:cNvGrpSpPr/>
          <p:nvPr/>
        </p:nvGrpSpPr>
        <p:grpSpPr>
          <a:xfrm>
            <a:off x="874713" y="1014413"/>
            <a:ext cx="5241925" cy="2647950"/>
            <a:chOff x="-45616" y="106233"/>
            <a:chExt cx="2025495" cy="1870733"/>
          </a:xfrm>
        </p:grpSpPr>
        <p:sp>
          <p:nvSpPr>
            <p:cNvPr id="13" name="矩形 46"/>
            <p:cNvSpPr>
              <a:spLocks noChangeArrowheads="1"/>
            </p:cNvSpPr>
            <p:nvPr/>
          </p:nvSpPr>
          <p:spPr bwMode="auto">
            <a:xfrm>
              <a:off x="-45616" y="106233"/>
              <a:ext cx="2025495" cy="187073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705" b="0" i="0" u="none" strike="noStrike" kern="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" name="矩形 47"/>
            <p:cNvSpPr>
              <a:spLocks noChangeArrowheads="1"/>
            </p:cNvSpPr>
            <p:nvPr/>
          </p:nvSpPr>
          <p:spPr bwMode="auto">
            <a:xfrm>
              <a:off x="64844" y="156703"/>
              <a:ext cx="1538171" cy="156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什么是职业病？</a:t>
              </a:r>
              <a:endParaRPr kumimoji="0" lang="en-US" altLang="zh-CN" sz="1800" b="1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职业病是指企业、事业单位和个体经济组织等</a:t>
              </a:r>
              <a:r>
                <a:rPr kumimoji="0" lang="zh-CN" altLang="en-US" sz="1800" b="1" i="0" u="none" strike="noStrike" kern="120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用人单位</a:t>
              </a:r>
              <a:r>
                <a:rPr kumimoji="0" lang="zh-CN" altLang="en-US" sz="1800" b="1" i="0" u="none" strike="noStrike" kern="120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的劳动者在职业活动中，因接触粉尘、放射性物质和其他有毒、有害因素而引起的疾病</a:t>
              </a:r>
              <a:r>
                <a:rPr kumimoji="0" lang="zh-CN" altLang="en-US" sz="2000" b="1" i="0" u="none" strike="noStrike" kern="120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。</a:t>
              </a:r>
              <a:endPara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6" name="等腰三角形 67"/>
          <p:cNvSpPr>
            <a:spLocks noChangeArrowheads="1"/>
          </p:cNvSpPr>
          <p:nvPr/>
        </p:nvSpPr>
        <p:spPr bwMode="auto">
          <a:xfrm rot="5400000" flipH="1" flipV="1">
            <a:off x="6398419" y="624681"/>
            <a:ext cx="300038" cy="231775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705" b="0" i="0" u="none" strike="noStrike" kern="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同心圆 68"/>
          <p:cNvSpPr>
            <a:spLocks noChangeArrowheads="1"/>
          </p:cNvSpPr>
          <p:nvPr/>
        </p:nvSpPr>
        <p:spPr bwMode="auto">
          <a:xfrm rot="5400000" flipH="1" flipV="1">
            <a:off x="6308725" y="468313"/>
            <a:ext cx="555625" cy="536575"/>
          </a:xfrm>
          <a:custGeom>
            <a:avLst/>
            <a:gdLst>
              <a:gd name="G0" fmla="+- 1005 0 0"/>
              <a:gd name="G1" fmla="+- 21600 0 1005"/>
              <a:gd name="G2" fmla="+- 21600 0 100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005" y="10800"/>
                </a:moveTo>
                <a:cubicBezTo>
                  <a:pt x="1005" y="16210"/>
                  <a:pt x="5390" y="20595"/>
                  <a:pt x="10800" y="20595"/>
                </a:cubicBezTo>
                <a:cubicBezTo>
                  <a:pt x="16210" y="20595"/>
                  <a:pt x="20595" y="16210"/>
                  <a:pt x="20595" y="10800"/>
                </a:cubicBezTo>
                <a:cubicBezTo>
                  <a:pt x="20595" y="5390"/>
                  <a:pt x="16210" y="1005"/>
                  <a:pt x="10800" y="1005"/>
                </a:cubicBezTo>
                <a:cubicBezTo>
                  <a:pt x="5390" y="1005"/>
                  <a:pt x="1005" y="5390"/>
                  <a:pt x="1005" y="108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705" b="0" i="0" u="none" strike="noStrike" kern="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7175" name="Picture 2" descr="http://www.jialvwang.com/file/upload/201709/11/12015240687.jpg"/>
          <p:cNvPicPr>
            <a:picLocks noChangeAspect="1"/>
          </p:cNvPicPr>
          <p:nvPr/>
        </p:nvPicPr>
        <p:blipFill>
          <a:blip r:embed="rId1"/>
          <a:srcRect l="14610" t="204" r="16219"/>
          <a:stretch>
            <a:fillRect/>
          </a:stretch>
        </p:blipFill>
        <p:spPr>
          <a:xfrm>
            <a:off x="6570663" y="309563"/>
            <a:ext cx="3602037" cy="31543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176" name="Group 12"/>
          <p:cNvGrpSpPr/>
          <p:nvPr/>
        </p:nvGrpSpPr>
        <p:grpSpPr>
          <a:xfrm>
            <a:off x="6318250" y="3463925"/>
            <a:ext cx="5048250" cy="2647950"/>
            <a:chOff x="2015909" y="2079976"/>
            <a:chExt cx="2117565" cy="1870692"/>
          </a:xfrm>
        </p:grpSpPr>
        <p:sp>
          <p:nvSpPr>
            <p:cNvPr id="27" name="矩形 46"/>
            <p:cNvSpPr>
              <a:spLocks noChangeArrowheads="1"/>
            </p:cNvSpPr>
            <p:nvPr/>
          </p:nvSpPr>
          <p:spPr bwMode="auto">
            <a:xfrm>
              <a:off x="2015909" y="2079976"/>
              <a:ext cx="2117565" cy="18706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705" b="0" i="0" u="none" strike="noStrike" kern="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178" name="矩形 47"/>
            <p:cNvSpPr/>
            <p:nvPr/>
          </p:nvSpPr>
          <p:spPr>
            <a:xfrm>
              <a:off x="2490563" y="2181361"/>
              <a:ext cx="1587774" cy="153199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职业病的分类有哪些？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根据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《</a:t>
              </a: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职业病分类和目录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》</a:t>
              </a: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，我国职业病目录包括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大类，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132</a:t>
              </a: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种。如：矽肺、煤工尘肺、水泥尘肺、电焊工尘肺、噪声聋等。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9" name="等腰三角形 67"/>
          <p:cNvSpPr>
            <a:spLocks noChangeArrowheads="1"/>
          </p:cNvSpPr>
          <p:nvPr/>
        </p:nvSpPr>
        <p:spPr bwMode="auto">
          <a:xfrm rot="5400000" flipH="1" flipV="1">
            <a:off x="6757194" y="4294981"/>
            <a:ext cx="307975" cy="246063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705" b="0" i="0" u="none" strike="noStrike" kern="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同心圆 68"/>
          <p:cNvSpPr>
            <a:spLocks noChangeArrowheads="1"/>
          </p:cNvSpPr>
          <p:nvPr/>
        </p:nvSpPr>
        <p:spPr bwMode="auto">
          <a:xfrm rot="5400000" flipH="1" flipV="1">
            <a:off x="6664325" y="4133850"/>
            <a:ext cx="569913" cy="569913"/>
          </a:xfrm>
          <a:custGeom>
            <a:avLst/>
            <a:gdLst>
              <a:gd name="G0" fmla="+- 1005 0 0"/>
              <a:gd name="G1" fmla="+- 21600 0 1005"/>
              <a:gd name="G2" fmla="+- 21600 0 100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005" y="10800"/>
                </a:moveTo>
                <a:cubicBezTo>
                  <a:pt x="1005" y="16210"/>
                  <a:pt x="5390" y="20595"/>
                  <a:pt x="10800" y="20595"/>
                </a:cubicBezTo>
                <a:cubicBezTo>
                  <a:pt x="16210" y="20595"/>
                  <a:pt x="20595" y="16210"/>
                  <a:pt x="20595" y="10800"/>
                </a:cubicBezTo>
                <a:cubicBezTo>
                  <a:pt x="20595" y="5390"/>
                  <a:pt x="16210" y="1005"/>
                  <a:pt x="10800" y="1005"/>
                </a:cubicBezTo>
                <a:cubicBezTo>
                  <a:pt x="5390" y="1005"/>
                  <a:pt x="1005" y="5390"/>
                  <a:pt x="1005" y="108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705" b="0" i="0" u="none" strike="noStrike" kern="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等腰三角形 61"/>
          <p:cNvSpPr>
            <a:spLocks noChangeArrowheads="1"/>
          </p:cNvSpPr>
          <p:nvPr/>
        </p:nvSpPr>
        <p:spPr bwMode="auto">
          <a:xfrm rot="16200000" flipV="1">
            <a:off x="5433219" y="1458119"/>
            <a:ext cx="307975" cy="246063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705" b="0" i="0" u="none" strike="noStrike" kern="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同心圆 62"/>
          <p:cNvSpPr>
            <a:spLocks noChangeArrowheads="1"/>
          </p:cNvSpPr>
          <p:nvPr/>
        </p:nvSpPr>
        <p:spPr bwMode="auto">
          <a:xfrm rot="16200000" flipV="1">
            <a:off x="5264150" y="1306513"/>
            <a:ext cx="569913" cy="569913"/>
          </a:xfrm>
          <a:custGeom>
            <a:avLst/>
            <a:gdLst>
              <a:gd name="G0" fmla="+- 797 0 0"/>
              <a:gd name="G1" fmla="+- 21600 0 797"/>
              <a:gd name="G2" fmla="+- 21600 0 797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97" y="10800"/>
                </a:moveTo>
                <a:cubicBezTo>
                  <a:pt x="797" y="16325"/>
                  <a:pt x="5275" y="20803"/>
                  <a:pt x="10800" y="20803"/>
                </a:cubicBezTo>
                <a:cubicBezTo>
                  <a:pt x="16325" y="20803"/>
                  <a:pt x="20803" y="16325"/>
                  <a:pt x="20803" y="10800"/>
                </a:cubicBezTo>
                <a:cubicBezTo>
                  <a:pt x="20803" y="5275"/>
                  <a:pt x="16325" y="797"/>
                  <a:pt x="10800" y="797"/>
                </a:cubicBezTo>
                <a:cubicBezTo>
                  <a:pt x="5275" y="797"/>
                  <a:pt x="797" y="5275"/>
                  <a:pt x="797" y="108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705" b="0" i="0" u="none" strike="noStrike" kern="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7183" name="组合 1073742963"/>
          <p:cNvGrpSpPr/>
          <p:nvPr/>
        </p:nvGrpSpPr>
        <p:grpSpPr>
          <a:xfrm>
            <a:off x="1566863" y="4486275"/>
            <a:ext cx="3552825" cy="1625600"/>
            <a:chOff x="4935" y="115680"/>
            <a:chExt cx="3945" cy="1794"/>
          </a:xfrm>
        </p:grpSpPr>
        <p:grpSp>
          <p:nvGrpSpPr>
            <p:cNvPr id="7184" name="组合 1073742961"/>
            <p:cNvGrpSpPr/>
            <p:nvPr/>
          </p:nvGrpSpPr>
          <p:grpSpPr>
            <a:xfrm>
              <a:off x="4935" y="115680"/>
              <a:ext cx="1800" cy="1794"/>
              <a:chOff x="4935" y="115680"/>
              <a:chExt cx="1800" cy="1794"/>
            </a:xfrm>
          </p:grpSpPr>
          <p:pic>
            <p:nvPicPr>
              <p:cNvPr id="7185" name="图片 1073742959"/>
              <p:cNvPicPr>
                <a:picLocks noChangeAspect="1"/>
              </p:cNvPicPr>
              <p:nvPr/>
            </p:nvPicPr>
            <p:blipFill>
              <a:blip r:embed="rId2"/>
              <a:srcRect l="10228" t="11833" r="13060" b="8167"/>
              <a:stretch>
                <a:fillRect/>
              </a:stretch>
            </p:blipFill>
            <p:spPr>
              <a:xfrm>
                <a:off x="5302" y="116039"/>
                <a:ext cx="1098" cy="109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7186" name="任意多边形 1073742960"/>
              <p:cNvSpPr/>
              <p:nvPr/>
            </p:nvSpPr>
            <p:spPr>
              <a:xfrm>
                <a:off x="4935" y="115680"/>
                <a:ext cx="1800" cy="1794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75" y="0"/>
                  </a:cxn>
                  <a:cxn ang="0">
                    <a:pos x="150" y="75"/>
                  </a:cxn>
                  <a:cxn ang="0">
                    <a:pos x="75" y="149"/>
                  </a:cxn>
                  <a:cxn ang="0">
                    <a:pos x="0" y="75"/>
                  </a:cxn>
                  <a:cxn ang="0">
                    <a:pos x="38" y="75"/>
                  </a:cxn>
                  <a:cxn ang="0">
                    <a:pos x="75" y="112"/>
                  </a:cxn>
                  <a:cxn ang="0">
                    <a:pos x="113" y="75"/>
                  </a:cxn>
                  <a:cxn ang="0">
                    <a:pos x="75" y="37"/>
                  </a:cxn>
                  <a:cxn ang="0">
                    <a:pos x="38" y="75"/>
                  </a:cxn>
                </a:cxnLst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558ED5"/>
              </a:solidFill>
              <a:ln w="9525" cap="flat" cmpd="sng">
                <a:solidFill>
                  <a:srgbClr val="4F81B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1073742963" name="右箭头 1073742962"/>
            <p:cNvSpPr/>
            <p:nvPr/>
          </p:nvSpPr>
          <p:spPr>
            <a:xfrm>
              <a:off x="6734" y="116073"/>
              <a:ext cx="2146" cy="929"/>
            </a:xfrm>
            <a:prstGeom prst="rightArrow">
              <a:avLst>
                <a:gd name="adj1" fmla="val 50000"/>
                <a:gd name="adj2" fmla="val 43750"/>
              </a:avLst>
            </a:prstGeom>
            <a:solidFill>
              <a:srgbClr val="FFC000">
                <a:alpha val="78000"/>
              </a:srgbClr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1">
                  <a:ln>
                    <a:noFill/>
                  </a:ln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  <a:uLnTx/>
                  <a:uFillTx/>
                  <a:latin typeface="方正粗黑宋简体" pitchFamily="2" charset="-122"/>
                  <a:ea typeface="方正粗黑宋简体" pitchFamily="2" charset="-122"/>
                  <a:cs typeface="+mn-cs"/>
                </a:rPr>
                <a:t>应当认定为</a:t>
              </a:r>
              <a:endParaRPr kumimoji="0" lang="zh-CN" altLang="en-US" sz="2400" b="1" i="0" u="none" strike="noStrike" kern="1200" cap="none" spc="0" normalizeH="0" baseline="0" noProof="1">
                <a:ln>
                  <a:noFill/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uLnTx/>
                <a:uFillTx/>
                <a:latin typeface="方正粗黑宋简体" pitchFamily="2" charset="-122"/>
                <a:ea typeface="方正粗黑宋简体" pitchFamily="2" charset="-122"/>
                <a:cs typeface="+mn-cs"/>
              </a:endParaRPr>
            </a:p>
          </p:txBody>
        </p:sp>
      </p:grpSp>
      <p:pic>
        <p:nvPicPr>
          <p:cNvPr id="7188" name="图片 37" descr="职业病图片_10"/>
          <p:cNvPicPr>
            <a:picLocks noChangeAspect="1"/>
          </p:cNvPicPr>
          <p:nvPr/>
        </p:nvPicPr>
        <p:blipFill>
          <a:blip r:embed="rId3"/>
          <a:srcRect r="83595" b="1863"/>
          <a:stretch>
            <a:fillRect/>
          </a:stretch>
        </p:blipFill>
        <p:spPr>
          <a:xfrm>
            <a:off x="5265738" y="4540250"/>
            <a:ext cx="642937" cy="1447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9217" name="Group 18"/>
          <p:cNvGrpSpPr/>
          <p:nvPr/>
        </p:nvGrpSpPr>
        <p:grpSpPr>
          <a:xfrm>
            <a:off x="876300" y="892175"/>
            <a:ext cx="4892675" cy="2574925"/>
            <a:chOff x="0" y="-60412"/>
            <a:chExt cx="1979879" cy="1484680"/>
          </a:xfrm>
        </p:grpSpPr>
        <p:sp>
          <p:nvSpPr>
            <p:cNvPr id="27" name="矩形 58"/>
            <p:cNvSpPr>
              <a:spLocks noChangeArrowheads="1"/>
            </p:cNvSpPr>
            <p:nvPr/>
          </p:nvSpPr>
          <p:spPr bwMode="auto">
            <a:xfrm>
              <a:off x="0" y="-60412"/>
              <a:ext cx="1979879" cy="14846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705" b="0" i="0" u="none" strike="noStrike" kern="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9219" name="Group 20"/>
            <p:cNvGrpSpPr/>
            <p:nvPr/>
          </p:nvGrpSpPr>
          <p:grpSpPr>
            <a:xfrm rot="-5400000" flipV="1">
              <a:off x="1642774" y="967852"/>
              <a:ext cx="333183" cy="242796"/>
              <a:chOff x="-134797" y="-111701"/>
              <a:chExt cx="333183" cy="242796"/>
            </a:xfrm>
          </p:grpSpPr>
          <p:sp>
            <p:nvSpPr>
              <p:cNvPr id="30" name="等腰三角形 61"/>
              <p:cNvSpPr>
                <a:spLocks noChangeArrowheads="1"/>
              </p:cNvSpPr>
              <p:nvPr/>
            </p:nvSpPr>
            <p:spPr bwMode="auto">
              <a:xfrm>
                <a:off x="-64317" y="-65739"/>
                <a:ext cx="187645" cy="11242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705" b="0" i="0" u="none" strike="noStrike" kern="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1" name="同心圆 62"/>
              <p:cNvSpPr>
                <a:spLocks noChangeArrowheads="1"/>
              </p:cNvSpPr>
              <p:nvPr/>
            </p:nvSpPr>
            <p:spPr bwMode="auto">
              <a:xfrm>
                <a:off x="-134798" y="-111992"/>
                <a:ext cx="333184" cy="242828"/>
              </a:xfrm>
              <a:custGeom>
                <a:avLst/>
                <a:gdLst>
                  <a:gd name="G0" fmla="+- 797 0 0"/>
                  <a:gd name="G1" fmla="+- 21600 0 797"/>
                  <a:gd name="G2" fmla="+- 21600 0 797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797" y="10800"/>
                    </a:moveTo>
                    <a:cubicBezTo>
                      <a:pt x="797" y="16325"/>
                      <a:pt x="5275" y="20803"/>
                      <a:pt x="10800" y="20803"/>
                    </a:cubicBezTo>
                    <a:cubicBezTo>
                      <a:pt x="16325" y="20803"/>
                      <a:pt x="20803" y="16325"/>
                      <a:pt x="20803" y="10800"/>
                    </a:cubicBezTo>
                    <a:cubicBezTo>
                      <a:pt x="20803" y="5275"/>
                      <a:pt x="16325" y="797"/>
                      <a:pt x="10800" y="797"/>
                    </a:cubicBezTo>
                    <a:cubicBezTo>
                      <a:pt x="5275" y="797"/>
                      <a:pt x="797" y="5275"/>
                      <a:pt x="797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705" b="0" i="0" u="none" strike="noStrike" kern="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9222" name="矩形 60"/>
            <p:cNvSpPr/>
            <p:nvPr/>
          </p:nvSpPr>
          <p:spPr>
            <a:xfrm>
              <a:off x="81189" y="14280"/>
              <a:ext cx="1644846" cy="13836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什么是粉尘？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粉尘指较长时间悬浮在空气中的微粒，是职业病危害因素的一种。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在生产过程中形成的粉尘叫生产性粉尘。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223" name="Group 24"/>
          <p:cNvGrpSpPr/>
          <p:nvPr/>
        </p:nvGrpSpPr>
        <p:grpSpPr>
          <a:xfrm>
            <a:off x="6097588" y="3175000"/>
            <a:ext cx="4651375" cy="3149600"/>
            <a:chOff x="55925" y="-103955"/>
            <a:chExt cx="2095526" cy="1841529"/>
          </a:xfrm>
        </p:grpSpPr>
        <p:sp>
          <p:nvSpPr>
            <p:cNvPr id="33" name="矩形 64"/>
            <p:cNvSpPr>
              <a:spLocks noChangeArrowheads="1"/>
            </p:cNvSpPr>
            <p:nvPr/>
          </p:nvSpPr>
          <p:spPr bwMode="auto">
            <a:xfrm>
              <a:off x="55925" y="-103955"/>
              <a:ext cx="2095526" cy="184152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705" b="0" i="0" u="none" strike="noStrike" kern="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9225" name="Group 26"/>
            <p:cNvGrpSpPr/>
            <p:nvPr/>
          </p:nvGrpSpPr>
          <p:grpSpPr>
            <a:xfrm rot="5400000" flipH="1" flipV="1">
              <a:off x="86501" y="154541"/>
              <a:ext cx="357166" cy="273438"/>
              <a:chOff x="67632" y="-21465"/>
              <a:chExt cx="357166" cy="273438"/>
            </a:xfrm>
          </p:grpSpPr>
          <p:sp>
            <p:nvSpPr>
              <p:cNvPr id="36" name="等腰三角形 67"/>
              <p:cNvSpPr>
                <a:spLocks noChangeArrowheads="1"/>
              </p:cNvSpPr>
              <p:nvPr/>
            </p:nvSpPr>
            <p:spPr bwMode="auto">
              <a:xfrm>
                <a:off x="156543" y="43141"/>
                <a:ext cx="180069" cy="143999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705" b="0" i="0" u="none" strike="noStrike" kern="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7" name="同心圆 68"/>
              <p:cNvSpPr>
                <a:spLocks noChangeArrowheads="1"/>
              </p:cNvSpPr>
              <p:nvPr/>
            </p:nvSpPr>
            <p:spPr bwMode="auto">
              <a:xfrm>
                <a:off x="67632" y="-21465"/>
                <a:ext cx="357166" cy="273438"/>
              </a:xfrm>
              <a:custGeom>
                <a:avLst/>
                <a:gdLst>
                  <a:gd name="G0" fmla="+- 1005 0 0"/>
                  <a:gd name="G1" fmla="+- 21600 0 1005"/>
                  <a:gd name="G2" fmla="+- 21600 0 1005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005" y="10800"/>
                    </a:moveTo>
                    <a:cubicBezTo>
                      <a:pt x="1005" y="16210"/>
                      <a:pt x="5390" y="20595"/>
                      <a:pt x="10800" y="20595"/>
                    </a:cubicBezTo>
                    <a:cubicBezTo>
                      <a:pt x="16210" y="20595"/>
                      <a:pt x="20595" y="16210"/>
                      <a:pt x="20595" y="10800"/>
                    </a:cubicBezTo>
                    <a:cubicBezTo>
                      <a:pt x="20595" y="5390"/>
                      <a:pt x="16210" y="1005"/>
                      <a:pt x="10800" y="1005"/>
                    </a:cubicBezTo>
                    <a:cubicBezTo>
                      <a:pt x="5390" y="1005"/>
                      <a:pt x="1005" y="5390"/>
                      <a:pt x="1005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705" b="0" i="0" u="none" strike="noStrike" kern="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9228" name="矩形 66"/>
            <p:cNvSpPr/>
            <p:nvPr/>
          </p:nvSpPr>
          <p:spPr>
            <a:xfrm>
              <a:off x="438007" y="-60152"/>
              <a:ext cx="1713326" cy="175390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粉尘对人体的健康影响：</a:t>
              </a:r>
              <a:endPara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1. </a:t>
              </a:r>
              <a:r>
                <a:rPr lang="zh-CN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破坏人体正常的防御功能 </a:t>
              </a:r>
              <a:endPara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2 </a:t>
              </a:r>
              <a:r>
                <a:rPr lang="zh-CN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致呼吸系统肿瘤</a:t>
              </a:r>
              <a:endPara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3. </a:t>
              </a:r>
              <a:r>
                <a:rPr lang="zh-CN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中毒作用</a:t>
              </a:r>
              <a:endPara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4. </a:t>
              </a:r>
              <a:r>
                <a:rPr lang="zh-CN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局部作用</a:t>
              </a:r>
              <a:endPara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5. </a:t>
              </a:r>
              <a:r>
                <a:rPr lang="zh-CN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导致尘肺病</a:t>
              </a:r>
              <a:endPara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6. </a:t>
              </a:r>
              <a:r>
                <a:rPr lang="zh-CN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其他呼吸系统疾病</a:t>
              </a:r>
              <a:endPara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9229" name="标题 1"/>
          <p:cNvSpPr>
            <a:spLocks noGrp="1"/>
          </p:cNvSpPr>
          <p:nvPr>
            <p:ph type="title"/>
          </p:nvPr>
        </p:nvSpPr>
        <p:spPr>
          <a:xfrm>
            <a:off x="119063" y="125413"/>
            <a:ext cx="10515600" cy="668337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kern="1200" dirty="0">
                <a:latin typeface="+mj-lt"/>
                <a:ea typeface="+mj-ea"/>
                <a:cs typeface="+mj-cs"/>
              </a:rPr>
              <a:t>认识粉尘</a:t>
            </a:r>
            <a:endParaRPr lang="zh-CN" altLang="en-US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9230" name="图片 2" descr="尘肺进入呼吸道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57925" y="419100"/>
            <a:ext cx="4376738" cy="26336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9231" name="组合 28"/>
          <p:cNvGrpSpPr/>
          <p:nvPr/>
        </p:nvGrpSpPr>
        <p:grpSpPr>
          <a:xfrm>
            <a:off x="1481138" y="3163888"/>
            <a:ext cx="4135437" cy="3333750"/>
            <a:chOff x="0" y="39614"/>
            <a:chExt cx="5104278" cy="3814559"/>
          </a:xfrm>
        </p:grpSpPr>
        <p:grpSp>
          <p:nvGrpSpPr>
            <p:cNvPr id="9232" name="组合 183297"/>
            <p:cNvGrpSpPr/>
            <p:nvPr/>
          </p:nvGrpSpPr>
          <p:grpSpPr>
            <a:xfrm>
              <a:off x="0" y="601795"/>
              <a:ext cx="5104278" cy="3252378"/>
              <a:chOff x="0" y="601795"/>
              <a:chExt cx="5104278" cy="3252378"/>
            </a:xfrm>
          </p:grpSpPr>
          <p:grpSp>
            <p:nvGrpSpPr>
              <p:cNvPr id="9233" name="组合 183298"/>
              <p:cNvGrpSpPr/>
              <p:nvPr/>
            </p:nvGrpSpPr>
            <p:grpSpPr>
              <a:xfrm>
                <a:off x="0" y="601795"/>
                <a:ext cx="5104278" cy="3252378"/>
                <a:chOff x="0" y="601795"/>
                <a:chExt cx="5104278" cy="3252378"/>
              </a:xfrm>
            </p:grpSpPr>
            <p:pic>
              <p:nvPicPr>
                <p:cNvPr id="9234" name="图片 183299" descr="E:\百度云同步盘\A职安分公司\技术\总工会项目\职业病图片\职业病图片\职业病图片_9.JPG"/>
                <p:cNvPicPr/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0" y="657484"/>
                  <a:ext cx="5104278" cy="319668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9235" name="矩形 183303"/>
                <p:cNvSpPr/>
                <p:nvPr/>
              </p:nvSpPr>
              <p:spPr>
                <a:xfrm>
                  <a:off x="0" y="601795"/>
                  <a:ext cx="3929855" cy="85072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</a:ln>
              </p:spPr>
              <p:txBody>
                <a:bodyPr anchor="t" anchorCtr="0"/>
                <a:p>
                  <a:endParaRPr lang="zh-CN" altLang="en-US" dirty="0"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</p:grpSp>
          <p:pic>
            <p:nvPicPr>
              <p:cNvPr id="9236" name="Picture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965656"/>
                <a:ext cx="1397765" cy="121547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9237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8074" y="2992582"/>
              <a:ext cx="1461272" cy="789198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9238" name="组合 183306"/>
            <p:cNvGrpSpPr/>
            <p:nvPr/>
          </p:nvGrpSpPr>
          <p:grpSpPr>
            <a:xfrm>
              <a:off x="391312" y="1133990"/>
              <a:ext cx="1020445" cy="1583805"/>
              <a:chOff x="391288" y="1133990"/>
              <a:chExt cx="3289361" cy="5288230"/>
            </a:xfrm>
          </p:grpSpPr>
          <p:grpSp>
            <p:nvGrpSpPr>
              <p:cNvPr id="9239" name="组合 183307"/>
              <p:cNvGrpSpPr/>
              <p:nvPr/>
            </p:nvGrpSpPr>
            <p:grpSpPr>
              <a:xfrm>
                <a:off x="391326" y="1133990"/>
                <a:ext cx="3055954" cy="3839552"/>
                <a:chOff x="391326" y="1133990"/>
                <a:chExt cx="3055954" cy="3839552"/>
              </a:xfrm>
            </p:grpSpPr>
            <p:pic>
              <p:nvPicPr>
                <p:cNvPr id="9240" name="Picture 3" descr="E:\百度云同步盘\A职安分公司\技术\总工会项目\u=3402918057,824859445&amp;fm=26&amp;gp=0.jpg"/>
                <p:cNvPicPr>
                  <a:picLocks noChangeAspect="1"/>
                </p:cNvPicPr>
                <p:nvPr/>
              </p:nvPicPr>
              <p:blipFill>
                <a:blip r:embed="rId5"/>
                <a:srcRect l="29227" t="17358" r="18581" b="45847"/>
                <a:stretch>
                  <a:fillRect/>
                </a:stretch>
              </p:blipFill>
              <p:spPr>
                <a:xfrm>
                  <a:off x="392359" y="1133990"/>
                  <a:ext cx="3054921" cy="382931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9241" name="Picture 4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64367" y="1727115"/>
                  <a:ext cx="190891" cy="7469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9242" name="Picture 4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91326" y="4149037"/>
                  <a:ext cx="484308" cy="7960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9243" name="Picture 5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80166" y="4490049"/>
                  <a:ext cx="590936" cy="48349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  <p:sp>
            <p:nvSpPr>
              <p:cNvPr id="9244" name="TextBox 31"/>
              <p:cNvSpPr txBox="1"/>
              <p:nvPr/>
            </p:nvSpPr>
            <p:spPr>
              <a:xfrm>
                <a:off x="391288" y="4793886"/>
                <a:ext cx="3289361" cy="162833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/>
              <a:p>
                <a:pPr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zh-CN" altLang="en-US" sz="1400" b="1" dirty="0">
                    <a:solidFill>
                      <a:srgbClr val="7030A0"/>
                    </a:solidFill>
                    <a:latin typeface="华文行楷" panose="02010800040101010101" pitchFamily="2" charset="-122"/>
                    <a:ea typeface="华文行楷" panose="02010800040101010101" pitchFamily="2" charset="-122"/>
                  </a:rPr>
                  <a:t>氧气分子</a:t>
                </a:r>
                <a:endParaRPr lang="zh-CN" altLang="zh-CN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</p:spTree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标题 5"/>
          <p:cNvSpPr>
            <a:spLocks noGrp="1"/>
          </p:cNvSpPr>
          <p:nvPr>
            <p:ph type="title"/>
          </p:nvPr>
        </p:nvSpPr>
        <p:spPr>
          <a:xfrm>
            <a:off x="546100" y="125413"/>
            <a:ext cx="3986213" cy="668337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kern="1200" dirty="0">
                <a:latin typeface="+mj-lt"/>
                <a:ea typeface="+mj-ea"/>
                <a:cs typeface="+mj-cs"/>
              </a:rPr>
              <a:t>认识尘肺病</a:t>
            </a:r>
            <a:endParaRPr lang="zh-CN" altLang="en-US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11266" name="矩形 47"/>
          <p:cNvSpPr/>
          <p:nvPr/>
        </p:nvSpPr>
        <p:spPr>
          <a:xfrm>
            <a:off x="6200775" y="2484438"/>
            <a:ext cx="5224463" cy="3808412"/>
          </a:xfrm>
          <a:prstGeom prst="rect">
            <a:avLst/>
          </a:prstGeom>
          <a:noFill/>
          <a:ln w="9525">
            <a:noFill/>
          </a:ln>
        </p:spPr>
        <p:txBody>
          <a:bodyPr lIns="86390" tIns="43195" rIns="86390" bIns="43195" anchor="t" anchorCtr="0">
            <a:spAutoFit/>
          </a:bodyPr>
          <a:p>
            <a:pPr>
              <a:lnSpc>
                <a:spcPct val="130000"/>
              </a:lnSpc>
              <a:spcAft>
                <a:spcPts val="540"/>
              </a:spcAft>
            </a:pPr>
            <a:r>
              <a:rPr lang="zh-CN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我国《职业病分类和目录》有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13</a:t>
            </a:r>
            <a:r>
              <a:rPr lang="zh-CN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种法定尘肺病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</a:rPr>
              <a:t>：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Aft>
                <a:spcPts val="540"/>
              </a:spcAft>
            </a:pPr>
            <a:r>
              <a:rPr lang="zh-CN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lang="zh-CN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）矽肺；</a:t>
            </a:r>
            <a:endParaRPr lang="zh-CN" altLang="zh-CN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Aft>
                <a:spcPts val="540"/>
              </a:spcAft>
            </a:pPr>
            <a:r>
              <a:rPr lang="zh-CN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r>
              <a:rPr lang="zh-CN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）煤工尘肺；</a:t>
            </a:r>
            <a:endParaRPr lang="zh-CN" altLang="zh-CN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Aft>
                <a:spcPts val="540"/>
              </a:spcAft>
            </a:pPr>
            <a:r>
              <a:rPr lang="zh-CN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3</a:t>
            </a:r>
            <a:r>
              <a:rPr lang="zh-CN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）石墨尘肺；</a:t>
            </a:r>
            <a:endParaRPr lang="zh-CN" altLang="zh-CN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Aft>
                <a:spcPts val="540"/>
              </a:spcAft>
            </a:pPr>
            <a:r>
              <a:rPr lang="zh-CN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4</a:t>
            </a:r>
            <a:r>
              <a:rPr lang="zh-CN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）碳黑尘肺；</a:t>
            </a:r>
            <a:endParaRPr lang="zh-CN" altLang="zh-CN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Aft>
                <a:spcPts val="540"/>
              </a:spcAft>
            </a:pPr>
            <a:r>
              <a:rPr lang="zh-CN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5</a:t>
            </a:r>
            <a:r>
              <a:rPr lang="zh-CN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）石棉肺；</a:t>
            </a:r>
            <a:endParaRPr lang="zh-CN" altLang="zh-CN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Aft>
                <a:spcPts val="540"/>
              </a:spcAft>
            </a:pPr>
            <a:r>
              <a:rPr lang="zh-CN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6</a:t>
            </a:r>
            <a:r>
              <a:rPr lang="zh-CN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）滑石尘肺；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Aft>
                <a:spcPts val="540"/>
              </a:spcAft>
            </a:pPr>
            <a:r>
              <a:rPr lang="zh-CN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13</a:t>
            </a:r>
            <a:r>
              <a:rPr lang="zh-CN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）根据《尘肺病诊断标准》和《尘肺病理诊断标准》可以诊断的其他尘肺病。</a:t>
            </a:r>
            <a:endParaRPr lang="zh-CN" altLang="zh-CN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1267" name="组合 14"/>
          <p:cNvGrpSpPr/>
          <p:nvPr/>
        </p:nvGrpSpPr>
        <p:grpSpPr>
          <a:xfrm>
            <a:off x="955675" y="817563"/>
            <a:ext cx="4119563" cy="5848350"/>
            <a:chOff x="1074582" y="838047"/>
            <a:chExt cx="4119709" cy="5799706"/>
          </a:xfrm>
        </p:grpSpPr>
        <p:pic>
          <p:nvPicPr>
            <p:cNvPr id="11268" name="图片 98" descr="尘肺病临床表现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74582" y="838047"/>
              <a:ext cx="4119709" cy="543772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69" name="矩形 16"/>
            <p:cNvSpPr/>
            <p:nvPr/>
          </p:nvSpPr>
          <p:spPr>
            <a:xfrm>
              <a:off x="2118773" y="6268421"/>
              <a:ext cx="203132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zh-CN" altLang="zh-CN" dirty="0">
                  <a:latin typeface="Arial" panose="020B0604020202020204" pitchFamily="34" charset="0"/>
                  <a:ea typeface="微软雅黑" panose="020B0503020204020204" pitchFamily="34" charset="-122"/>
                </a:rPr>
                <a:t>尘肺病的临床表现</a:t>
              </a:r>
              <a:endParaRPr lang="zh-CN" altLang="zh-CN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1270" name="矩形 47"/>
          <p:cNvSpPr/>
          <p:nvPr/>
        </p:nvSpPr>
        <p:spPr>
          <a:xfrm>
            <a:off x="6200775" y="541338"/>
            <a:ext cx="4748213" cy="1793875"/>
          </a:xfrm>
          <a:prstGeom prst="rect">
            <a:avLst/>
          </a:prstGeom>
          <a:noFill/>
          <a:ln w="9525">
            <a:noFill/>
          </a:ln>
        </p:spPr>
        <p:txBody>
          <a:bodyPr lIns="86390" tIns="43195" rIns="86390" bIns="43195" anchor="t" anchorCtr="0">
            <a:spAutoFit/>
          </a:bodyPr>
          <a:p>
            <a:pPr algn="just">
              <a:lnSpc>
                <a:spcPct val="150000"/>
              </a:lnSpc>
              <a:spcAft>
                <a:spcPts val="540"/>
              </a:spcAft>
            </a:pPr>
            <a:r>
              <a:rPr lang="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      </a:t>
            </a:r>
            <a:r>
              <a:rPr lang="" altLang="zh-CN" sz="2000" b="1" dirty="0">
                <a:latin typeface="方正粗黑宋简体" pitchFamily="2" charset="-122"/>
                <a:ea typeface="方正粗黑宋简体" pitchFamily="2" charset="-122"/>
              </a:rPr>
              <a:t>尘肺病</a:t>
            </a:r>
            <a:r>
              <a:rPr lang="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是由于在职业活动中长期吸入生产性粉尘（灰尘），并在肺内潴留而引起的肺组织发生弥漫性、进行性纤维组织增生性疾病</a:t>
            </a:r>
            <a:r>
              <a:rPr lang="zh-CN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是职业病的一种</a:t>
            </a:r>
            <a:r>
              <a:rPr lang="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。</a:t>
            </a:r>
            <a:endParaRPr lang="" altLang="zh-CN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271" name="矩形 47"/>
          <p:cNvSpPr/>
          <p:nvPr/>
        </p:nvSpPr>
        <p:spPr>
          <a:xfrm>
            <a:off x="8772525" y="2932113"/>
            <a:ext cx="2176463" cy="2590800"/>
          </a:xfrm>
          <a:prstGeom prst="rect">
            <a:avLst/>
          </a:prstGeom>
          <a:noFill/>
          <a:ln w="9525">
            <a:noFill/>
          </a:ln>
        </p:spPr>
        <p:txBody>
          <a:bodyPr lIns="86390" tIns="43195" rIns="86390" bIns="43195" anchor="t" anchorCtr="0">
            <a:spAutoFit/>
          </a:bodyPr>
          <a:p>
            <a:pPr>
              <a:lnSpc>
                <a:spcPct val="130000"/>
              </a:lnSpc>
              <a:spcAft>
                <a:spcPts val="540"/>
              </a:spcAft>
            </a:pPr>
            <a:r>
              <a:rPr lang="zh-CN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7</a:t>
            </a:r>
            <a:r>
              <a:rPr lang="zh-CN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）水泥尘肺 ；</a:t>
            </a:r>
            <a:endParaRPr lang="zh-CN" altLang="zh-CN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Aft>
                <a:spcPts val="540"/>
              </a:spcAft>
            </a:pPr>
            <a:r>
              <a:rPr lang="zh-CN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8</a:t>
            </a:r>
            <a:r>
              <a:rPr lang="zh-CN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）云母尘肺；</a:t>
            </a:r>
            <a:endParaRPr lang="zh-CN" altLang="zh-CN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Aft>
                <a:spcPts val="540"/>
              </a:spcAft>
            </a:pPr>
            <a:r>
              <a:rPr lang="zh-CN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9</a:t>
            </a:r>
            <a:r>
              <a:rPr lang="zh-CN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）陶工尘肺；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Aft>
                <a:spcPts val="540"/>
              </a:spcAft>
            </a:pPr>
            <a:r>
              <a:rPr lang="zh-CN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10</a:t>
            </a:r>
            <a:r>
              <a:rPr lang="zh-CN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）铝尘肺；</a:t>
            </a:r>
            <a:endParaRPr lang="zh-CN" altLang="zh-CN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Aft>
                <a:spcPts val="540"/>
              </a:spcAft>
            </a:pPr>
            <a:r>
              <a:rPr lang="zh-CN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11</a:t>
            </a:r>
            <a:r>
              <a:rPr lang="zh-CN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）电焊工尘肺；</a:t>
            </a:r>
            <a:endParaRPr lang="zh-CN" altLang="zh-CN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Aft>
                <a:spcPts val="540"/>
              </a:spcAft>
            </a:pPr>
            <a:r>
              <a:rPr lang="zh-CN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12</a:t>
            </a:r>
            <a:r>
              <a:rPr lang="zh-CN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）铸工尘肺；</a:t>
            </a:r>
            <a:endParaRPr lang="zh-CN" altLang="zh-CN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9" name="Straight Connector 8"/>
          <p:cNvCxnSpPr/>
          <p:nvPr/>
        </p:nvCxnSpPr>
        <p:spPr>
          <a:xfrm flipH="1">
            <a:off x="5746750" y="925513"/>
            <a:ext cx="11113" cy="576738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90" name="Group 100"/>
          <p:cNvGrpSpPr/>
          <p:nvPr/>
        </p:nvGrpSpPr>
        <p:grpSpPr>
          <a:xfrm>
            <a:off x="5235575" y="3848100"/>
            <a:ext cx="1531938" cy="114300"/>
            <a:chOff x="3926363" y="2774961"/>
            <a:chExt cx="1149754" cy="85726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3926363" y="2802346"/>
              <a:ext cx="1149754" cy="119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/>
            <p:cNvSpPr/>
            <p:nvPr/>
          </p:nvSpPr>
          <p:spPr>
            <a:xfrm>
              <a:off x="4529239" y="2774961"/>
              <a:ext cx="85785" cy="8572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12293" name="Group 99"/>
          <p:cNvGrpSpPr/>
          <p:nvPr/>
        </p:nvGrpSpPr>
        <p:grpSpPr>
          <a:xfrm>
            <a:off x="5334000" y="1862138"/>
            <a:ext cx="1533525" cy="114300"/>
            <a:chOff x="3993750" y="1708160"/>
            <a:chExt cx="1149754" cy="85726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3993750" y="1746260"/>
              <a:ext cx="1149754" cy="238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4529350" y="1708160"/>
              <a:ext cx="85696" cy="8572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12296" name="Group 101"/>
          <p:cNvGrpSpPr/>
          <p:nvPr/>
        </p:nvGrpSpPr>
        <p:grpSpPr>
          <a:xfrm>
            <a:off x="5324475" y="5705475"/>
            <a:ext cx="1533525" cy="114300"/>
            <a:chOff x="3993750" y="3917960"/>
            <a:chExt cx="1149754" cy="85726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3993750" y="3960823"/>
              <a:ext cx="1149754" cy="238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4529350" y="3917960"/>
              <a:ext cx="85696" cy="8572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sp>
        <p:nvSpPr>
          <p:cNvPr id="12299" name="标题 1"/>
          <p:cNvSpPr>
            <a:spLocks noGrp="1"/>
          </p:cNvSpPr>
          <p:nvPr>
            <p:ph type="title"/>
          </p:nvPr>
        </p:nvSpPr>
        <p:spPr>
          <a:xfrm>
            <a:off x="131763" y="128588"/>
            <a:ext cx="4435475" cy="668337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kern="1200" dirty="0">
                <a:latin typeface="+mj-lt"/>
                <a:ea typeface="+mj-ea"/>
                <a:cs typeface="+mj-cs"/>
              </a:rPr>
              <a:t>尘肺病的典型行业</a:t>
            </a:r>
            <a:endParaRPr lang="zh-CN" altLang="en-US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1230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5463" y="1114425"/>
            <a:ext cx="2490787" cy="16383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2301" name="Group 89"/>
          <p:cNvGrpSpPr/>
          <p:nvPr/>
        </p:nvGrpSpPr>
        <p:grpSpPr>
          <a:xfrm>
            <a:off x="252413" y="4899025"/>
            <a:ext cx="2598737" cy="1612900"/>
            <a:chOff x="357158" y="1357304"/>
            <a:chExt cx="1967144" cy="1336323"/>
          </a:xfrm>
        </p:grpSpPr>
        <p:sp>
          <p:nvSpPr>
            <p:cNvPr id="86" name="Rectangle 29"/>
            <p:cNvSpPr/>
            <p:nvPr/>
          </p:nvSpPr>
          <p:spPr>
            <a:xfrm>
              <a:off x="357158" y="1642720"/>
              <a:ext cx="1967144" cy="105090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Open Sans Light" pitchFamily="34" charset="0"/>
                </a:rPr>
                <a:t>主要的产尘环节如堆取料、运输、切割（破碎）、筛分、混料、成品包装等。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Open Sans Light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微软雅黑" panose="020B0503020204020204" pitchFamily="34" charset="-122"/>
                <a:cs typeface="Open Sans Light" pitchFamily="34" charset="0"/>
              </a:endParaRPr>
            </a:p>
          </p:txBody>
        </p:sp>
        <p:sp>
          <p:nvSpPr>
            <p:cNvPr id="12303" name="Rectangle 30"/>
            <p:cNvSpPr/>
            <p:nvPr/>
          </p:nvSpPr>
          <p:spPr>
            <a:xfrm>
              <a:off x="1050163" y="1357304"/>
              <a:ext cx="491674" cy="3060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zh-CN" altLang="en-US" b="1" dirty="0">
                  <a:latin typeface="微软雅黑" panose="020B0503020204020204" pitchFamily="34" charset="-122"/>
                  <a:ea typeface="Open Sans"/>
                </a:rPr>
                <a:t>建材</a:t>
              </a:r>
              <a:endParaRPr lang="en-US" altLang="zh-CN" b="1" dirty="0">
                <a:latin typeface="微软雅黑" panose="020B0503020204020204" pitchFamily="34" charset="-122"/>
                <a:ea typeface="Open Sans"/>
              </a:endParaRPr>
            </a:p>
          </p:txBody>
        </p:sp>
      </p:grpSp>
      <p:pic>
        <p:nvPicPr>
          <p:cNvPr id="1230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065463" y="3048000"/>
            <a:ext cx="2490787" cy="1638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0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3065463" y="4946650"/>
            <a:ext cx="2490787" cy="16383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2306" name="Group 89"/>
          <p:cNvGrpSpPr/>
          <p:nvPr/>
        </p:nvGrpSpPr>
        <p:grpSpPr>
          <a:xfrm>
            <a:off x="9131300" y="933450"/>
            <a:ext cx="2606675" cy="1731963"/>
            <a:chOff x="357159" y="1344916"/>
            <a:chExt cx="1973411" cy="1435500"/>
          </a:xfrm>
        </p:grpSpPr>
        <p:sp>
          <p:nvSpPr>
            <p:cNvPr id="90" name="Rectangle 29"/>
            <p:cNvSpPr/>
            <p:nvPr/>
          </p:nvSpPr>
          <p:spPr>
            <a:xfrm>
              <a:off x="357159" y="1642279"/>
              <a:ext cx="1973411" cy="113813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Open Sans Light" pitchFamily="34" charset="0"/>
                </a:rPr>
                <a:t>如建筑施工、道路施工、装饰装修等，主要产尘环节有开挖、装载、运输、浇筑等。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Open Sans Light" pitchFamily="34" charset="0"/>
              </a:endParaRPr>
            </a:p>
          </p:txBody>
        </p:sp>
        <p:sp>
          <p:nvSpPr>
            <p:cNvPr id="12308" name="Rectangle 30"/>
            <p:cNvSpPr/>
            <p:nvPr/>
          </p:nvSpPr>
          <p:spPr>
            <a:xfrm>
              <a:off x="849054" y="1344916"/>
              <a:ext cx="491675" cy="30611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zh-CN" altLang="en-US" b="1" dirty="0">
                  <a:latin typeface="微软雅黑" panose="020B0503020204020204" pitchFamily="34" charset="-122"/>
                  <a:ea typeface="Open Sans"/>
                </a:rPr>
                <a:t>建筑</a:t>
              </a:r>
              <a:endParaRPr lang="en-US" altLang="zh-CN" b="1" dirty="0">
                <a:latin typeface="微软雅黑" panose="020B0503020204020204" pitchFamily="34" charset="-122"/>
                <a:ea typeface="Open Sans"/>
              </a:endParaRPr>
            </a:p>
          </p:txBody>
        </p:sp>
      </p:grpSp>
      <p:pic>
        <p:nvPicPr>
          <p:cNvPr id="12309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6313488" y="1114425"/>
            <a:ext cx="2492375" cy="16383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2310" name="Group 89"/>
          <p:cNvGrpSpPr/>
          <p:nvPr/>
        </p:nvGrpSpPr>
        <p:grpSpPr>
          <a:xfrm>
            <a:off x="9131300" y="2901950"/>
            <a:ext cx="2606675" cy="1717675"/>
            <a:chOff x="357158" y="1355854"/>
            <a:chExt cx="2138340" cy="1424592"/>
          </a:xfrm>
        </p:grpSpPr>
        <p:sp>
          <p:nvSpPr>
            <p:cNvPr id="94" name="Rectangle 29"/>
            <p:cNvSpPr/>
            <p:nvPr/>
          </p:nvSpPr>
          <p:spPr>
            <a:xfrm>
              <a:off x="357158" y="1642879"/>
              <a:ext cx="2138340" cy="113756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Open Sans Light" pitchFamily="34" charset="0"/>
                </a:rPr>
                <a:t>主要产尘环节如下料、铸造、锻造、热处理、表面处理、机械加工和装配（焊接）等。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Open Sans Light" pitchFamily="34" charset="0"/>
              </a:endParaRPr>
            </a:p>
          </p:txBody>
        </p:sp>
        <p:sp>
          <p:nvSpPr>
            <p:cNvPr id="12312" name="Rectangle 30"/>
            <p:cNvSpPr/>
            <p:nvPr/>
          </p:nvSpPr>
          <p:spPr>
            <a:xfrm>
              <a:off x="778744" y="1355854"/>
              <a:ext cx="843564" cy="3061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zh-CN" altLang="en-US" b="1" dirty="0">
                  <a:latin typeface="微软雅黑" panose="020B0503020204020204" pitchFamily="34" charset="-122"/>
                  <a:ea typeface="Open Sans"/>
                </a:rPr>
                <a:t>机械制造</a:t>
              </a:r>
              <a:endParaRPr lang="en-US" altLang="zh-CN" b="1" dirty="0">
                <a:latin typeface="微软雅黑" panose="020B0503020204020204" pitchFamily="34" charset="-122"/>
                <a:ea typeface="Open Sans"/>
              </a:endParaRPr>
            </a:p>
          </p:txBody>
        </p:sp>
      </p:grpSp>
      <p:pic>
        <p:nvPicPr>
          <p:cNvPr id="12313" name="Picture 6"/>
          <p:cNvPicPr/>
          <p:nvPr/>
        </p:nvPicPr>
        <p:blipFill>
          <a:blip r:embed="rId5"/>
          <a:stretch>
            <a:fillRect/>
          </a:stretch>
        </p:blipFill>
        <p:spPr>
          <a:xfrm>
            <a:off x="6313488" y="3086100"/>
            <a:ext cx="2492375" cy="16383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2314" name="Group 89"/>
          <p:cNvGrpSpPr/>
          <p:nvPr/>
        </p:nvGrpSpPr>
        <p:grpSpPr>
          <a:xfrm>
            <a:off x="9131300" y="4995863"/>
            <a:ext cx="2746375" cy="1358900"/>
            <a:chOff x="357158" y="1362591"/>
            <a:chExt cx="1967144" cy="1125244"/>
          </a:xfrm>
        </p:grpSpPr>
        <p:sp>
          <p:nvSpPr>
            <p:cNvPr id="101" name="Rectangle 29"/>
            <p:cNvSpPr/>
            <p:nvPr/>
          </p:nvSpPr>
          <p:spPr>
            <a:xfrm>
              <a:off x="357158" y="1642588"/>
              <a:ext cx="1967144" cy="845247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Open Sans Light" pitchFamily="34" charset="0"/>
                </a:rPr>
                <a:t>主要产尘环节有木加工、装配、表面处理、包装等生产工序。</a:t>
              </a:r>
              <a:endPara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Open Sans Light" pitchFamily="34" charset="0"/>
              </a:endParaRPr>
            </a:p>
          </p:txBody>
        </p:sp>
        <p:sp>
          <p:nvSpPr>
            <p:cNvPr id="12316" name="Rectangle 30"/>
            <p:cNvSpPr/>
            <p:nvPr/>
          </p:nvSpPr>
          <p:spPr>
            <a:xfrm>
              <a:off x="667141" y="1362591"/>
              <a:ext cx="1195453" cy="30567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zh-CN" altLang="en-US" b="1" dirty="0">
                  <a:latin typeface="微软雅黑" panose="020B0503020204020204" pitchFamily="34" charset="-122"/>
                  <a:ea typeface="Open Sans"/>
                </a:rPr>
                <a:t>木质家具生产</a:t>
              </a:r>
              <a:endParaRPr lang="en-US" altLang="zh-CN" b="1" dirty="0">
                <a:latin typeface="微软雅黑" panose="020B0503020204020204" pitchFamily="34" charset="-122"/>
                <a:ea typeface="Open Sans"/>
              </a:endParaRPr>
            </a:p>
          </p:txBody>
        </p:sp>
      </p:grpSp>
      <p:pic>
        <p:nvPicPr>
          <p:cNvPr id="12317" name="Picture 7"/>
          <p:cNvPicPr/>
          <p:nvPr/>
        </p:nvPicPr>
        <p:blipFill>
          <a:blip r:embed="rId6"/>
          <a:stretch>
            <a:fillRect/>
          </a:stretch>
        </p:blipFill>
        <p:spPr>
          <a:xfrm>
            <a:off x="6313488" y="4940300"/>
            <a:ext cx="2492375" cy="16383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2318" name="Group 89"/>
          <p:cNvGrpSpPr/>
          <p:nvPr/>
        </p:nvGrpSpPr>
        <p:grpSpPr>
          <a:xfrm>
            <a:off x="373063" y="1282700"/>
            <a:ext cx="2478087" cy="1092200"/>
            <a:chOff x="463386" y="1344148"/>
            <a:chExt cx="1967865" cy="904602"/>
          </a:xfrm>
        </p:grpSpPr>
        <p:sp>
          <p:nvSpPr>
            <p:cNvPr id="38" name="Rectangle 29"/>
            <p:cNvSpPr/>
            <p:nvPr/>
          </p:nvSpPr>
          <p:spPr>
            <a:xfrm>
              <a:off x="463386" y="1642614"/>
              <a:ext cx="1967865" cy="60613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Open Sans Light" pitchFamily="34" charset="0"/>
                </a:rPr>
                <a:t>主要的产尘环节如采矿、运输、破碎、筛选等。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Open Sans Light" pitchFamily="34" charset="0"/>
              </a:endParaRPr>
            </a:p>
          </p:txBody>
        </p:sp>
        <p:sp>
          <p:nvSpPr>
            <p:cNvPr id="12320" name="Rectangle 30"/>
            <p:cNvSpPr/>
            <p:nvPr/>
          </p:nvSpPr>
          <p:spPr>
            <a:xfrm>
              <a:off x="696270" y="1344148"/>
              <a:ext cx="1356452" cy="3052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algn="r"/>
              <a:r>
                <a:rPr lang="zh-CN" altLang="en-US" b="1" dirty="0">
                  <a:latin typeface="微软雅黑" panose="020B0503020204020204" pitchFamily="34" charset="-122"/>
                  <a:ea typeface="Open Sans"/>
                </a:rPr>
                <a:t>煤矿及非煤矿山</a:t>
              </a:r>
              <a:endParaRPr lang="zh-CN" altLang="en-US" b="1" dirty="0">
                <a:latin typeface="微软雅黑" panose="020B0503020204020204" pitchFamily="34" charset="-122"/>
                <a:ea typeface="Open Sans"/>
              </a:endParaRPr>
            </a:p>
          </p:txBody>
        </p:sp>
      </p:grpSp>
      <p:grpSp>
        <p:nvGrpSpPr>
          <p:cNvPr id="12321" name="Group 89"/>
          <p:cNvGrpSpPr/>
          <p:nvPr/>
        </p:nvGrpSpPr>
        <p:grpSpPr>
          <a:xfrm>
            <a:off x="396875" y="3170238"/>
            <a:ext cx="2325688" cy="1335087"/>
            <a:chOff x="357157" y="1375716"/>
            <a:chExt cx="2104136" cy="1105693"/>
          </a:xfrm>
        </p:grpSpPr>
        <p:sp>
          <p:nvSpPr>
            <p:cNvPr id="41" name="Rectangle 29"/>
            <p:cNvSpPr/>
            <p:nvPr/>
          </p:nvSpPr>
          <p:spPr>
            <a:xfrm>
              <a:off x="357157" y="1642607"/>
              <a:ext cx="2104136" cy="83880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Open Sans Light" pitchFamily="34" charset="0"/>
                </a:rPr>
                <a:t>主要的产尘环节如堆取料、运输、破碎、筛分、混料等。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Open Sans Light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微软雅黑" panose="020B0503020204020204" pitchFamily="34" charset="-122"/>
                <a:cs typeface="Open Sans Light" pitchFamily="34" charset="0"/>
              </a:endParaRPr>
            </a:p>
          </p:txBody>
        </p:sp>
        <p:sp>
          <p:nvSpPr>
            <p:cNvPr id="12323" name="Rectangle 30"/>
            <p:cNvSpPr/>
            <p:nvPr/>
          </p:nvSpPr>
          <p:spPr>
            <a:xfrm>
              <a:off x="1024928" y="1375716"/>
              <a:ext cx="486438" cy="305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zh-CN" altLang="en-US" b="1" dirty="0">
                  <a:latin typeface="微软雅黑" panose="020B0503020204020204" pitchFamily="34" charset="-122"/>
                  <a:ea typeface="Open Sans"/>
                </a:rPr>
                <a:t>冶金</a:t>
              </a:r>
              <a:endParaRPr lang="zh-CN" altLang="en-US" b="1" dirty="0">
                <a:latin typeface="微软雅黑" panose="020B0503020204020204" pitchFamily="34" charset="-122"/>
                <a:ea typeface="Open Sans"/>
              </a:endParaRPr>
            </a:p>
          </p:txBody>
        </p:sp>
      </p:grpSp>
    </p:spTree>
  </p:cSld>
  <p:clrMapOvr>
    <a:masterClrMapping/>
  </p:clrMapOvr>
  <p:transition spd="slow" advClick="0" advTm="0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Rectangle 13"/>
          <p:cNvSpPr/>
          <p:nvPr/>
        </p:nvSpPr>
        <p:spPr>
          <a:xfrm>
            <a:off x="646113" y="3495675"/>
            <a:ext cx="2190750" cy="29225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lnSpc>
                <a:spcPct val="20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革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改革工艺过程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革新生产装备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无毒代替低毒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低毒代替高毒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38" name="标题 1"/>
          <p:cNvSpPr>
            <a:spLocks noGrp="1"/>
          </p:cNvSpPr>
          <p:nvPr>
            <p:ph type="title"/>
          </p:nvPr>
        </p:nvSpPr>
        <p:spPr>
          <a:xfrm>
            <a:off x="119063" y="125413"/>
            <a:ext cx="10515600" cy="668337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kern="1200" dirty="0">
                <a:latin typeface="+mj-lt"/>
                <a:ea typeface="+mj-ea"/>
                <a:cs typeface="+mj-cs"/>
              </a:rPr>
              <a:t>粉尘防护</a:t>
            </a:r>
            <a:r>
              <a:rPr lang="en-US" altLang="zh-CN" sz="2800" kern="1200" dirty="0">
                <a:latin typeface="+mj-lt"/>
                <a:ea typeface="+mj-ea"/>
                <a:cs typeface="+mj-cs"/>
              </a:rPr>
              <a:t>——</a:t>
            </a:r>
            <a:r>
              <a:rPr lang="zh-CN" altLang="en-US" sz="2800" kern="1200" dirty="0">
                <a:latin typeface="+mj-lt"/>
                <a:ea typeface="+mj-ea"/>
                <a:cs typeface="+mj-cs"/>
              </a:rPr>
              <a:t>八字方针（一）</a:t>
            </a:r>
            <a:endParaRPr lang="zh-CN" altLang="en-US" sz="2800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14339" name="图片 38" descr="革-防护措施1"/>
          <p:cNvPicPr>
            <a:picLocks noChangeAspect="1"/>
          </p:cNvPicPr>
          <p:nvPr/>
        </p:nvPicPr>
        <p:blipFill>
          <a:blip r:embed="rId1"/>
          <a:srcRect t="33263"/>
          <a:stretch>
            <a:fillRect/>
          </a:stretch>
        </p:blipFill>
        <p:spPr>
          <a:xfrm>
            <a:off x="234950" y="938213"/>
            <a:ext cx="2703513" cy="25574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0" name="图片 39" descr="水（湿式作业）2"/>
          <p:cNvPicPr>
            <a:picLocks noChangeAspect="1"/>
          </p:cNvPicPr>
          <p:nvPr/>
        </p:nvPicPr>
        <p:blipFill>
          <a:blip r:embed="rId2"/>
          <a:srcRect t="37019"/>
          <a:stretch>
            <a:fillRect/>
          </a:stretch>
        </p:blipFill>
        <p:spPr>
          <a:xfrm>
            <a:off x="3076575" y="793750"/>
            <a:ext cx="2795588" cy="2635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1" name="Rectangle 13"/>
          <p:cNvSpPr/>
          <p:nvPr/>
        </p:nvSpPr>
        <p:spPr>
          <a:xfrm>
            <a:off x="3502025" y="3495675"/>
            <a:ext cx="2190750" cy="29225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lnSpc>
                <a:spcPct val="20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水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即湿式作业，可减少粉尘的产生，防止粉尘飞扬，降低环境粉尘浓度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42" name="Rectangle 13"/>
          <p:cNvSpPr/>
          <p:nvPr/>
        </p:nvSpPr>
        <p:spPr>
          <a:xfrm>
            <a:off x="6251575" y="3495675"/>
            <a:ext cx="2006600" cy="29225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lnSpc>
                <a:spcPct val="20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密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密闭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产尘源，对产生粉尘的设备尽可能在通风中罩密闭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43" name="Rectangle 13"/>
          <p:cNvSpPr/>
          <p:nvPr/>
        </p:nvSpPr>
        <p:spPr>
          <a:xfrm>
            <a:off x="8842375" y="3621088"/>
            <a:ext cx="2779713" cy="26304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风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1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通风及抽风措施，如采用局部抽出式机械通风除尘，抽出含尘空气，局部送入式机械通风，将新鲜空气送入工作场所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344" name="图片 41" descr="密-防护措施3"/>
          <p:cNvPicPr>
            <a:picLocks noChangeAspect="1"/>
          </p:cNvPicPr>
          <p:nvPr/>
        </p:nvPicPr>
        <p:blipFill>
          <a:blip r:embed="rId3"/>
          <a:srcRect t="37309" r="655" b="6203"/>
          <a:stretch>
            <a:fillRect/>
          </a:stretch>
        </p:blipFill>
        <p:spPr>
          <a:xfrm>
            <a:off x="6127750" y="655638"/>
            <a:ext cx="2824163" cy="2773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5" name="图片 27" descr="风-防护措施"/>
          <p:cNvPicPr>
            <a:picLocks noChangeAspect="1"/>
          </p:cNvPicPr>
          <p:nvPr/>
        </p:nvPicPr>
        <p:blipFill>
          <a:blip r:embed="rId4"/>
          <a:srcRect t="61084" r="-8981"/>
          <a:stretch>
            <a:fillRect/>
          </a:stretch>
        </p:blipFill>
        <p:spPr>
          <a:xfrm>
            <a:off x="8951913" y="695325"/>
            <a:ext cx="2779712" cy="26939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Click="0" advTm="0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Rectangle 13"/>
          <p:cNvSpPr/>
          <p:nvPr/>
        </p:nvSpPr>
        <p:spPr>
          <a:xfrm>
            <a:off x="657225" y="3708400"/>
            <a:ext cx="2343150" cy="29225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lnSpc>
                <a:spcPct val="20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护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个人防护，是防降尘措施的补充，特别在技术措施不能达到防护要求时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62" name="标题 1"/>
          <p:cNvSpPr>
            <a:spLocks noGrp="1"/>
          </p:cNvSpPr>
          <p:nvPr>
            <p:ph type="title"/>
          </p:nvPr>
        </p:nvSpPr>
        <p:spPr>
          <a:xfrm>
            <a:off x="119063" y="125413"/>
            <a:ext cx="10515600" cy="668337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kern="1200" dirty="0">
                <a:latin typeface="+mj-lt"/>
                <a:ea typeface="+mj-ea"/>
                <a:cs typeface="+mj-cs"/>
              </a:rPr>
              <a:t>粉尘防护</a:t>
            </a:r>
            <a:r>
              <a:rPr lang="en-US" altLang="zh-CN" sz="2800" kern="1200" dirty="0">
                <a:latin typeface="+mj-lt"/>
                <a:ea typeface="+mj-ea"/>
                <a:cs typeface="+mj-cs"/>
              </a:rPr>
              <a:t>——</a:t>
            </a:r>
            <a:r>
              <a:rPr lang="zh-CN" altLang="en-US" sz="2800" kern="1200" dirty="0">
                <a:latin typeface="+mj-lt"/>
                <a:ea typeface="+mj-ea"/>
                <a:cs typeface="+mj-cs"/>
              </a:rPr>
              <a:t>八字方针（二）</a:t>
            </a:r>
            <a:endParaRPr lang="zh-CN" altLang="en-US" sz="28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15363" name="Rectangle 13"/>
          <p:cNvSpPr/>
          <p:nvPr/>
        </p:nvSpPr>
        <p:spPr>
          <a:xfrm>
            <a:off x="4000500" y="3708400"/>
            <a:ext cx="1882775" cy="23685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lnSpc>
                <a:spcPct val="20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管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进行经常性的维修和管理工作，加强监督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64" name="Rectangle 13"/>
          <p:cNvSpPr/>
          <p:nvPr/>
        </p:nvSpPr>
        <p:spPr>
          <a:xfrm>
            <a:off x="6772275" y="3708400"/>
            <a:ext cx="2111375" cy="23685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lnSpc>
                <a:spcPct val="20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培训教育，包括负责人、管理人员和劳动者的宣传教育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65" name="Rectangle 13"/>
          <p:cNvSpPr/>
          <p:nvPr/>
        </p:nvSpPr>
        <p:spPr>
          <a:xfrm>
            <a:off x="9371013" y="3848100"/>
            <a:ext cx="2190750" cy="23685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lnSpc>
                <a:spcPct val="20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即职业健康检查、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定期检测粉尘浓度，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企业自查等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366" name="图片 51" descr="护-防护措施5"/>
          <p:cNvPicPr>
            <a:picLocks noChangeAspect="1"/>
          </p:cNvPicPr>
          <p:nvPr/>
        </p:nvPicPr>
        <p:blipFill>
          <a:blip r:embed="rId1"/>
          <a:srcRect t="30313" b="4538"/>
          <a:stretch>
            <a:fillRect/>
          </a:stretch>
        </p:blipFill>
        <p:spPr>
          <a:xfrm>
            <a:off x="725488" y="1223963"/>
            <a:ext cx="2205037" cy="2306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7" name="图片 52" descr="管-防护措施6"/>
          <p:cNvPicPr>
            <a:picLocks noChangeAspect="1"/>
          </p:cNvPicPr>
          <p:nvPr/>
        </p:nvPicPr>
        <p:blipFill>
          <a:blip r:embed="rId2"/>
          <a:srcRect l="3542" t="47429" r="3787"/>
          <a:stretch>
            <a:fillRect/>
          </a:stretch>
        </p:blipFill>
        <p:spPr>
          <a:xfrm>
            <a:off x="3125788" y="1049338"/>
            <a:ext cx="2849562" cy="2552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8" name="图片 53" descr="教-防护措施6"/>
          <p:cNvPicPr>
            <a:picLocks noChangeAspect="1"/>
          </p:cNvPicPr>
          <p:nvPr/>
        </p:nvPicPr>
        <p:blipFill>
          <a:blip r:embed="rId3"/>
          <a:srcRect t="32126"/>
          <a:stretch>
            <a:fillRect/>
          </a:stretch>
        </p:blipFill>
        <p:spPr>
          <a:xfrm>
            <a:off x="6335713" y="850900"/>
            <a:ext cx="2782887" cy="27511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9" name="图片 54" descr="查-防护措施8"/>
          <p:cNvPicPr>
            <a:picLocks noChangeAspect="1"/>
          </p:cNvPicPr>
          <p:nvPr/>
        </p:nvPicPr>
        <p:blipFill>
          <a:blip r:embed="rId4"/>
          <a:srcRect t="43333"/>
          <a:stretch>
            <a:fillRect/>
          </a:stretch>
        </p:blipFill>
        <p:spPr>
          <a:xfrm>
            <a:off x="9118600" y="1092200"/>
            <a:ext cx="2695575" cy="25701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Click="0" advTm="0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标题 1"/>
          <p:cNvSpPr>
            <a:spLocks noGrp="1"/>
          </p:cNvSpPr>
          <p:nvPr>
            <p:ph type="title"/>
          </p:nvPr>
        </p:nvSpPr>
        <p:spPr>
          <a:xfrm>
            <a:off x="280988" y="161925"/>
            <a:ext cx="2465387" cy="669925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kern="1200" dirty="0">
                <a:latin typeface="+mj-lt"/>
                <a:ea typeface="+mj-ea"/>
                <a:cs typeface="+mj-cs"/>
              </a:rPr>
              <a:t>个体防护</a:t>
            </a:r>
            <a:endParaRPr lang="zh-CN" altLang="en-US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标题 1"/>
          <p:cNvSpPr>
            <a:spLocks noGrp="1"/>
          </p:cNvSpPr>
          <p:nvPr/>
        </p:nvSpPr>
        <p:spPr>
          <a:xfrm>
            <a:off x="232439" y="4865428"/>
            <a:ext cx="3598415" cy="1337381"/>
          </a:xfrm>
          <a:prstGeom prst="rect">
            <a:avLst/>
          </a:prstGeom>
          <a:solidFill>
            <a:srgbClr val="FFC000">
              <a:alpha val="61000"/>
            </a:srgbClr>
          </a:solidFill>
          <a:scene3d>
            <a:camera prst="orthographicFront"/>
            <a:lightRig rig="threePt" dir="t"/>
          </a:scene3d>
          <a:sp3d>
            <a:bevelT w="152400" h="152400"/>
            <a:bevelB w="152400" h="152400" prst="relaxedInset"/>
          </a:sp3d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535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400" b="1" i="0" u="none" strike="noStrike" kern="1200" cap="none" spc="0" normalizeH="0" baseline="0" noProof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j-ea"/>
                <a:cs typeface="+mn-ea"/>
                <a:sym typeface="+mn-lt"/>
              </a:rPr>
              <a:t>个体防护是职业危害防护</a:t>
            </a:r>
            <a:r>
              <a:rPr kumimoji="0" lang="zh-CN" altLang="en-US" sz="2800" b="1" i="0" u="none" strike="noStrike" kern="1200" cap="none" spc="0" normalizeH="0" baseline="0" noProof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彩云" panose="02010800040101010101" pitchFamily="2" charset="-122"/>
                <a:ea typeface="华文彩云" panose="02010800040101010101" pitchFamily="2" charset="-122"/>
                <a:cs typeface="+mn-ea"/>
                <a:sym typeface="+mn-lt"/>
              </a:rPr>
              <a:t>最后一道保护伞</a:t>
            </a:r>
            <a:endParaRPr kumimoji="0" lang="en-US" altLang="zh-CN" sz="2800" b="1" i="0" u="none" strike="noStrike" kern="1200" cap="none" spc="0" normalizeH="0" baseline="0" noProof="1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华文彩云" panose="02010800040101010101" pitchFamily="2" charset="-122"/>
              <a:ea typeface="华文彩云" panose="02010800040101010101" pitchFamily="2" charset="-122"/>
              <a:cs typeface="+mn-ea"/>
              <a:sym typeface="+mn-lt"/>
            </a:endParaRPr>
          </a:p>
        </p:txBody>
      </p:sp>
      <p:grpSp>
        <p:nvGrpSpPr>
          <p:cNvPr id="16387" name="组合 12"/>
          <p:cNvGrpSpPr/>
          <p:nvPr/>
        </p:nvGrpSpPr>
        <p:grpSpPr>
          <a:xfrm>
            <a:off x="231775" y="1235075"/>
            <a:ext cx="3705225" cy="3173413"/>
            <a:chOff x="477078" y="200978"/>
            <a:chExt cx="4740965" cy="3904297"/>
          </a:xfrm>
        </p:grpSpPr>
        <p:pic>
          <p:nvPicPr>
            <p:cNvPr id="16388" name="Picture 6" descr="C:\Users\竹子\Desktop\2.jpg"/>
            <p:cNvPicPr>
              <a:picLocks noChangeAspect="1"/>
            </p:cNvPicPr>
            <p:nvPr/>
          </p:nvPicPr>
          <p:blipFill>
            <a:blip r:embed="rId1"/>
            <a:srcRect t="32941" r="61380"/>
            <a:stretch>
              <a:fillRect/>
            </a:stretch>
          </p:blipFill>
          <p:spPr>
            <a:xfrm>
              <a:off x="765223" y="2081102"/>
              <a:ext cx="1374105" cy="2024173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6389" name="组合 9"/>
            <p:cNvGrpSpPr/>
            <p:nvPr/>
          </p:nvGrpSpPr>
          <p:grpSpPr>
            <a:xfrm>
              <a:off x="477078" y="779595"/>
              <a:ext cx="3240971" cy="3211430"/>
              <a:chOff x="2299578" y="990493"/>
              <a:chExt cx="2951921" cy="3211430"/>
            </a:xfrm>
          </p:grpSpPr>
          <p:pic>
            <p:nvPicPr>
              <p:cNvPr id="16390" name="图片 2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299578" y="990493"/>
                <a:ext cx="2951921" cy="321143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3004467" y="1445079"/>
                <a:ext cx="1935206" cy="6445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R="0" defTabSz="914400">
                  <a:buClrTx/>
                  <a:buSzTx/>
                  <a:buFontTx/>
                  <a:defRPr/>
                </a:pPr>
                <a:r>
                  <a:rPr kumimoji="0" lang="zh-CN" altLang="en-US" sz="2800" b="1" kern="1200" cap="none" spc="0" normalizeH="0" baseline="0" noProof="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华文琥珀" panose="02010800040101010101" pitchFamily="2" charset="-122"/>
                    <a:ea typeface="华文琥珀" panose="02010800040101010101" pitchFamily="2" charset="-122"/>
                    <a:cs typeface="+mn-cs"/>
                  </a:rPr>
                  <a:t>个体防护</a:t>
                </a:r>
                <a:endParaRPr kumimoji="0" lang="zh-CN" altLang="en-US" sz="2800" b="1" kern="1200" cap="none" spc="0" normalizeH="0" baseline="0" noProof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琥珀" panose="02010800040101010101" pitchFamily="2" charset="-122"/>
                  <a:ea typeface="华文琥珀" panose="02010800040101010101" pitchFamily="2" charset="-122"/>
                  <a:cs typeface="+mn-cs"/>
                </a:endParaRPr>
              </a:p>
            </p:txBody>
          </p:sp>
        </p:grpSp>
        <p:pic>
          <p:nvPicPr>
            <p:cNvPr id="16392" name="Picture 6" descr="C:\Users\竹子\Desktop\2.jpg"/>
            <p:cNvPicPr>
              <a:picLocks noChangeAspect="1"/>
            </p:cNvPicPr>
            <p:nvPr/>
          </p:nvPicPr>
          <p:blipFill>
            <a:blip r:embed="rId3"/>
            <a:srcRect l="37244" b="33493"/>
            <a:stretch>
              <a:fillRect/>
            </a:stretch>
          </p:blipFill>
          <p:spPr>
            <a:xfrm>
              <a:off x="3003115" y="200978"/>
              <a:ext cx="2214928" cy="197234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2" name="标题 1"/>
          <p:cNvSpPr>
            <a:spLocks noGrp="1"/>
          </p:cNvSpPr>
          <p:nvPr/>
        </p:nvSpPr>
        <p:spPr>
          <a:xfrm>
            <a:off x="4975225" y="477838"/>
            <a:ext cx="2533650" cy="1579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535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j-ea"/>
              <a:cs typeface="+mn-ea"/>
              <a:sym typeface="+mn-lt"/>
            </a:endParaRPr>
          </a:p>
        </p:txBody>
      </p:sp>
      <p:sp>
        <p:nvSpPr>
          <p:cNvPr id="33" name="标题 1"/>
          <p:cNvSpPr>
            <a:spLocks noGrp="1"/>
          </p:cNvSpPr>
          <p:nvPr/>
        </p:nvSpPr>
        <p:spPr>
          <a:xfrm>
            <a:off x="4360245" y="917478"/>
            <a:ext cx="2800654" cy="1337381"/>
          </a:xfrm>
          <a:prstGeom prst="rect">
            <a:avLst/>
          </a:prstGeom>
          <a:solidFill>
            <a:srgbClr val="92D050">
              <a:alpha val="61000"/>
            </a:srgbClr>
          </a:solidFill>
          <a:scene3d>
            <a:camera prst="orthographicFront"/>
            <a:lightRig rig="threePt" dir="t"/>
          </a:scene3d>
          <a:sp3d>
            <a:bevelT w="152400" h="152400"/>
            <a:bevelB w="152400" h="152400" prst="relaxedInset"/>
          </a:sp3d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535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j-ea"/>
                <a:cs typeface="+mn-ea"/>
                <a:sym typeface="+mn-lt"/>
              </a:rPr>
              <a:t>正确</a:t>
            </a:r>
            <a:r>
              <a:rPr kumimoji="0" lang="zh-CN" altLang="en-US" sz="2800" b="1" i="0" u="none" strike="noStrike" kern="1200" cap="none" spc="0" normalizeH="0" baseline="0" noProof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j-ea"/>
                <a:cs typeface="+mn-ea"/>
                <a:sym typeface="+mn-lt"/>
              </a:rPr>
              <a:t>选择</a:t>
            </a:r>
            <a:endParaRPr kumimoji="0" lang="en-US" altLang="zh-CN" sz="2800" b="1" i="0" u="none" strike="noStrike" kern="1200" cap="none" spc="0" normalizeH="0" baseline="0" noProof="1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/>
              <a:ea typeface="+mj-ea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535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j-ea"/>
                <a:cs typeface="+mn-ea"/>
                <a:sym typeface="+mn-lt"/>
              </a:rPr>
              <a:t>个体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j-ea"/>
                <a:cs typeface="+mn-ea"/>
                <a:sym typeface="+mn-lt"/>
              </a:rPr>
              <a:t>防护用品</a:t>
            </a: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/>
              <a:ea typeface="+mj-ea"/>
              <a:cs typeface="+mn-ea"/>
              <a:sym typeface="+mn-lt"/>
            </a:endParaRPr>
          </a:p>
        </p:txBody>
      </p:sp>
      <p:pic>
        <p:nvPicPr>
          <p:cNvPr id="16395" name="图片 81" descr="纱布口罩"/>
          <p:cNvPicPr>
            <a:picLocks noChangeAspect="1"/>
          </p:cNvPicPr>
          <p:nvPr/>
        </p:nvPicPr>
        <p:blipFill>
          <a:blip r:embed="rId4"/>
          <a:srcRect t="-7011" r="388"/>
          <a:stretch>
            <a:fillRect/>
          </a:stretch>
        </p:blipFill>
        <p:spPr>
          <a:xfrm>
            <a:off x="4386263" y="2074863"/>
            <a:ext cx="2774950" cy="2536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6" name="图片 43" descr="错误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0863" y="2347913"/>
            <a:ext cx="995362" cy="9953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6397" name="组合 25"/>
          <p:cNvGrpSpPr/>
          <p:nvPr/>
        </p:nvGrpSpPr>
        <p:grpSpPr>
          <a:xfrm>
            <a:off x="4108450" y="4419600"/>
            <a:ext cx="3303588" cy="1892300"/>
            <a:chOff x="4235043" y="4408370"/>
            <a:chExt cx="3302965" cy="1893379"/>
          </a:xfrm>
        </p:grpSpPr>
        <p:sp>
          <p:nvSpPr>
            <p:cNvPr id="21" name="爆炸形 1 20"/>
            <p:cNvSpPr/>
            <p:nvPr/>
          </p:nvSpPr>
          <p:spPr>
            <a:xfrm>
              <a:off x="4235043" y="4408370"/>
              <a:ext cx="3302965" cy="1893379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57226" y="5016730"/>
              <a:ext cx="2120500" cy="7386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algn="ctr" defTabSz="914400">
                <a:buClrTx/>
                <a:buSzTx/>
                <a:buFontTx/>
                <a:defRPr/>
              </a:pPr>
              <a:r>
                <a:rPr kumimoji="0" lang="zh-CN" altLang="en-US" b="1" kern="1200" cap="none" spc="0" normalizeH="0" baseline="0" noProof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rPr>
                <a:t>纱布口罩</a:t>
              </a:r>
              <a:r>
                <a:rPr kumimoji="0" lang="zh-CN" altLang="en-US" sz="2400" b="1" kern="1200" cap="none" spc="0" normalizeH="0" baseline="0" noProof="0" dirty="0">
                  <a:solidFill>
                    <a:srgbClr val="E84E3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rPr>
                <a:t>不得</a:t>
              </a:r>
              <a:r>
                <a:rPr kumimoji="0" lang="zh-CN" altLang="en-US" b="1" kern="1200" cap="none" spc="0" normalizeH="0" baseline="0" noProof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rPr>
                <a:t>作防尘口罩使用 </a:t>
              </a:r>
              <a:endParaRPr kumimoji="0" lang="zh-CN" altLang="en-US" b="1" kern="1200" cap="none" spc="0" normalizeH="0" baseline="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16400" name="图片 1073743331" descr="图片1"/>
          <p:cNvPicPr>
            <a:picLocks noChangeAspect="1"/>
          </p:cNvPicPr>
          <p:nvPr/>
        </p:nvPicPr>
        <p:blipFill>
          <a:blip r:embed="rId6"/>
          <a:srcRect l="7207" t="70517" r="35594" b="403"/>
          <a:stretch>
            <a:fillRect/>
          </a:stretch>
        </p:blipFill>
        <p:spPr>
          <a:xfrm>
            <a:off x="9445625" y="4611688"/>
            <a:ext cx="2590800" cy="1471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" name="标题 1"/>
          <p:cNvSpPr>
            <a:spLocks noGrp="1"/>
          </p:cNvSpPr>
          <p:nvPr/>
        </p:nvSpPr>
        <p:spPr>
          <a:xfrm>
            <a:off x="7412456" y="4765735"/>
            <a:ext cx="2033814" cy="1199531"/>
          </a:xfrm>
          <a:prstGeom prst="rect">
            <a:avLst/>
          </a:prstGeom>
          <a:solidFill>
            <a:srgbClr val="00B0F0">
              <a:alpha val="39000"/>
            </a:srgbClr>
          </a:solidFill>
          <a:scene3d>
            <a:camera prst="orthographicFront"/>
            <a:lightRig rig="threePt" dir="t"/>
          </a:scene3d>
          <a:sp3d>
            <a:bevelT w="152400" h="152400"/>
            <a:bevelB w="152400" h="152400" prst="relaxedInset"/>
          </a:sp3d>
        </p:spPr>
        <p:txBody>
          <a:bodyPr anchor="ctr">
            <a:normAutofit fontScale="85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535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j-ea"/>
                <a:cs typeface="+mn-ea"/>
                <a:sym typeface="+mn-lt"/>
              </a:rPr>
              <a:t>正确佩戴</a:t>
            </a:r>
            <a:endParaRPr kumimoji="0" lang="en-US" altLang="zh-CN" sz="2800" b="1" i="0" u="none" strike="noStrike" kern="1200" cap="none" spc="0" normalizeH="0" baseline="0" noProof="1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/>
              <a:ea typeface="+mj-ea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535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j-ea"/>
                <a:cs typeface="+mn-ea"/>
                <a:sym typeface="+mn-lt"/>
              </a:rPr>
              <a:t>个体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j-ea"/>
                <a:cs typeface="+mn-ea"/>
                <a:sym typeface="+mn-lt"/>
              </a:rPr>
              <a:t>防护用品</a:t>
            </a: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/>
              <a:ea typeface="+mj-ea"/>
              <a:cs typeface="+mn-ea"/>
              <a:sym typeface="+mn-lt"/>
            </a:endParaRPr>
          </a:p>
        </p:txBody>
      </p:sp>
      <p:pic>
        <p:nvPicPr>
          <p:cNvPr id="16402" name="图片 1" descr="图片1"/>
          <p:cNvPicPr>
            <a:picLocks noChangeAspect="1"/>
          </p:cNvPicPr>
          <p:nvPr/>
        </p:nvPicPr>
        <p:blipFill>
          <a:blip r:embed="rId6"/>
          <a:srcRect l="6650" t="23" r="8354" b="69370"/>
          <a:stretch>
            <a:fillRect/>
          </a:stretch>
        </p:blipFill>
        <p:spPr>
          <a:xfrm>
            <a:off x="7315200" y="917575"/>
            <a:ext cx="4549775" cy="1639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03" name="图片 3" descr="图片1"/>
          <p:cNvPicPr>
            <a:picLocks noChangeAspect="1"/>
          </p:cNvPicPr>
          <p:nvPr/>
        </p:nvPicPr>
        <p:blipFill>
          <a:blip r:embed="rId6"/>
          <a:srcRect l="6650" t="37895" r="4570" b="33014"/>
          <a:stretch>
            <a:fillRect/>
          </a:stretch>
        </p:blipFill>
        <p:spPr>
          <a:xfrm>
            <a:off x="7412038" y="2849563"/>
            <a:ext cx="4357687" cy="15589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6404" name="组合 7"/>
          <p:cNvGrpSpPr/>
          <p:nvPr/>
        </p:nvGrpSpPr>
        <p:grpSpPr>
          <a:xfrm>
            <a:off x="7315200" y="935038"/>
            <a:ext cx="4721225" cy="5165725"/>
            <a:chOff x="11521" y="1472"/>
            <a:chExt cx="7433" cy="8136"/>
          </a:xfrm>
        </p:grpSpPr>
        <p:pic>
          <p:nvPicPr>
            <p:cNvPr id="16405" name="图片 4" descr="图片1"/>
            <p:cNvPicPr>
              <a:picLocks noChangeAspect="1"/>
            </p:cNvPicPr>
            <p:nvPr/>
          </p:nvPicPr>
          <p:blipFill>
            <a:blip r:embed="rId6"/>
            <a:srcRect l="7207" t="70517" r="35594" b="403"/>
            <a:stretch>
              <a:fillRect/>
            </a:stretch>
          </p:blipFill>
          <p:spPr>
            <a:xfrm>
              <a:off x="14876" y="7290"/>
              <a:ext cx="4078" cy="231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406" name="图片 5" descr="图片1"/>
            <p:cNvPicPr>
              <a:picLocks noChangeAspect="1"/>
            </p:cNvPicPr>
            <p:nvPr/>
          </p:nvPicPr>
          <p:blipFill>
            <a:blip r:embed="rId6"/>
            <a:srcRect l="6650" t="23" r="8354" b="69370"/>
            <a:stretch>
              <a:fillRect/>
            </a:stretch>
          </p:blipFill>
          <p:spPr>
            <a:xfrm>
              <a:off x="11521" y="1472"/>
              <a:ext cx="7165" cy="258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407" name="图片 6" descr="图片1"/>
            <p:cNvPicPr>
              <a:picLocks noChangeAspect="1"/>
            </p:cNvPicPr>
            <p:nvPr/>
          </p:nvPicPr>
          <p:blipFill>
            <a:blip r:embed="rId6"/>
            <a:srcRect l="6650" t="37895" r="4570" b="33014"/>
            <a:stretch>
              <a:fillRect/>
            </a:stretch>
          </p:blipFill>
          <p:spPr>
            <a:xfrm>
              <a:off x="11672" y="4515"/>
              <a:ext cx="6862" cy="2455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 spd="slow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47"/>
          <p:cNvSpPr>
            <a:spLocks noChangeArrowheads="1"/>
          </p:cNvSpPr>
          <p:nvPr/>
        </p:nvSpPr>
        <p:spPr bwMode="auto">
          <a:xfrm>
            <a:off x="7523163" y="1033463"/>
            <a:ext cx="4027488" cy="5154613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390" tIns="43195" rIns="86390" bIns="43195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535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0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员工的义务：</a:t>
            </a:r>
            <a:endParaRPr kumimoji="0" lang="en-US" altLang="zh-CN" sz="2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535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0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0" lang="zh-CN" altLang="en-US" sz="20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）参加用人单位组织的上岗前职业健康检查；</a:t>
            </a:r>
            <a:endParaRPr kumimoji="0" lang="zh-CN" altLang="en-US" sz="2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535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0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zh-CN" altLang="en-US" sz="20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）参加用人组织的在岗期间的职业健康检查；</a:t>
            </a:r>
            <a:endParaRPr kumimoji="0" lang="zh-CN" altLang="en-US" sz="2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535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0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kumimoji="0" lang="zh-CN" altLang="en-US" sz="20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）在作业过程中出现与所接触职业病危害因素相关的不适症状时，向用人单位申请进行应急职业健康检查。</a:t>
            </a:r>
            <a:endParaRPr kumimoji="0" lang="zh-CN" altLang="en-US" sz="2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535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0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kumimoji="0" lang="zh-CN" altLang="en-US" sz="20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）离职前</a:t>
            </a:r>
            <a:r>
              <a:rPr kumimoji="0" lang="en-US" altLang="zh-CN" sz="20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30</a:t>
            </a:r>
            <a:r>
              <a:rPr kumimoji="0" lang="zh-CN" altLang="en-US" sz="20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日，进行离岗时的职业健康检查。</a:t>
            </a:r>
            <a:endParaRPr kumimoji="0" lang="zh-CN" altLang="en-US" sz="2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434" name="标题 5"/>
          <p:cNvSpPr>
            <a:spLocks noGrp="1"/>
          </p:cNvSpPr>
          <p:nvPr>
            <p:ph type="title"/>
          </p:nvPr>
        </p:nvSpPr>
        <p:spPr>
          <a:xfrm>
            <a:off x="314325" y="250825"/>
            <a:ext cx="2984500" cy="620713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kern="1200" dirty="0">
                <a:latin typeface="+mj-lt"/>
                <a:ea typeface="+mj-ea"/>
                <a:cs typeface="+mj-cs"/>
              </a:rPr>
              <a:t>职业健康检查</a:t>
            </a:r>
            <a:endParaRPr lang="zh-CN" altLang="en-US" kern="1200" dirty="0">
              <a:latin typeface="+mj-lt"/>
              <a:ea typeface="+mj-ea"/>
              <a:cs typeface="+mj-cs"/>
            </a:endParaRPr>
          </a:p>
        </p:txBody>
      </p:sp>
      <p:grpSp>
        <p:nvGrpSpPr>
          <p:cNvPr id="18435" name="组合 23"/>
          <p:cNvGrpSpPr/>
          <p:nvPr/>
        </p:nvGrpSpPr>
        <p:grpSpPr>
          <a:xfrm>
            <a:off x="612775" y="1173163"/>
            <a:ext cx="2339975" cy="4962525"/>
            <a:chOff x="1978" y="2118"/>
            <a:chExt cx="4052" cy="8098"/>
          </a:xfrm>
        </p:grpSpPr>
        <p:grpSp>
          <p:nvGrpSpPr>
            <p:cNvPr id="6" name="组合 24"/>
            <p:cNvGrpSpPr/>
            <p:nvPr/>
          </p:nvGrpSpPr>
          <p:grpSpPr>
            <a:xfrm>
              <a:off x="2062" y="2118"/>
              <a:ext cx="3969" cy="8098"/>
              <a:chOff x="521800" y="1074"/>
              <a:chExt cx="2520280" cy="5142426"/>
            </a:xfrm>
            <a:solidFill>
              <a:srgbClr val="FFC000"/>
            </a:solidFill>
          </p:grpSpPr>
          <p:sp>
            <p:nvSpPr>
              <p:cNvPr id="26" name="流程图: 手动输入 4"/>
              <p:cNvSpPr/>
              <p:nvPr/>
            </p:nvSpPr>
            <p:spPr>
              <a:xfrm rot="5400000">
                <a:off x="485796" y="2587216"/>
                <a:ext cx="2592288" cy="2520280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  <a:gd name="connsiteX0-1" fmla="*/ 0 w 10000"/>
                  <a:gd name="connsiteY0-2" fmla="*/ 2000 h 10000"/>
                  <a:gd name="connsiteX1-3" fmla="*/ 4374 w 10000"/>
                  <a:gd name="connsiteY1-4" fmla="*/ 1077 h 10000"/>
                  <a:gd name="connsiteX2-5" fmla="*/ 10000 w 10000"/>
                  <a:gd name="connsiteY2-6" fmla="*/ 0 h 10000"/>
                  <a:gd name="connsiteX3-7" fmla="*/ 10000 w 10000"/>
                  <a:gd name="connsiteY3-8" fmla="*/ 10000 h 10000"/>
                  <a:gd name="connsiteX4-9" fmla="*/ 0 w 10000"/>
                  <a:gd name="connsiteY4-10" fmla="*/ 10000 h 10000"/>
                  <a:gd name="connsiteX5" fmla="*/ 0 w 10000"/>
                  <a:gd name="connsiteY5" fmla="*/ 2000 h 10000"/>
                  <a:gd name="connsiteX0-11" fmla="*/ 0 w 10000"/>
                  <a:gd name="connsiteY0-12" fmla="*/ 2000 h 10000"/>
                  <a:gd name="connsiteX1-13" fmla="*/ 4913 w 10000"/>
                  <a:gd name="connsiteY1-14" fmla="*/ 1304 h 10000"/>
                  <a:gd name="connsiteX2-15" fmla="*/ 10000 w 10000"/>
                  <a:gd name="connsiteY2-16" fmla="*/ 0 h 10000"/>
                  <a:gd name="connsiteX3-17" fmla="*/ 10000 w 10000"/>
                  <a:gd name="connsiteY3-18" fmla="*/ 10000 h 10000"/>
                  <a:gd name="connsiteX4-19" fmla="*/ 0 w 10000"/>
                  <a:gd name="connsiteY4-20" fmla="*/ 10000 h 10000"/>
                  <a:gd name="connsiteX5-21" fmla="*/ 0 w 10000"/>
                  <a:gd name="connsiteY5-22" fmla="*/ 2000 h 10000"/>
                  <a:gd name="connsiteX0-23" fmla="*/ 0 w 10000"/>
                  <a:gd name="connsiteY0-24" fmla="*/ 2458 h 10458"/>
                  <a:gd name="connsiteX1-25" fmla="*/ 4913 w 10000"/>
                  <a:gd name="connsiteY1-26" fmla="*/ 1762 h 10458"/>
                  <a:gd name="connsiteX2-27" fmla="*/ 10000 w 10000"/>
                  <a:gd name="connsiteY2-28" fmla="*/ 458 h 10458"/>
                  <a:gd name="connsiteX3-29" fmla="*/ 10000 w 10000"/>
                  <a:gd name="connsiteY3-30" fmla="*/ 10458 h 10458"/>
                  <a:gd name="connsiteX4-31" fmla="*/ 0 w 10000"/>
                  <a:gd name="connsiteY4-32" fmla="*/ 10458 h 10458"/>
                  <a:gd name="connsiteX5-33" fmla="*/ 0 w 10000"/>
                  <a:gd name="connsiteY5-34" fmla="*/ 2458 h 10458"/>
                  <a:gd name="connsiteX0-35" fmla="*/ 0 w 10000"/>
                  <a:gd name="connsiteY0-36" fmla="*/ 2458 h 10458"/>
                  <a:gd name="connsiteX1-37" fmla="*/ 4913 w 10000"/>
                  <a:gd name="connsiteY1-38" fmla="*/ 1762 h 10458"/>
                  <a:gd name="connsiteX2-39" fmla="*/ 10000 w 10000"/>
                  <a:gd name="connsiteY2-40" fmla="*/ 458 h 10458"/>
                  <a:gd name="connsiteX3-41" fmla="*/ 10000 w 10000"/>
                  <a:gd name="connsiteY3-42" fmla="*/ 10458 h 10458"/>
                  <a:gd name="connsiteX4-43" fmla="*/ 0 w 10000"/>
                  <a:gd name="connsiteY4-44" fmla="*/ 10458 h 10458"/>
                  <a:gd name="connsiteX5-45" fmla="*/ 0 w 10000"/>
                  <a:gd name="connsiteY5-46" fmla="*/ 2458 h 10458"/>
                  <a:gd name="connsiteX0-47" fmla="*/ 0 w 10000"/>
                  <a:gd name="connsiteY0-48" fmla="*/ 2000 h 10000"/>
                  <a:gd name="connsiteX1-49" fmla="*/ 4913 w 10000"/>
                  <a:gd name="connsiteY1-50" fmla="*/ 1304 h 10000"/>
                  <a:gd name="connsiteX2-51" fmla="*/ 10000 w 10000"/>
                  <a:gd name="connsiteY2-52" fmla="*/ 0 h 10000"/>
                  <a:gd name="connsiteX3-53" fmla="*/ 10000 w 10000"/>
                  <a:gd name="connsiteY3-54" fmla="*/ 10000 h 10000"/>
                  <a:gd name="connsiteX4-55" fmla="*/ 0 w 10000"/>
                  <a:gd name="connsiteY4-56" fmla="*/ 10000 h 10000"/>
                  <a:gd name="connsiteX5-57" fmla="*/ 0 w 10000"/>
                  <a:gd name="connsiteY5-58" fmla="*/ 2000 h 10000"/>
                  <a:gd name="connsiteX0-59" fmla="*/ 0 w 10000"/>
                  <a:gd name="connsiteY0-60" fmla="*/ 2000 h 10000"/>
                  <a:gd name="connsiteX1-61" fmla="*/ 5011 w 10000"/>
                  <a:gd name="connsiteY1-62" fmla="*/ 1682 h 10000"/>
                  <a:gd name="connsiteX2-63" fmla="*/ 10000 w 10000"/>
                  <a:gd name="connsiteY2-64" fmla="*/ 0 h 10000"/>
                  <a:gd name="connsiteX3-65" fmla="*/ 10000 w 10000"/>
                  <a:gd name="connsiteY3-66" fmla="*/ 10000 h 10000"/>
                  <a:gd name="connsiteX4-67" fmla="*/ 0 w 10000"/>
                  <a:gd name="connsiteY4-68" fmla="*/ 10000 h 10000"/>
                  <a:gd name="connsiteX5-69" fmla="*/ 0 w 10000"/>
                  <a:gd name="connsiteY5-70" fmla="*/ 2000 h 10000"/>
                  <a:gd name="connsiteX0-71" fmla="*/ 0 w 10000"/>
                  <a:gd name="connsiteY0-72" fmla="*/ 2000 h 10000"/>
                  <a:gd name="connsiteX1-73" fmla="*/ 5060 w 10000"/>
                  <a:gd name="connsiteY1-74" fmla="*/ 1758 h 10000"/>
                  <a:gd name="connsiteX2-75" fmla="*/ 10000 w 10000"/>
                  <a:gd name="connsiteY2-76" fmla="*/ 0 h 10000"/>
                  <a:gd name="connsiteX3-77" fmla="*/ 10000 w 10000"/>
                  <a:gd name="connsiteY3-78" fmla="*/ 10000 h 10000"/>
                  <a:gd name="connsiteX4-79" fmla="*/ 0 w 10000"/>
                  <a:gd name="connsiteY4-80" fmla="*/ 10000 h 10000"/>
                  <a:gd name="connsiteX5-81" fmla="*/ 0 w 10000"/>
                  <a:gd name="connsiteY5-82" fmla="*/ 2000 h 10000"/>
                  <a:gd name="connsiteX0-83" fmla="*/ 49 w 10000"/>
                  <a:gd name="connsiteY0-84" fmla="*/ 2579 h 10000"/>
                  <a:gd name="connsiteX1-85" fmla="*/ 5060 w 10000"/>
                  <a:gd name="connsiteY1-86" fmla="*/ 1758 h 10000"/>
                  <a:gd name="connsiteX2-87" fmla="*/ 10000 w 10000"/>
                  <a:gd name="connsiteY2-88" fmla="*/ 0 h 10000"/>
                  <a:gd name="connsiteX3-89" fmla="*/ 10000 w 10000"/>
                  <a:gd name="connsiteY3-90" fmla="*/ 10000 h 10000"/>
                  <a:gd name="connsiteX4-91" fmla="*/ 0 w 10000"/>
                  <a:gd name="connsiteY4-92" fmla="*/ 10000 h 10000"/>
                  <a:gd name="connsiteX5-93" fmla="*/ 49 w 10000"/>
                  <a:gd name="connsiteY5-94" fmla="*/ 2579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</a:cxnLst>
                <a:rect l="l" t="t" r="r" b="b"/>
                <a:pathLst>
                  <a:path w="10000" h="10000">
                    <a:moveTo>
                      <a:pt x="49" y="2579"/>
                    </a:moveTo>
                    <a:cubicBezTo>
                      <a:pt x="1995" y="2591"/>
                      <a:pt x="3402" y="2188"/>
                      <a:pt x="5060" y="1758"/>
                    </a:cubicBezTo>
                    <a:cubicBezTo>
                      <a:pt x="6718" y="1328"/>
                      <a:pt x="7707" y="945"/>
                      <a:pt x="10000" y="0"/>
                    </a:cubicBezTo>
                    <a:lnTo>
                      <a:pt x="10000" y="10000"/>
                    </a:lnTo>
                    <a:lnTo>
                      <a:pt x="0" y="10000"/>
                    </a:lnTo>
                    <a:cubicBezTo>
                      <a:pt x="16" y="7526"/>
                      <a:pt x="33" y="5053"/>
                      <a:pt x="49" y="2579"/>
                    </a:cubicBezTo>
                    <a:close/>
                  </a:path>
                </a:pathLst>
              </a:cu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200" b="1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" name="流程图: 手动输入 4"/>
              <p:cNvSpPr/>
              <p:nvPr/>
            </p:nvSpPr>
            <p:spPr>
              <a:xfrm rot="16200000" flipV="1">
                <a:off x="485796" y="37078"/>
                <a:ext cx="2592288" cy="2520280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  <a:gd name="connsiteX0-1" fmla="*/ 0 w 10000"/>
                  <a:gd name="connsiteY0-2" fmla="*/ 2000 h 10000"/>
                  <a:gd name="connsiteX1-3" fmla="*/ 4374 w 10000"/>
                  <a:gd name="connsiteY1-4" fmla="*/ 1077 h 10000"/>
                  <a:gd name="connsiteX2-5" fmla="*/ 10000 w 10000"/>
                  <a:gd name="connsiteY2-6" fmla="*/ 0 h 10000"/>
                  <a:gd name="connsiteX3-7" fmla="*/ 10000 w 10000"/>
                  <a:gd name="connsiteY3-8" fmla="*/ 10000 h 10000"/>
                  <a:gd name="connsiteX4-9" fmla="*/ 0 w 10000"/>
                  <a:gd name="connsiteY4-10" fmla="*/ 10000 h 10000"/>
                  <a:gd name="connsiteX5" fmla="*/ 0 w 10000"/>
                  <a:gd name="connsiteY5" fmla="*/ 2000 h 10000"/>
                  <a:gd name="connsiteX0-11" fmla="*/ 0 w 10000"/>
                  <a:gd name="connsiteY0-12" fmla="*/ 2000 h 10000"/>
                  <a:gd name="connsiteX1-13" fmla="*/ 4913 w 10000"/>
                  <a:gd name="connsiteY1-14" fmla="*/ 1304 h 10000"/>
                  <a:gd name="connsiteX2-15" fmla="*/ 10000 w 10000"/>
                  <a:gd name="connsiteY2-16" fmla="*/ 0 h 10000"/>
                  <a:gd name="connsiteX3-17" fmla="*/ 10000 w 10000"/>
                  <a:gd name="connsiteY3-18" fmla="*/ 10000 h 10000"/>
                  <a:gd name="connsiteX4-19" fmla="*/ 0 w 10000"/>
                  <a:gd name="connsiteY4-20" fmla="*/ 10000 h 10000"/>
                  <a:gd name="connsiteX5-21" fmla="*/ 0 w 10000"/>
                  <a:gd name="connsiteY5-22" fmla="*/ 2000 h 10000"/>
                  <a:gd name="connsiteX0-23" fmla="*/ 0 w 10000"/>
                  <a:gd name="connsiteY0-24" fmla="*/ 2458 h 10458"/>
                  <a:gd name="connsiteX1-25" fmla="*/ 4913 w 10000"/>
                  <a:gd name="connsiteY1-26" fmla="*/ 1762 h 10458"/>
                  <a:gd name="connsiteX2-27" fmla="*/ 10000 w 10000"/>
                  <a:gd name="connsiteY2-28" fmla="*/ 458 h 10458"/>
                  <a:gd name="connsiteX3-29" fmla="*/ 10000 w 10000"/>
                  <a:gd name="connsiteY3-30" fmla="*/ 10458 h 10458"/>
                  <a:gd name="connsiteX4-31" fmla="*/ 0 w 10000"/>
                  <a:gd name="connsiteY4-32" fmla="*/ 10458 h 10458"/>
                  <a:gd name="connsiteX5-33" fmla="*/ 0 w 10000"/>
                  <a:gd name="connsiteY5-34" fmla="*/ 2458 h 10458"/>
                  <a:gd name="connsiteX0-35" fmla="*/ 0 w 10000"/>
                  <a:gd name="connsiteY0-36" fmla="*/ 2458 h 10458"/>
                  <a:gd name="connsiteX1-37" fmla="*/ 4913 w 10000"/>
                  <a:gd name="connsiteY1-38" fmla="*/ 1762 h 10458"/>
                  <a:gd name="connsiteX2-39" fmla="*/ 10000 w 10000"/>
                  <a:gd name="connsiteY2-40" fmla="*/ 458 h 10458"/>
                  <a:gd name="connsiteX3-41" fmla="*/ 10000 w 10000"/>
                  <a:gd name="connsiteY3-42" fmla="*/ 10458 h 10458"/>
                  <a:gd name="connsiteX4-43" fmla="*/ 0 w 10000"/>
                  <a:gd name="connsiteY4-44" fmla="*/ 10458 h 10458"/>
                  <a:gd name="connsiteX5-45" fmla="*/ 0 w 10000"/>
                  <a:gd name="connsiteY5-46" fmla="*/ 2458 h 10458"/>
                  <a:gd name="connsiteX0-47" fmla="*/ 0 w 10000"/>
                  <a:gd name="connsiteY0-48" fmla="*/ 2000 h 10000"/>
                  <a:gd name="connsiteX1-49" fmla="*/ 4913 w 10000"/>
                  <a:gd name="connsiteY1-50" fmla="*/ 1304 h 10000"/>
                  <a:gd name="connsiteX2-51" fmla="*/ 10000 w 10000"/>
                  <a:gd name="connsiteY2-52" fmla="*/ 0 h 10000"/>
                  <a:gd name="connsiteX3-53" fmla="*/ 10000 w 10000"/>
                  <a:gd name="connsiteY3-54" fmla="*/ 10000 h 10000"/>
                  <a:gd name="connsiteX4-55" fmla="*/ 0 w 10000"/>
                  <a:gd name="connsiteY4-56" fmla="*/ 10000 h 10000"/>
                  <a:gd name="connsiteX5-57" fmla="*/ 0 w 10000"/>
                  <a:gd name="connsiteY5-58" fmla="*/ 2000 h 10000"/>
                  <a:gd name="connsiteX0-59" fmla="*/ 0 w 10000"/>
                  <a:gd name="connsiteY0-60" fmla="*/ 2000 h 10000"/>
                  <a:gd name="connsiteX1-61" fmla="*/ 5011 w 10000"/>
                  <a:gd name="connsiteY1-62" fmla="*/ 1682 h 10000"/>
                  <a:gd name="connsiteX2-63" fmla="*/ 10000 w 10000"/>
                  <a:gd name="connsiteY2-64" fmla="*/ 0 h 10000"/>
                  <a:gd name="connsiteX3-65" fmla="*/ 10000 w 10000"/>
                  <a:gd name="connsiteY3-66" fmla="*/ 10000 h 10000"/>
                  <a:gd name="connsiteX4-67" fmla="*/ 0 w 10000"/>
                  <a:gd name="connsiteY4-68" fmla="*/ 10000 h 10000"/>
                  <a:gd name="connsiteX5-69" fmla="*/ 0 w 10000"/>
                  <a:gd name="connsiteY5-70" fmla="*/ 2000 h 10000"/>
                  <a:gd name="connsiteX0-71" fmla="*/ 0 w 10000"/>
                  <a:gd name="connsiteY0-72" fmla="*/ 2000 h 10000"/>
                  <a:gd name="connsiteX1-73" fmla="*/ 5060 w 10000"/>
                  <a:gd name="connsiteY1-74" fmla="*/ 1758 h 10000"/>
                  <a:gd name="connsiteX2-75" fmla="*/ 10000 w 10000"/>
                  <a:gd name="connsiteY2-76" fmla="*/ 0 h 10000"/>
                  <a:gd name="connsiteX3-77" fmla="*/ 10000 w 10000"/>
                  <a:gd name="connsiteY3-78" fmla="*/ 10000 h 10000"/>
                  <a:gd name="connsiteX4-79" fmla="*/ 0 w 10000"/>
                  <a:gd name="connsiteY4-80" fmla="*/ 10000 h 10000"/>
                  <a:gd name="connsiteX5-81" fmla="*/ 0 w 10000"/>
                  <a:gd name="connsiteY5-82" fmla="*/ 2000 h 10000"/>
                  <a:gd name="connsiteX0-83" fmla="*/ 49 w 10000"/>
                  <a:gd name="connsiteY0-84" fmla="*/ 2579 h 10000"/>
                  <a:gd name="connsiteX1-85" fmla="*/ 5060 w 10000"/>
                  <a:gd name="connsiteY1-86" fmla="*/ 1758 h 10000"/>
                  <a:gd name="connsiteX2-87" fmla="*/ 10000 w 10000"/>
                  <a:gd name="connsiteY2-88" fmla="*/ 0 h 10000"/>
                  <a:gd name="connsiteX3-89" fmla="*/ 10000 w 10000"/>
                  <a:gd name="connsiteY3-90" fmla="*/ 10000 h 10000"/>
                  <a:gd name="connsiteX4-91" fmla="*/ 0 w 10000"/>
                  <a:gd name="connsiteY4-92" fmla="*/ 10000 h 10000"/>
                  <a:gd name="connsiteX5-93" fmla="*/ 49 w 10000"/>
                  <a:gd name="connsiteY5-94" fmla="*/ 2579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</a:cxnLst>
                <a:rect l="l" t="t" r="r" b="b"/>
                <a:pathLst>
                  <a:path w="10000" h="10000">
                    <a:moveTo>
                      <a:pt x="49" y="2579"/>
                    </a:moveTo>
                    <a:cubicBezTo>
                      <a:pt x="1995" y="2591"/>
                      <a:pt x="3402" y="2188"/>
                      <a:pt x="5060" y="1758"/>
                    </a:cubicBezTo>
                    <a:cubicBezTo>
                      <a:pt x="6718" y="1328"/>
                      <a:pt x="7707" y="945"/>
                      <a:pt x="10000" y="0"/>
                    </a:cubicBezTo>
                    <a:lnTo>
                      <a:pt x="10000" y="10000"/>
                    </a:lnTo>
                    <a:lnTo>
                      <a:pt x="0" y="10000"/>
                    </a:lnTo>
                    <a:cubicBezTo>
                      <a:pt x="16" y="7526"/>
                      <a:pt x="33" y="5053"/>
                      <a:pt x="49" y="2579"/>
                    </a:cubicBezTo>
                    <a:close/>
                  </a:path>
                </a:pathLst>
              </a:cu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200" b="1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8437" name="组合 26"/>
            <p:cNvGrpSpPr/>
            <p:nvPr/>
          </p:nvGrpSpPr>
          <p:grpSpPr>
            <a:xfrm>
              <a:off x="1978" y="5110"/>
              <a:ext cx="1957" cy="868"/>
              <a:chOff x="521800" y="555526"/>
              <a:chExt cx="1728000" cy="549775"/>
            </a:xfrm>
          </p:grpSpPr>
          <p:sp>
            <p:nvSpPr>
              <p:cNvPr id="18438" name="矩形 12"/>
              <p:cNvSpPr/>
              <p:nvPr/>
            </p:nvSpPr>
            <p:spPr>
              <a:xfrm>
                <a:off x="521800" y="555526"/>
                <a:ext cx="1728000" cy="45946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</a:ln>
            </p:spPr>
            <p:txBody>
              <a:bodyPr anchor="ctr" anchorCtr="0"/>
              <a:p>
                <a:pPr algn="ctr"/>
                <a:endParaRPr lang="zh-CN" altLang="en-US" sz="2200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439" name="矩形 14"/>
              <p:cNvSpPr/>
              <p:nvPr/>
            </p:nvSpPr>
            <p:spPr>
              <a:xfrm>
                <a:off x="521800" y="810609"/>
                <a:ext cx="1728000" cy="4436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</a:ln>
            </p:spPr>
            <p:txBody>
              <a:bodyPr anchor="ctr" anchorCtr="0"/>
              <a:p>
                <a:pPr algn="ctr"/>
                <a:endParaRPr lang="zh-CN" altLang="en-US" sz="2200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440" name="矩形 18"/>
              <p:cNvSpPr/>
              <p:nvPr/>
            </p:nvSpPr>
            <p:spPr>
              <a:xfrm>
                <a:off x="521800" y="1059355"/>
                <a:ext cx="1728000" cy="45946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</a:ln>
            </p:spPr>
            <p:txBody>
              <a:bodyPr anchor="ctr" anchorCtr="0"/>
              <a:p>
                <a:pPr algn="ctr"/>
                <a:endParaRPr lang="zh-CN" altLang="en-US" sz="2200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8441" name="组合 31"/>
            <p:cNvGrpSpPr/>
            <p:nvPr/>
          </p:nvGrpSpPr>
          <p:grpSpPr>
            <a:xfrm>
              <a:off x="1978" y="7770"/>
              <a:ext cx="2722" cy="865"/>
              <a:chOff x="521800" y="555526"/>
              <a:chExt cx="1728000" cy="549775"/>
            </a:xfrm>
          </p:grpSpPr>
          <p:sp>
            <p:nvSpPr>
              <p:cNvPr id="18442" name="矩形 22"/>
              <p:cNvSpPr/>
              <p:nvPr/>
            </p:nvSpPr>
            <p:spPr>
              <a:xfrm>
                <a:off x="521800" y="555526"/>
                <a:ext cx="1728000" cy="46079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</a:ln>
            </p:spPr>
            <p:txBody>
              <a:bodyPr anchor="ctr" anchorCtr="0"/>
              <a:p>
                <a:pPr algn="ctr"/>
                <a:endParaRPr lang="zh-CN" altLang="en-US" sz="2200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443" name="矩形 23"/>
              <p:cNvSpPr/>
              <p:nvPr/>
            </p:nvSpPr>
            <p:spPr>
              <a:xfrm>
                <a:off x="521800" y="809757"/>
                <a:ext cx="1728000" cy="46079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</a:ln>
            </p:spPr>
            <p:txBody>
              <a:bodyPr anchor="ctr" anchorCtr="0"/>
              <a:p>
                <a:pPr algn="ctr"/>
                <a:endParaRPr lang="zh-CN" altLang="en-US" sz="2200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444" name="矩形 26"/>
              <p:cNvSpPr/>
              <p:nvPr/>
            </p:nvSpPr>
            <p:spPr>
              <a:xfrm>
                <a:off x="521800" y="1059221"/>
                <a:ext cx="1728000" cy="46080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</a:ln>
            </p:spPr>
            <p:txBody>
              <a:bodyPr anchor="ctr" anchorCtr="0"/>
              <a:p>
                <a:pPr algn="ctr"/>
                <a:endParaRPr lang="zh-CN" altLang="en-US" sz="2200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8445" name="组合 26"/>
          <p:cNvGrpSpPr/>
          <p:nvPr/>
        </p:nvGrpSpPr>
        <p:grpSpPr>
          <a:xfrm>
            <a:off x="1438275" y="2851150"/>
            <a:ext cx="1128713" cy="517525"/>
            <a:chOff x="521800" y="555526"/>
            <a:chExt cx="1728000" cy="549775"/>
          </a:xfrm>
        </p:grpSpPr>
        <p:sp>
          <p:nvSpPr>
            <p:cNvPr id="18446" name="矩形 12"/>
            <p:cNvSpPr/>
            <p:nvPr/>
          </p:nvSpPr>
          <p:spPr>
            <a:xfrm>
              <a:off x="521800" y="555526"/>
              <a:ext cx="1728000" cy="45946"/>
            </a:xfrm>
            <a:prstGeom prst="rect">
              <a:avLst/>
            </a:prstGeom>
            <a:solidFill>
              <a:srgbClr val="FFFFFF"/>
            </a:solidFill>
            <a:ln w="25400">
              <a:noFill/>
            </a:ln>
          </p:spPr>
          <p:txBody>
            <a:bodyPr anchor="ctr" anchorCtr="0"/>
            <a:p>
              <a:pPr algn="ctr"/>
              <a:endParaRPr lang="zh-CN" altLang="en-US" sz="22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8447" name="矩形 14"/>
            <p:cNvSpPr/>
            <p:nvPr/>
          </p:nvSpPr>
          <p:spPr>
            <a:xfrm>
              <a:off x="521800" y="810609"/>
              <a:ext cx="1728000" cy="44362"/>
            </a:xfrm>
            <a:prstGeom prst="rect">
              <a:avLst/>
            </a:prstGeom>
            <a:solidFill>
              <a:srgbClr val="FFFFFF"/>
            </a:solidFill>
            <a:ln w="25400">
              <a:noFill/>
            </a:ln>
          </p:spPr>
          <p:txBody>
            <a:bodyPr anchor="ctr" anchorCtr="0"/>
            <a:p>
              <a:pPr algn="ctr"/>
              <a:endParaRPr lang="zh-CN" altLang="en-US" sz="22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8448" name="矩形 18"/>
            <p:cNvSpPr/>
            <p:nvPr/>
          </p:nvSpPr>
          <p:spPr>
            <a:xfrm>
              <a:off x="521800" y="1059355"/>
              <a:ext cx="1728000" cy="45946"/>
            </a:xfrm>
            <a:prstGeom prst="rect">
              <a:avLst/>
            </a:prstGeom>
            <a:solidFill>
              <a:srgbClr val="FFFFFF"/>
            </a:solidFill>
            <a:ln w="25400">
              <a:noFill/>
            </a:ln>
          </p:spPr>
          <p:txBody>
            <a:bodyPr anchor="ctr" anchorCtr="0"/>
            <a:p>
              <a:pPr algn="ctr"/>
              <a:endParaRPr lang="zh-CN" altLang="en-US" sz="22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449" name="组合 31"/>
          <p:cNvGrpSpPr/>
          <p:nvPr/>
        </p:nvGrpSpPr>
        <p:grpSpPr>
          <a:xfrm>
            <a:off x="1438275" y="4741863"/>
            <a:ext cx="1570038" cy="515937"/>
            <a:chOff x="521800" y="555526"/>
            <a:chExt cx="1728000" cy="549775"/>
          </a:xfrm>
        </p:grpSpPr>
        <p:sp>
          <p:nvSpPr>
            <p:cNvPr id="18450" name="矩形 22"/>
            <p:cNvSpPr/>
            <p:nvPr/>
          </p:nvSpPr>
          <p:spPr>
            <a:xfrm>
              <a:off x="521800" y="555526"/>
              <a:ext cx="1728000" cy="46079"/>
            </a:xfrm>
            <a:prstGeom prst="rect">
              <a:avLst/>
            </a:prstGeom>
            <a:solidFill>
              <a:srgbClr val="FFFFFF"/>
            </a:solidFill>
            <a:ln w="25400">
              <a:noFill/>
            </a:ln>
          </p:spPr>
          <p:txBody>
            <a:bodyPr anchor="ctr" anchorCtr="0"/>
            <a:p>
              <a:pPr algn="ctr"/>
              <a:endParaRPr lang="zh-CN" altLang="en-US" sz="22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8451" name="矩形 23"/>
            <p:cNvSpPr/>
            <p:nvPr/>
          </p:nvSpPr>
          <p:spPr>
            <a:xfrm>
              <a:off x="521800" y="809757"/>
              <a:ext cx="1728000" cy="46079"/>
            </a:xfrm>
            <a:prstGeom prst="rect">
              <a:avLst/>
            </a:prstGeom>
            <a:solidFill>
              <a:srgbClr val="FFFFFF"/>
            </a:solidFill>
            <a:ln w="25400">
              <a:noFill/>
            </a:ln>
          </p:spPr>
          <p:txBody>
            <a:bodyPr anchor="ctr" anchorCtr="0"/>
            <a:p>
              <a:pPr algn="ctr"/>
              <a:endParaRPr lang="zh-CN" altLang="en-US" sz="22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8452" name="矩形 26"/>
            <p:cNvSpPr/>
            <p:nvPr/>
          </p:nvSpPr>
          <p:spPr>
            <a:xfrm>
              <a:off x="521800" y="1059221"/>
              <a:ext cx="1728000" cy="46080"/>
            </a:xfrm>
            <a:prstGeom prst="rect">
              <a:avLst/>
            </a:prstGeom>
            <a:solidFill>
              <a:srgbClr val="FFFFFF"/>
            </a:solidFill>
            <a:ln w="25400">
              <a:noFill/>
            </a:ln>
          </p:spPr>
          <p:txBody>
            <a:bodyPr anchor="ctr" anchorCtr="0"/>
            <a:p>
              <a:pPr algn="ctr"/>
              <a:endParaRPr lang="zh-CN" altLang="en-US" sz="22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椭圆 21"/>
          <p:cNvSpPr/>
          <p:nvPr/>
        </p:nvSpPr>
        <p:spPr>
          <a:xfrm>
            <a:off x="1644650" y="1377950"/>
            <a:ext cx="1203325" cy="1038225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716280" algn="l"/>
              </a:tabLst>
              <a:defRPr/>
            </a:pP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Arial Unicode MS" pitchFamily="34" charset="-122"/>
              </a:rPr>
              <a:t>上岗前</a:t>
            </a:r>
            <a:endParaRPr kumimoji="0" lang="zh-CN" altLang="en-US" sz="2400" b="1" i="0" u="none" strike="noStrike" kern="1200" cap="none" spc="0" normalizeH="0" baseline="0" noProof="1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华文行楷" panose="02010800040101010101" pitchFamily="2" charset="-122"/>
              <a:ea typeface="华文行楷" panose="02010800040101010101" pitchFamily="2" charset="-122"/>
              <a:cs typeface="Arial Unicode MS" pitchFamily="34" charset="-122"/>
            </a:endParaRPr>
          </a:p>
        </p:txBody>
      </p:sp>
      <p:sp>
        <p:nvSpPr>
          <p:cNvPr id="18454" name="同心圆 6"/>
          <p:cNvSpPr/>
          <p:nvPr/>
        </p:nvSpPr>
        <p:spPr>
          <a:xfrm rot="10800000">
            <a:off x="1558925" y="1212850"/>
            <a:ext cx="1327150" cy="1333500"/>
          </a:xfrm>
          <a:custGeom>
            <a:avLst/>
            <a:gdLst/>
            <a:ahLst/>
            <a:cxnLst>
              <a:cxn ang="0">
                <a:pos x="0" y="626477"/>
              </a:cxn>
              <a:cxn ang="0">
                <a:pos x="603250" y="0"/>
              </a:cxn>
              <a:cxn ang="0">
                <a:pos x="1206499" y="626477"/>
              </a:cxn>
              <a:cxn ang="0">
                <a:pos x="603250" y="1252952"/>
              </a:cxn>
              <a:cxn ang="0">
                <a:pos x="0" y="626477"/>
              </a:cxn>
              <a:cxn ang="0">
                <a:pos x="162425" y="626477"/>
              </a:cxn>
              <a:cxn ang="0">
                <a:pos x="603250" y="1079443"/>
              </a:cxn>
              <a:cxn ang="0">
                <a:pos x="1044075" y="626477"/>
              </a:cxn>
              <a:cxn ang="0">
                <a:pos x="603250" y="173509"/>
              </a:cxn>
              <a:cxn ang="0">
                <a:pos x="162425" y="626477"/>
              </a:cxn>
            </a:cxnLst>
            <a:pathLst>
              <a:path w="1459865" h="1419225">
                <a:moveTo>
                  <a:pt x="0" y="709612"/>
                </a:moveTo>
                <a:cubicBezTo>
                  <a:pt x="0" y="317704"/>
                  <a:pt x="326802" y="0"/>
                  <a:pt x="729932" y="0"/>
                </a:cubicBezTo>
                <a:cubicBezTo>
                  <a:pt x="1133062" y="0"/>
                  <a:pt x="1459864" y="317704"/>
                  <a:pt x="1459864" y="709612"/>
                </a:cubicBezTo>
                <a:cubicBezTo>
                  <a:pt x="1459864" y="1101520"/>
                  <a:pt x="1133062" y="1419224"/>
                  <a:pt x="729932" y="1419224"/>
                </a:cubicBezTo>
                <a:cubicBezTo>
                  <a:pt x="326802" y="1419224"/>
                  <a:pt x="0" y="1101520"/>
                  <a:pt x="0" y="709612"/>
                </a:cubicBezTo>
                <a:close/>
                <a:moveTo>
                  <a:pt x="196534" y="709612"/>
                </a:moveTo>
                <a:cubicBezTo>
                  <a:pt x="196534" y="992977"/>
                  <a:pt x="435344" y="1222690"/>
                  <a:pt x="729932" y="1222690"/>
                </a:cubicBezTo>
                <a:cubicBezTo>
                  <a:pt x="1024520" y="1222690"/>
                  <a:pt x="1263330" y="992977"/>
                  <a:pt x="1263330" y="709612"/>
                </a:cubicBezTo>
                <a:cubicBezTo>
                  <a:pt x="1263330" y="426247"/>
                  <a:pt x="1024520" y="196534"/>
                  <a:pt x="729932" y="196534"/>
                </a:cubicBezTo>
                <a:cubicBezTo>
                  <a:pt x="435344" y="196534"/>
                  <a:pt x="196534" y="426247"/>
                  <a:pt x="196534" y="709612"/>
                </a:cubicBezTo>
                <a:close/>
              </a:path>
            </a:pathLst>
          </a:custGeom>
          <a:solidFill>
            <a:srgbClr val="E46C0A"/>
          </a:solidFill>
          <a:ln w="2540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4" name="线形标注 1(带边框和强调线) 23"/>
          <p:cNvSpPr/>
          <p:nvPr/>
        </p:nvSpPr>
        <p:spPr>
          <a:xfrm>
            <a:off x="3425825" y="1087438"/>
            <a:ext cx="3851275" cy="1582738"/>
          </a:xfrm>
          <a:prstGeom prst="accentBorderCallout1">
            <a:avLst>
              <a:gd name="adj1" fmla="val 18750"/>
              <a:gd name="adj2" fmla="val -8333"/>
              <a:gd name="adj3" fmla="val 46730"/>
              <a:gd name="adj4" fmla="val -13534"/>
            </a:avLst>
          </a:prstGeom>
          <a:solidFill>
            <a:srgbClr val="7EF00E">
              <a:alpha val="48000"/>
            </a:srgbClr>
          </a:solidFill>
          <a:ln w="38100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新录用</a:t>
            </a:r>
            <a:r>
              <a:rPr kumimoji="0" lang="zh-CN" altLang="en-US" sz="18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人员、</a:t>
            </a:r>
            <a:r>
              <a:rPr kumimoji="0" lang="zh-CN" altLang="en-US" sz="18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转岗</a:t>
            </a:r>
            <a:r>
              <a:rPr kumimoji="0" lang="zh-CN" altLang="en-US" sz="18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</a:t>
            </a:r>
            <a:r>
              <a:rPr kumimoji="0" lang="zh-CN" altLang="en-US" sz="18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特殊健康要求</a:t>
            </a:r>
            <a:r>
              <a:rPr kumimoji="0" lang="zh-CN" altLang="en-US" sz="18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作业的人员</a:t>
            </a:r>
            <a:endParaRPr kumimoji="0" lang="zh-CN" altLang="en-US" sz="10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目的：发现有无职业禁忌证，</a:t>
            </a: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srgbClr val="F70DB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规避录用已有职业病损的劳动者</a:t>
            </a:r>
            <a:endParaRPr kumimoji="0" lang="zh-CN" altLang="en-US" sz="2000" b="1" i="0" u="none" strike="noStrike" kern="1200" cap="none" spc="0" normalizeH="0" baseline="0" noProof="1">
              <a:ln>
                <a:noFill/>
              </a:ln>
              <a:solidFill>
                <a:srgbClr val="F70DB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971550" y="2994025"/>
            <a:ext cx="1203325" cy="1236663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716280" algn="l"/>
              </a:tabLst>
              <a:defRPr/>
            </a:pP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Arial Unicode MS" pitchFamily="34" charset="-122"/>
              </a:rPr>
              <a:t>在岗</a:t>
            </a: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华文行楷" panose="02010800040101010101" pitchFamily="2" charset="-122"/>
              <a:ea typeface="华文行楷" panose="02010800040101010101" pitchFamily="2" charset="-122"/>
              <a:cs typeface="Arial Unicode MS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716280" algn="l"/>
              </a:tabLst>
              <a:defRPr/>
            </a:pP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Arial Unicode MS" pitchFamily="34" charset="-122"/>
              </a:rPr>
              <a:t>期间</a:t>
            </a: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华文行楷" panose="02010800040101010101" pitchFamily="2" charset="-122"/>
              <a:ea typeface="华文行楷" panose="02010800040101010101" pitchFamily="2" charset="-122"/>
              <a:cs typeface="Arial Unicode MS" pitchFamily="34" charset="-122"/>
            </a:endParaRPr>
          </a:p>
        </p:txBody>
      </p:sp>
      <p:sp>
        <p:nvSpPr>
          <p:cNvPr id="28" name="线形标注 1(带边框和强调线) 27"/>
          <p:cNvSpPr/>
          <p:nvPr/>
        </p:nvSpPr>
        <p:spPr>
          <a:xfrm>
            <a:off x="3425825" y="2897188"/>
            <a:ext cx="3851275" cy="1530350"/>
          </a:xfrm>
          <a:prstGeom prst="accentBorderCallout1">
            <a:avLst>
              <a:gd name="adj1" fmla="val 14647"/>
              <a:gd name="adj2" fmla="val -8720"/>
              <a:gd name="adj3" fmla="val 68838"/>
              <a:gd name="adj4" fmla="val -28008"/>
            </a:avLst>
          </a:prstGeom>
          <a:solidFill>
            <a:schemeClr val="tx2">
              <a:lumMod val="20000"/>
              <a:lumOff val="80000"/>
            </a:schemeClr>
          </a:solidFill>
          <a:ln w="38100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所有接触</a:t>
            </a:r>
            <a:r>
              <a:rPr kumimoji="0" lang="zh-CN" altLang="en-US" sz="18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职业病</a:t>
            </a:r>
            <a:r>
              <a:rPr kumimoji="0" lang="zh-CN" altLang="en-US" sz="18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危害</a:t>
            </a:r>
            <a:r>
              <a:rPr kumimoji="0" lang="zh-CN" altLang="en-US" sz="18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的劳动者</a:t>
            </a:r>
            <a:endParaRPr kumimoji="0" lang="zh-CN" altLang="en-US" sz="18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早期发现健康异常改变、及时</a:t>
            </a:r>
            <a:r>
              <a:rPr kumimoji="0" lang="zh-CN" altLang="en-US" sz="18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发现职业禁忌</a:t>
            </a:r>
            <a:r>
              <a:rPr kumimoji="0" lang="zh-CN" altLang="en-US" sz="18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的劳动者、</a:t>
            </a:r>
            <a:r>
              <a:rPr kumimoji="0" lang="zh-CN" altLang="en-US" sz="18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发现职业病</a:t>
            </a:r>
            <a:endParaRPr kumimoji="0" lang="zh-CN" altLang="en-US" sz="1800" b="1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1644650" y="4967288"/>
            <a:ext cx="1203325" cy="1038225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716280" algn="l"/>
              </a:tabLst>
              <a:defRPr/>
            </a:pP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Arial Unicode MS" pitchFamily="34" charset="-122"/>
              </a:rPr>
              <a:t>离岗时</a:t>
            </a:r>
            <a:endParaRPr kumimoji="0" lang="zh-CN" altLang="en-US" sz="2400" b="1" i="0" u="none" strike="noStrike" kern="1200" cap="none" spc="0" normalizeH="0" baseline="0" noProof="1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华文行楷" panose="02010800040101010101" pitchFamily="2" charset="-122"/>
              <a:ea typeface="华文行楷" panose="02010800040101010101" pitchFamily="2" charset="-122"/>
              <a:cs typeface="Arial Unicode MS" pitchFamily="34" charset="-122"/>
            </a:endParaRPr>
          </a:p>
        </p:txBody>
      </p:sp>
      <p:sp>
        <p:nvSpPr>
          <p:cNvPr id="18459" name="同心圆 6"/>
          <p:cNvSpPr/>
          <p:nvPr/>
        </p:nvSpPr>
        <p:spPr>
          <a:xfrm rot="10800000">
            <a:off x="1558925" y="4802188"/>
            <a:ext cx="1327150" cy="1333500"/>
          </a:xfrm>
          <a:custGeom>
            <a:avLst/>
            <a:gdLst/>
            <a:ahLst/>
            <a:cxnLst>
              <a:cxn ang="0">
                <a:pos x="0" y="626477"/>
              </a:cxn>
              <a:cxn ang="0">
                <a:pos x="603250" y="0"/>
              </a:cxn>
              <a:cxn ang="0">
                <a:pos x="1206499" y="626477"/>
              </a:cxn>
              <a:cxn ang="0">
                <a:pos x="603250" y="1252952"/>
              </a:cxn>
              <a:cxn ang="0">
                <a:pos x="0" y="626477"/>
              </a:cxn>
              <a:cxn ang="0">
                <a:pos x="162425" y="626477"/>
              </a:cxn>
              <a:cxn ang="0">
                <a:pos x="603250" y="1079443"/>
              </a:cxn>
              <a:cxn ang="0">
                <a:pos x="1044075" y="626477"/>
              </a:cxn>
              <a:cxn ang="0">
                <a:pos x="603250" y="173509"/>
              </a:cxn>
              <a:cxn ang="0">
                <a:pos x="162425" y="626477"/>
              </a:cxn>
            </a:cxnLst>
            <a:pathLst>
              <a:path w="1459865" h="1419225">
                <a:moveTo>
                  <a:pt x="0" y="709612"/>
                </a:moveTo>
                <a:cubicBezTo>
                  <a:pt x="0" y="317704"/>
                  <a:pt x="326802" y="0"/>
                  <a:pt x="729932" y="0"/>
                </a:cubicBezTo>
                <a:cubicBezTo>
                  <a:pt x="1133062" y="0"/>
                  <a:pt x="1459864" y="317704"/>
                  <a:pt x="1459864" y="709612"/>
                </a:cubicBezTo>
                <a:cubicBezTo>
                  <a:pt x="1459864" y="1101520"/>
                  <a:pt x="1133062" y="1419224"/>
                  <a:pt x="729932" y="1419224"/>
                </a:cubicBezTo>
                <a:cubicBezTo>
                  <a:pt x="326802" y="1419224"/>
                  <a:pt x="0" y="1101520"/>
                  <a:pt x="0" y="709612"/>
                </a:cubicBezTo>
                <a:close/>
                <a:moveTo>
                  <a:pt x="196534" y="709612"/>
                </a:moveTo>
                <a:cubicBezTo>
                  <a:pt x="196534" y="992977"/>
                  <a:pt x="435344" y="1222690"/>
                  <a:pt x="729932" y="1222690"/>
                </a:cubicBezTo>
                <a:cubicBezTo>
                  <a:pt x="1024520" y="1222690"/>
                  <a:pt x="1263330" y="992977"/>
                  <a:pt x="1263330" y="709612"/>
                </a:cubicBezTo>
                <a:cubicBezTo>
                  <a:pt x="1263330" y="426247"/>
                  <a:pt x="1024520" y="196534"/>
                  <a:pt x="729932" y="196534"/>
                </a:cubicBezTo>
                <a:cubicBezTo>
                  <a:pt x="435344" y="196534"/>
                  <a:pt x="196534" y="426247"/>
                  <a:pt x="196534" y="709612"/>
                </a:cubicBezTo>
                <a:close/>
              </a:path>
            </a:pathLst>
          </a:custGeom>
          <a:solidFill>
            <a:srgbClr val="E46C0A"/>
          </a:solidFill>
          <a:ln w="2540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326" name="线形标注 1(带边框和强调线) 30"/>
          <p:cNvSpPr/>
          <p:nvPr/>
        </p:nvSpPr>
        <p:spPr>
          <a:xfrm>
            <a:off x="3425825" y="4741863"/>
            <a:ext cx="3851275" cy="1385888"/>
          </a:xfrm>
          <a:prstGeom prst="accentBorderCallout1">
            <a:avLst>
              <a:gd name="adj1" fmla="val 18750"/>
              <a:gd name="adj2" fmla="val -8333"/>
              <a:gd name="adj3" fmla="val 35288"/>
              <a:gd name="adj4" fmla="val -15776"/>
            </a:avLst>
          </a:prstGeom>
          <a:solidFill>
            <a:srgbClr val="FFE8C7"/>
          </a:solidFill>
          <a:ln w="38100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确定劳动者在停止接触职业病危害因素时的健康状况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华文行楷" panose="02010800040101010101" pitchFamily="2" charset="-122"/>
              <a:ea typeface="华文行楷" panose="0201080004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srgbClr val="F70DB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分清健康损害的责任</a:t>
            </a:r>
            <a:endParaRPr kumimoji="0" lang="zh-CN" altLang="en-US" sz="2000" b="1" i="0" u="none" strike="noStrike" kern="1200" cap="none" spc="0" normalizeH="0" baseline="0" noProof="1">
              <a:ln>
                <a:noFill/>
              </a:ln>
              <a:solidFill>
                <a:srgbClr val="F70DB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461" name="同心圆 20"/>
          <p:cNvSpPr/>
          <p:nvPr/>
        </p:nvSpPr>
        <p:spPr>
          <a:xfrm rot="10800000">
            <a:off x="666750" y="2716213"/>
            <a:ext cx="1755775" cy="1789112"/>
          </a:xfrm>
          <a:custGeom>
            <a:avLst/>
            <a:gdLst/>
            <a:ahLst/>
            <a:cxnLst>
              <a:cxn ang="0">
                <a:pos x="0" y="840137"/>
              </a:cxn>
              <a:cxn ang="0">
                <a:pos x="798474" y="0"/>
              </a:cxn>
              <a:cxn ang="0">
                <a:pos x="1596947" y="840137"/>
              </a:cxn>
              <a:cxn ang="0">
                <a:pos x="798474" y="1680274"/>
              </a:cxn>
              <a:cxn ang="0">
                <a:pos x="0" y="840137"/>
              </a:cxn>
              <a:cxn ang="0">
                <a:pos x="218235" y="840137"/>
              </a:cxn>
              <a:cxn ang="0">
                <a:pos x="798473" y="1447589"/>
              </a:cxn>
              <a:cxn ang="0">
                <a:pos x="1378710" y="840137"/>
              </a:cxn>
              <a:cxn ang="0">
                <a:pos x="798473" y="232685"/>
              </a:cxn>
              <a:cxn ang="0">
                <a:pos x="218235" y="840137"/>
              </a:cxn>
            </a:cxnLst>
            <a:pathLst>
              <a:path w="1930400" h="1905000">
                <a:moveTo>
                  <a:pt x="0" y="952500"/>
                </a:moveTo>
                <a:cubicBezTo>
                  <a:pt x="0" y="426449"/>
                  <a:pt x="432135" y="0"/>
                  <a:pt x="965200" y="0"/>
                </a:cubicBezTo>
                <a:cubicBezTo>
                  <a:pt x="1498265" y="0"/>
                  <a:pt x="1930400" y="426449"/>
                  <a:pt x="1930400" y="952500"/>
                </a:cubicBezTo>
                <a:cubicBezTo>
                  <a:pt x="1930400" y="1478551"/>
                  <a:pt x="1498265" y="1905000"/>
                  <a:pt x="965200" y="1905000"/>
                </a:cubicBezTo>
                <a:cubicBezTo>
                  <a:pt x="432135" y="1905000"/>
                  <a:pt x="0" y="1478551"/>
                  <a:pt x="0" y="952500"/>
                </a:cubicBezTo>
                <a:close/>
                <a:moveTo>
                  <a:pt x="263804" y="952500"/>
                </a:moveTo>
                <a:cubicBezTo>
                  <a:pt x="263804" y="1332856"/>
                  <a:pt x="577829" y="1641195"/>
                  <a:pt x="965199" y="1641195"/>
                </a:cubicBezTo>
                <a:cubicBezTo>
                  <a:pt x="1352569" y="1641195"/>
                  <a:pt x="1666594" y="1332856"/>
                  <a:pt x="1666594" y="952500"/>
                </a:cubicBezTo>
                <a:cubicBezTo>
                  <a:pt x="1666594" y="572144"/>
                  <a:pt x="1352569" y="263805"/>
                  <a:pt x="965199" y="263805"/>
                </a:cubicBezTo>
                <a:cubicBezTo>
                  <a:pt x="577829" y="263805"/>
                  <a:pt x="263804" y="572144"/>
                  <a:pt x="263804" y="952500"/>
                </a:cubicBezTo>
                <a:close/>
              </a:path>
            </a:pathLst>
          </a:custGeom>
          <a:solidFill>
            <a:srgbClr val="E46C0A"/>
          </a:solidFill>
          <a:ln w="25400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 spd="slow">
    <p:random/>
  </p:transition>
</p:sld>
</file>

<file path=ppt/tags/tag1.xml><?xml version="1.0" encoding="utf-8"?>
<p:tagLst xmlns:p="http://schemas.openxmlformats.org/presentationml/2006/main">
  <p:tag name="KSO_WM_UNIT_PLACING_PICTURE_USER_VIEWPORT" val="{&quot;height&quot;:4517,&quot;width&quot;:5166}"/>
</p:tagLst>
</file>

<file path=ppt/tags/tag2.xml><?xml version="1.0" encoding="utf-8"?>
<p:tagLst xmlns:p="http://schemas.openxmlformats.org/presentationml/2006/main">
  <p:tag name="KSO_WM_UNIT_PLACING_PICTURE_USER_VIEWPORT" val="{&quot;height&quot;:3966,&quot;width&quot;:4829}"/>
</p:tagLst>
</file>

<file path=ppt/tags/tag3.xml><?xml version="1.0" encoding="utf-8"?>
<p:tagLst xmlns:p="http://schemas.openxmlformats.org/presentationml/2006/main">
  <p:tag name="KSO_WPP_MARK_KEY" val="ccf2f128-5260-4cdc-baf1-66d7378f2498"/>
  <p:tag name="COMMONDATA" val="eyJoZGlkIjoiMDRhZTU4ZjU3MDJmYTE0YTBjMGQ2ZjcxMzI2OGZkNzIifQ=="/>
</p:tagLst>
</file>

<file path=ppt/theme/theme1.xml><?xml version="1.0" encoding="utf-8"?>
<a:theme xmlns:a="http://schemas.openxmlformats.org/drawingml/2006/main" name="Office 主题">
  <a:themeElements>
    <a:clrScheme name="自定义 2544">
      <a:dk1>
        <a:srgbClr val="000000"/>
      </a:dk1>
      <a:lt1>
        <a:srgbClr val="FFFFFF"/>
      </a:lt1>
      <a:dk2>
        <a:srgbClr val="0089D2"/>
      </a:dk2>
      <a:lt2>
        <a:srgbClr val="039BE6"/>
      </a:lt2>
      <a:accent1>
        <a:srgbClr val="0089D2"/>
      </a:accent1>
      <a:accent2>
        <a:srgbClr val="039BE6"/>
      </a:accent2>
      <a:accent3>
        <a:srgbClr val="00A7F3"/>
      </a:accent3>
      <a:accent4>
        <a:srgbClr val="28B5F4"/>
      </a:accent4>
      <a:accent5>
        <a:srgbClr val="4FC2F9"/>
      </a:accent5>
      <a:accent6>
        <a:srgbClr val="28B5F4"/>
      </a:accent6>
      <a:hlink>
        <a:srgbClr val="0070C0"/>
      </a:hlink>
      <a:folHlink>
        <a:srgbClr val="0089D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2544">
      <a:dk1>
        <a:srgbClr val="000000"/>
      </a:dk1>
      <a:lt1>
        <a:srgbClr val="FFFFFF"/>
      </a:lt1>
      <a:dk2>
        <a:srgbClr val="0089D2"/>
      </a:dk2>
      <a:lt2>
        <a:srgbClr val="039BE6"/>
      </a:lt2>
      <a:accent1>
        <a:srgbClr val="0089D2"/>
      </a:accent1>
      <a:accent2>
        <a:srgbClr val="039BE6"/>
      </a:accent2>
      <a:accent3>
        <a:srgbClr val="00A7F3"/>
      </a:accent3>
      <a:accent4>
        <a:srgbClr val="28B5F4"/>
      </a:accent4>
      <a:accent5>
        <a:srgbClr val="4FC2F9"/>
      </a:accent5>
      <a:accent6>
        <a:srgbClr val="28B5F4"/>
      </a:accent6>
      <a:hlink>
        <a:srgbClr val="0070C0"/>
      </a:hlink>
      <a:folHlink>
        <a:srgbClr val="0089D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1807</Words>
  <Application>WPS 演示</Application>
  <PresentationFormat>自定义</PresentationFormat>
  <Paragraphs>208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35" baseType="lpstr">
      <vt:lpstr>Arial</vt:lpstr>
      <vt:lpstr>宋体</vt:lpstr>
      <vt:lpstr>Wingdings</vt:lpstr>
      <vt:lpstr>微软雅黑</vt:lpstr>
      <vt:lpstr>Arial Black</vt:lpstr>
      <vt:lpstr>Calibri</vt:lpstr>
      <vt:lpstr>Nokia Font YanTi</vt:lpstr>
      <vt:lpstr>Segoe Print</vt:lpstr>
      <vt:lpstr>+mn-lt</vt:lpstr>
      <vt:lpstr>Times New Roman</vt:lpstr>
      <vt:lpstr>华文行楷</vt:lpstr>
      <vt:lpstr>方正粗黑宋简体</vt:lpstr>
      <vt:lpstr>Open Sans Light</vt:lpstr>
      <vt:lpstr>Open Sans</vt:lpstr>
      <vt:lpstr>华文彩云</vt:lpstr>
      <vt:lpstr>华文琥珀</vt:lpstr>
      <vt:lpstr>Arial Unicode MS</vt:lpstr>
      <vt:lpstr>+mn-ea</vt:lpstr>
      <vt:lpstr>Arial</vt:lpstr>
      <vt:lpstr>Arial Unicode MS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MICHAEL</dc:creator>
  <cp:lastModifiedBy>玲俐</cp:lastModifiedBy>
  <cp:revision>153</cp:revision>
  <dcterms:created xsi:type="dcterms:W3CDTF">2015-05-05T08:02:00Z</dcterms:created>
  <dcterms:modified xsi:type="dcterms:W3CDTF">2023-04-17T01:14:53Z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24A7B62EA9324811BF95B82D2D00B750</vt:lpwstr>
  </property>
</Properties>
</file>